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dmin\Downloads\Cyclistic%20Data%20Analystic%20Data\2021\XLSX%20Files\Targets%20for%20the%20targeted%20advertisement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Cyclistic%20Data%20Analystic%20Data\2021\XLSX%20Files\Targets%20for%20the%20targeted%20advertise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Cyclistic%20Data%20Analystic%20Data\2021\XLSX%20Files\Targets%20for%20the%20targeted%20advertis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Cyclistic%20Data%20Analystic%20Data\2021\XLSX%20Files\Targets%20for%20the%20targeted%20advertise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Cyclistic%20Data%20Analystic%20Data\2021\XLSX%20Files\Targets%20for%20the%20targeted%20advertisem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Cyclistic%20Data%20Analystic%20Data\2021\XLSX%20Files\Targets%20for%20the%20targeted%20advertisement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r>
              <a:rPr lang="en-US" sz="3200" b="1" i="0" u="sng" baseline="0">
                <a:effectLst/>
              </a:rPr>
              <a:t>2021 Full Year Total Time per Day per Rider Type</a:t>
            </a:r>
            <a:endParaRPr lang="en-US" sz="3200">
              <a:effectLst/>
            </a:endParaRPr>
          </a:p>
        </c:rich>
      </c:tx>
      <c:overlay val="0"/>
      <c:spPr>
        <a:noFill/>
        <a:ln>
          <a:noFill/>
        </a:ln>
        <a:effectLst/>
      </c:spPr>
      <c:txPr>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'Charts for Time in 2021'!$J$231</c:f>
              <c:strCache>
                <c:ptCount val="1"/>
                <c:pt idx="0">
                  <c:v>Casual</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'Charts for Time in 2021'!$K$230:$Q$230</c:f>
              <c:strCache>
                <c:ptCount val="7"/>
                <c:pt idx="0">
                  <c:v>Monday</c:v>
                </c:pt>
                <c:pt idx="1">
                  <c:v>Tuesday</c:v>
                </c:pt>
                <c:pt idx="2">
                  <c:v>Wednesday</c:v>
                </c:pt>
                <c:pt idx="3">
                  <c:v>Thursday</c:v>
                </c:pt>
                <c:pt idx="4">
                  <c:v>Friday</c:v>
                </c:pt>
                <c:pt idx="5">
                  <c:v>Saturday</c:v>
                </c:pt>
                <c:pt idx="6">
                  <c:v>Sunday</c:v>
                </c:pt>
              </c:strCache>
            </c:strRef>
          </c:cat>
          <c:val>
            <c:numRef>
              <c:f>'Charts for Time in 2021'!$K$231:$Q$231</c:f>
              <c:numCache>
                <c:formatCode>[h]:mm:ss;@</c:formatCode>
                <c:ptCount val="7"/>
                <c:pt idx="0">
                  <c:v>6339.0748263877103</c:v>
                </c:pt>
                <c:pt idx="1">
                  <c:v>5330.0492592587834</c:v>
                </c:pt>
                <c:pt idx="2">
                  <c:v>5357.6042361128639</c:v>
                </c:pt>
                <c:pt idx="3">
                  <c:v>5503.4060995376785</c:v>
                </c:pt>
                <c:pt idx="4">
                  <c:v>7673.0323032413944</c:v>
                </c:pt>
                <c:pt idx="5">
                  <c:v>13448.521122685655</c:v>
                </c:pt>
                <c:pt idx="6">
                  <c:v>12550.862442131562</c:v>
                </c:pt>
              </c:numCache>
            </c:numRef>
          </c:val>
          <c:smooth val="0"/>
          <c:extLst>
            <c:ext xmlns:c16="http://schemas.microsoft.com/office/drawing/2014/chart" uri="{C3380CC4-5D6E-409C-BE32-E72D297353CC}">
              <c16:uniqueId val="{00000000-C3F4-45D3-AC9D-0F35785AC823}"/>
            </c:ext>
          </c:extLst>
        </c:ser>
        <c:ser>
          <c:idx val="1"/>
          <c:order val="1"/>
          <c:tx>
            <c:strRef>
              <c:f>'Charts for Time in 2021'!$J$232</c:f>
              <c:strCache>
                <c:ptCount val="1"/>
                <c:pt idx="0">
                  <c:v>Member</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'Charts for Time in 2021'!$K$230:$Q$230</c:f>
              <c:strCache>
                <c:ptCount val="7"/>
                <c:pt idx="0">
                  <c:v>Monday</c:v>
                </c:pt>
                <c:pt idx="1">
                  <c:v>Tuesday</c:v>
                </c:pt>
                <c:pt idx="2">
                  <c:v>Wednesday</c:v>
                </c:pt>
                <c:pt idx="3">
                  <c:v>Thursday</c:v>
                </c:pt>
                <c:pt idx="4">
                  <c:v>Friday</c:v>
                </c:pt>
                <c:pt idx="5">
                  <c:v>Saturday</c:v>
                </c:pt>
                <c:pt idx="6">
                  <c:v>Sunday</c:v>
                </c:pt>
              </c:strCache>
            </c:strRef>
          </c:cat>
          <c:val>
            <c:numRef>
              <c:f>'Charts for Time in 2021'!$K$232:$Q$232</c:f>
              <c:numCache>
                <c:formatCode>[h]:mm:ss;@</c:formatCode>
                <c:ptCount val="7"/>
                <c:pt idx="0">
                  <c:v>3828.9403009260059</c:v>
                </c:pt>
                <c:pt idx="1">
                  <c:v>4134.0182754645357</c:v>
                </c:pt>
                <c:pt idx="2">
                  <c:v>4247.7352199088637</c:v>
                </c:pt>
                <c:pt idx="3">
                  <c:v>4006.0433796277357</c:v>
                </c:pt>
                <c:pt idx="4">
                  <c:v>4130.9368171288734</c:v>
                </c:pt>
                <c:pt idx="5">
                  <c:v>4590.4061226863487</c:v>
                </c:pt>
                <c:pt idx="6">
                  <c:v>4089.7339467591373</c:v>
                </c:pt>
              </c:numCache>
            </c:numRef>
          </c:val>
          <c:smooth val="0"/>
          <c:extLst>
            <c:ext xmlns:c16="http://schemas.microsoft.com/office/drawing/2014/chart" uri="{C3380CC4-5D6E-409C-BE32-E72D297353CC}">
              <c16:uniqueId val="{00000001-C3F4-45D3-AC9D-0F35785AC823}"/>
            </c:ext>
          </c:extLst>
        </c:ser>
        <c:ser>
          <c:idx val="2"/>
          <c:order val="2"/>
          <c:tx>
            <c:strRef>
              <c:f>'Charts for Time in 2021'!$J$233</c:f>
              <c:strCache>
                <c:ptCount val="1"/>
                <c:pt idx="0">
                  <c:v>Totals</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'Charts for Time in 2021'!$K$230:$Q$230</c:f>
              <c:strCache>
                <c:ptCount val="7"/>
                <c:pt idx="0">
                  <c:v>Monday</c:v>
                </c:pt>
                <c:pt idx="1">
                  <c:v>Tuesday</c:v>
                </c:pt>
                <c:pt idx="2">
                  <c:v>Wednesday</c:v>
                </c:pt>
                <c:pt idx="3">
                  <c:v>Thursday</c:v>
                </c:pt>
                <c:pt idx="4">
                  <c:v>Friday</c:v>
                </c:pt>
                <c:pt idx="5">
                  <c:v>Saturday</c:v>
                </c:pt>
                <c:pt idx="6">
                  <c:v>Sunday</c:v>
                </c:pt>
              </c:strCache>
            </c:strRef>
          </c:cat>
          <c:val>
            <c:numRef>
              <c:f>'Charts for Time in 2021'!$K$233:$Q$233</c:f>
              <c:numCache>
                <c:formatCode>[h]:mm:ss;@</c:formatCode>
                <c:ptCount val="7"/>
                <c:pt idx="0">
                  <c:v>10168.015127313716</c:v>
                </c:pt>
                <c:pt idx="1">
                  <c:v>9464.0675347233191</c:v>
                </c:pt>
                <c:pt idx="2">
                  <c:v>9605.3394560217275</c:v>
                </c:pt>
                <c:pt idx="3">
                  <c:v>9509.4494791654142</c:v>
                </c:pt>
                <c:pt idx="4">
                  <c:v>11803.969120370268</c:v>
                </c:pt>
                <c:pt idx="5">
                  <c:v>18038.927245372004</c:v>
                </c:pt>
                <c:pt idx="6">
                  <c:v>16640.596388890699</c:v>
                </c:pt>
              </c:numCache>
            </c:numRef>
          </c:val>
          <c:smooth val="0"/>
          <c:extLst>
            <c:ext xmlns:c16="http://schemas.microsoft.com/office/drawing/2014/chart" uri="{C3380CC4-5D6E-409C-BE32-E72D297353CC}">
              <c16:uniqueId val="{00000002-C3F4-45D3-AC9D-0F35785AC823}"/>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47000800"/>
        <c:axId val="47006624"/>
      </c:lineChart>
      <c:catAx>
        <c:axId val="4700080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47006624"/>
        <c:crosses val="autoZero"/>
        <c:auto val="1"/>
        <c:lblAlgn val="ctr"/>
        <c:lblOffset val="100"/>
        <c:noMultiLvlLbl val="0"/>
      </c:catAx>
      <c:valAx>
        <c:axId val="47006624"/>
        <c:scaling>
          <c:orientation val="minMax"/>
        </c:scaling>
        <c:delete val="0"/>
        <c:axPos val="l"/>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4700080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sng" strike="noStrike" kern="1200" cap="none" spc="20" baseline="0">
                <a:solidFill>
                  <a:schemeClr val="dk1">
                    <a:lumMod val="50000"/>
                    <a:lumOff val="50000"/>
                  </a:schemeClr>
                </a:solidFill>
                <a:latin typeface="+mn-lt"/>
                <a:ea typeface="+mn-ea"/>
                <a:cs typeface="+mn-cs"/>
              </a:defRPr>
            </a:pPr>
            <a:r>
              <a:rPr lang="en-US" sz="3200" b="1" u="sng" dirty="0">
                <a:latin typeface="+mn-lt"/>
              </a:rPr>
              <a:t>2021 Monthly Total Time for Casual Riders</a:t>
            </a:r>
          </a:p>
        </c:rich>
      </c:tx>
      <c:overlay val="0"/>
      <c:spPr>
        <a:noFill/>
        <a:ln>
          <a:noFill/>
        </a:ln>
        <a:effectLst/>
      </c:spPr>
      <c:txPr>
        <a:bodyPr rot="0" spcFirstLastPara="1" vertOverflow="ellipsis" vert="horz" wrap="square" anchor="ctr" anchorCtr="1"/>
        <a:lstStyle/>
        <a:p>
          <a:pPr>
            <a:defRPr sz="3200" b="1" i="0" u="sng"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7"/>
          <c:order val="7"/>
          <c:tx>
            <c:strRef>
              <c:f>'Charts for Time in 2021'!$R$248</c:f>
              <c:strCache>
                <c:ptCount val="1"/>
                <c:pt idx="0">
                  <c:v>Totals</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'Charts for Time in 2021'!$J$249:$J$260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'Charts for Time in 2021'!$R$249:$R$260</c:f>
              <c:numCache>
                <c:formatCode>[h]:mm:ss;@</c:formatCode>
                <c:ptCount val="12"/>
                <c:pt idx="0">
                  <c:v>323.14424768498429</c:v>
                </c:pt>
                <c:pt idx="1">
                  <c:v>347.36123842656525</c:v>
                </c:pt>
                <c:pt idx="2">
                  <c:v>2226.8004861095469</c:v>
                </c:pt>
                <c:pt idx="3">
                  <c:v>3606.9294675922647</c:v>
                </c:pt>
                <c:pt idx="4">
                  <c:v>6820.9353587956939</c:v>
                </c:pt>
                <c:pt idx="5">
                  <c:v>9555.5704745375042</c:v>
                </c:pt>
                <c:pt idx="6">
                  <c:v>10066.036724536003</c:v>
                </c:pt>
                <c:pt idx="7">
                  <c:v>8249.5184722250051</c:v>
                </c:pt>
                <c:pt idx="8">
                  <c:v>7028.8882175947438</c:v>
                </c:pt>
                <c:pt idx="9">
                  <c:v>5122.3258217603579</c:v>
                </c:pt>
                <c:pt idx="10">
                  <c:v>1717.2308564810446</c:v>
                </c:pt>
                <c:pt idx="11">
                  <c:v>1137.808923611934</c:v>
                </c:pt>
              </c:numCache>
            </c:numRef>
          </c:val>
          <c:smooth val="0"/>
          <c:extLst>
            <c:ext xmlns:c16="http://schemas.microsoft.com/office/drawing/2014/chart" uri="{C3380CC4-5D6E-409C-BE32-E72D297353CC}">
              <c16:uniqueId val="{00000000-6D59-49F4-B17B-523F1482E986}"/>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768082703"/>
        <c:axId val="768079375"/>
        <c:extLst>
          <c:ext xmlns:c15="http://schemas.microsoft.com/office/drawing/2012/chart" uri="{02D57815-91ED-43cb-92C2-25804820EDAC}">
            <c15:filteredLineSeries>
              <c15:ser>
                <c:idx val="0"/>
                <c:order val="0"/>
                <c:tx>
                  <c:strRef>
                    <c:extLst>
                      <c:ext uri="{02D57815-91ED-43cb-92C2-25804820EDAC}">
                        <c15:formulaRef>
                          <c15:sqref>'Charts for Time in 2021'!$K$248</c15:sqref>
                        </c15:formulaRef>
                      </c:ext>
                    </c:extLst>
                    <c:strCache>
                      <c:ptCount val="1"/>
                      <c:pt idx="0">
                        <c:v>Monday</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dk1">
                                <a:lumMod val="35000"/>
                                <a:lumOff val="65000"/>
                              </a:schemeClr>
                            </a:solidFill>
                          </a:ln>
                          <a:effectLst/>
                        </c:spPr>
                      </c15:leaderLines>
                    </c:ext>
                  </c:extLst>
                </c:dLbls>
                <c:cat>
                  <c:strRef>
                    <c:extLst>
                      <c:ext uri="{02D57815-91ED-43cb-92C2-25804820EDAC}">
                        <c15:formulaRef>
                          <c15:sqref>'Charts for Time in 2021'!$J$249:$J$260</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uri="{02D57815-91ED-43cb-92C2-25804820EDAC}">
                        <c15:formulaRef>
                          <c15:sqref>'Charts for Time in 2021'!$K$249:$K$260</c15:sqref>
                        </c15:formulaRef>
                      </c:ext>
                    </c:extLst>
                    <c:numCache>
                      <c:formatCode>[h]:mm:ss;@</c:formatCode>
                      <c:ptCount val="12"/>
                      <c:pt idx="0">
                        <c:v>29.721203703738865</c:v>
                      </c:pt>
                      <c:pt idx="1">
                        <c:v>15.012210648186738</c:v>
                      </c:pt>
                      <c:pt idx="2">
                        <c:v>367.50962962936319</c:v>
                      </c:pt>
                      <c:pt idx="3">
                        <c:v>414.28107638861547</c:v>
                      </c:pt>
                      <c:pt idx="4">
                        <c:v>900.78372685123759</c:v>
                      </c:pt>
                      <c:pt idx="5">
                        <c:v>747.50809027830837</c:v>
                      </c:pt>
                      <c:pt idx="6">
                        <c:v>1230.4239120365746</c:v>
                      </c:pt>
                      <c:pt idx="7">
                        <c:v>979.54657407424384</c:v>
                      </c:pt>
                      <c:pt idx="8">
                        <c:v>896.49870370326244</c:v>
                      </c:pt>
                      <c:pt idx="9">
                        <c:v>399.50427083332761</c:v>
                      </c:pt>
                      <c:pt idx="10">
                        <c:v>230.17057870394638</c:v>
                      </c:pt>
                      <c:pt idx="11">
                        <c:v>128.11484953690524</c:v>
                      </c:pt>
                    </c:numCache>
                  </c:numRef>
                </c:val>
                <c:smooth val="0"/>
                <c:extLst>
                  <c:ext xmlns:c16="http://schemas.microsoft.com/office/drawing/2014/chart" uri="{C3380CC4-5D6E-409C-BE32-E72D297353CC}">
                    <c16:uniqueId val="{00000001-6D59-49F4-B17B-523F1482E986}"/>
                  </c:ext>
                </c:extLst>
              </c15:ser>
            </c15:filteredLineSeries>
            <c15:filteredLineSeries>
              <c15:ser>
                <c:idx val="1"/>
                <c:order val="1"/>
                <c:tx>
                  <c:strRef>
                    <c:extLst>
                      <c:ext xmlns:c15="http://schemas.microsoft.com/office/drawing/2012/chart" uri="{02D57815-91ED-43cb-92C2-25804820EDAC}">
                        <c15:formulaRef>
                          <c15:sqref>'Charts for Time in 2021'!$L$248</c15:sqref>
                        </c15:formulaRef>
                      </c:ext>
                    </c:extLst>
                    <c:strCache>
                      <c:ptCount val="1"/>
                      <c:pt idx="0">
                        <c:v>Tueasday</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2021'!$J$249:$J$260</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2021'!$L$249:$L$260</c15:sqref>
                        </c15:formulaRef>
                      </c:ext>
                    </c:extLst>
                    <c:numCache>
                      <c:formatCode>[h]:mm:ss;@</c:formatCode>
                      <c:ptCount val="12"/>
                      <c:pt idx="0">
                        <c:v>29.208043981612718</c:v>
                      </c:pt>
                      <c:pt idx="1">
                        <c:v>34.500995370399323</c:v>
                      </c:pt>
                      <c:pt idx="2">
                        <c:v>261.66821759206505</c:v>
                      </c:pt>
                      <c:pt idx="3">
                        <c:v>559.38502314793732</c:v>
                      </c:pt>
                      <c:pt idx="4">
                        <c:v>392.72932870400837</c:v>
                      </c:pt>
                      <c:pt idx="5">
                        <c:v>1113.1405439811715</c:v>
                      </c:pt>
                      <c:pt idx="6">
                        <c:v>885.43432870284596</c:v>
                      </c:pt>
                      <c:pt idx="7">
                        <c:v>844.61700231497525</c:v>
                      </c:pt>
                      <c:pt idx="8">
                        <c:v>495.46818287091446</c:v>
                      </c:pt>
                      <c:pt idx="9">
                        <c:v>419.76966435192298</c:v>
                      </c:pt>
                      <c:pt idx="10">
                        <c:v>197.14098379643838</c:v>
                      </c:pt>
                      <c:pt idx="11">
                        <c:v>96.98694444449211</c:v>
                      </c:pt>
                    </c:numCache>
                  </c:numRef>
                </c:val>
                <c:smooth val="0"/>
                <c:extLst xmlns:c15="http://schemas.microsoft.com/office/drawing/2012/chart">
                  <c:ext xmlns:c16="http://schemas.microsoft.com/office/drawing/2014/chart" uri="{C3380CC4-5D6E-409C-BE32-E72D297353CC}">
                    <c16:uniqueId val="{00000002-6D59-49F4-B17B-523F1482E986}"/>
                  </c:ext>
                </c:extLst>
              </c15:ser>
            </c15:filteredLineSeries>
            <c15:filteredLineSeries>
              <c15:ser>
                <c:idx val="2"/>
                <c:order val="2"/>
                <c:tx>
                  <c:strRef>
                    <c:extLst>
                      <c:ext xmlns:c15="http://schemas.microsoft.com/office/drawing/2012/chart" uri="{02D57815-91ED-43cb-92C2-25804820EDAC}">
                        <c15:formulaRef>
                          <c15:sqref>'Charts for Time in 2021'!$M$248</c15:sqref>
                        </c15:formulaRef>
                      </c:ext>
                    </c:extLst>
                    <c:strCache>
                      <c:ptCount val="1"/>
                      <c:pt idx="0">
                        <c:v>Wednesday</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2021'!$J$249:$J$260</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2021'!$M$249:$M$260</c15:sqref>
                        </c15:formulaRef>
                      </c:ext>
                    </c:extLst>
                    <c:numCache>
                      <c:formatCode>[h]:mm:ss;@</c:formatCode>
                      <c:ptCount val="12"/>
                      <c:pt idx="0">
                        <c:v>37.309386574117525</c:v>
                      </c:pt>
                      <c:pt idx="1">
                        <c:v>26.543136574153323</c:v>
                      </c:pt>
                      <c:pt idx="2">
                        <c:v>177.2773726854648</c:v>
                      </c:pt>
                      <c:pt idx="3">
                        <c:v>317.73811342610134</c:v>
                      </c:pt>
                      <c:pt idx="4">
                        <c:v>500.68108796293382</c:v>
                      </c:pt>
                      <c:pt idx="5">
                        <c:v>1163.5235995374678</c:v>
                      </c:pt>
                      <c:pt idx="6">
                        <c:v>924.87278935177892</c:v>
                      </c:pt>
                      <c:pt idx="7">
                        <c:v>709.77674768518773</c:v>
                      </c:pt>
                      <c:pt idx="8">
                        <c:v>733.09914351877524</c:v>
                      </c:pt>
                      <c:pt idx="9">
                        <c:v>421.15629629671457</c:v>
                      </c:pt>
                      <c:pt idx="10">
                        <c:v>173.29947916654783</c:v>
                      </c:pt>
                      <c:pt idx="11">
                        <c:v>172.32708333362098</c:v>
                      </c:pt>
                    </c:numCache>
                  </c:numRef>
                </c:val>
                <c:smooth val="0"/>
                <c:extLst xmlns:c15="http://schemas.microsoft.com/office/drawing/2012/chart">
                  <c:ext xmlns:c16="http://schemas.microsoft.com/office/drawing/2014/chart" uri="{C3380CC4-5D6E-409C-BE32-E72D297353CC}">
                    <c16:uniqueId val="{00000003-6D59-49F4-B17B-523F1482E986}"/>
                  </c:ext>
                </c:extLst>
              </c15:ser>
            </c15:filteredLineSeries>
            <c15:filteredLineSeries>
              <c15:ser>
                <c:idx val="3"/>
                <c:order val="3"/>
                <c:tx>
                  <c:strRef>
                    <c:extLst>
                      <c:ext xmlns:c15="http://schemas.microsoft.com/office/drawing/2012/chart" uri="{02D57815-91ED-43cb-92C2-25804820EDAC}">
                        <c15:formulaRef>
                          <c15:sqref>'Charts for Time in 2021'!$N$248</c15:sqref>
                        </c15:formulaRef>
                      </c:ext>
                    </c:extLst>
                    <c:strCache>
                      <c:ptCount val="1"/>
                      <c:pt idx="0">
                        <c:v>Thursday</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2021'!$J$249:$J$260</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2021'!$N$249:$N$260</c15:sqref>
                        </c15:formulaRef>
                      </c:ext>
                    </c:extLst>
                    <c:numCache>
                      <c:formatCode>[h]:mm:ss;@</c:formatCode>
                      <c:ptCount val="12"/>
                      <c:pt idx="0">
                        <c:v>35.306620370312885</c:v>
                      </c:pt>
                      <c:pt idx="1">
                        <c:v>15.184733796348155</c:v>
                      </c:pt>
                      <c:pt idx="2">
                        <c:v>115.61664351861691</c:v>
                      </c:pt>
                      <c:pt idx="3">
                        <c:v>214.3345370371535</c:v>
                      </c:pt>
                      <c:pt idx="4">
                        <c:v>512.92935185152601</c:v>
                      </c:pt>
                      <c:pt idx="5">
                        <c:v>1004.5461805542727</c:v>
                      </c:pt>
                      <c:pt idx="6">
                        <c:v>1206.642754630062</c:v>
                      </c:pt>
                      <c:pt idx="7">
                        <c:v>861.28254629777803</c:v>
                      </c:pt>
                      <c:pt idx="8">
                        <c:v>834.63104166604171</c:v>
                      </c:pt>
                      <c:pt idx="9">
                        <c:v>347.94901620346354</c:v>
                      </c:pt>
                      <c:pt idx="10">
                        <c:v>159.4675578706665</c:v>
                      </c:pt>
                      <c:pt idx="11">
                        <c:v>195.5151157414366</c:v>
                      </c:pt>
                    </c:numCache>
                  </c:numRef>
                </c:val>
                <c:smooth val="0"/>
                <c:extLst xmlns:c15="http://schemas.microsoft.com/office/drawing/2012/chart">
                  <c:ext xmlns:c16="http://schemas.microsoft.com/office/drawing/2014/chart" uri="{C3380CC4-5D6E-409C-BE32-E72D297353CC}">
                    <c16:uniqueId val="{00000004-6D59-49F4-B17B-523F1482E986}"/>
                  </c:ext>
                </c:extLst>
              </c15:ser>
            </c15:filteredLineSeries>
            <c15:filteredLineSeries>
              <c15:ser>
                <c:idx val="4"/>
                <c:order val="4"/>
                <c:tx>
                  <c:strRef>
                    <c:extLst>
                      <c:ext xmlns:c15="http://schemas.microsoft.com/office/drawing/2012/chart" uri="{02D57815-91ED-43cb-92C2-25804820EDAC}">
                        <c15:formulaRef>
                          <c15:sqref>'Charts for Time in 2021'!$O$248</c15:sqref>
                        </c15:formulaRef>
                      </c:ext>
                    </c:extLst>
                    <c:strCache>
                      <c:ptCount val="1"/>
                      <c:pt idx="0">
                        <c:v>Friday</c:v>
                      </c:pt>
                    </c:strCache>
                  </c:strRef>
                </c:tx>
                <c:spPr>
                  <a:ln w="22225" cap="rnd" cmpd="sng" algn="ctr">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2021'!$J$249:$J$260</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2021'!$O$249:$O$260</c15:sqref>
                        </c15:formulaRef>
                      </c:ext>
                    </c:extLst>
                    <c:numCache>
                      <c:formatCode>[h]:mm:ss;@</c:formatCode>
                      <c:ptCount val="12"/>
                      <c:pt idx="0">
                        <c:v>45.231203703639039</c:v>
                      </c:pt>
                      <c:pt idx="1">
                        <c:v>65.629027777707961</c:v>
                      </c:pt>
                      <c:pt idx="2">
                        <c:v>157.67965277762414</c:v>
                      </c:pt>
                      <c:pt idx="3">
                        <c:v>655.40509259227838</c:v>
                      </c:pt>
                      <c:pt idx="4">
                        <c:v>730.56922453677544</c:v>
                      </c:pt>
                      <c:pt idx="5">
                        <c:v>1334.1425578705748</c:v>
                      </c:pt>
                      <c:pt idx="6">
                        <c:v>1534.340590277483</c:v>
                      </c:pt>
                      <c:pt idx="7">
                        <c:v>1108.4715162041466</c:v>
                      </c:pt>
                      <c:pt idx="8">
                        <c:v>906.77762731644907</c:v>
                      </c:pt>
                      <c:pt idx="9">
                        <c:v>745.52513888918475</c:v>
                      </c:pt>
                      <c:pt idx="10">
                        <c:v>192.40928240719222</c:v>
                      </c:pt>
                      <c:pt idx="11">
                        <c:v>196.85138888833899</c:v>
                      </c:pt>
                    </c:numCache>
                  </c:numRef>
                </c:val>
                <c:smooth val="0"/>
                <c:extLst xmlns:c15="http://schemas.microsoft.com/office/drawing/2012/chart">
                  <c:ext xmlns:c16="http://schemas.microsoft.com/office/drawing/2014/chart" uri="{C3380CC4-5D6E-409C-BE32-E72D297353CC}">
                    <c16:uniqueId val="{00000005-6D59-49F4-B17B-523F1482E986}"/>
                  </c:ext>
                </c:extLst>
              </c15:ser>
            </c15:filteredLineSeries>
            <c15:filteredLineSeries>
              <c15:ser>
                <c:idx val="5"/>
                <c:order val="5"/>
                <c:tx>
                  <c:strRef>
                    <c:extLst>
                      <c:ext xmlns:c15="http://schemas.microsoft.com/office/drawing/2012/chart" uri="{02D57815-91ED-43cb-92C2-25804820EDAC}">
                        <c15:formulaRef>
                          <c15:sqref>'Charts for Time in 2021'!$P$248</c15:sqref>
                        </c15:formulaRef>
                      </c:ext>
                    </c:extLst>
                    <c:strCache>
                      <c:ptCount val="1"/>
                      <c:pt idx="0">
                        <c:v>Saturday</c:v>
                      </c:pt>
                    </c:strCache>
                  </c:strRef>
                </c:tx>
                <c:spPr>
                  <a:ln w="22225" cap="rnd" cmpd="sng" algn="ctr">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2021'!$J$249:$J$260</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2021'!$P$249:$P$260</c15:sqref>
                        </c15:formulaRef>
                      </c:ext>
                    </c:extLst>
                    <c:numCache>
                      <c:formatCode>[h]:mm:ss;@</c:formatCode>
                      <c:ptCount val="12"/>
                      <c:pt idx="0">
                        <c:v>88.260347221861593</c:v>
                      </c:pt>
                      <c:pt idx="1">
                        <c:v>148.16650463008409</c:v>
                      </c:pt>
                      <c:pt idx="2">
                        <c:v>648.88438657368533</c:v>
                      </c:pt>
                      <c:pt idx="3">
                        <c:v>706.16084490777575</c:v>
                      </c:pt>
                      <c:pt idx="4">
                        <c:v>1781.8848379622359</c:v>
                      </c:pt>
                      <c:pt idx="5">
                        <c:v>2176.6733796298649</c:v>
                      </c:pt>
                      <c:pt idx="6">
                        <c:v>2502.0828356493512</c:v>
                      </c:pt>
                      <c:pt idx="7">
                        <c:v>1782.757199074782</c:v>
                      </c:pt>
                      <c:pt idx="8">
                        <c:v>1570.6254050919088</c:v>
                      </c:pt>
                      <c:pt idx="9">
                        <c:v>1452.1735879629923</c:v>
                      </c:pt>
                      <c:pt idx="10">
                        <c:v>416.34771990688751</c:v>
                      </c:pt>
                      <c:pt idx="11">
                        <c:v>174.50407407422608</c:v>
                      </c:pt>
                    </c:numCache>
                  </c:numRef>
                </c:val>
                <c:smooth val="0"/>
                <c:extLst xmlns:c15="http://schemas.microsoft.com/office/drawing/2012/chart">
                  <c:ext xmlns:c16="http://schemas.microsoft.com/office/drawing/2014/chart" uri="{C3380CC4-5D6E-409C-BE32-E72D297353CC}">
                    <c16:uniqueId val="{00000006-6D59-49F4-B17B-523F1482E986}"/>
                  </c:ext>
                </c:extLst>
              </c15:ser>
            </c15:filteredLineSeries>
            <c15:filteredLineSeries>
              <c15:ser>
                <c:idx val="6"/>
                <c:order val="6"/>
                <c:tx>
                  <c:strRef>
                    <c:extLst>
                      <c:ext xmlns:c15="http://schemas.microsoft.com/office/drawing/2012/chart" uri="{02D57815-91ED-43cb-92C2-25804820EDAC}">
                        <c15:formulaRef>
                          <c15:sqref>'Charts for Time in 2021'!$Q$248</c15:sqref>
                        </c15:formulaRef>
                      </c:ext>
                    </c:extLst>
                    <c:strCache>
                      <c:ptCount val="1"/>
                      <c:pt idx="0">
                        <c:v>Sunday</c:v>
                      </c:pt>
                    </c:strCache>
                  </c:strRef>
                </c:tx>
                <c:spPr>
                  <a:ln w="22225" cap="rnd" cmpd="sng" algn="ctr">
                    <a:solidFill>
                      <a:schemeClr val="accent1">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2021'!$J$249:$J$260</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2021'!$Q$249:$Q$260</c15:sqref>
                        </c15:formulaRef>
                      </c:ext>
                    </c:extLst>
                    <c:numCache>
                      <c:formatCode>[h]:mm:ss;@</c:formatCode>
                      <c:ptCount val="12"/>
                      <c:pt idx="0">
                        <c:v>58.107442129701667</c:v>
                      </c:pt>
                      <c:pt idx="1">
                        <c:v>42.32462962968566</c:v>
                      </c:pt>
                      <c:pt idx="2">
                        <c:v>498.16458333272749</c:v>
                      </c:pt>
                      <c:pt idx="3">
                        <c:v>739.62478009240294</c:v>
                      </c:pt>
                      <c:pt idx="4">
                        <c:v>2001.3578009269768</c:v>
                      </c:pt>
                      <c:pt idx="5">
                        <c:v>2016.036122685844</c:v>
                      </c:pt>
                      <c:pt idx="6">
                        <c:v>1782.2395138879074</c:v>
                      </c:pt>
                      <c:pt idx="7">
                        <c:v>1963.0668865738917</c:v>
                      </c:pt>
                      <c:pt idx="8">
                        <c:v>1591.7881134273921</c:v>
                      </c:pt>
                      <c:pt idx="9">
                        <c:v>1336.2478472227522</c:v>
                      </c:pt>
                      <c:pt idx="10">
                        <c:v>348.39525462936581</c:v>
                      </c:pt>
                      <c:pt idx="11">
                        <c:v>173.50946759291401</c:v>
                      </c:pt>
                    </c:numCache>
                  </c:numRef>
                </c:val>
                <c:smooth val="0"/>
                <c:extLst xmlns:c15="http://schemas.microsoft.com/office/drawing/2012/chart">
                  <c:ext xmlns:c16="http://schemas.microsoft.com/office/drawing/2014/chart" uri="{C3380CC4-5D6E-409C-BE32-E72D297353CC}">
                    <c16:uniqueId val="{00000007-6D59-49F4-B17B-523F1482E986}"/>
                  </c:ext>
                </c:extLst>
              </c15:ser>
            </c15:filteredLineSeries>
          </c:ext>
        </c:extLst>
      </c:lineChart>
      <c:catAx>
        <c:axId val="76808270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768079375"/>
        <c:crosses val="autoZero"/>
        <c:auto val="1"/>
        <c:lblAlgn val="ctr"/>
        <c:lblOffset val="100"/>
        <c:noMultiLvlLbl val="0"/>
      </c:catAx>
      <c:valAx>
        <c:axId val="768079375"/>
        <c:scaling>
          <c:orientation val="minMax"/>
        </c:scaling>
        <c:delete val="0"/>
        <c:axPos val="l"/>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76808270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cap="none" spc="20" baseline="0">
                <a:solidFill>
                  <a:schemeClr val="dk1">
                    <a:lumMod val="50000"/>
                    <a:lumOff val="50000"/>
                  </a:schemeClr>
                </a:solidFill>
                <a:latin typeface="+mn-lt"/>
                <a:ea typeface="+mn-ea"/>
                <a:cs typeface="+mn-cs"/>
              </a:defRPr>
            </a:pPr>
            <a:r>
              <a:rPr lang="en-US" sz="3200" b="1" u="sng" dirty="0"/>
              <a:t>2021 Monthly Total Time for Member Riders</a:t>
            </a:r>
          </a:p>
        </c:rich>
      </c:tx>
      <c:overlay val="0"/>
      <c:spPr>
        <a:noFill/>
        <a:ln>
          <a:noFill/>
        </a:ln>
        <a:effectLst/>
      </c:spPr>
      <c:txPr>
        <a:bodyPr rot="0" spcFirstLastPara="1" vertOverflow="ellipsis" vert="horz" wrap="square" anchor="ctr" anchorCtr="1"/>
        <a:lstStyle/>
        <a:p>
          <a:pPr>
            <a:defRPr sz="2000" b="1" i="0" u="sng"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7"/>
          <c:order val="7"/>
          <c:tx>
            <c:strRef>
              <c:f>'Charts for Time in 2021'!$R$264</c:f>
              <c:strCache>
                <c:ptCount val="1"/>
                <c:pt idx="0">
                  <c:v>Totals</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'Charts for Time in 2021'!$J$265:$J$276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'Charts for Time in 2021'!$R$265:$R$276</c:f>
              <c:numCache>
                <c:formatCode>[h]:mm:ss;@</c:formatCode>
                <c:ptCount val="12"/>
                <c:pt idx="0">
                  <c:v>703.64167824111792</c:v>
                </c:pt>
                <c:pt idx="1">
                  <c:v>494.24315972180193</c:v>
                </c:pt>
                <c:pt idx="2">
                  <c:v>1401.4872685201408</c:v>
                </c:pt>
                <c:pt idx="3">
                  <c:v>2046.5335185180011</c:v>
                </c:pt>
                <c:pt idx="4">
                  <c:v>2792.7482291660999</c:v>
                </c:pt>
                <c:pt idx="5">
                  <c:v>3658.3805208338163</c:v>
                </c:pt>
                <c:pt idx="6">
                  <c:v>3761.0987037030427</c:v>
                </c:pt>
                <c:pt idx="7">
                  <c:v>3835.4384027810811</c:v>
                </c:pt>
                <c:pt idx="8">
                  <c:v>3741.3093055529462</c:v>
                </c:pt>
                <c:pt idx="9">
                  <c:v>3246.9261689820778</c:v>
                </c:pt>
                <c:pt idx="10">
                  <c:v>1987.1875347216046</c:v>
                </c:pt>
                <c:pt idx="11">
                  <c:v>1358.81957175977</c:v>
                </c:pt>
              </c:numCache>
            </c:numRef>
          </c:val>
          <c:smooth val="0"/>
          <c:extLst>
            <c:ext xmlns:c16="http://schemas.microsoft.com/office/drawing/2014/chart" uri="{C3380CC4-5D6E-409C-BE32-E72D297353CC}">
              <c16:uniqueId val="{00000000-2F9A-4D89-843F-9623E104BDE3}"/>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434617775"/>
        <c:axId val="434638991"/>
        <c:extLst>
          <c:ext xmlns:c15="http://schemas.microsoft.com/office/drawing/2012/chart" uri="{02D57815-91ED-43cb-92C2-25804820EDAC}">
            <c15:filteredLineSeries>
              <c15:ser>
                <c:idx val="0"/>
                <c:order val="0"/>
                <c:tx>
                  <c:strRef>
                    <c:extLst>
                      <c:ext uri="{02D57815-91ED-43cb-92C2-25804820EDAC}">
                        <c15:formulaRef>
                          <c15:sqref>'Charts for Time in 2021'!$K$264</c15:sqref>
                        </c15:formulaRef>
                      </c:ext>
                    </c:extLst>
                    <c:strCache>
                      <c:ptCount val="1"/>
                      <c:pt idx="0">
                        <c:v>Monday</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dk1">
                                <a:lumMod val="35000"/>
                                <a:lumOff val="65000"/>
                              </a:schemeClr>
                            </a:solidFill>
                          </a:ln>
                          <a:effectLst/>
                        </c:spPr>
                      </c15:leaderLines>
                    </c:ext>
                  </c:extLst>
                </c:dLbls>
                <c:cat>
                  <c:strRef>
                    <c:extLst>
                      <c:ext uri="{02D57815-91ED-43cb-92C2-25804820EDAC}">
                        <c15:formulaRef>
                          <c15:sqref>'Charts for Time in 2021'!$J$265:$J$276</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uri="{02D57815-91ED-43cb-92C2-25804820EDAC}">
                        <c15:formulaRef>
                          <c15:sqref>'Charts for Time in 2021'!$K$265:$K$276</c15:sqref>
                        </c15:formulaRef>
                      </c:ext>
                    </c:extLst>
                    <c:numCache>
                      <c:formatCode>[h]:mm:ss;@</c:formatCode>
                      <c:ptCount val="12"/>
                      <c:pt idx="0">
                        <c:v>102.21969907399762</c:v>
                      </c:pt>
                      <c:pt idx="1">
                        <c:v>54.798599536945403</c:v>
                      </c:pt>
                      <c:pt idx="2">
                        <c:v>224.04128472265438</c:v>
                      </c:pt>
                      <c:pt idx="3">
                        <c:v>278.06333333280782</c:v>
                      </c:pt>
                      <c:pt idx="4">
                        <c:v>418.09187500026019</c:v>
                      </c:pt>
                      <c:pt idx="5">
                        <c:v>413.0424074072871</c:v>
                      </c:pt>
                      <c:pt idx="6">
                        <c:v>456.73559027754527</c:v>
                      </c:pt>
                      <c:pt idx="7">
                        <c:v>559.90526620421588</c:v>
                      </c:pt>
                      <c:pt idx="8">
                        <c:v>468.71027777671407</c:v>
                      </c:pt>
                      <c:pt idx="9">
                        <c:v>330.86879629624309</c:v>
                      </c:pt>
                      <c:pt idx="10">
                        <c:v>353.09461805628962</c:v>
                      </c:pt>
                      <c:pt idx="11">
                        <c:v>169.36855324104545</c:v>
                      </c:pt>
                    </c:numCache>
                  </c:numRef>
                </c:val>
                <c:smooth val="0"/>
                <c:extLst>
                  <c:ext xmlns:c16="http://schemas.microsoft.com/office/drawing/2014/chart" uri="{C3380CC4-5D6E-409C-BE32-E72D297353CC}">
                    <c16:uniqueId val="{00000001-2F9A-4D89-843F-9623E104BDE3}"/>
                  </c:ext>
                </c:extLst>
              </c15:ser>
            </c15:filteredLineSeries>
            <c15:filteredLineSeries>
              <c15:ser>
                <c:idx val="1"/>
                <c:order val="1"/>
                <c:tx>
                  <c:strRef>
                    <c:extLst>
                      <c:ext xmlns:c15="http://schemas.microsoft.com/office/drawing/2012/chart" uri="{02D57815-91ED-43cb-92C2-25804820EDAC}">
                        <c15:formulaRef>
                          <c15:sqref>'Charts for Time in 2021'!$L$264</c15:sqref>
                        </c15:formulaRef>
                      </c:ext>
                    </c:extLst>
                    <c:strCache>
                      <c:ptCount val="1"/>
                      <c:pt idx="0">
                        <c:v>Tuesday</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2021'!$J$265:$J$276</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2021'!$L$265:$L$276</c15:sqref>
                        </c15:formulaRef>
                      </c:ext>
                    </c:extLst>
                    <c:numCache>
                      <c:formatCode>[h]:mm:ss;@</c:formatCode>
                      <c:ptCount val="12"/>
                      <c:pt idx="0">
                        <c:v>88.355625000265718</c:v>
                      </c:pt>
                      <c:pt idx="1">
                        <c:v>69.210104166071687</c:v>
                      </c:pt>
                      <c:pt idx="2">
                        <c:v>220.34240740806854</c:v>
                      </c:pt>
                      <c:pt idx="3">
                        <c:v>320.29641203665233</c:v>
                      </c:pt>
                      <c:pt idx="4">
                        <c:v>299.07556712962105</c:v>
                      </c:pt>
                      <c:pt idx="5">
                        <c:v>608.38738425904739</c:v>
                      </c:pt>
                      <c:pt idx="6">
                        <c:v>489.56824074086762</c:v>
                      </c:pt>
                      <c:pt idx="7">
                        <c:v>573.4038078706144</c:v>
                      </c:pt>
                      <c:pt idx="8">
                        <c:v>447.46594907389954</c:v>
                      </c:pt>
                      <c:pt idx="9">
                        <c:v>469.27378472304554</c:v>
                      </c:pt>
                      <c:pt idx="10">
                        <c:v>383.12197916740843</c:v>
                      </c:pt>
                      <c:pt idx="11">
                        <c:v>165.51701388897345</c:v>
                      </c:pt>
                    </c:numCache>
                  </c:numRef>
                </c:val>
                <c:smooth val="0"/>
                <c:extLst xmlns:c15="http://schemas.microsoft.com/office/drawing/2012/chart">
                  <c:ext xmlns:c16="http://schemas.microsoft.com/office/drawing/2014/chart" uri="{C3380CC4-5D6E-409C-BE32-E72D297353CC}">
                    <c16:uniqueId val="{00000002-2F9A-4D89-843F-9623E104BDE3}"/>
                  </c:ext>
                </c:extLst>
              </c15:ser>
            </c15:filteredLineSeries>
            <c15:filteredLineSeries>
              <c15:ser>
                <c:idx val="2"/>
                <c:order val="2"/>
                <c:tx>
                  <c:strRef>
                    <c:extLst>
                      <c:ext xmlns:c15="http://schemas.microsoft.com/office/drawing/2012/chart" uri="{02D57815-91ED-43cb-92C2-25804820EDAC}">
                        <c15:formulaRef>
                          <c15:sqref>'Charts for Time in 2021'!$M$264</c15:sqref>
                        </c15:formulaRef>
                      </c:ext>
                    </c:extLst>
                    <c:strCache>
                      <c:ptCount val="1"/>
                      <c:pt idx="0">
                        <c:v>Wednesday</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2021'!$J$265:$J$276</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2021'!$M$265:$M$276</c15:sqref>
                        </c15:formulaRef>
                      </c:ext>
                    </c:extLst>
                    <c:numCache>
                      <c:formatCode>[h]:mm:ss;@</c:formatCode>
                      <c:ptCount val="12"/>
                      <c:pt idx="0">
                        <c:v>104.69738425897958</c:v>
                      </c:pt>
                      <c:pt idx="1">
                        <c:v>80.06237268539553</c:v>
                      </c:pt>
                      <c:pt idx="2">
                        <c:v>204.47613425985037</c:v>
                      </c:pt>
                      <c:pt idx="3">
                        <c:v>236.55392361102713</c:v>
                      </c:pt>
                      <c:pt idx="4">
                        <c:v>375.01589120359858</c:v>
                      </c:pt>
                      <c:pt idx="5">
                        <c:v>628.6815740744205</c:v>
                      </c:pt>
                      <c:pt idx="6">
                        <c:v>495.69344907397317</c:v>
                      </c:pt>
                      <c:pt idx="7">
                        <c:v>476.27358796309272</c:v>
                      </c:pt>
                      <c:pt idx="8">
                        <c:v>628.9204398142756</c:v>
                      </c:pt>
                      <c:pt idx="9">
                        <c:v>472.66402777854819</c:v>
                      </c:pt>
                      <c:pt idx="10">
                        <c:v>297.15296296410088</c:v>
                      </c:pt>
                      <c:pt idx="11">
                        <c:v>247.54347222160141</c:v>
                      </c:pt>
                    </c:numCache>
                  </c:numRef>
                </c:val>
                <c:smooth val="0"/>
                <c:extLst xmlns:c15="http://schemas.microsoft.com/office/drawing/2012/chart">
                  <c:ext xmlns:c16="http://schemas.microsoft.com/office/drawing/2014/chart" uri="{C3380CC4-5D6E-409C-BE32-E72D297353CC}">
                    <c16:uniqueId val="{00000003-2F9A-4D89-843F-9623E104BDE3}"/>
                  </c:ext>
                </c:extLst>
              </c15:ser>
            </c15:filteredLineSeries>
            <c15:filteredLineSeries>
              <c15:ser>
                <c:idx val="3"/>
                <c:order val="3"/>
                <c:tx>
                  <c:strRef>
                    <c:extLst>
                      <c:ext xmlns:c15="http://schemas.microsoft.com/office/drawing/2012/chart" uri="{02D57815-91ED-43cb-92C2-25804820EDAC}">
                        <c15:formulaRef>
                          <c15:sqref>'Charts for Time in 2021'!$N$264</c15:sqref>
                        </c15:formulaRef>
                      </c:ext>
                    </c:extLst>
                    <c:strCache>
                      <c:ptCount val="1"/>
                      <c:pt idx="0">
                        <c:v>Thursday</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2021'!$J$265:$J$276</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2021'!$N$265:$N$276</c15:sqref>
                        </c15:formulaRef>
                      </c:ext>
                    </c:extLst>
                    <c:numCache>
                      <c:formatCode>[h]:mm:ss;@</c:formatCode>
                      <c:ptCount val="12"/>
                      <c:pt idx="0">
                        <c:v>101.83743055517698</c:v>
                      </c:pt>
                      <c:pt idx="1">
                        <c:v>65.174444444266555</c:v>
                      </c:pt>
                      <c:pt idx="2">
                        <c:v>133.87328703692765</c:v>
                      </c:pt>
                      <c:pt idx="3">
                        <c:v>258.50982638884307</c:v>
                      </c:pt>
                      <c:pt idx="4">
                        <c:v>332.54923611074628</c:v>
                      </c:pt>
                      <c:pt idx="5">
                        <c:v>483.76745370334538</c:v>
                      </c:pt>
                      <c:pt idx="6">
                        <c:v>601.70486111242644</c:v>
                      </c:pt>
                      <c:pt idx="7">
                        <c:v>508.05936342554196</c:v>
                      </c:pt>
                      <c:pt idx="8">
                        <c:v>647.19559027671494</c:v>
                      </c:pt>
                      <c:pt idx="9">
                        <c:v>373.53042824142176</c:v>
                      </c:pt>
                      <c:pt idx="10">
                        <c:v>232.43645833260962</c:v>
                      </c:pt>
                      <c:pt idx="11">
                        <c:v>267.40499999971507</c:v>
                      </c:pt>
                    </c:numCache>
                  </c:numRef>
                </c:val>
                <c:smooth val="0"/>
                <c:extLst xmlns:c15="http://schemas.microsoft.com/office/drawing/2012/chart">
                  <c:ext xmlns:c16="http://schemas.microsoft.com/office/drawing/2014/chart" uri="{C3380CC4-5D6E-409C-BE32-E72D297353CC}">
                    <c16:uniqueId val="{00000004-2F9A-4D89-843F-9623E104BDE3}"/>
                  </c:ext>
                </c:extLst>
              </c15:ser>
            </c15:filteredLineSeries>
            <c15:filteredLineSeries>
              <c15:ser>
                <c:idx val="4"/>
                <c:order val="4"/>
                <c:tx>
                  <c:strRef>
                    <c:extLst>
                      <c:ext xmlns:c15="http://schemas.microsoft.com/office/drawing/2012/chart" uri="{02D57815-91ED-43cb-92C2-25804820EDAC}">
                        <c15:formulaRef>
                          <c15:sqref>'Charts for Time in 2021'!$O$264</c15:sqref>
                        </c15:formulaRef>
                      </c:ext>
                    </c:extLst>
                    <c:strCache>
                      <c:ptCount val="1"/>
                      <c:pt idx="0">
                        <c:v>Friday</c:v>
                      </c:pt>
                    </c:strCache>
                  </c:strRef>
                </c:tx>
                <c:spPr>
                  <a:ln w="22225" cap="rnd" cmpd="sng" algn="ctr">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2021'!$J$265:$J$276</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2021'!$O$265:$O$276</c15:sqref>
                        </c15:formulaRef>
                      </c:ext>
                    </c:extLst>
                    <c:numCache>
                      <c:formatCode>[h]:mm:ss;@</c:formatCode>
                      <c:ptCount val="12"/>
                      <c:pt idx="0">
                        <c:v>108.22246527782409</c:v>
                      </c:pt>
                      <c:pt idx="1">
                        <c:v>78.587812499950815</c:v>
                      </c:pt>
                      <c:pt idx="2">
                        <c:v>158.31725694437046</c:v>
                      </c:pt>
                      <c:pt idx="3">
                        <c:v>354.713877315422</c:v>
                      </c:pt>
                      <c:pt idx="4">
                        <c:v>348.87289351766958</c:v>
                      </c:pt>
                      <c:pt idx="5">
                        <c:v>483.74466435204522</c:v>
                      </c:pt>
                      <c:pt idx="6">
                        <c:v>619.15131944350287</c:v>
                      </c:pt>
                      <c:pt idx="7">
                        <c:v>508.1620717601254</c:v>
                      </c:pt>
                      <c:pt idx="8">
                        <c:v>506.31631944576657</c:v>
                      </c:pt>
                      <c:pt idx="9">
                        <c:v>511.17040509120852</c:v>
                      </c:pt>
                      <c:pt idx="10">
                        <c:v>229.66697916555859</c:v>
                      </c:pt>
                      <c:pt idx="11">
                        <c:v>224.01075231542927</c:v>
                      </c:pt>
                    </c:numCache>
                  </c:numRef>
                </c:val>
                <c:smooth val="0"/>
                <c:extLst xmlns:c15="http://schemas.microsoft.com/office/drawing/2012/chart">
                  <c:ext xmlns:c16="http://schemas.microsoft.com/office/drawing/2014/chart" uri="{C3380CC4-5D6E-409C-BE32-E72D297353CC}">
                    <c16:uniqueId val="{00000005-2F9A-4D89-843F-9623E104BDE3}"/>
                  </c:ext>
                </c:extLst>
              </c15:ser>
            </c15:filteredLineSeries>
            <c15:filteredLineSeries>
              <c15:ser>
                <c:idx val="5"/>
                <c:order val="5"/>
                <c:tx>
                  <c:strRef>
                    <c:extLst>
                      <c:ext xmlns:c15="http://schemas.microsoft.com/office/drawing/2012/chart" uri="{02D57815-91ED-43cb-92C2-25804820EDAC}">
                        <c15:formulaRef>
                          <c15:sqref>'Charts for Time in 2021'!$P$264</c15:sqref>
                        </c15:formulaRef>
                      </c:ext>
                    </c:extLst>
                    <c:strCache>
                      <c:ptCount val="1"/>
                      <c:pt idx="0">
                        <c:v>Saturday</c:v>
                      </c:pt>
                    </c:strCache>
                  </c:strRef>
                </c:tx>
                <c:spPr>
                  <a:ln w="22225" cap="rnd" cmpd="sng" algn="ctr">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2021'!$J$265:$J$276</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2021'!$P$265:$P$276</c15:sqref>
                        </c15:formulaRef>
                      </c:ext>
                    </c:extLst>
                    <c:numCache>
                      <c:formatCode>[h]:mm:ss;@</c:formatCode>
                      <c:ptCount val="12"/>
                      <c:pt idx="0">
                        <c:v>115.99887731533818</c:v>
                      </c:pt>
                      <c:pt idx="1">
                        <c:v>87.400023148395121</c:v>
                      </c:pt>
                      <c:pt idx="2">
                        <c:v>255.33194444464607</c:v>
                      </c:pt>
                      <c:pt idx="3">
                        <c:v>305.73709490759211</c:v>
                      </c:pt>
                      <c:pt idx="4">
                        <c:v>525.10020833356975</c:v>
                      </c:pt>
                      <c:pt idx="5">
                        <c:v>520.79362268598197</c:v>
                      </c:pt>
                      <c:pt idx="6">
                        <c:v>655.1247337957102</c:v>
                      </c:pt>
                      <c:pt idx="7">
                        <c:v>578.14442129717645</c:v>
                      </c:pt>
                      <c:pt idx="8">
                        <c:v>525.23123842527275</c:v>
                      </c:pt>
                      <c:pt idx="9">
                        <c:v>608.0339004626876</c:v>
                      </c:pt>
                      <c:pt idx="10">
                        <c:v>256.38416666598641</c:v>
                      </c:pt>
                      <c:pt idx="11">
                        <c:v>157.12589120399207</c:v>
                      </c:pt>
                    </c:numCache>
                  </c:numRef>
                </c:val>
                <c:smooth val="0"/>
                <c:extLst xmlns:c15="http://schemas.microsoft.com/office/drawing/2012/chart">
                  <c:ext xmlns:c16="http://schemas.microsoft.com/office/drawing/2014/chart" uri="{C3380CC4-5D6E-409C-BE32-E72D297353CC}">
                    <c16:uniqueId val="{00000006-2F9A-4D89-843F-9623E104BDE3}"/>
                  </c:ext>
                </c:extLst>
              </c15:ser>
            </c15:filteredLineSeries>
            <c15:filteredLineSeries>
              <c15:ser>
                <c:idx val="6"/>
                <c:order val="6"/>
                <c:tx>
                  <c:strRef>
                    <c:extLst>
                      <c:ext xmlns:c15="http://schemas.microsoft.com/office/drawing/2012/chart" uri="{02D57815-91ED-43cb-92C2-25804820EDAC}">
                        <c15:formulaRef>
                          <c15:sqref>'Charts for Time in 2021'!$Q$264</c15:sqref>
                        </c15:formulaRef>
                      </c:ext>
                    </c:extLst>
                    <c:strCache>
                      <c:ptCount val="1"/>
                      <c:pt idx="0">
                        <c:v>Sunday</c:v>
                      </c:pt>
                    </c:strCache>
                  </c:strRef>
                </c:tx>
                <c:spPr>
                  <a:ln w="22225" cap="rnd" cmpd="sng" algn="ctr">
                    <a:solidFill>
                      <a:schemeClr val="accent1">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2021'!$J$265:$J$276</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2021'!$Q$265:$Q$276</c15:sqref>
                        </c15:formulaRef>
                      </c:ext>
                    </c:extLst>
                    <c:numCache>
                      <c:formatCode>[h]:mm:ss;@</c:formatCode>
                      <c:ptCount val="12"/>
                      <c:pt idx="0">
                        <c:v>82.310196759535756</c:v>
                      </c:pt>
                      <c:pt idx="1">
                        <c:v>59.009803240776819</c:v>
                      </c:pt>
                      <c:pt idx="2">
                        <c:v>205.10495370362332</c:v>
                      </c:pt>
                      <c:pt idx="3">
                        <c:v>292.65905092565663</c:v>
                      </c:pt>
                      <c:pt idx="4">
                        <c:v>494.04255787063448</c:v>
                      </c:pt>
                      <c:pt idx="5">
                        <c:v>519.9634143516887</c:v>
                      </c:pt>
                      <c:pt idx="6">
                        <c:v>443.12050925901713</c:v>
                      </c:pt>
                      <c:pt idx="7">
                        <c:v>631.48988426031428</c:v>
                      </c:pt>
                      <c:pt idx="8">
                        <c:v>517.46949074030272</c:v>
                      </c:pt>
                      <c:pt idx="9">
                        <c:v>481.3848263889231</c:v>
                      </c:pt>
                      <c:pt idx="10">
                        <c:v>235.33037036965106</c:v>
                      </c:pt>
                      <c:pt idx="11">
                        <c:v>127.84888888901332</c:v>
                      </c:pt>
                    </c:numCache>
                  </c:numRef>
                </c:val>
                <c:smooth val="0"/>
                <c:extLst xmlns:c15="http://schemas.microsoft.com/office/drawing/2012/chart">
                  <c:ext xmlns:c16="http://schemas.microsoft.com/office/drawing/2014/chart" uri="{C3380CC4-5D6E-409C-BE32-E72D297353CC}">
                    <c16:uniqueId val="{00000007-2F9A-4D89-843F-9623E104BDE3}"/>
                  </c:ext>
                </c:extLst>
              </c15:ser>
            </c15:filteredLineSeries>
          </c:ext>
        </c:extLst>
      </c:lineChart>
      <c:catAx>
        <c:axId val="43461777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434638991"/>
        <c:crosses val="autoZero"/>
        <c:auto val="1"/>
        <c:lblAlgn val="ctr"/>
        <c:lblOffset val="100"/>
        <c:noMultiLvlLbl val="0"/>
      </c:catAx>
      <c:valAx>
        <c:axId val="434638991"/>
        <c:scaling>
          <c:orientation val="minMax"/>
        </c:scaling>
        <c:delete val="0"/>
        <c:axPos val="l"/>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434617775"/>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r>
              <a:rPr lang="en-US" sz="3200" b="1" u="sng"/>
              <a:t>2021 Monthly Total Time for All Rider Types</a:t>
            </a:r>
          </a:p>
        </c:rich>
      </c:tx>
      <c:overlay val="0"/>
      <c:spPr>
        <a:noFill/>
        <a:ln>
          <a:noFill/>
        </a:ln>
        <a:effectLst/>
      </c:spPr>
      <c:txPr>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7"/>
          <c:order val="7"/>
          <c:tx>
            <c:strRef>
              <c:f>'Charts for Time in 2021'!$R$280</c:f>
              <c:strCache>
                <c:ptCount val="1"/>
                <c:pt idx="0">
                  <c:v>Totals</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'Charts for Time in 2021'!$J$281:$J$292</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'Charts for Time in 2021'!$R$281:$R$292</c:f>
              <c:numCache>
                <c:formatCode>[h]:mm:ss;@</c:formatCode>
                <c:ptCount val="12"/>
                <c:pt idx="0">
                  <c:v>1026.7859259261022</c:v>
                </c:pt>
                <c:pt idx="1">
                  <c:v>841.60439814836718</c:v>
                </c:pt>
                <c:pt idx="2">
                  <c:v>3628.2877546296877</c:v>
                </c:pt>
                <c:pt idx="3">
                  <c:v>5653.4629861102658</c:v>
                </c:pt>
                <c:pt idx="4">
                  <c:v>9613.6835879617938</c:v>
                </c:pt>
                <c:pt idx="5">
                  <c:v>13213.95099537132</c:v>
                </c:pt>
                <c:pt idx="6">
                  <c:v>13827.135428239046</c:v>
                </c:pt>
                <c:pt idx="7">
                  <c:v>12084.956875006086</c:v>
                </c:pt>
                <c:pt idx="8">
                  <c:v>10770.19752314769</c:v>
                </c:pt>
                <c:pt idx="9">
                  <c:v>8369.2519907424357</c:v>
                </c:pt>
                <c:pt idx="10">
                  <c:v>3704.4183912026492</c:v>
                </c:pt>
                <c:pt idx="11">
                  <c:v>2496.628495371704</c:v>
                </c:pt>
              </c:numCache>
            </c:numRef>
          </c:val>
          <c:smooth val="0"/>
          <c:extLst>
            <c:ext xmlns:c16="http://schemas.microsoft.com/office/drawing/2014/chart" uri="{C3380CC4-5D6E-409C-BE32-E72D297353CC}">
              <c16:uniqueId val="{00000000-237C-415F-882E-5BF58DF23FF8}"/>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86700799"/>
        <c:axId val="2086706207"/>
        <c:extLst>
          <c:ext xmlns:c15="http://schemas.microsoft.com/office/drawing/2012/chart" uri="{02D57815-91ED-43cb-92C2-25804820EDAC}">
            <c15:filteredLineSeries>
              <c15:ser>
                <c:idx val="0"/>
                <c:order val="0"/>
                <c:tx>
                  <c:strRef>
                    <c:extLst>
                      <c:ext uri="{02D57815-91ED-43cb-92C2-25804820EDAC}">
                        <c15:formulaRef>
                          <c15:sqref>'Charts for Time in 2021'!$K$280</c15:sqref>
                        </c15:formulaRef>
                      </c:ext>
                    </c:extLst>
                    <c:strCache>
                      <c:ptCount val="1"/>
                      <c:pt idx="0">
                        <c:v>Monday</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dk1">
                                <a:lumMod val="35000"/>
                                <a:lumOff val="65000"/>
                              </a:schemeClr>
                            </a:solidFill>
                          </a:ln>
                          <a:effectLst/>
                        </c:spPr>
                      </c15:leaderLines>
                    </c:ext>
                  </c:extLst>
                </c:dLbls>
                <c:cat>
                  <c:strRef>
                    <c:extLst>
                      <c:ext uri="{02D57815-91ED-43cb-92C2-25804820EDAC}">
                        <c15:formulaRef>
                          <c15:sqref>'Charts for Time in 2021'!$J$281:$J$292</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uri="{02D57815-91ED-43cb-92C2-25804820EDAC}">
                        <c15:formulaRef>
                          <c15:sqref>'Charts for Time in 2021'!$K$281:$K$292</c15:sqref>
                        </c15:formulaRef>
                      </c:ext>
                    </c:extLst>
                    <c:numCache>
                      <c:formatCode>[h]:mm:ss;@</c:formatCode>
                      <c:ptCount val="12"/>
                      <c:pt idx="0">
                        <c:v>131.94090277773648</c:v>
                      </c:pt>
                      <c:pt idx="1">
                        <c:v>69.810810185132141</c:v>
                      </c:pt>
                      <c:pt idx="2">
                        <c:v>591.55091435201757</c:v>
                      </c:pt>
                      <c:pt idx="3">
                        <c:v>692.34440972142329</c:v>
                      </c:pt>
                      <c:pt idx="4">
                        <c:v>1318.8756018514978</c:v>
                      </c:pt>
                      <c:pt idx="5">
                        <c:v>1160.5504976855955</c:v>
                      </c:pt>
                      <c:pt idx="6">
                        <c:v>1687.1595023141199</c:v>
                      </c:pt>
                      <c:pt idx="7">
                        <c:v>1539.4518402784597</c:v>
                      </c:pt>
                      <c:pt idx="8">
                        <c:v>1365.2089814799765</c:v>
                      </c:pt>
                      <c:pt idx="9">
                        <c:v>730.3730671295707</c:v>
                      </c:pt>
                      <c:pt idx="10">
                        <c:v>583.26519676023599</c:v>
                      </c:pt>
                      <c:pt idx="11">
                        <c:v>297.48340277795069</c:v>
                      </c:pt>
                    </c:numCache>
                  </c:numRef>
                </c:val>
                <c:smooth val="0"/>
                <c:extLst>
                  <c:ext xmlns:c16="http://schemas.microsoft.com/office/drawing/2014/chart" uri="{C3380CC4-5D6E-409C-BE32-E72D297353CC}">
                    <c16:uniqueId val="{00000001-237C-415F-882E-5BF58DF23FF8}"/>
                  </c:ext>
                </c:extLst>
              </c15:ser>
            </c15:filteredLineSeries>
            <c15:filteredLineSeries>
              <c15:ser>
                <c:idx val="1"/>
                <c:order val="1"/>
                <c:tx>
                  <c:strRef>
                    <c:extLst>
                      <c:ext xmlns:c15="http://schemas.microsoft.com/office/drawing/2012/chart" uri="{02D57815-91ED-43cb-92C2-25804820EDAC}">
                        <c15:formulaRef>
                          <c15:sqref>'Charts for Time in 2021'!$L$280</c15:sqref>
                        </c15:formulaRef>
                      </c:ext>
                    </c:extLst>
                    <c:strCache>
                      <c:ptCount val="1"/>
                      <c:pt idx="0">
                        <c:v>Tuesday</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2021'!$J$281:$J$292</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2021'!$L$281:$L$292</c15:sqref>
                        </c15:formulaRef>
                      </c:ext>
                    </c:extLst>
                    <c:numCache>
                      <c:formatCode>[h]:mm:ss;@</c:formatCode>
                      <c:ptCount val="12"/>
                      <c:pt idx="0">
                        <c:v>117.56366898187844</c:v>
                      </c:pt>
                      <c:pt idx="1">
                        <c:v>103.71109953647101</c:v>
                      </c:pt>
                      <c:pt idx="2">
                        <c:v>482.01062500013359</c:v>
                      </c:pt>
                      <c:pt idx="3">
                        <c:v>879.68143518458965</c:v>
                      </c:pt>
                      <c:pt idx="4">
                        <c:v>691.80489583362942</c:v>
                      </c:pt>
                      <c:pt idx="5">
                        <c:v>1721.5279282402189</c:v>
                      </c:pt>
                      <c:pt idx="6">
                        <c:v>1375.0025694437136</c:v>
                      </c:pt>
                      <c:pt idx="7">
                        <c:v>1418.0208101855897</c:v>
                      </c:pt>
                      <c:pt idx="8">
                        <c:v>942.934131944814</c:v>
                      </c:pt>
                      <c:pt idx="9">
                        <c:v>889.04344907496852</c:v>
                      </c:pt>
                      <c:pt idx="10">
                        <c:v>580.2629629638468</c:v>
                      </c:pt>
                      <c:pt idx="11">
                        <c:v>262.50395833346556</c:v>
                      </c:pt>
                    </c:numCache>
                  </c:numRef>
                </c:val>
                <c:smooth val="0"/>
                <c:extLst xmlns:c15="http://schemas.microsoft.com/office/drawing/2012/chart">
                  <c:ext xmlns:c16="http://schemas.microsoft.com/office/drawing/2014/chart" uri="{C3380CC4-5D6E-409C-BE32-E72D297353CC}">
                    <c16:uniqueId val="{00000002-237C-415F-882E-5BF58DF23FF8}"/>
                  </c:ext>
                </c:extLst>
              </c15:ser>
            </c15:filteredLineSeries>
            <c15:filteredLineSeries>
              <c15:ser>
                <c:idx val="2"/>
                <c:order val="2"/>
                <c:tx>
                  <c:strRef>
                    <c:extLst>
                      <c:ext xmlns:c15="http://schemas.microsoft.com/office/drawing/2012/chart" uri="{02D57815-91ED-43cb-92C2-25804820EDAC}">
                        <c15:formulaRef>
                          <c15:sqref>'Charts for Time in 2021'!$M$280</c15:sqref>
                        </c15:formulaRef>
                      </c:ext>
                    </c:extLst>
                    <c:strCache>
                      <c:ptCount val="1"/>
                      <c:pt idx="0">
                        <c:v>Wednesday</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2021'!$J$281:$J$292</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2021'!$M$281:$M$292</c15:sqref>
                        </c15:formulaRef>
                      </c:ext>
                    </c:extLst>
                    <c:numCache>
                      <c:formatCode>[h]:mm:ss;@</c:formatCode>
                      <c:ptCount val="12"/>
                      <c:pt idx="0">
                        <c:v>142.00677083309711</c:v>
                      </c:pt>
                      <c:pt idx="1">
                        <c:v>106.60550925954885</c:v>
                      </c:pt>
                      <c:pt idx="2">
                        <c:v>381.75350694531517</c:v>
                      </c:pt>
                      <c:pt idx="3">
                        <c:v>554.29203703712847</c:v>
                      </c:pt>
                      <c:pt idx="4">
                        <c:v>875.6969791665324</c:v>
                      </c:pt>
                      <c:pt idx="5">
                        <c:v>1792.2051736118883</c:v>
                      </c:pt>
                      <c:pt idx="6">
                        <c:v>1420.5662384257521</c:v>
                      </c:pt>
                      <c:pt idx="7">
                        <c:v>1186.0503356482805</c:v>
                      </c:pt>
                      <c:pt idx="8">
                        <c:v>1362.0195833330508</c:v>
                      </c:pt>
                      <c:pt idx="9">
                        <c:v>893.82032407526276</c:v>
                      </c:pt>
                      <c:pt idx="10">
                        <c:v>470.45244213064871</c:v>
                      </c:pt>
                      <c:pt idx="11">
                        <c:v>419.87055555522238</c:v>
                      </c:pt>
                    </c:numCache>
                  </c:numRef>
                </c:val>
                <c:smooth val="0"/>
                <c:extLst xmlns:c15="http://schemas.microsoft.com/office/drawing/2012/chart">
                  <c:ext xmlns:c16="http://schemas.microsoft.com/office/drawing/2014/chart" uri="{C3380CC4-5D6E-409C-BE32-E72D297353CC}">
                    <c16:uniqueId val="{00000003-237C-415F-882E-5BF58DF23FF8}"/>
                  </c:ext>
                </c:extLst>
              </c15:ser>
            </c15:filteredLineSeries>
            <c15:filteredLineSeries>
              <c15:ser>
                <c:idx val="3"/>
                <c:order val="3"/>
                <c:tx>
                  <c:strRef>
                    <c:extLst>
                      <c:ext xmlns:c15="http://schemas.microsoft.com/office/drawing/2012/chart" uri="{02D57815-91ED-43cb-92C2-25804820EDAC}">
                        <c15:formulaRef>
                          <c15:sqref>'Charts for Time in 2021'!$N$280</c15:sqref>
                        </c15:formulaRef>
                      </c:ext>
                    </c:extLst>
                    <c:strCache>
                      <c:ptCount val="1"/>
                      <c:pt idx="0">
                        <c:v>Thursday</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2021'!$J$281:$J$292</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2021'!$N$281:$N$292</c15:sqref>
                        </c15:formulaRef>
                      </c:ext>
                    </c:extLst>
                    <c:numCache>
                      <c:formatCode>[h]:mm:ss;@</c:formatCode>
                      <c:ptCount val="12"/>
                      <c:pt idx="0">
                        <c:v>137.14405092548986</c:v>
                      </c:pt>
                      <c:pt idx="1">
                        <c:v>80.35917824061471</c:v>
                      </c:pt>
                      <c:pt idx="2">
                        <c:v>249.48993055554456</c:v>
                      </c:pt>
                      <c:pt idx="3">
                        <c:v>472.84436342599656</c:v>
                      </c:pt>
                      <c:pt idx="4">
                        <c:v>845.47858796227229</c:v>
                      </c:pt>
                      <c:pt idx="5">
                        <c:v>1488.3136342576181</c:v>
                      </c:pt>
                      <c:pt idx="6">
                        <c:v>1808.3476157424884</c:v>
                      </c:pt>
                      <c:pt idx="7">
                        <c:v>1369.34190972332</c:v>
                      </c:pt>
                      <c:pt idx="8">
                        <c:v>1481.8266319427566</c:v>
                      </c:pt>
                      <c:pt idx="9">
                        <c:v>721.4794444448853</c:v>
                      </c:pt>
                      <c:pt idx="10">
                        <c:v>391.90401620327611</c:v>
                      </c:pt>
                      <c:pt idx="11">
                        <c:v>462.92011574115168</c:v>
                      </c:pt>
                    </c:numCache>
                  </c:numRef>
                </c:val>
                <c:smooth val="0"/>
                <c:extLst xmlns:c15="http://schemas.microsoft.com/office/drawing/2012/chart">
                  <c:ext xmlns:c16="http://schemas.microsoft.com/office/drawing/2014/chart" uri="{C3380CC4-5D6E-409C-BE32-E72D297353CC}">
                    <c16:uniqueId val="{00000004-237C-415F-882E-5BF58DF23FF8}"/>
                  </c:ext>
                </c:extLst>
              </c15:ser>
            </c15:filteredLineSeries>
            <c15:filteredLineSeries>
              <c15:ser>
                <c:idx val="4"/>
                <c:order val="4"/>
                <c:tx>
                  <c:strRef>
                    <c:extLst>
                      <c:ext xmlns:c15="http://schemas.microsoft.com/office/drawing/2012/chart" uri="{02D57815-91ED-43cb-92C2-25804820EDAC}">
                        <c15:formulaRef>
                          <c15:sqref>'Charts for Time in 2021'!$O$280</c15:sqref>
                        </c15:formulaRef>
                      </c:ext>
                    </c:extLst>
                    <c:strCache>
                      <c:ptCount val="1"/>
                      <c:pt idx="0">
                        <c:v>Friday</c:v>
                      </c:pt>
                    </c:strCache>
                  </c:strRef>
                </c:tx>
                <c:spPr>
                  <a:ln w="22225" cap="rnd" cmpd="sng" algn="ctr">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2021'!$J$281:$J$292</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2021'!$O$281:$O$292</c15:sqref>
                        </c15:formulaRef>
                      </c:ext>
                    </c:extLst>
                    <c:numCache>
                      <c:formatCode>[h]:mm:ss;@</c:formatCode>
                      <c:ptCount val="12"/>
                      <c:pt idx="0">
                        <c:v>153.45366898146312</c:v>
                      </c:pt>
                      <c:pt idx="1">
                        <c:v>144.21684027765878</c:v>
                      </c:pt>
                      <c:pt idx="2">
                        <c:v>315.9969097219946</c:v>
                      </c:pt>
                      <c:pt idx="3">
                        <c:v>1010.1189699077004</c:v>
                      </c:pt>
                      <c:pt idx="4">
                        <c:v>1079.442118054445</c:v>
                      </c:pt>
                      <c:pt idx="5">
                        <c:v>1817.88722222262</c:v>
                      </c:pt>
                      <c:pt idx="6">
                        <c:v>2153.4919097209859</c:v>
                      </c:pt>
                      <c:pt idx="7">
                        <c:v>1616.633587964272</c:v>
                      </c:pt>
                      <c:pt idx="8">
                        <c:v>1413.0939467622156</c:v>
                      </c:pt>
                      <c:pt idx="9">
                        <c:v>1256.6955439803933</c:v>
                      </c:pt>
                      <c:pt idx="10">
                        <c:v>422.07626157275081</c:v>
                      </c:pt>
                      <c:pt idx="11">
                        <c:v>420.86214120376826</c:v>
                      </c:pt>
                    </c:numCache>
                  </c:numRef>
                </c:val>
                <c:smooth val="0"/>
                <c:extLst xmlns:c15="http://schemas.microsoft.com/office/drawing/2012/chart">
                  <c:ext xmlns:c16="http://schemas.microsoft.com/office/drawing/2014/chart" uri="{C3380CC4-5D6E-409C-BE32-E72D297353CC}">
                    <c16:uniqueId val="{00000005-237C-415F-882E-5BF58DF23FF8}"/>
                  </c:ext>
                </c:extLst>
              </c15:ser>
            </c15:filteredLineSeries>
            <c15:filteredLineSeries>
              <c15:ser>
                <c:idx val="5"/>
                <c:order val="5"/>
                <c:tx>
                  <c:strRef>
                    <c:extLst>
                      <c:ext xmlns:c15="http://schemas.microsoft.com/office/drawing/2012/chart" uri="{02D57815-91ED-43cb-92C2-25804820EDAC}">
                        <c15:formulaRef>
                          <c15:sqref>'Charts for Time in 2021'!$P$280</c15:sqref>
                        </c15:formulaRef>
                      </c:ext>
                    </c:extLst>
                    <c:strCache>
                      <c:ptCount val="1"/>
                      <c:pt idx="0">
                        <c:v>Saturday</c:v>
                      </c:pt>
                    </c:strCache>
                  </c:strRef>
                </c:tx>
                <c:spPr>
                  <a:ln w="22225" cap="rnd" cmpd="sng" algn="ctr">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2021'!$J$281:$J$292</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2021'!$P$281:$P$292</c15:sqref>
                        </c15:formulaRef>
                      </c:ext>
                    </c:extLst>
                    <c:numCache>
                      <c:formatCode>[h]:mm:ss;@</c:formatCode>
                      <c:ptCount val="12"/>
                      <c:pt idx="0">
                        <c:v>204.25922453719977</c:v>
                      </c:pt>
                      <c:pt idx="1">
                        <c:v>235.56652777847921</c:v>
                      </c:pt>
                      <c:pt idx="2">
                        <c:v>904.2163310183314</c:v>
                      </c:pt>
                      <c:pt idx="3">
                        <c:v>1011.8979398153679</c:v>
                      </c:pt>
                      <c:pt idx="4">
                        <c:v>2306.9850462958057</c:v>
                      </c:pt>
                      <c:pt idx="5">
                        <c:v>2697.4670023158469</c:v>
                      </c:pt>
                      <c:pt idx="6">
                        <c:v>3157.2075694450614</c:v>
                      </c:pt>
                      <c:pt idx="7">
                        <c:v>2360.9016203719584</c:v>
                      </c:pt>
                      <c:pt idx="8">
                        <c:v>2095.8566435171815</c:v>
                      </c:pt>
                      <c:pt idx="9">
                        <c:v>2060.2074884256799</c:v>
                      </c:pt>
                      <c:pt idx="10">
                        <c:v>672.73188657287392</c:v>
                      </c:pt>
                      <c:pt idx="11">
                        <c:v>331.62996527821815</c:v>
                      </c:pt>
                    </c:numCache>
                  </c:numRef>
                </c:val>
                <c:smooth val="0"/>
                <c:extLst xmlns:c15="http://schemas.microsoft.com/office/drawing/2012/chart">
                  <c:ext xmlns:c16="http://schemas.microsoft.com/office/drawing/2014/chart" uri="{C3380CC4-5D6E-409C-BE32-E72D297353CC}">
                    <c16:uniqueId val="{00000006-237C-415F-882E-5BF58DF23FF8}"/>
                  </c:ext>
                </c:extLst>
              </c15:ser>
            </c15:filteredLineSeries>
            <c15:filteredLineSeries>
              <c15:ser>
                <c:idx val="6"/>
                <c:order val="6"/>
                <c:tx>
                  <c:strRef>
                    <c:extLst>
                      <c:ext xmlns:c15="http://schemas.microsoft.com/office/drawing/2012/chart" uri="{02D57815-91ED-43cb-92C2-25804820EDAC}">
                        <c15:formulaRef>
                          <c15:sqref>'Charts for Time in 2021'!$Q$280</c15:sqref>
                        </c15:formulaRef>
                      </c:ext>
                    </c:extLst>
                    <c:strCache>
                      <c:ptCount val="1"/>
                      <c:pt idx="0">
                        <c:v>Sunday</c:v>
                      </c:pt>
                    </c:strCache>
                  </c:strRef>
                </c:tx>
                <c:spPr>
                  <a:ln w="22225" cap="rnd" cmpd="sng" algn="ctr">
                    <a:solidFill>
                      <a:schemeClr val="accent1">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extLst>
                      <c:ext xmlns:c15="http://schemas.microsoft.com/office/drawing/2012/chart" uri="{02D57815-91ED-43cb-92C2-25804820EDAC}">
                        <c15:formulaRef>
                          <c15:sqref>'Charts for Time in 2021'!$J$281:$J$292</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ormulaRef>
                          <c15:sqref>'Charts for Time in 2021'!$Q$281:$Q$292</c15:sqref>
                        </c15:formulaRef>
                      </c:ext>
                    </c:extLst>
                    <c:numCache>
                      <c:formatCode>[h]:mm:ss;@</c:formatCode>
                      <c:ptCount val="12"/>
                      <c:pt idx="0">
                        <c:v>140.41763888923742</c:v>
                      </c:pt>
                      <c:pt idx="1">
                        <c:v>101.33443287046248</c:v>
                      </c:pt>
                      <c:pt idx="2">
                        <c:v>703.26953703635081</c:v>
                      </c:pt>
                      <c:pt idx="3">
                        <c:v>1032.2838310180596</c:v>
                      </c:pt>
                      <c:pt idx="4">
                        <c:v>2495.4003587976113</c:v>
                      </c:pt>
                      <c:pt idx="5">
                        <c:v>2535.9995370375327</c:v>
                      </c:pt>
                      <c:pt idx="6">
                        <c:v>2225.3600231469245</c:v>
                      </c:pt>
                      <c:pt idx="7">
                        <c:v>2594.556770834206</c:v>
                      </c:pt>
                      <c:pt idx="8">
                        <c:v>2109.2576041676948</c:v>
                      </c:pt>
                      <c:pt idx="9">
                        <c:v>1817.6326736116753</c:v>
                      </c:pt>
                      <c:pt idx="10">
                        <c:v>583.72562499901687</c:v>
                      </c:pt>
                      <c:pt idx="11">
                        <c:v>301.35835648192733</c:v>
                      </c:pt>
                    </c:numCache>
                  </c:numRef>
                </c:val>
                <c:smooth val="0"/>
                <c:extLst xmlns:c15="http://schemas.microsoft.com/office/drawing/2012/chart">
                  <c:ext xmlns:c16="http://schemas.microsoft.com/office/drawing/2014/chart" uri="{C3380CC4-5D6E-409C-BE32-E72D297353CC}">
                    <c16:uniqueId val="{00000007-237C-415F-882E-5BF58DF23FF8}"/>
                  </c:ext>
                </c:extLst>
              </c15:ser>
            </c15:filteredLineSeries>
          </c:ext>
        </c:extLst>
      </c:lineChart>
      <c:catAx>
        <c:axId val="2086700799"/>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2086706207"/>
        <c:crosses val="autoZero"/>
        <c:auto val="1"/>
        <c:lblAlgn val="ctr"/>
        <c:lblOffset val="100"/>
        <c:noMultiLvlLbl val="0"/>
      </c:catAx>
      <c:valAx>
        <c:axId val="2086706207"/>
        <c:scaling>
          <c:orientation val="minMax"/>
        </c:scaling>
        <c:delete val="0"/>
        <c:axPos val="l"/>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2086700799"/>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r>
              <a:rPr lang="en-US" sz="3200" b="1" u="sng" baseline="0"/>
              <a:t>2021 Monthly Total Time Comparisson for All Rider Types and Totals</a:t>
            </a:r>
            <a:r>
              <a:rPr lang="en-US" sz="3200" baseline="0"/>
              <a:t> </a:t>
            </a:r>
            <a:endParaRPr lang="en-US" sz="3200"/>
          </a:p>
        </c:rich>
      </c:tx>
      <c:overlay val="0"/>
      <c:spPr>
        <a:noFill/>
        <a:ln>
          <a:noFill/>
        </a:ln>
        <a:effectLst/>
      </c:spPr>
      <c:txPr>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8"/>
          <c:order val="0"/>
          <c:tx>
            <c:v>Casual</c:v>
          </c:tx>
          <c:spPr>
            <a:ln w="22225" cap="rnd" cmpd="sng" algn="ctr">
              <a:solidFill>
                <a:schemeClr val="accent3">
                  <a:lumMod val="60000"/>
                </a:schemeClr>
              </a:solidFill>
              <a:round/>
            </a:ln>
            <a:effectLst/>
          </c:spPr>
          <c:marker>
            <c:symbol val="none"/>
          </c:marker>
          <c:dLbls>
            <c:delete val="1"/>
          </c:dLbls>
          <c:cat>
            <c:strLit>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Lit>
          </c:cat>
          <c:val>
            <c:numRef>
              <c:f>'Charts for Time in 2021'!$R$249:$R$260</c:f>
              <c:numCache>
                <c:formatCode>[h]:mm:ss;@</c:formatCode>
                <c:ptCount val="12"/>
                <c:pt idx="0">
                  <c:v>323.14424768498429</c:v>
                </c:pt>
                <c:pt idx="1">
                  <c:v>347.36123842656525</c:v>
                </c:pt>
                <c:pt idx="2">
                  <c:v>2226.8004861095469</c:v>
                </c:pt>
                <c:pt idx="3">
                  <c:v>3606.9294675922647</c:v>
                </c:pt>
                <c:pt idx="4">
                  <c:v>6820.9353587956939</c:v>
                </c:pt>
                <c:pt idx="5">
                  <c:v>9555.5704745375042</c:v>
                </c:pt>
                <c:pt idx="6">
                  <c:v>10066.036724536003</c:v>
                </c:pt>
                <c:pt idx="7">
                  <c:v>8249.5184722250051</c:v>
                </c:pt>
                <c:pt idx="8">
                  <c:v>7028.8882175947438</c:v>
                </c:pt>
                <c:pt idx="9">
                  <c:v>5122.3258217603579</c:v>
                </c:pt>
                <c:pt idx="10">
                  <c:v>1717.2308564810446</c:v>
                </c:pt>
                <c:pt idx="11">
                  <c:v>1137.808923611934</c:v>
                </c:pt>
              </c:numCache>
            </c:numRef>
          </c:val>
          <c:smooth val="0"/>
          <c:extLst>
            <c:ext xmlns:c16="http://schemas.microsoft.com/office/drawing/2014/chart" uri="{C3380CC4-5D6E-409C-BE32-E72D297353CC}">
              <c16:uniqueId val="{00000000-9879-4E70-AEE2-45EF96D34836}"/>
            </c:ext>
          </c:extLst>
        </c:ser>
        <c:ser>
          <c:idx val="9"/>
          <c:order val="1"/>
          <c:tx>
            <c:v>Member</c:v>
          </c:tx>
          <c:spPr>
            <a:ln w="22225" cap="rnd" cmpd="sng" algn="ctr">
              <a:solidFill>
                <a:schemeClr val="accent4">
                  <a:lumMod val="60000"/>
                </a:schemeClr>
              </a:solidFill>
              <a:round/>
            </a:ln>
            <a:effectLst/>
          </c:spPr>
          <c:marker>
            <c:symbol val="none"/>
          </c:marker>
          <c:dLbls>
            <c:delete val="1"/>
          </c:dLbls>
          <c:cat>
            <c:strLit>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Lit>
          </c:cat>
          <c:val>
            <c:numRef>
              <c:f>'Charts for Time in 2021'!$R$265:$R$276</c:f>
              <c:numCache>
                <c:formatCode>[h]:mm:ss;@</c:formatCode>
                <c:ptCount val="12"/>
                <c:pt idx="0">
                  <c:v>703.64167824111792</c:v>
                </c:pt>
                <c:pt idx="1">
                  <c:v>494.24315972180193</c:v>
                </c:pt>
                <c:pt idx="2">
                  <c:v>1401.4872685201408</c:v>
                </c:pt>
                <c:pt idx="3">
                  <c:v>2046.5335185180011</c:v>
                </c:pt>
                <c:pt idx="4">
                  <c:v>2792.7482291660999</c:v>
                </c:pt>
                <c:pt idx="5">
                  <c:v>3658.3805208338163</c:v>
                </c:pt>
                <c:pt idx="6">
                  <c:v>3761.0987037030427</c:v>
                </c:pt>
                <c:pt idx="7">
                  <c:v>3835.4384027810811</c:v>
                </c:pt>
                <c:pt idx="8">
                  <c:v>3741.3093055529462</c:v>
                </c:pt>
                <c:pt idx="9">
                  <c:v>3246.9261689820778</c:v>
                </c:pt>
                <c:pt idx="10">
                  <c:v>1987.1875347216046</c:v>
                </c:pt>
                <c:pt idx="11">
                  <c:v>1358.81957175977</c:v>
                </c:pt>
              </c:numCache>
            </c:numRef>
          </c:val>
          <c:smooth val="0"/>
          <c:extLst>
            <c:ext xmlns:c16="http://schemas.microsoft.com/office/drawing/2014/chart" uri="{C3380CC4-5D6E-409C-BE32-E72D297353CC}">
              <c16:uniqueId val="{00000001-9879-4E70-AEE2-45EF96D34836}"/>
            </c:ext>
          </c:extLst>
        </c:ser>
        <c:ser>
          <c:idx val="10"/>
          <c:order val="2"/>
          <c:tx>
            <c:v>Totals</c:v>
          </c:tx>
          <c:spPr>
            <a:ln w="22225" cap="rnd" cmpd="sng" algn="ctr">
              <a:solidFill>
                <a:schemeClr val="accent5">
                  <a:lumMod val="60000"/>
                </a:schemeClr>
              </a:solidFill>
              <a:round/>
            </a:ln>
            <a:effectLst/>
          </c:spPr>
          <c:marker>
            <c:symbol val="none"/>
          </c:marker>
          <c:dLbls>
            <c:delete val="1"/>
          </c:dLbls>
          <c:cat>
            <c:strLit>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Lit>
          </c:cat>
          <c:val>
            <c:numRef>
              <c:f>'Charts for Time in 2021'!$R$281:$R$292</c:f>
              <c:numCache>
                <c:formatCode>[h]:mm:ss;@</c:formatCode>
                <c:ptCount val="12"/>
                <c:pt idx="0">
                  <c:v>1026.7859259261022</c:v>
                </c:pt>
                <c:pt idx="1">
                  <c:v>841.60439814836718</c:v>
                </c:pt>
                <c:pt idx="2">
                  <c:v>3628.2877546296877</c:v>
                </c:pt>
                <c:pt idx="3">
                  <c:v>5653.4629861102658</c:v>
                </c:pt>
                <c:pt idx="4">
                  <c:v>9613.6835879617938</c:v>
                </c:pt>
                <c:pt idx="5">
                  <c:v>13213.95099537132</c:v>
                </c:pt>
                <c:pt idx="6">
                  <c:v>13827.135428239046</c:v>
                </c:pt>
                <c:pt idx="7">
                  <c:v>12084.956875006086</c:v>
                </c:pt>
                <c:pt idx="8">
                  <c:v>10770.19752314769</c:v>
                </c:pt>
                <c:pt idx="9">
                  <c:v>8369.2519907424357</c:v>
                </c:pt>
                <c:pt idx="10">
                  <c:v>3704.4183912026492</c:v>
                </c:pt>
                <c:pt idx="11">
                  <c:v>2496.628495371704</c:v>
                </c:pt>
              </c:numCache>
            </c:numRef>
          </c:val>
          <c:smooth val="0"/>
          <c:extLst>
            <c:ext xmlns:c16="http://schemas.microsoft.com/office/drawing/2014/chart" uri="{C3380CC4-5D6E-409C-BE32-E72D297353CC}">
              <c16:uniqueId val="{00000002-9879-4E70-AEE2-45EF96D34836}"/>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86700799"/>
        <c:axId val="2086706207"/>
        <c:extLst/>
      </c:lineChart>
      <c:catAx>
        <c:axId val="2086700799"/>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2086706207"/>
        <c:crosses val="autoZero"/>
        <c:auto val="1"/>
        <c:lblAlgn val="ctr"/>
        <c:lblOffset val="100"/>
        <c:noMultiLvlLbl val="0"/>
      </c:catAx>
      <c:valAx>
        <c:axId val="2086706207"/>
        <c:scaling>
          <c:orientation val="minMax"/>
        </c:scaling>
        <c:delete val="0"/>
        <c:axPos val="l"/>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en-US"/>
          </a:p>
        </c:txPr>
        <c:crossAx val="2086700799"/>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Stations</a:t>
            </a:r>
            <a:r>
              <a:rPr lang="en-US" baseline="0" dirty="0"/>
              <a:t> with the Highest Number of </a:t>
            </a:r>
            <a:r>
              <a:rPr lang="en-US" dirty="0"/>
              <a:t>Total Rides from Casual Riders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12"/>
          <c:order val="12"/>
          <c:tx>
            <c:strRef>
              <c:f>'Best Targeted Marketing Targets'!$N$1</c:f>
              <c:strCache>
                <c:ptCount val="1"/>
                <c:pt idx="0">
                  <c:v>Total rides</c:v>
                </c:pt>
              </c:strCache>
            </c:strRef>
          </c:tx>
          <c:spPr>
            <a:solidFill>
              <a:schemeClr val="accent1">
                <a:lumMod val="80000"/>
                <a:lumOff val="20000"/>
              </a:schemeClr>
            </a:solidFill>
            <a:ln>
              <a:noFill/>
            </a:ln>
            <a:effectLst/>
          </c:spPr>
          <c:invertIfNegative val="0"/>
          <c:cat>
            <c:strRef>
              <c:f>'Best Targeted Marketing Targets'!$A$2:$A$140</c:f>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f>'Best Targeted Marketing Targets'!$N$2:$N$140</c:f>
              <c:numCache>
                <c:formatCode>General</c:formatCode>
                <c:ptCount val="139"/>
                <c:pt idx="0">
                  <c:v>66359</c:v>
                </c:pt>
                <c:pt idx="1">
                  <c:v>33590</c:v>
                </c:pt>
                <c:pt idx="2">
                  <c:v>29780</c:v>
                </c:pt>
                <c:pt idx="3">
                  <c:v>23251</c:v>
                </c:pt>
                <c:pt idx="4">
                  <c:v>21351</c:v>
                </c:pt>
                <c:pt idx="5">
                  <c:v>19891</c:v>
                </c:pt>
                <c:pt idx="6">
                  <c:v>19617</c:v>
                </c:pt>
                <c:pt idx="7">
                  <c:v>17033</c:v>
                </c:pt>
                <c:pt idx="8">
                  <c:v>16668</c:v>
                </c:pt>
                <c:pt idx="9">
                  <c:v>16630</c:v>
                </c:pt>
                <c:pt idx="10">
                  <c:v>16477</c:v>
                </c:pt>
                <c:pt idx="11">
                  <c:v>16240</c:v>
                </c:pt>
                <c:pt idx="12">
                  <c:v>16203</c:v>
                </c:pt>
                <c:pt idx="13">
                  <c:v>16166</c:v>
                </c:pt>
                <c:pt idx="14">
                  <c:v>15405</c:v>
                </c:pt>
                <c:pt idx="15">
                  <c:v>15219</c:v>
                </c:pt>
                <c:pt idx="16">
                  <c:v>14853</c:v>
                </c:pt>
                <c:pt idx="17">
                  <c:v>14796</c:v>
                </c:pt>
                <c:pt idx="18">
                  <c:v>14708</c:v>
                </c:pt>
                <c:pt idx="19">
                  <c:v>14317</c:v>
                </c:pt>
                <c:pt idx="20">
                  <c:v>13659</c:v>
                </c:pt>
                <c:pt idx="21">
                  <c:v>13341</c:v>
                </c:pt>
                <c:pt idx="22">
                  <c:v>13164</c:v>
                </c:pt>
                <c:pt idx="23">
                  <c:v>13018</c:v>
                </c:pt>
                <c:pt idx="24">
                  <c:v>12994</c:v>
                </c:pt>
                <c:pt idx="25">
                  <c:v>12965</c:v>
                </c:pt>
                <c:pt idx="26">
                  <c:v>12904</c:v>
                </c:pt>
                <c:pt idx="27">
                  <c:v>12700</c:v>
                </c:pt>
                <c:pt idx="28">
                  <c:v>12571</c:v>
                </c:pt>
                <c:pt idx="29">
                  <c:v>12383</c:v>
                </c:pt>
                <c:pt idx="30">
                  <c:v>12225</c:v>
                </c:pt>
                <c:pt idx="31">
                  <c:v>12192</c:v>
                </c:pt>
                <c:pt idx="32">
                  <c:v>11820</c:v>
                </c:pt>
                <c:pt idx="33">
                  <c:v>11381</c:v>
                </c:pt>
                <c:pt idx="34">
                  <c:v>11179</c:v>
                </c:pt>
                <c:pt idx="35">
                  <c:v>11176</c:v>
                </c:pt>
                <c:pt idx="36">
                  <c:v>11149</c:v>
                </c:pt>
                <c:pt idx="37">
                  <c:v>11005</c:v>
                </c:pt>
                <c:pt idx="38">
                  <c:v>10977</c:v>
                </c:pt>
                <c:pt idx="39">
                  <c:v>10944</c:v>
                </c:pt>
                <c:pt idx="40">
                  <c:v>10927</c:v>
                </c:pt>
                <c:pt idx="41">
                  <c:v>10760</c:v>
                </c:pt>
                <c:pt idx="42">
                  <c:v>10579</c:v>
                </c:pt>
                <c:pt idx="43">
                  <c:v>10520</c:v>
                </c:pt>
                <c:pt idx="44">
                  <c:v>10224</c:v>
                </c:pt>
                <c:pt idx="45">
                  <c:v>10112</c:v>
                </c:pt>
                <c:pt idx="46">
                  <c:v>10091</c:v>
                </c:pt>
                <c:pt idx="47">
                  <c:v>10079</c:v>
                </c:pt>
                <c:pt idx="48">
                  <c:v>10016</c:v>
                </c:pt>
                <c:pt idx="49">
                  <c:v>9948</c:v>
                </c:pt>
                <c:pt idx="50">
                  <c:v>9913</c:v>
                </c:pt>
                <c:pt idx="51">
                  <c:v>9667</c:v>
                </c:pt>
                <c:pt idx="52">
                  <c:v>9663</c:v>
                </c:pt>
                <c:pt idx="53">
                  <c:v>9430</c:v>
                </c:pt>
                <c:pt idx="54">
                  <c:v>9428</c:v>
                </c:pt>
                <c:pt idx="55">
                  <c:v>9391</c:v>
                </c:pt>
                <c:pt idx="56">
                  <c:v>9336</c:v>
                </c:pt>
                <c:pt idx="57">
                  <c:v>9320</c:v>
                </c:pt>
                <c:pt idx="58">
                  <c:v>9178</c:v>
                </c:pt>
                <c:pt idx="59">
                  <c:v>9173</c:v>
                </c:pt>
                <c:pt idx="60">
                  <c:v>9163</c:v>
                </c:pt>
                <c:pt idx="61">
                  <c:v>9157</c:v>
                </c:pt>
                <c:pt idx="62">
                  <c:v>8971</c:v>
                </c:pt>
                <c:pt idx="63">
                  <c:v>8714</c:v>
                </c:pt>
                <c:pt idx="64">
                  <c:v>8619</c:v>
                </c:pt>
                <c:pt idx="65">
                  <c:v>8545</c:v>
                </c:pt>
                <c:pt idx="66">
                  <c:v>8495</c:v>
                </c:pt>
                <c:pt idx="67">
                  <c:v>8320</c:v>
                </c:pt>
                <c:pt idx="68">
                  <c:v>8307</c:v>
                </c:pt>
                <c:pt idx="69">
                  <c:v>8296</c:v>
                </c:pt>
                <c:pt idx="70">
                  <c:v>8295</c:v>
                </c:pt>
                <c:pt idx="71">
                  <c:v>8263</c:v>
                </c:pt>
                <c:pt idx="72">
                  <c:v>8261</c:v>
                </c:pt>
                <c:pt idx="73">
                  <c:v>8213</c:v>
                </c:pt>
                <c:pt idx="74">
                  <c:v>8056</c:v>
                </c:pt>
                <c:pt idx="75">
                  <c:v>8045</c:v>
                </c:pt>
                <c:pt idx="76">
                  <c:v>8013</c:v>
                </c:pt>
                <c:pt idx="77">
                  <c:v>8012</c:v>
                </c:pt>
                <c:pt idx="78">
                  <c:v>7983</c:v>
                </c:pt>
                <c:pt idx="79">
                  <c:v>7938</c:v>
                </c:pt>
                <c:pt idx="80">
                  <c:v>7841</c:v>
                </c:pt>
                <c:pt idx="81">
                  <c:v>7795</c:v>
                </c:pt>
                <c:pt idx="82">
                  <c:v>7781</c:v>
                </c:pt>
                <c:pt idx="83">
                  <c:v>7743</c:v>
                </c:pt>
                <c:pt idx="84">
                  <c:v>7716</c:v>
                </c:pt>
                <c:pt idx="85">
                  <c:v>7602</c:v>
                </c:pt>
                <c:pt idx="86">
                  <c:v>7594</c:v>
                </c:pt>
                <c:pt idx="87">
                  <c:v>7509</c:v>
                </c:pt>
                <c:pt idx="88">
                  <c:v>7372</c:v>
                </c:pt>
                <c:pt idx="89">
                  <c:v>7153</c:v>
                </c:pt>
                <c:pt idx="90">
                  <c:v>7116</c:v>
                </c:pt>
                <c:pt idx="91">
                  <c:v>7104</c:v>
                </c:pt>
                <c:pt idx="92">
                  <c:v>7097</c:v>
                </c:pt>
                <c:pt idx="93">
                  <c:v>7021</c:v>
                </c:pt>
                <c:pt idx="94">
                  <c:v>6904</c:v>
                </c:pt>
                <c:pt idx="95">
                  <c:v>6856</c:v>
                </c:pt>
                <c:pt idx="96">
                  <c:v>6852</c:v>
                </c:pt>
                <c:pt idx="97">
                  <c:v>6842</c:v>
                </c:pt>
                <c:pt idx="98">
                  <c:v>6803</c:v>
                </c:pt>
                <c:pt idx="99">
                  <c:v>6782</c:v>
                </c:pt>
                <c:pt idx="100">
                  <c:v>6768</c:v>
                </c:pt>
                <c:pt idx="101">
                  <c:v>6765</c:v>
                </c:pt>
                <c:pt idx="102">
                  <c:v>6734</c:v>
                </c:pt>
                <c:pt idx="103">
                  <c:v>6719</c:v>
                </c:pt>
                <c:pt idx="104">
                  <c:v>6690</c:v>
                </c:pt>
                <c:pt idx="105">
                  <c:v>6657</c:v>
                </c:pt>
                <c:pt idx="106">
                  <c:v>6611</c:v>
                </c:pt>
                <c:pt idx="107">
                  <c:v>6488</c:v>
                </c:pt>
                <c:pt idx="108">
                  <c:v>6463</c:v>
                </c:pt>
                <c:pt idx="109">
                  <c:v>6404</c:v>
                </c:pt>
                <c:pt idx="110">
                  <c:v>6301</c:v>
                </c:pt>
                <c:pt idx="111">
                  <c:v>6294</c:v>
                </c:pt>
                <c:pt idx="112">
                  <c:v>6293</c:v>
                </c:pt>
                <c:pt idx="113">
                  <c:v>6284</c:v>
                </c:pt>
                <c:pt idx="114">
                  <c:v>6272</c:v>
                </c:pt>
                <c:pt idx="115">
                  <c:v>6263</c:v>
                </c:pt>
                <c:pt idx="116">
                  <c:v>6231</c:v>
                </c:pt>
                <c:pt idx="117">
                  <c:v>6148</c:v>
                </c:pt>
                <c:pt idx="118">
                  <c:v>6144</c:v>
                </c:pt>
                <c:pt idx="119">
                  <c:v>6034</c:v>
                </c:pt>
                <c:pt idx="120">
                  <c:v>6026</c:v>
                </c:pt>
                <c:pt idx="121">
                  <c:v>6018</c:v>
                </c:pt>
                <c:pt idx="122">
                  <c:v>5908</c:v>
                </c:pt>
                <c:pt idx="123">
                  <c:v>5836</c:v>
                </c:pt>
                <c:pt idx="124">
                  <c:v>5812</c:v>
                </c:pt>
                <c:pt idx="125">
                  <c:v>5783</c:v>
                </c:pt>
                <c:pt idx="126">
                  <c:v>5749</c:v>
                </c:pt>
                <c:pt idx="127">
                  <c:v>5734</c:v>
                </c:pt>
                <c:pt idx="128">
                  <c:v>5693</c:v>
                </c:pt>
                <c:pt idx="129">
                  <c:v>5614</c:v>
                </c:pt>
                <c:pt idx="130">
                  <c:v>5550</c:v>
                </c:pt>
                <c:pt idx="131">
                  <c:v>5548</c:v>
                </c:pt>
                <c:pt idx="132">
                  <c:v>5538</c:v>
                </c:pt>
                <c:pt idx="133">
                  <c:v>5355</c:v>
                </c:pt>
                <c:pt idx="134">
                  <c:v>5348</c:v>
                </c:pt>
                <c:pt idx="135">
                  <c:v>5344</c:v>
                </c:pt>
                <c:pt idx="136">
                  <c:v>5245</c:v>
                </c:pt>
                <c:pt idx="137">
                  <c:v>5202</c:v>
                </c:pt>
                <c:pt idx="138">
                  <c:v>4991</c:v>
                </c:pt>
              </c:numCache>
            </c:numRef>
          </c:val>
          <c:extLst>
            <c:ext xmlns:c16="http://schemas.microsoft.com/office/drawing/2014/chart" uri="{C3380CC4-5D6E-409C-BE32-E72D297353CC}">
              <c16:uniqueId val="{00000000-92C6-447E-BFA0-9005EED3457F}"/>
            </c:ext>
          </c:extLst>
        </c:ser>
        <c:dLbls>
          <c:showLegendKey val="0"/>
          <c:showVal val="0"/>
          <c:showCatName val="0"/>
          <c:showSerName val="0"/>
          <c:showPercent val="0"/>
          <c:showBubbleSize val="0"/>
        </c:dLbls>
        <c:gapWidth val="150"/>
        <c:overlap val="100"/>
        <c:axId val="1033712295"/>
        <c:axId val="1033684415"/>
        <c:extLst>
          <c:ext xmlns:c15="http://schemas.microsoft.com/office/drawing/2012/chart" uri="{02D57815-91ED-43cb-92C2-25804820EDAC}">
            <c15:filteredBarSeries>
              <c15:ser>
                <c:idx val="0"/>
                <c:order val="0"/>
                <c:tx>
                  <c:strRef>
                    <c:extLst>
                      <c:ext uri="{02D57815-91ED-43cb-92C2-25804820EDAC}">
                        <c15:formulaRef>
                          <c15:sqref>'Best Targeted Marketing Targets'!$B$1</c15:sqref>
                        </c15:formulaRef>
                      </c:ext>
                    </c:extLst>
                    <c:strCache>
                      <c:ptCount val="1"/>
                      <c:pt idx="0">
                        <c:v>January</c:v>
                      </c:pt>
                    </c:strCache>
                  </c:strRef>
                </c:tx>
                <c:spPr>
                  <a:solidFill>
                    <a:schemeClr val="accent1"/>
                  </a:solidFill>
                  <a:ln>
                    <a:noFill/>
                  </a:ln>
                  <a:effectLst/>
                </c:spPr>
                <c:invertIfNegative val="0"/>
                <c:cat>
                  <c:strRef>
                    <c:extLst>
                      <c:ex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uri="{02D57815-91ED-43cb-92C2-25804820EDAC}">
                        <c15:formulaRef>
                          <c15:sqref>'Best Targeted Marketing Targets'!$B$2:$B$140</c15:sqref>
                        </c15:formulaRef>
                      </c:ext>
                    </c:extLst>
                    <c:numCache>
                      <c:formatCode>General</c:formatCode>
                      <c:ptCount val="139"/>
                      <c:pt idx="0">
                        <c:v>80</c:v>
                      </c:pt>
                      <c:pt idx="1">
                        <c:v>130</c:v>
                      </c:pt>
                      <c:pt idx="2">
                        <c:v>55</c:v>
                      </c:pt>
                      <c:pt idx="3">
                        <c:v>56</c:v>
                      </c:pt>
                      <c:pt idx="4">
                        <c:v>61</c:v>
                      </c:pt>
                      <c:pt idx="5">
                        <c:v>112</c:v>
                      </c:pt>
                      <c:pt idx="6">
                        <c:v>196</c:v>
                      </c:pt>
                      <c:pt idx="7">
                        <c:v>91</c:v>
                      </c:pt>
                      <c:pt idx="8">
                        <c:v>150</c:v>
                      </c:pt>
                      <c:pt idx="9">
                        <c:v>95</c:v>
                      </c:pt>
                      <c:pt idx="10">
                        <c:v>152</c:v>
                      </c:pt>
                      <c:pt idx="11">
                        <c:v>0</c:v>
                      </c:pt>
                      <c:pt idx="12">
                        <c:v>97</c:v>
                      </c:pt>
                      <c:pt idx="13">
                        <c:v>88</c:v>
                      </c:pt>
                      <c:pt idx="14">
                        <c:v>53</c:v>
                      </c:pt>
                      <c:pt idx="15">
                        <c:v>71</c:v>
                      </c:pt>
                      <c:pt idx="16">
                        <c:v>64</c:v>
                      </c:pt>
                      <c:pt idx="17">
                        <c:v>0</c:v>
                      </c:pt>
                      <c:pt idx="18">
                        <c:v>96</c:v>
                      </c:pt>
                      <c:pt idx="19">
                        <c:v>123</c:v>
                      </c:pt>
                      <c:pt idx="20">
                        <c:v>95</c:v>
                      </c:pt>
                      <c:pt idx="21">
                        <c:v>74</c:v>
                      </c:pt>
                      <c:pt idx="22">
                        <c:v>109</c:v>
                      </c:pt>
                      <c:pt idx="23">
                        <c:v>90</c:v>
                      </c:pt>
                      <c:pt idx="24">
                        <c:v>84</c:v>
                      </c:pt>
                      <c:pt idx="25">
                        <c:v>87</c:v>
                      </c:pt>
                      <c:pt idx="26">
                        <c:v>99</c:v>
                      </c:pt>
                      <c:pt idx="27">
                        <c:v>71</c:v>
                      </c:pt>
                      <c:pt idx="28">
                        <c:v>112</c:v>
                      </c:pt>
                      <c:pt idx="29">
                        <c:v>35</c:v>
                      </c:pt>
                      <c:pt idx="30">
                        <c:v>135</c:v>
                      </c:pt>
                      <c:pt idx="31">
                        <c:v>71</c:v>
                      </c:pt>
                      <c:pt idx="32">
                        <c:v>23</c:v>
                      </c:pt>
                      <c:pt idx="33">
                        <c:v>74</c:v>
                      </c:pt>
                      <c:pt idx="34">
                        <c:v>57</c:v>
                      </c:pt>
                      <c:pt idx="35">
                        <c:v>45</c:v>
                      </c:pt>
                      <c:pt idx="36">
                        <c:v>95</c:v>
                      </c:pt>
                      <c:pt idx="37">
                        <c:v>71</c:v>
                      </c:pt>
                      <c:pt idx="38">
                        <c:v>64</c:v>
                      </c:pt>
                      <c:pt idx="39">
                        <c:v>64</c:v>
                      </c:pt>
                      <c:pt idx="40">
                        <c:v>48</c:v>
                      </c:pt>
                      <c:pt idx="41">
                        <c:v>90</c:v>
                      </c:pt>
                      <c:pt idx="42">
                        <c:v>98</c:v>
                      </c:pt>
                      <c:pt idx="43">
                        <c:v>63</c:v>
                      </c:pt>
                      <c:pt idx="44">
                        <c:v>40</c:v>
                      </c:pt>
                      <c:pt idx="45">
                        <c:v>35</c:v>
                      </c:pt>
                      <c:pt idx="46">
                        <c:v>78</c:v>
                      </c:pt>
                      <c:pt idx="47">
                        <c:v>45</c:v>
                      </c:pt>
                      <c:pt idx="48">
                        <c:v>109</c:v>
                      </c:pt>
                      <c:pt idx="49">
                        <c:v>62</c:v>
                      </c:pt>
                      <c:pt idx="50">
                        <c:v>94</c:v>
                      </c:pt>
                      <c:pt idx="51">
                        <c:v>51</c:v>
                      </c:pt>
                      <c:pt idx="52">
                        <c:v>64</c:v>
                      </c:pt>
                      <c:pt idx="53">
                        <c:v>41</c:v>
                      </c:pt>
                      <c:pt idx="54">
                        <c:v>116</c:v>
                      </c:pt>
                      <c:pt idx="55">
                        <c:v>54</c:v>
                      </c:pt>
                      <c:pt idx="56">
                        <c:v>70</c:v>
                      </c:pt>
                      <c:pt idx="57">
                        <c:v>74</c:v>
                      </c:pt>
                      <c:pt idx="58">
                        <c:v>104</c:v>
                      </c:pt>
                      <c:pt idx="59">
                        <c:v>91</c:v>
                      </c:pt>
                      <c:pt idx="60">
                        <c:v>93</c:v>
                      </c:pt>
                      <c:pt idx="61">
                        <c:v>56</c:v>
                      </c:pt>
                      <c:pt idx="62">
                        <c:v>75</c:v>
                      </c:pt>
                      <c:pt idx="63">
                        <c:v>64</c:v>
                      </c:pt>
                      <c:pt idx="64">
                        <c:v>72</c:v>
                      </c:pt>
                      <c:pt idx="65">
                        <c:v>91</c:v>
                      </c:pt>
                      <c:pt idx="66">
                        <c:v>75</c:v>
                      </c:pt>
                      <c:pt idx="67">
                        <c:v>59</c:v>
                      </c:pt>
                      <c:pt idx="68">
                        <c:v>68</c:v>
                      </c:pt>
                      <c:pt idx="69">
                        <c:v>69</c:v>
                      </c:pt>
                      <c:pt idx="70">
                        <c:v>45</c:v>
                      </c:pt>
                      <c:pt idx="71">
                        <c:v>53</c:v>
                      </c:pt>
                      <c:pt idx="72">
                        <c:v>36</c:v>
                      </c:pt>
                      <c:pt idx="73">
                        <c:v>30</c:v>
                      </c:pt>
                      <c:pt idx="74">
                        <c:v>76</c:v>
                      </c:pt>
                      <c:pt idx="75">
                        <c:v>80</c:v>
                      </c:pt>
                      <c:pt idx="76">
                        <c:v>45</c:v>
                      </c:pt>
                      <c:pt idx="77">
                        <c:v>47</c:v>
                      </c:pt>
                      <c:pt idx="78">
                        <c:v>48</c:v>
                      </c:pt>
                      <c:pt idx="79">
                        <c:v>82</c:v>
                      </c:pt>
                      <c:pt idx="80">
                        <c:v>53</c:v>
                      </c:pt>
                      <c:pt idx="81">
                        <c:v>34</c:v>
                      </c:pt>
                      <c:pt idx="82">
                        <c:v>27</c:v>
                      </c:pt>
                      <c:pt idx="83">
                        <c:v>52</c:v>
                      </c:pt>
                      <c:pt idx="84">
                        <c:v>85</c:v>
                      </c:pt>
                      <c:pt idx="85">
                        <c:v>68</c:v>
                      </c:pt>
                      <c:pt idx="86">
                        <c:v>42</c:v>
                      </c:pt>
                      <c:pt idx="87">
                        <c:v>61</c:v>
                      </c:pt>
                      <c:pt idx="88">
                        <c:v>36</c:v>
                      </c:pt>
                      <c:pt idx="89">
                        <c:v>54</c:v>
                      </c:pt>
                      <c:pt idx="90">
                        <c:v>41</c:v>
                      </c:pt>
                      <c:pt idx="91">
                        <c:v>50</c:v>
                      </c:pt>
                      <c:pt idx="92">
                        <c:v>112</c:v>
                      </c:pt>
                      <c:pt idx="93">
                        <c:v>23</c:v>
                      </c:pt>
                      <c:pt idx="94">
                        <c:v>44</c:v>
                      </c:pt>
                      <c:pt idx="95">
                        <c:v>36</c:v>
                      </c:pt>
                      <c:pt idx="96">
                        <c:v>50</c:v>
                      </c:pt>
                      <c:pt idx="97">
                        <c:v>50</c:v>
                      </c:pt>
                      <c:pt idx="98">
                        <c:v>55</c:v>
                      </c:pt>
                      <c:pt idx="99">
                        <c:v>54</c:v>
                      </c:pt>
                      <c:pt idx="100">
                        <c:v>44</c:v>
                      </c:pt>
                      <c:pt idx="101">
                        <c:v>74</c:v>
                      </c:pt>
                      <c:pt idx="102">
                        <c:v>104</c:v>
                      </c:pt>
                      <c:pt idx="103">
                        <c:v>30</c:v>
                      </c:pt>
                      <c:pt idx="104">
                        <c:v>54</c:v>
                      </c:pt>
                      <c:pt idx="105">
                        <c:v>65</c:v>
                      </c:pt>
                      <c:pt idx="106">
                        <c:v>56</c:v>
                      </c:pt>
                      <c:pt idx="107">
                        <c:v>54</c:v>
                      </c:pt>
                      <c:pt idx="108">
                        <c:v>86</c:v>
                      </c:pt>
                      <c:pt idx="109">
                        <c:v>31</c:v>
                      </c:pt>
                      <c:pt idx="110">
                        <c:v>52</c:v>
                      </c:pt>
                      <c:pt idx="111">
                        <c:v>55</c:v>
                      </c:pt>
                      <c:pt idx="112">
                        <c:v>64</c:v>
                      </c:pt>
                      <c:pt idx="113">
                        <c:v>34</c:v>
                      </c:pt>
                      <c:pt idx="114">
                        <c:v>40</c:v>
                      </c:pt>
                      <c:pt idx="115">
                        <c:v>39</c:v>
                      </c:pt>
                      <c:pt idx="116">
                        <c:v>41</c:v>
                      </c:pt>
                      <c:pt idx="117">
                        <c:v>0</c:v>
                      </c:pt>
                      <c:pt idx="118">
                        <c:v>44</c:v>
                      </c:pt>
                      <c:pt idx="119">
                        <c:v>59</c:v>
                      </c:pt>
                      <c:pt idx="120">
                        <c:v>71</c:v>
                      </c:pt>
                      <c:pt idx="121">
                        <c:v>0</c:v>
                      </c:pt>
                      <c:pt idx="122">
                        <c:v>52</c:v>
                      </c:pt>
                      <c:pt idx="123">
                        <c:v>36</c:v>
                      </c:pt>
                      <c:pt idx="124">
                        <c:v>42</c:v>
                      </c:pt>
                      <c:pt idx="125">
                        <c:v>43</c:v>
                      </c:pt>
                      <c:pt idx="126">
                        <c:v>69</c:v>
                      </c:pt>
                      <c:pt idx="127">
                        <c:v>20</c:v>
                      </c:pt>
                      <c:pt idx="128">
                        <c:v>65</c:v>
                      </c:pt>
                      <c:pt idx="129">
                        <c:v>9</c:v>
                      </c:pt>
                      <c:pt idx="130">
                        <c:v>57</c:v>
                      </c:pt>
                      <c:pt idx="131">
                        <c:v>0</c:v>
                      </c:pt>
                      <c:pt idx="132">
                        <c:v>52</c:v>
                      </c:pt>
                      <c:pt idx="133">
                        <c:v>0</c:v>
                      </c:pt>
                      <c:pt idx="134">
                        <c:v>35</c:v>
                      </c:pt>
                      <c:pt idx="135">
                        <c:v>14</c:v>
                      </c:pt>
                      <c:pt idx="136">
                        <c:v>36</c:v>
                      </c:pt>
                      <c:pt idx="137">
                        <c:v>56</c:v>
                      </c:pt>
                      <c:pt idx="138">
                        <c:v>27</c:v>
                      </c:pt>
                    </c:numCache>
                  </c:numRef>
                </c:val>
                <c:extLst>
                  <c:ext xmlns:c16="http://schemas.microsoft.com/office/drawing/2014/chart" uri="{C3380CC4-5D6E-409C-BE32-E72D297353CC}">
                    <c16:uniqueId val="{00000001-92C6-447E-BFA0-9005EED3457F}"/>
                  </c:ext>
                </c:extLst>
              </c15:ser>
            </c15:filteredBarSeries>
            <c15:filteredBarSeries>
              <c15:ser>
                <c:idx val="1"/>
                <c:order val="1"/>
                <c:tx>
                  <c:strRef>
                    <c:extLst>
                      <c:ext xmlns:c15="http://schemas.microsoft.com/office/drawing/2012/chart" uri="{02D57815-91ED-43cb-92C2-25804820EDAC}">
                        <c15:formulaRef>
                          <c15:sqref>'Best Targeted Marketing Targets'!$C$1</c15:sqref>
                        </c15:formulaRef>
                      </c:ext>
                    </c:extLst>
                    <c:strCache>
                      <c:ptCount val="1"/>
                      <c:pt idx="0">
                        <c:v>February</c:v>
                      </c:pt>
                    </c:strCache>
                  </c:strRef>
                </c:tx>
                <c:spPr>
                  <a:solidFill>
                    <a:schemeClr val="accent2"/>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Targets'!$C$2:$C$140</c15:sqref>
                        </c15:formulaRef>
                      </c:ext>
                    </c:extLst>
                    <c:numCache>
                      <c:formatCode>General</c:formatCode>
                      <c:ptCount val="139"/>
                      <c:pt idx="0">
                        <c:v>83</c:v>
                      </c:pt>
                      <c:pt idx="1">
                        <c:v>122</c:v>
                      </c:pt>
                      <c:pt idx="2">
                        <c:v>38</c:v>
                      </c:pt>
                      <c:pt idx="3">
                        <c:v>94</c:v>
                      </c:pt>
                      <c:pt idx="4">
                        <c:v>61</c:v>
                      </c:pt>
                      <c:pt idx="5">
                        <c:v>59</c:v>
                      </c:pt>
                      <c:pt idx="6">
                        <c:v>109</c:v>
                      </c:pt>
                      <c:pt idx="7">
                        <c:v>54</c:v>
                      </c:pt>
                      <c:pt idx="8">
                        <c:v>87</c:v>
                      </c:pt>
                      <c:pt idx="9">
                        <c:v>67</c:v>
                      </c:pt>
                      <c:pt idx="10">
                        <c:v>94</c:v>
                      </c:pt>
                      <c:pt idx="11">
                        <c:v>0</c:v>
                      </c:pt>
                      <c:pt idx="12">
                        <c:v>48</c:v>
                      </c:pt>
                      <c:pt idx="13">
                        <c:v>73</c:v>
                      </c:pt>
                      <c:pt idx="14">
                        <c:v>59</c:v>
                      </c:pt>
                      <c:pt idx="15">
                        <c:v>46</c:v>
                      </c:pt>
                      <c:pt idx="16">
                        <c:v>44</c:v>
                      </c:pt>
                      <c:pt idx="17">
                        <c:v>0</c:v>
                      </c:pt>
                      <c:pt idx="18">
                        <c:v>60</c:v>
                      </c:pt>
                      <c:pt idx="19">
                        <c:v>69</c:v>
                      </c:pt>
                      <c:pt idx="20">
                        <c:v>61</c:v>
                      </c:pt>
                      <c:pt idx="21">
                        <c:v>45</c:v>
                      </c:pt>
                      <c:pt idx="22">
                        <c:v>46</c:v>
                      </c:pt>
                      <c:pt idx="23">
                        <c:v>33</c:v>
                      </c:pt>
                      <c:pt idx="24">
                        <c:v>50</c:v>
                      </c:pt>
                      <c:pt idx="25">
                        <c:v>65</c:v>
                      </c:pt>
                      <c:pt idx="26">
                        <c:v>42</c:v>
                      </c:pt>
                      <c:pt idx="27">
                        <c:v>35</c:v>
                      </c:pt>
                      <c:pt idx="28">
                        <c:v>67</c:v>
                      </c:pt>
                      <c:pt idx="29">
                        <c:v>46</c:v>
                      </c:pt>
                      <c:pt idx="30">
                        <c:v>57</c:v>
                      </c:pt>
                      <c:pt idx="31">
                        <c:v>33</c:v>
                      </c:pt>
                      <c:pt idx="32">
                        <c:v>7</c:v>
                      </c:pt>
                      <c:pt idx="33">
                        <c:v>59</c:v>
                      </c:pt>
                      <c:pt idx="34">
                        <c:v>49</c:v>
                      </c:pt>
                      <c:pt idx="35">
                        <c:v>37</c:v>
                      </c:pt>
                      <c:pt idx="36">
                        <c:v>47</c:v>
                      </c:pt>
                      <c:pt idx="37">
                        <c:v>35</c:v>
                      </c:pt>
                      <c:pt idx="38">
                        <c:v>60</c:v>
                      </c:pt>
                      <c:pt idx="39">
                        <c:v>37</c:v>
                      </c:pt>
                      <c:pt idx="40">
                        <c:v>34</c:v>
                      </c:pt>
                      <c:pt idx="41">
                        <c:v>73</c:v>
                      </c:pt>
                      <c:pt idx="42">
                        <c:v>45</c:v>
                      </c:pt>
                      <c:pt idx="43">
                        <c:v>49</c:v>
                      </c:pt>
                      <c:pt idx="44">
                        <c:v>27</c:v>
                      </c:pt>
                      <c:pt idx="45">
                        <c:v>60</c:v>
                      </c:pt>
                      <c:pt idx="46">
                        <c:v>51</c:v>
                      </c:pt>
                      <c:pt idx="47">
                        <c:v>31</c:v>
                      </c:pt>
                      <c:pt idx="48">
                        <c:v>71</c:v>
                      </c:pt>
                      <c:pt idx="49">
                        <c:v>35</c:v>
                      </c:pt>
                      <c:pt idx="50">
                        <c:v>48</c:v>
                      </c:pt>
                      <c:pt idx="51">
                        <c:v>63</c:v>
                      </c:pt>
                      <c:pt idx="52">
                        <c:v>45</c:v>
                      </c:pt>
                      <c:pt idx="53">
                        <c:v>16</c:v>
                      </c:pt>
                      <c:pt idx="54">
                        <c:v>54</c:v>
                      </c:pt>
                      <c:pt idx="55">
                        <c:v>17</c:v>
                      </c:pt>
                      <c:pt idx="56">
                        <c:v>34</c:v>
                      </c:pt>
                      <c:pt idx="57">
                        <c:v>31</c:v>
                      </c:pt>
                      <c:pt idx="58">
                        <c:v>46</c:v>
                      </c:pt>
                      <c:pt idx="59">
                        <c:v>47</c:v>
                      </c:pt>
                      <c:pt idx="60">
                        <c:v>35</c:v>
                      </c:pt>
                      <c:pt idx="61">
                        <c:v>38</c:v>
                      </c:pt>
                      <c:pt idx="62">
                        <c:v>44</c:v>
                      </c:pt>
                      <c:pt idx="63">
                        <c:v>27</c:v>
                      </c:pt>
                      <c:pt idx="64">
                        <c:v>30</c:v>
                      </c:pt>
                      <c:pt idx="65">
                        <c:v>30</c:v>
                      </c:pt>
                      <c:pt idx="66">
                        <c:v>32</c:v>
                      </c:pt>
                      <c:pt idx="67">
                        <c:v>36</c:v>
                      </c:pt>
                      <c:pt idx="68">
                        <c:v>31</c:v>
                      </c:pt>
                      <c:pt idx="69">
                        <c:v>78</c:v>
                      </c:pt>
                      <c:pt idx="70">
                        <c:v>35</c:v>
                      </c:pt>
                      <c:pt idx="71">
                        <c:v>43</c:v>
                      </c:pt>
                      <c:pt idx="72">
                        <c:v>33</c:v>
                      </c:pt>
                      <c:pt idx="73">
                        <c:v>49</c:v>
                      </c:pt>
                      <c:pt idx="74">
                        <c:v>27</c:v>
                      </c:pt>
                      <c:pt idx="75">
                        <c:v>52</c:v>
                      </c:pt>
                      <c:pt idx="76">
                        <c:v>41</c:v>
                      </c:pt>
                      <c:pt idx="77">
                        <c:v>34</c:v>
                      </c:pt>
                      <c:pt idx="78">
                        <c:v>26</c:v>
                      </c:pt>
                      <c:pt idx="79">
                        <c:v>52</c:v>
                      </c:pt>
                      <c:pt idx="80">
                        <c:v>23</c:v>
                      </c:pt>
                      <c:pt idx="81">
                        <c:v>18</c:v>
                      </c:pt>
                      <c:pt idx="82">
                        <c:v>35</c:v>
                      </c:pt>
                      <c:pt idx="83">
                        <c:v>32</c:v>
                      </c:pt>
                      <c:pt idx="84">
                        <c:v>41</c:v>
                      </c:pt>
                      <c:pt idx="85">
                        <c:v>45</c:v>
                      </c:pt>
                      <c:pt idx="86">
                        <c:v>33</c:v>
                      </c:pt>
                      <c:pt idx="87">
                        <c:v>26</c:v>
                      </c:pt>
                      <c:pt idx="88">
                        <c:v>33</c:v>
                      </c:pt>
                      <c:pt idx="89">
                        <c:v>23</c:v>
                      </c:pt>
                      <c:pt idx="90">
                        <c:v>26</c:v>
                      </c:pt>
                      <c:pt idx="91">
                        <c:v>25</c:v>
                      </c:pt>
                      <c:pt idx="92">
                        <c:v>54</c:v>
                      </c:pt>
                      <c:pt idx="93">
                        <c:v>34</c:v>
                      </c:pt>
                      <c:pt idx="94">
                        <c:v>32</c:v>
                      </c:pt>
                      <c:pt idx="95">
                        <c:v>43</c:v>
                      </c:pt>
                      <c:pt idx="96">
                        <c:v>31</c:v>
                      </c:pt>
                      <c:pt idx="97">
                        <c:v>28</c:v>
                      </c:pt>
                      <c:pt idx="98">
                        <c:v>22</c:v>
                      </c:pt>
                      <c:pt idx="99">
                        <c:v>17</c:v>
                      </c:pt>
                      <c:pt idx="100">
                        <c:v>29</c:v>
                      </c:pt>
                      <c:pt idx="101">
                        <c:v>37</c:v>
                      </c:pt>
                      <c:pt idx="102">
                        <c:v>64</c:v>
                      </c:pt>
                      <c:pt idx="103">
                        <c:v>17</c:v>
                      </c:pt>
                      <c:pt idx="104">
                        <c:v>25</c:v>
                      </c:pt>
                      <c:pt idx="105">
                        <c:v>48</c:v>
                      </c:pt>
                      <c:pt idx="106">
                        <c:v>30</c:v>
                      </c:pt>
                      <c:pt idx="107">
                        <c:v>32</c:v>
                      </c:pt>
                      <c:pt idx="108">
                        <c:v>46</c:v>
                      </c:pt>
                      <c:pt idx="109">
                        <c:v>18</c:v>
                      </c:pt>
                      <c:pt idx="110">
                        <c:v>41</c:v>
                      </c:pt>
                      <c:pt idx="111">
                        <c:v>29</c:v>
                      </c:pt>
                      <c:pt idx="112">
                        <c:v>29</c:v>
                      </c:pt>
                      <c:pt idx="113">
                        <c:v>30</c:v>
                      </c:pt>
                      <c:pt idx="114">
                        <c:v>19</c:v>
                      </c:pt>
                      <c:pt idx="115">
                        <c:v>17</c:v>
                      </c:pt>
                      <c:pt idx="116">
                        <c:v>17</c:v>
                      </c:pt>
                      <c:pt idx="117">
                        <c:v>0</c:v>
                      </c:pt>
                      <c:pt idx="118">
                        <c:v>13</c:v>
                      </c:pt>
                      <c:pt idx="119">
                        <c:v>31</c:v>
                      </c:pt>
                      <c:pt idx="120">
                        <c:v>38</c:v>
                      </c:pt>
                      <c:pt idx="121">
                        <c:v>0</c:v>
                      </c:pt>
                      <c:pt idx="122">
                        <c:v>32</c:v>
                      </c:pt>
                      <c:pt idx="123">
                        <c:v>14</c:v>
                      </c:pt>
                      <c:pt idx="124">
                        <c:v>31</c:v>
                      </c:pt>
                      <c:pt idx="125">
                        <c:v>22</c:v>
                      </c:pt>
                      <c:pt idx="126">
                        <c:v>34</c:v>
                      </c:pt>
                      <c:pt idx="127">
                        <c:v>12</c:v>
                      </c:pt>
                      <c:pt idx="128">
                        <c:v>31</c:v>
                      </c:pt>
                      <c:pt idx="129">
                        <c:v>15</c:v>
                      </c:pt>
                      <c:pt idx="130">
                        <c:v>32</c:v>
                      </c:pt>
                      <c:pt idx="131">
                        <c:v>0</c:v>
                      </c:pt>
                      <c:pt idx="132">
                        <c:v>43</c:v>
                      </c:pt>
                      <c:pt idx="133">
                        <c:v>0</c:v>
                      </c:pt>
                      <c:pt idx="134">
                        <c:v>20</c:v>
                      </c:pt>
                      <c:pt idx="135">
                        <c:v>12</c:v>
                      </c:pt>
                      <c:pt idx="136">
                        <c:v>17</c:v>
                      </c:pt>
                      <c:pt idx="137">
                        <c:v>35</c:v>
                      </c:pt>
                      <c:pt idx="138">
                        <c:v>17</c:v>
                      </c:pt>
                    </c:numCache>
                  </c:numRef>
                </c:val>
                <c:extLst xmlns:c15="http://schemas.microsoft.com/office/drawing/2012/chart">
                  <c:ext xmlns:c16="http://schemas.microsoft.com/office/drawing/2014/chart" uri="{C3380CC4-5D6E-409C-BE32-E72D297353CC}">
                    <c16:uniqueId val="{00000002-92C6-447E-BFA0-9005EED3457F}"/>
                  </c:ext>
                </c:extLst>
              </c15:ser>
            </c15:filteredBarSeries>
            <c15:filteredBarSeries>
              <c15:ser>
                <c:idx val="2"/>
                <c:order val="2"/>
                <c:tx>
                  <c:strRef>
                    <c:extLst>
                      <c:ext xmlns:c15="http://schemas.microsoft.com/office/drawing/2012/chart" uri="{02D57815-91ED-43cb-92C2-25804820EDAC}">
                        <c15:formulaRef>
                          <c15:sqref>'Best Targeted Marketing Targets'!$D$1</c15:sqref>
                        </c15:formulaRef>
                      </c:ext>
                    </c:extLst>
                    <c:strCache>
                      <c:ptCount val="1"/>
                      <c:pt idx="0">
                        <c:v>March</c:v>
                      </c:pt>
                    </c:strCache>
                  </c:strRef>
                </c:tx>
                <c:spPr>
                  <a:solidFill>
                    <a:schemeClr val="accent3"/>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Targets'!$D$2:$D$140</c15:sqref>
                        </c15:formulaRef>
                      </c:ext>
                    </c:extLst>
                    <c:numCache>
                      <c:formatCode>General</c:formatCode>
                      <c:ptCount val="139"/>
                      <c:pt idx="0">
                        <c:v>1504</c:v>
                      </c:pt>
                      <c:pt idx="1">
                        <c:v>1431</c:v>
                      </c:pt>
                      <c:pt idx="2">
                        <c:v>873</c:v>
                      </c:pt>
                      <c:pt idx="3">
                        <c:v>1056</c:v>
                      </c:pt>
                      <c:pt idx="4">
                        <c:v>785</c:v>
                      </c:pt>
                      <c:pt idx="5">
                        <c:v>537</c:v>
                      </c:pt>
                      <c:pt idx="6">
                        <c:v>1887</c:v>
                      </c:pt>
                      <c:pt idx="7">
                        <c:v>526</c:v>
                      </c:pt>
                      <c:pt idx="8">
                        <c:v>600</c:v>
                      </c:pt>
                      <c:pt idx="9">
                        <c:v>823</c:v>
                      </c:pt>
                      <c:pt idx="10">
                        <c:v>612</c:v>
                      </c:pt>
                      <c:pt idx="11">
                        <c:v>0</c:v>
                      </c:pt>
                      <c:pt idx="12">
                        <c:v>499</c:v>
                      </c:pt>
                      <c:pt idx="13">
                        <c:v>573</c:v>
                      </c:pt>
                      <c:pt idx="14">
                        <c:v>532</c:v>
                      </c:pt>
                      <c:pt idx="15">
                        <c:v>501</c:v>
                      </c:pt>
                      <c:pt idx="16">
                        <c:v>660</c:v>
                      </c:pt>
                      <c:pt idx="17">
                        <c:v>0</c:v>
                      </c:pt>
                      <c:pt idx="18">
                        <c:v>677</c:v>
                      </c:pt>
                      <c:pt idx="19">
                        <c:v>705</c:v>
                      </c:pt>
                      <c:pt idx="20">
                        <c:v>565</c:v>
                      </c:pt>
                      <c:pt idx="21">
                        <c:v>447</c:v>
                      </c:pt>
                      <c:pt idx="22">
                        <c:v>493</c:v>
                      </c:pt>
                      <c:pt idx="23">
                        <c:v>349</c:v>
                      </c:pt>
                      <c:pt idx="24">
                        <c:v>395</c:v>
                      </c:pt>
                      <c:pt idx="25">
                        <c:v>443</c:v>
                      </c:pt>
                      <c:pt idx="26">
                        <c:v>484</c:v>
                      </c:pt>
                      <c:pt idx="27">
                        <c:v>447</c:v>
                      </c:pt>
                      <c:pt idx="28">
                        <c:v>402</c:v>
                      </c:pt>
                      <c:pt idx="29">
                        <c:v>549</c:v>
                      </c:pt>
                      <c:pt idx="30">
                        <c:v>491</c:v>
                      </c:pt>
                      <c:pt idx="31">
                        <c:v>427</c:v>
                      </c:pt>
                      <c:pt idx="32">
                        <c:v>333</c:v>
                      </c:pt>
                      <c:pt idx="33">
                        <c:v>357</c:v>
                      </c:pt>
                      <c:pt idx="34">
                        <c:v>349</c:v>
                      </c:pt>
                      <c:pt idx="35">
                        <c:v>308</c:v>
                      </c:pt>
                      <c:pt idx="36">
                        <c:v>374</c:v>
                      </c:pt>
                      <c:pt idx="37">
                        <c:v>341</c:v>
                      </c:pt>
                      <c:pt idx="38">
                        <c:v>390</c:v>
                      </c:pt>
                      <c:pt idx="39">
                        <c:v>351</c:v>
                      </c:pt>
                      <c:pt idx="40">
                        <c:v>277</c:v>
                      </c:pt>
                      <c:pt idx="41">
                        <c:v>581</c:v>
                      </c:pt>
                      <c:pt idx="42">
                        <c:v>359</c:v>
                      </c:pt>
                      <c:pt idx="43">
                        <c:v>399</c:v>
                      </c:pt>
                      <c:pt idx="44">
                        <c:v>274</c:v>
                      </c:pt>
                      <c:pt idx="45">
                        <c:v>445</c:v>
                      </c:pt>
                      <c:pt idx="46">
                        <c:v>374</c:v>
                      </c:pt>
                      <c:pt idx="47">
                        <c:v>326</c:v>
                      </c:pt>
                      <c:pt idx="48">
                        <c:v>321</c:v>
                      </c:pt>
                      <c:pt idx="49">
                        <c:v>437</c:v>
                      </c:pt>
                      <c:pt idx="50">
                        <c:v>432</c:v>
                      </c:pt>
                      <c:pt idx="51">
                        <c:v>393</c:v>
                      </c:pt>
                      <c:pt idx="52">
                        <c:v>353</c:v>
                      </c:pt>
                      <c:pt idx="53">
                        <c:v>308</c:v>
                      </c:pt>
                      <c:pt idx="54">
                        <c:v>263</c:v>
                      </c:pt>
                      <c:pt idx="55">
                        <c:v>265</c:v>
                      </c:pt>
                      <c:pt idx="56">
                        <c:v>298</c:v>
                      </c:pt>
                      <c:pt idx="57">
                        <c:v>292</c:v>
                      </c:pt>
                      <c:pt idx="58">
                        <c:v>346</c:v>
                      </c:pt>
                      <c:pt idx="59">
                        <c:v>301</c:v>
                      </c:pt>
                      <c:pt idx="60">
                        <c:v>327</c:v>
                      </c:pt>
                      <c:pt idx="61">
                        <c:v>327</c:v>
                      </c:pt>
                      <c:pt idx="62">
                        <c:v>388</c:v>
                      </c:pt>
                      <c:pt idx="63">
                        <c:v>256</c:v>
                      </c:pt>
                      <c:pt idx="64">
                        <c:v>311</c:v>
                      </c:pt>
                      <c:pt idx="65">
                        <c:v>296</c:v>
                      </c:pt>
                      <c:pt idx="66">
                        <c:v>287</c:v>
                      </c:pt>
                      <c:pt idx="67">
                        <c:v>287</c:v>
                      </c:pt>
                      <c:pt idx="68">
                        <c:v>311</c:v>
                      </c:pt>
                      <c:pt idx="69">
                        <c:v>275</c:v>
                      </c:pt>
                      <c:pt idx="70">
                        <c:v>318</c:v>
                      </c:pt>
                      <c:pt idx="71">
                        <c:v>308</c:v>
                      </c:pt>
                      <c:pt idx="72">
                        <c:v>401</c:v>
                      </c:pt>
                      <c:pt idx="73">
                        <c:v>368</c:v>
                      </c:pt>
                      <c:pt idx="74">
                        <c:v>251</c:v>
                      </c:pt>
                      <c:pt idx="75">
                        <c:v>344</c:v>
                      </c:pt>
                      <c:pt idx="76">
                        <c:v>252</c:v>
                      </c:pt>
                      <c:pt idx="77">
                        <c:v>449</c:v>
                      </c:pt>
                      <c:pt idx="78">
                        <c:v>267</c:v>
                      </c:pt>
                      <c:pt idx="79">
                        <c:v>305</c:v>
                      </c:pt>
                      <c:pt idx="80">
                        <c:v>207</c:v>
                      </c:pt>
                      <c:pt idx="81">
                        <c:v>204</c:v>
                      </c:pt>
                      <c:pt idx="82">
                        <c:v>352</c:v>
                      </c:pt>
                      <c:pt idx="83">
                        <c:v>240</c:v>
                      </c:pt>
                      <c:pt idx="84">
                        <c:v>236</c:v>
                      </c:pt>
                      <c:pt idx="85">
                        <c:v>266</c:v>
                      </c:pt>
                      <c:pt idx="86">
                        <c:v>239</c:v>
                      </c:pt>
                      <c:pt idx="87">
                        <c:v>241</c:v>
                      </c:pt>
                      <c:pt idx="88">
                        <c:v>275</c:v>
                      </c:pt>
                      <c:pt idx="89">
                        <c:v>174</c:v>
                      </c:pt>
                      <c:pt idx="90">
                        <c:v>264</c:v>
                      </c:pt>
                      <c:pt idx="91">
                        <c:v>238</c:v>
                      </c:pt>
                      <c:pt idx="92">
                        <c:v>262</c:v>
                      </c:pt>
                      <c:pt idx="93">
                        <c:v>264</c:v>
                      </c:pt>
                      <c:pt idx="94">
                        <c:v>281</c:v>
                      </c:pt>
                      <c:pt idx="95">
                        <c:v>370</c:v>
                      </c:pt>
                      <c:pt idx="96">
                        <c:v>321</c:v>
                      </c:pt>
                      <c:pt idx="97">
                        <c:v>224</c:v>
                      </c:pt>
                      <c:pt idx="98">
                        <c:v>260</c:v>
                      </c:pt>
                      <c:pt idx="99">
                        <c:v>207</c:v>
                      </c:pt>
                      <c:pt idx="100">
                        <c:v>343</c:v>
                      </c:pt>
                      <c:pt idx="101">
                        <c:v>186</c:v>
                      </c:pt>
                      <c:pt idx="102">
                        <c:v>246</c:v>
                      </c:pt>
                      <c:pt idx="103">
                        <c:v>168</c:v>
                      </c:pt>
                      <c:pt idx="104">
                        <c:v>219</c:v>
                      </c:pt>
                      <c:pt idx="105">
                        <c:v>296</c:v>
                      </c:pt>
                      <c:pt idx="106">
                        <c:v>236</c:v>
                      </c:pt>
                      <c:pt idx="107">
                        <c:v>231</c:v>
                      </c:pt>
                      <c:pt idx="108">
                        <c:v>222</c:v>
                      </c:pt>
                      <c:pt idx="109">
                        <c:v>231</c:v>
                      </c:pt>
                      <c:pt idx="110">
                        <c:v>438</c:v>
                      </c:pt>
                      <c:pt idx="111">
                        <c:v>200</c:v>
                      </c:pt>
                      <c:pt idx="112">
                        <c:v>192</c:v>
                      </c:pt>
                      <c:pt idx="113">
                        <c:v>201</c:v>
                      </c:pt>
                      <c:pt idx="114">
                        <c:v>192</c:v>
                      </c:pt>
                      <c:pt idx="115">
                        <c:v>146</c:v>
                      </c:pt>
                      <c:pt idx="116">
                        <c:v>292</c:v>
                      </c:pt>
                      <c:pt idx="117">
                        <c:v>0</c:v>
                      </c:pt>
                      <c:pt idx="118">
                        <c:v>201</c:v>
                      </c:pt>
                      <c:pt idx="119">
                        <c:v>279</c:v>
                      </c:pt>
                      <c:pt idx="120">
                        <c:v>213</c:v>
                      </c:pt>
                      <c:pt idx="121">
                        <c:v>0</c:v>
                      </c:pt>
                      <c:pt idx="122">
                        <c:v>384</c:v>
                      </c:pt>
                      <c:pt idx="123">
                        <c:v>202</c:v>
                      </c:pt>
                      <c:pt idx="124">
                        <c:v>180</c:v>
                      </c:pt>
                      <c:pt idx="125">
                        <c:v>173</c:v>
                      </c:pt>
                      <c:pt idx="126">
                        <c:v>200</c:v>
                      </c:pt>
                      <c:pt idx="127">
                        <c:v>158</c:v>
                      </c:pt>
                      <c:pt idx="128">
                        <c:v>445</c:v>
                      </c:pt>
                      <c:pt idx="129">
                        <c:v>182</c:v>
                      </c:pt>
                      <c:pt idx="130">
                        <c:v>199</c:v>
                      </c:pt>
                      <c:pt idx="131">
                        <c:v>0</c:v>
                      </c:pt>
                      <c:pt idx="132">
                        <c:v>304</c:v>
                      </c:pt>
                      <c:pt idx="133">
                        <c:v>0</c:v>
                      </c:pt>
                      <c:pt idx="134">
                        <c:v>200</c:v>
                      </c:pt>
                      <c:pt idx="135">
                        <c:v>199</c:v>
                      </c:pt>
                      <c:pt idx="136">
                        <c:v>132</c:v>
                      </c:pt>
                      <c:pt idx="137">
                        <c:v>370</c:v>
                      </c:pt>
                      <c:pt idx="138">
                        <c:v>149</c:v>
                      </c:pt>
                    </c:numCache>
                  </c:numRef>
                </c:val>
                <c:extLst xmlns:c15="http://schemas.microsoft.com/office/drawing/2012/chart">
                  <c:ext xmlns:c16="http://schemas.microsoft.com/office/drawing/2014/chart" uri="{C3380CC4-5D6E-409C-BE32-E72D297353CC}">
                    <c16:uniqueId val="{00000003-92C6-447E-BFA0-9005EED3457F}"/>
                  </c:ext>
                </c:extLst>
              </c15:ser>
            </c15:filteredBarSeries>
            <c15:filteredBarSeries>
              <c15:ser>
                <c:idx val="3"/>
                <c:order val="3"/>
                <c:tx>
                  <c:strRef>
                    <c:extLst>
                      <c:ext xmlns:c15="http://schemas.microsoft.com/office/drawing/2012/chart" uri="{02D57815-91ED-43cb-92C2-25804820EDAC}">
                        <c15:formulaRef>
                          <c15:sqref>'Best Targeted Marketing Targets'!$E$1</c15:sqref>
                        </c15:formulaRef>
                      </c:ext>
                    </c:extLst>
                    <c:strCache>
                      <c:ptCount val="1"/>
                      <c:pt idx="0">
                        <c:v>April</c:v>
                      </c:pt>
                    </c:strCache>
                  </c:strRef>
                </c:tx>
                <c:spPr>
                  <a:solidFill>
                    <a:schemeClr val="accent4"/>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Targets'!$E$2:$E$140</c15:sqref>
                        </c15:formulaRef>
                      </c:ext>
                    </c:extLst>
                    <c:numCache>
                      <c:formatCode>General</c:formatCode>
                      <c:ptCount val="139"/>
                      <c:pt idx="0">
                        <c:v>2365</c:v>
                      </c:pt>
                      <c:pt idx="1">
                        <c:v>2094</c:v>
                      </c:pt>
                      <c:pt idx="2">
                        <c:v>1638</c:v>
                      </c:pt>
                      <c:pt idx="3">
                        <c:v>1409</c:v>
                      </c:pt>
                      <c:pt idx="4">
                        <c:v>1264</c:v>
                      </c:pt>
                      <c:pt idx="5">
                        <c:v>957</c:v>
                      </c:pt>
                      <c:pt idx="6">
                        <c:v>2874</c:v>
                      </c:pt>
                      <c:pt idx="7">
                        <c:v>951</c:v>
                      </c:pt>
                      <c:pt idx="8">
                        <c:v>858</c:v>
                      </c:pt>
                      <c:pt idx="9">
                        <c:v>1148</c:v>
                      </c:pt>
                      <c:pt idx="10">
                        <c:v>889</c:v>
                      </c:pt>
                      <c:pt idx="11">
                        <c:v>0</c:v>
                      </c:pt>
                      <c:pt idx="12">
                        <c:v>843</c:v>
                      </c:pt>
                      <c:pt idx="13">
                        <c:v>899</c:v>
                      </c:pt>
                      <c:pt idx="14">
                        <c:v>812</c:v>
                      </c:pt>
                      <c:pt idx="15">
                        <c:v>979</c:v>
                      </c:pt>
                      <c:pt idx="16">
                        <c:v>1262</c:v>
                      </c:pt>
                      <c:pt idx="17">
                        <c:v>0</c:v>
                      </c:pt>
                      <c:pt idx="18">
                        <c:v>1086</c:v>
                      </c:pt>
                      <c:pt idx="19">
                        <c:v>1020</c:v>
                      </c:pt>
                      <c:pt idx="20">
                        <c:v>814</c:v>
                      </c:pt>
                      <c:pt idx="21">
                        <c:v>724</c:v>
                      </c:pt>
                      <c:pt idx="22">
                        <c:v>788</c:v>
                      </c:pt>
                      <c:pt idx="23">
                        <c:v>800</c:v>
                      </c:pt>
                      <c:pt idx="24">
                        <c:v>648</c:v>
                      </c:pt>
                      <c:pt idx="25">
                        <c:v>683</c:v>
                      </c:pt>
                      <c:pt idx="26">
                        <c:v>703</c:v>
                      </c:pt>
                      <c:pt idx="27">
                        <c:v>768</c:v>
                      </c:pt>
                      <c:pt idx="28">
                        <c:v>715</c:v>
                      </c:pt>
                      <c:pt idx="29">
                        <c:v>1045</c:v>
                      </c:pt>
                      <c:pt idx="30">
                        <c:v>723</c:v>
                      </c:pt>
                      <c:pt idx="31">
                        <c:v>649</c:v>
                      </c:pt>
                      <c:pt idx="32">
                        <c:v>670</c:v>
                      </c:pt>
                      <c:pt idx="33">
                        <c:v>582</c:v>
                      </c:pt>
                      <c:pt idx="34">
                        <c:v>643</c:v>
                      </c:pt>
                      <c:pt idx="35">
                        <c:v>532</c:v>
                      </c:pt>
                      <c:pt idx="36">
                        <c:v>582</c:v>
                      </c:pt>
                      <c:pt idx="37">
                        <c:v>582</c:v>
                      </c:pt>
                      <c:pt idx="38">
                        <c:v>606</c:v>
                      </c:pt>
                      <c:pt idx="39">
                        <c:v>729</c:v>
                      </c:pt>
                      <c:pt idx="40">
                        <c:v>489</c:v>
                      </c:pt>
                      <c:pt idx="41">
                        <c:v>893</c:v>
                      </c:pt>
                      <c:pt idx="42">
                        <c:v>605</c:v>
                      </c:pt>
                      <c:pt idx="43">
                        <c:v>753</c:v>
                      </c:pt>
                      <c:pt idx="44">
                        <c:v>526</c:v>
                      </c:pt>
                      <c:pt idx="45">
                        <c:v>854</c:v>
                      </c:pt>
                      <c:pt idx="46">
                        <c:v>575</c:v>
                      </c:pt>
                      <c:pt idx="47">
                        <c:v>503</c:v>
                      </c:pt>
                      <c:pt idx="48">
                        <c:v>514</c:v>
                      </c:pt>
                      <c:pt idx="49">
                        <c:v>647</c:v>
                      </c:pt>
                      <c:pt idx="50">
                        <c:v>786</c:v>
                      </c:pt>
                      <c:pt idx="51">
                        <c:v>591</c:v>
                      </c:pt>
                      <c:pt idx="52">
                        <c:v>546</c:v>
                      </c:pt>
                      <c:pt idx="53">
                        <c:v>639</c:v>
                      </c:pt>
                      <c:pt idx="54">
                        <c:v>578</c:v>
                      </c:pt>
                      <c:pt idx="55">
                        <c:v>397</c:v>
                      </c:pt>
                      <c:pt idx="56">
                        <c:v>572</c:v>
                      </c:pt>
                      <c:pt idx="57">
                        <c:v>436</c:v>
                      </c:pt>
                      <c:pt idx="58">
                        <c:v>567</c:v>
                      </c:pt>
                      <c:pt idx="59">
                        <c:v>593</c:v>
                      </c:pt>
                      <c:pt idx="60">
                        <c:v>580</c:v>
                      </c:pt>
                      <c:pt idx="61">
                        <c:v>552</c:v>
                      </c:pt>
                      <c:pt idx="62">
                        <c:v>561</c:v>
                      </c:pt>
                      <c:pt idx="63">
                        <c:v>394</c:v>
                      </c:pt>
                      <c:pt idx="64">
                        <c:v>459</c:v>
                      </c:pt>
                      <c:pt idx="65">
                        <c:v>501</c:v>
                      </c:pt>
                      <c:pt idx="66">
                        <c:v>534</c:v>
                      </c:pt>
                      <c:pt idx="67">
                        <c:v>418</c:v>
                      </c:pt>
                      <c:pt idx="68">
                        <c:v>525</c:v>
                      </c:pt>
                      <c:pt idx="69">
                        <c:v>476</c:v>
                      </c:pt>
                      <c:pt idx="70">
                        <c:v>455</c:v>
                      </c:pt>
                      <c:pt idx="71">
                        <c:v>534</c:v>
                      </c:pt>
                      <c:pt idx="72">
                        <c:v>575</c:v>
                      </c:pt>
                      <c:pt idx="73">
                        <c:v>552</c:v>
                      </c:pt>
                      <c:pt idx="74">
                        <c:v>378</c:v>
                      </c:pt>
                      <c:pt idx="75">
                        <c:v>469</c:v>
                      </c:pt>
                      <c:pt idx="76">
                        <c:v>409</c:v>
                      </c:pt>
                      <c:pt idx="77">
                        <c:v>643</c:v>
                      </c:pt>
                      <c:pt idx="78">
                        <c:v>468</c:v>
                      </c:pt>
                      <c:pt idx="79">
                        <c:v>461</c:v>
                      </c:pt>
                      <c:pt idx="80">
                        <c:v>434</c:v>
                      </c:pt>
                      <c:pt idx="81">
                        <c:v>356</c:v>
                      </c:pt>
                      <c:pt idx="82">
                        <c:v>450</c:v>
                      </c:pt>
                      <c:pt idx="83">
                        <c:v>359</c:v>
                      </c:pt>
                      <c:pt idx="84">
                        <c:v>390</c:v>
                      </c:pt>
                      <c:pt idx="85">
                        <c:v>404</c:v>
                      </c:pt>
                      <c:pt idx="86">
                        <c:v>411</c:v>
                      </c:pt>
                      <c:pt idx="87">
                        <c:v>382</c:v>
                      </c:pt>
                      <c:pt idx="88">
                        <c:v>454</c:v>
                      </c:pt>
                      <c:pt idx="89">
                        <c:v>329</c:v>
                      </c:pt>
                      <c:pt idx="90">
                        <c:v>379</c:v>
                      </c:pt>
                      <c:pt idx="91">
                        <c:v>345</c:v>
                      </c:pt>
                      <c:pt idx="92">
                        <c:v>364</c:v>
                      </c:pt>
                      <c:pt idx="93">
                        <c:v>469</c:v>
                      </c:pt>
                      <c:pt idx="94">
                        <c:v>429</c:v>
                      </c:pt>
                      <c:pt idx="95">
                        <c:v>449</c:v>
                      </c:pt>
                      <c:pt idx="96">
                        <c:v>449</c:v>
                      </c:pt>
                      <c:pt idx="97">
                        <c:v>278</c:v>
                      </c:pt>
                      <c:pt idx="98">
                        <c:v>359</c:v>
                      </c:pt>
                      <c:pt idx="99">
                        <c:v>327</c:v>
                      </c:pt>
                      <c:pt idx="100">
                        <c:v>580</c:v>
                      </c:pt>
                      <c:pt idx="101">
                        <c:v>339</c:v>
                      </c:pt>
                      <c:pt idx="102">
                        <c:v>382</c:v>
                      </c:pt>
                      <c:pt idx="103">
                        <c:v>333</c:v>
                      </c:pt>
                      <c:pt idx="104">
                        <c:v>457</c:v>
                      </c:pt>
                      <c:pt idx="105">
                        <c:v>423</c:v>
                      </c:pt>
                      <c:pt idx="106">
                        <c:v>358</c:v>
                      </c:pt>
                      <c:pt idx="107">
                        <c:v>427</c:v>
                      </c:pt>
                      <c:pt idx="108">
                        <c:v>358</c:v>
                      </c:pt>
                      <c:pt idx="109">
                        <c:v>374</c:v>
                      </c:pt>
                      <c:pt idx="110">
                        <c:v>652</c:v>
                      </c:pt>
                      <c:pt idx="111">
                        <c:v>401</c:v>
                      </c:pt>
                      <c:pt idx="112">
                        <c:v>306</c:v>
                      </c:pt>
                      <c:pt idx="113">
                        <c:v>344</c:v>
                      </c:pt>
                      <c:pt idx="114">
                        <c:v>348</c:v>
                      </c:pt>
                      <c:pt idx="115">
                        <c:v>239</c:v>
                      </c:pt>
                      <c:pt idx="116">
                        <c:v>501</c:v>
                      </c:pt>
                      <c:pt idx="117">
                        <c:v>0</c:v>
                      </c:pt>
                      <c:pt idx="118">
                        <c:v>295</c:v>
                      </c:pt>
                      <c:pt idx="119">
                        <c:v>313</c:v>
                      </c:pt>
                      <c:pt idx="120">
                        <c:v>308</c:v>
                      </c:pt>
                      <c:pt idx="121">
                        <c:v>0</c:v>
                      </c:pt>
                      <c:pt idx="122">
                        <c:v>677</c:v>
                      </c:pt>
                      <c:pt idx="123">
                        <c:v>312</c:v>
                      </c:pt>
                      <c:pt idx="124">
                        <c:v>279</c:v>
                      </c:pt>
                      <c:pt idx="125">
                        <c:v>330</c:v>
                      </c:pt>
                      <c:pt idx="126">
                        <c:v>300</c:v>
                      </c:pt>
                      <c:pt idx="127">
                        <c:v>313</c:v>
                      </c:pt>
                      <c:pt idx="128">
                        <c:v>661</c:v>
                      </c:pt>
                      <c:pt idx="129">
                        <c:v>262</c:v>
                      </c:pt>
                      <c:pt idx="130">
                        <c:v>212</c:v>
                      </c:pt>
                      <c:pt idx="131">
                        <c:v>0</c:v>
                      </c:pt>
                      <c:pt idx="132">
                        <c:v>377</c:v>
                      </c:pt>
                      <c:pt idx="133">
                        <c:v>0</c:v>
                      </c:pt>
                      <c:pt idx="134">
                        <c:v>237</c:v>
                      </c:pt>
                      <c:pt idx="135">
                        <c:v>290</c:v>
                      </c:pt>
                      <c:pt idx="136">
                        <c:v>225</c:v>
                      </c:pt>
                      <c:pt idx="137">
                        <c:v>610</c:v>
                      </c:pt>
                      <c:pt idx="138">
                        <c:v>249</c:v>
                      </c:pt>
                    </c:numCache>
                  </c:numRef>
                </c:val>
                <c:extLst xmlns:c15="http://schemas.microsoft.com/office/drawing/2012/chart">
                  <c:ext xmlns:c16="http://schemas.microsoft.com/office/drawing/2014/chart" uri="{C3380CC4-5D6E-409C-BE32-E72D297353CC}">
                    <c16:uniqueId val="{00000004-92C6-447E-BFA0-9005EED3457F}"/>
                  </c:ext>
                </c:extLst>
              </c15:ser>
            </c15:filteredBarSeries>
            <c15:filteredBarSeries>
              <c15:ser>
                <c:idx val="4"/>
                <c:order val="4"/>
                <c:tx>
                  <c:strRef>
                    <c:extLst>
                      <c:ext xmlns:c15="http://schemas.microsoft.com/office/drawing/2012/chart" uri="{02D57815-91ED-43cb-92C2-25804820EDAC}">
                        <c15:formulaRef>
                          <c15:sqref>'Best Targeted Marketing Targets'!$F$1</c15:sqref>
                        </c15:formulaRef>
                      </c:ext>
                    </c:extLst>
                    <c:strCache>
                      <c:ptCount val="1"/>
                      <c:pt idx="0">
                        <c:v>May</c:v>
                      </c:pt>
                    </c:strCache>
                  </c:strRef>
                </c:tx>
                <c:spPr>
                  <a:solidFill>
                    <a:schemeClr val="accent5"/>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Targets'!$F$2:$F$140</c15:sqref>
                        </c15:formulaRef>
                      </c:ext>
                    </c:extLst>
                    <c:numCache>
                      <c:formatCode>General</c:formatCode>
                      <c:ptCount val="139"/>
                      <c:pt idx="0">
                        <c:v>8419</c:v>
                      </c:pt>
                      <c:pt idx="1">
                        <c:v>4108</c:v>
                      </c:pt>
                      <c:pt idx="2">
                        <c:v>3386</c:v>
                      </c:pt>
                      <c:pt idx="3">
                        <c:v>2652</c:v>
                      </c:pt>
                      <c:pt idx="4">
                        <c:v>2380</c:v>
                      </c:pt>
                      <c:pt idx="5">
                        <c:v>1924</c:v>
                      </c:pt>
                      <c:pt idx="6">
                        <c:v>4826</c:v>
                      </c:pt>
                      <c:pt idx="7">
                        <c:v>1760</c:v>
                      </c:pt>
                      <c:pt idx="8">
                        <c:v>1482</c:v>
                      </c:pt>
                      <c:pt idx="9">
                        <c:v>2008</c:v>
                      </c:pt>
                      <c:pt idx="10">
                        <c:v>1584</c:v>
                      </c:pt>
                      <c:pt idx="11">
                        <c:v>0</c:v>
                      </c:pt>
                      <c:pt idx="12">
                        <c:v>1805</c:v>
                      </c:pt>
                      <c:pt idx="13">
                        <c:v>2045</c:v>
                      </c:pt>
                      <c:pt idx="14">
                        <c:v>1782</c:v>
                      </c:pt>
                      <c:pt idx="15">
                        <c:v>2191</c:v>
                      </c:pt>
                      <c:pt idx="16">
                        <c:v>2923</c:v>
                      </c:pt>
                      <c:pt idx="17">
                        <c:v>0</c:v>
                      </c:pt>
                      <c:pt idx="18">
                        <c:v>1814</c:v>
                      </c:pt>
                      <c:pt idx="19">
                        <c:v>1908</c:v>
                      </c:pt>
                      <c:pt idx="20">
                        <c:v>1778</c:v>
                      </c:pt>
                      <c:pt idx="21">
                        <c:v>1447</c:v>
                      </c:pt>
                      <c:pt idx="22">
                        <c:v>1312</c:v>
                      </c:pt>
                      <c:pt idx="23">
                        <c:v>1432</c:v>
                      </c:pt>
                      <c:pt idx="24">
                        <c:v>1217</c:v>
                      </c:pt>
                      <c:pt idx="25">
                        <c:v>1278</c:v>
                      </c:pt>
                      <c:pt idx="26">
                        <c:v>1724</c:v>
                      </c:pt>
                      <c:pt idx="27">
                        <c:v>1287</c:v>
                      </c:pt>
                      <c:pt idx="28">
                        <c:v>1431</c:v>
                      </c:pt>
                      <c:pt idx="29">
                        <c:v>2035</c:v>
                      </c:pt>
                      <c:pt idx="30">
                        <c:v>1205</c:v>
                      </c:pt>
                      <c:pt idx="31">
                        <c:v>1270</c:v>
                      </c:pt>
                      <c:pt idx="32">
                        <c:v>1397</c:v>
                      </c:pt>
                      <c:pt idx="33">
                        <c:v>1031</c:v>
                      </c:pt>
                      <c:pt idx="34">
                        <c:v>1180</c:v>
                      </c:pt>
                      <c:pt idx="35">
                        <c:v>1009</c:v>
                      </c:pt>
                      <c:pt idx="36">
                        <c:v>1015</c:v>
                      </c:pt>
                      <c:pt idx="37">
                        <c:v>1040</c:v>
                      </c:pt>
                      <c:pt idx="38">
                        <c:v>894</c:v>
                      </c:pt>
                      <c:pt idx="39">
                        <c:v>1208</c:v>
                      </c:pt>
                      <c:pt idx="40">
                        <c:v>939</c:v>
                      </c:pt>
                      <c:pt idx="41">
                        <c:v>1579</c:v>
                      </c:pt>
                      <c:pt idx="42">
                        <c:v>1005</c:v>
                      </c:pt>
                      <c:pt idx="43">
                        <c:v>1481</c:v>
                      </c:pt>
                      <c:pt idx="44">
                        <c:v>857</c:v>
                      </c:pt>
                      <c:pt idx="45">
                        <c:v>1312</c:v>
                      </c:pt>
                      <c:pt idx="46">
                        <c:v>1078</c:v>
                      </c:pt>
                      <c:pt idx="47">
                        <c:v>1254</c:v>
                      </c:pt>
                      <c:pt idx="48">
                        <c:v>935</c:v>
                      </c:pt>
                      <c:pt idx="49">
                        <c:v>1021</c:v>
                      </c:pt>
                      <c:pt idx="50">
                        <c:v>1220</c:v>
                      </c:pt>
                      <c:pt idx="51">
                        <c:v>1013</c:v>
                      </c:pt>
                      <c:pt idx="52">
                        <c:v>946</c:v>
                      </c:pt>
                      <c:pt idx="53">
                        <c:v>1164</c:v>
                      </c:pt>
                      <c:pt idx="54">
                        <c:v>907</c:v>
                      </c:pt>
                      <c:pt idx="55">
                        <c:v>842</c:v>
                      </c:pt>
                      <c:pt idx="56">
                        <c:v>960</c:v>
                      </c:pt>
                      <c:pt idx="57">
                        <c:v>754</c:v>
                      </c:pt>
                      <c:pt idx="58">
                        <c:v>926</c:v>
                      </c:pt>
                      <c:pt idx="59">
                        <c:v>880</c:v>
                      </c:pt>
                      <c:pt idx="60">
                        <c:v>898</c:v>
                      </c:pt>
                      <c:pt idx="61">
                        <c:v>1176</c:v>
                      </c:pt>
                      <c:pt idx="62">
                        <c:v>1038</c:v>
                      </c:pt>
                      <c:pt idx="63">
                        <c:v>873</c:v>
                      </c:pt>
                      <c:pt idx="64">
                        <c:v>781</c:v>
                      </c:pt>
                      <c:pt idx="65">
                        <c:v>808</c:v>
                      </c:pt>
                      <c:pt idx="66">
                        <c:v>866</c:v>
                      </c:pt>
                      <c:pt idx="67">
                        <c:v>799</c:v>
                      </c:pt>
                      <c:pt idx="68">
                        <c:v>826</c:v>
                      </c:pt>
                      <c:pt idx="69">
                        <c:v>739</c:v>
                      </c:pt>
                      <c:pt idx="70">
                        <c:v>885</c:v>
                      </c:pt>
                      <c:pt idx="71">
                        <c:v>948</c:v>
                      </c:pt>
                      <c:pt idx="72">
                        <c:v>1015</c:v>
                      </c:pt>
                      <c:pt idx="73">
                        <c:v>897</c:v>
                      </c:pt>
                      <c:pt idx="74">
                        <c:v>708</c:v>
                      </c:pt>
                      <c:pt idx="75">
                        <c:v>759</c:v>
                      </c:pt>
                      <c:pt idx="76">
                        <c:v>838</c:v>
                      </c:pt>
                      <c:pt idx="77">
                        <c:v>1009</c:v>
                      </c:pt>
                      <c:pt idx="78">
                        <c:v>897</c:v>
                      </c:pt>
                      <c:pt idx="79">
                        <c:v>723</c:v>
                      </c:pt>
                      <c:pt idx="80">
                        <c:v>837</c:v>
                      </c:pt>
                      <c:pt idx="81">
                        <c:v>763</c:v>
                      </c:pt>
                      <c:pt idx="82">
                        <c:v>902</c:v>
                      </c:pt>
                      <c:pt idx="83">
                        <c:v>699</c:v>
                      </c:pt>
                      <c:pt idx="84">
                        <c:v>717</c:v>
                      </c:pt>
                      <c:pt idx="85">
                        <c:v>661</c:v>
                      </c:pt>
                      <c:pt idx="86">
                        <c:v>713</c:v>
                      </c:pt>
                      <c:pt idx="87">
                        <c:v>719</c:v>
                      </c:pt>
                      <c:pt idx="88">
                        <c:v>814</c:v>
                      </c:pt>
                      <c:pt idx="89">
                        <c:v>624</c:v>
                      </c:pt>
                      <c:pt idx="90">
                        <c:v>847</c:v>
                      </c:pt>
                      <c:pt idx="91">
                        <c:v>706</c:v>
                      </c:pt>
                      <c:pt idx="92">
                        <c:v>686</c:v>
                      </c:pt>
                      <c:pt idx="93">
                        <c:v>889</c:v>
                      </c:pt>
                      <c:pt idx="94">
                        <c:v>757</c:v>
                      </c:pt>
                      <c:pt idx="95">
                        <c:v>754</c:v>
                      </c:pt>
                      <c:pt idx="96">
                        <c:v>835</c:v>
                      </c:pt>
                      <c:pt idx="97">
                        <c:v>649</c:v>
                      </c:pt>
                      <c:pt idx="98">
                        <c:v>688</c:v>
                      </c:pt>
                      <c:pt idx="99">
                        <c:v>701</c:v>
                      </c:pt>
                      <c:pt idx="100">
                        <c:v>963</c:v>
                      </c:pt>
                      <c:pt idx="101">
                        <c:v>604</c:v>
                      </c:pt>
                      <c:pt idx="102">
                        <c:v>662</c:v>
                      </c:pt>
                      <c:pt idx="103">
                        <c:v>646</c:v>
                      </c:pt>
                      <c:pt idx="104">
                        <c:v>662</c:v>
                      </c:pt>
                      <c:pt idx="105">
                        <c:v>668</c:v>
                      </c:pt>
                      <c:pt idx="106">
                        <c:v>604</c:v>
                      </c:pt>
                      <c:pt idx="107">
                        <c:v>603</c:v>
                      </c:pt>
                      <c:pt idx="108">
                        <c:v>547</c:v>
                      </c:pt>
                      <c:pt idx="109">
                        <c:v>696</c:v>
                      </c:pt>
                      <c:pt idx="110">
                        <c:v>1394</c:v>
                      </c:pt>
                      <c:pt idx="111">
                        <c:v>605</c:v>
                      </c:pt>
                      <c:pt idx="112">
                        <c:v>618</c:v>
                      </c:pt>
                      <c:pt idx="113">
                        <c:v>551</c:v>
                      </c:pt>
                      <c:pt idx="114">
                        <c:v>657</c:v>
                      </c:pt>
                      <c:pt idx="115">
                        <c:v>552</c:v>
                      </c:pt>
                      <c:pt idx="116">
                        <c:v>874</c:v>
                      </c:pt>
                      <c:pt idx="117">
                        <c:v>0</c:v>
                      </c:pt>
                      <c:pt idx="118">
                        <c:v>680</c:v>
                      </c:pt>
                      <c:pt idx="119">
                        <c:v>545</c:v>
                      </c:pt>
                      <c:pt idx="120">
                        <c:v>582</c:v>
                      </c:pt>
                      <c:pt idx="121">
                        <c:v>0</c:v>
                      </c:pt>
                      <c:pt idx="122">
                        <c:v>1426</c:v>
                      </c:pt>
                      <c:pt idx="123">
                        <c:v>603</c:v>
                      </c:pt>
                      <c:pt idx="124">
                        <c:v>547</c:v>
                      </c:pt>
                      <c:pt idx="125">
                        <c:v>583</c:v>
                      </c:pt>
                      <c:pt idx="126">
                        <c:v>547</c:v>
                      </c:pt>
                      <c:pt idx="127">
                        <c:v>537</c:v>
                      </c:pt>
                      <c:pt idx="128">
                        <c:v>1233</c:v>
                      </c:pt>
                      <c:pt idx="129">
                        <c:v>665</c:v>
                      </c:pt>
                      <c:pt idx="130">
                        <c:v>495</c:v>
                      </c:pt>
                      <c:pt idx="131">
                        <c:v>0</c:v>
                      </c:pt>
                      <c:pt idx="132">
                        <c:v>698</c:v>
                      </c:pt>
                      <c:pt idx="133">
                        <c:v>0</c:v>
                      </c:pt>
                      <c:pt idx="134">
                        <c:v>468</c:v>
                      </c:pt>
                      <c:pt idx="135">
                        <c:v>581</c:v>
                      </c:pt>
                      <c:pt idx="136">
                        <c:v>453</c:v>
                      </c:pt>
                      <c:pt idx="137">
                        <c:v>1190</c:v>
                      </c:pt>
                      <c:pt idx="138">
                        <c:v>425</c:v>
                      </c:pt>
                    </c:numCache>
                  </c:numRef>
                </c:val>
                <c:extLst xmlns:c15="http://schemas.microsoft.com/office/drawing/2012/chart">
                  <c:ext xmlns:c16="http://schemas.microsoft.com/office/drawing/2014/chart" uri="{C3380CC4-5D6E-409C-BE32-E72D297353CC}">
                    <c16:uniqueId val="{00000005-92C6-447E-BFA0-9005EED3457F}"/>
                  </c:ext>
                </c:extLst>
              </c15:ser>
            </c15:filteredBarSeries>
            <c15:filteredBarSeries>
              <c15:ser>
                <c:idx val="5"/>
                <c:order val="5"/>
                <c:tx>
                  <c:strRef>
                    <c:extLst>
                      <c:ext xmlns:c15="http://schemas.microsoft.com/office/drawing/2012/chart" uri="{02D57815-91ED-43cb-92C2-25804820EDAC}">
                        <c15:formulaRef>
                          <c15:sqref>'Best Targeted Marketing Targets'!$G$1</c15:sqref>
                        </c15:formulaRef>
                      </c:ext>
                    </c:extLst>
                    <c:strCache>
                      <c:ptCount val="1"/>
                      <c:pt idx="0">
                        <c:v>June</c:v>
                      </c:pt>
                    </c:strCache>
                  </c:strRef>
                </c:tx>
                <c:spPr>
                  <a:solidFill>
                    <a:schemeClr val="accent6"/>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Targets'!$G$2:$G$140</c15:sqref>
                        </c15:formulaRef>
                      </c:ext>
                    </c:extLst>
                    <c:numCache>
                      <c:formatCode>General</c:formatCode>
                      <c:ptCount val="139"/>
                      <c:pt idx="0">
                        <c:v>11523</c:v>
                      </c:pt>
                      <c:pt idx="1">
                        <c:v>5077</c:v>
                      </c:pt>
                      <c:pt idx="2">
                        <c:v>4985</c:v>
                      </c:pt>
                      <c:pt idx="3">
                        <c:v>3232</c:v>
                      </c:pt>
                      <c:pt idx="4">
                        <c:v>3486</c:v>
                      </c:pt>
                      <c:pt idx="5">
                        <c:v>3096</c:v>
                      </c:pt>
                      <c:pt idx="6">
                        <c:v>5420</c:v>
                      </c:pt>
                      <c:pt idx="7">
                        <c:v>2951</c:v>
                      </c:pt>
                      <c:pt idx="8">
                        <c:v>2477</c:v>
                      </c:pt>
                      <c:pt idx="9">
                        <c:v>2586</c:v>
                      </c:pt>
                      <c:pt idx="10">
                        <c:v>2617</c:v>
                      </c:pt>
                      <c:pt idx="11">
                        <c:v>0</c:v>
                      </c:pt>
                      <c:pt idx="12">
                        <c:v>2570</c:v>
                      </c:pt>
                      <c:pt idx="13">
                        <c:v>2671</c:v>
                      </c:pt>
                      <c:pt idx="14">
                        <c:v>2397</c:v>
                      </c:pt>
                      <c:pt idx="15">
                        <c:v>2736</c:v>
                      </c:pt>
                      <c:pt idx="16">
                        <c:v>5541</c:v>
                      </c:pt>
                      <c:pt idx="17">
                        <c:v>0</c:v>
                      </c:pt>
                      <c:pt idx="18">
                        <c:v>2437</c:v>
                      </c:pt>
                      <c:pt idx="19">
                        <c:v>2261</c:v>
                      </c:pt>
                      <c:pt idx="20">
                        <c:v>2244</c:v>
                      </c:pt>
                      <c:pt idx="21">
                        <c:v>2141</c:v>
                      </c:pt>
                      <c:pt idx="22">
                        <c:v>2116</c:v>
                      </c:pt>
                      <c:pt idx="23">
                        <c:v>1819</c:v>
                      </c:pt>
                      <c:pt idx="24">
                        <c:v>1871</c:v>
                      </c:pt>
                      <c:pt idx="25">
                        <c:v>1791</c:v>
                      </c:pt>
                      <c:pt idx="26">
                        <c:v>2028</c:v>
                      </c:pt>
                      <c:pt idx="27">
                        <c:v>1851</c:v>
                      </c:pt>
                      <c:pt idx="28">
                        <c:v>1938</c:v>
                      </c:pt>
                      <c:pt idx="29">
                        <c:v>2959</c:v>
                      </c:pt>
                      <c:pt idx="30">
                        <c:v>1871</c:v>
                      </c:pt>
                      <c:pt idx="31">
                        <c:v>1933</c:v>
                      </c:pt>
                      <c:pt idx="32">
                        <c:v>2024</c:v>
                      </c:pt>
                      <c:pt idx="33">
                        <c:v>1629</c:v>
                      </c:pt>
                      <c:pt idx="34">
                        <c:v>1785</c:v>
                      </c:pt>
                      <c:pt idx="35">
                        <c:v>1566</c:v>
                      </c:pt>
                      <c:pt idx="36">
                        <c:v>1529</c:v>
                      </c:pt>
                      <c:pt idx="37">
                        <c:v>1649</c:v>
                      </c:pt>
                      <c:pt idx="38">
                        <c:v>1538</c:v>
                      </c:pt>
                      <c:pt idx="39">
                        <c:v>1569</c:v>
                      </c:pt>
                      <c:pt idx="40">
                        <c:v>1493</c:v>
                      </c:pt>
                      <c:pt idx="41">
                        <c:v>1818</c:v>
                      </c:pt>
                      <c:pt idx="42">
                        <c:v>1585</c:v>
                      </c:pt>
                      <c:pt idx="43">
                        <c:v>1834</c:v>
                      </c:pt>
                      <c:pt idx="44">
                        <c:v>1426</c:v>
                      </c:pt>
                      <c:pt idx="45">
                        <c:v>1370</c:v>
                      </c:pt>
                      <c:pt idx="46">
                        <c:v>1601</c:v>
                      </c:pt>
                      <c:pt idx="47">
                        <c:v>1581</c:v>
                      </c:pt>
                      <c:pt idx="48">
                        <c:v>1396</c:v>
                      </c:pt>
                      <c:pt idx="49">
                        <c:v>1566</c:v>
                      </c:pt>
                      <c:pt idx="50">
                        <c:v>1452</c:v>
                      </c:pt>
                      <c:pt idx="51">
                        <c:v>1511</c:v>
                      </c:pt>
                      <c:pt idx="52">
                        <c:v>1524</c:v>
                      </c:pt>
                      <c:pt idx="53">
                        <c:v>1562</c:v>
                      </c:pt>
                      <c:pt idx="54">
                        <c:v>1242</c:v>
                      </c:pt>
                      <c:pt idx="55">
                        <c:v>1587</c:v>
                      </c:pt>
                      <c:pt idx="56">
                        <c:v>1319</c:v>
                      </c:pt>
                      <c:pt idx="57">
                        <c:v>1392</c:v>
                      </c:pt>
                      <c:pt idx="58">
                        <c:v>1430</c:v>
                      </c:pt>
                      <c:pt idx="59">
                        <c:v>1316</c:v>
                      </c:pt>
                      <c:pt idx="60">
                        <c:v>1358</c:v>
                      </c:pt>
                      <c:pt idx="61">
                        <c:v>1400</c:v>
                      </c:pt>
                      <c:pt idx="62">
                        <c:v>1450</c:v>
                      </c:pt>
                      <c:pt idx="63">
                        <c:v>1337</c:v>
                      </c:pt>
                      <c:pt idx="64">
                        <c:v>1315</c:v>
                      </c:pt>
                      <c:pt idx="65">
                        <c:v>1276</c:v>
                      </c:pt>
                      <c:pt idx="66">
                        <c:v>1180</c:v>
                      </c:pt>
                      <c:pt idx="67">
                        <c:v>1206</c:v>
                      </c:pt>
                      <c:pt idx="68">
                        <c:v>1213</c:v>
                      </c:pt>
                      <c:pt idx="69">
                        <c:v>1252</c:v>
                      </c:pt>
                      <c:pt idx="70">
                        <c:v>1343</c:v>
                      </c:pt>
                      <c:pt idx="71">
                        <c:v>1304</c:v>
                      </c:pt>
                      <c:pt idx="72">
                        <c:v>1355</c:v>
                      </c:pt>
                      <c:pt idx="73">
                        <c:v>1216</c:v>
                      </c:pt>
                      <c:pt idx="74">
                        <c:v>1128</c:v>
                      </c:pt>
                      <c:pt idx="75">
                        <c:v>1303</c:v>
                      </c:pt>
                      <c:pt idx="76">
                        <c:v>1223</c:v>
                      </c:pt>
                      <c:pt idx="77">
                        <c:v>1193</c:v>
                      </c:pt>
                      <c:pt idx="78">
                        <c:v>1228</c:v>
                      </c:pt>
                      <c:pt idx="79">
                        <c:v>1060</c:v>
                      </c:pt>
                      <c:pt idx="80">
                        <c:v>1118</c:v>
                      </c:pt>
                      <c:pt idx="81">
                        <c:v>1208</c:v>
                      </c:pt>
                      <c:pt idx="82">
                        <c:v>1238</c:v>
                      </c:pt>
                      <c:pt idx="83">
                        <c:v>1159</c:v>
                      </c:pt>
                      <c:pt idx="84">
                        <c:v>1078</c:v>
                      </c:pt>
                      <c:pt idx="85">
                        <c:v>1107</c:v>
                      </c:pt>
                      <c:pt idx="86">
                        <c:v>1097</c:v>
                      </c:pt>
                      <c:pt idx="87">
                        <c:v>1046</c:v>
                      </c:pt>
                      <c:pt idx="88">
                        <c:v>1188</c:v>
                      </c:pt>
                      <c:pt idx="89">
                        <c:v>1056</c:v>
                      </c:pt>
                      <c:pt idx="90">
                        <c:v>1068</c:v>
                      </c:pt>
                      <c:pt idx="91">
                        <c:v>996</c:v>
                      </c:pt>
                      <c:pt idx="92">
                        <c:v>914</c:v>
                      </c:pt>
                      <c:pt idx="93">
                        <c:v>750</c:v>
                      </c:pt>
                      <c:pt idx="94">
                        <c:v>1058</c:v>
                      </c:pt>
                      <c:pt idx="95">
                        <c:v>1010</c:v>
                      </c:pt>
                      <c:pt idx="96">
                        <c:v>949</c:v>
                      </c:pt>
                      <c:pt idx="97">
                        <c:v>898</c:v>
                      </c:pt>
                      <c:pt idx="98">
                        <c:v>997</c:v>
                      </c:pt>
                      <c:pt idx="99">
                        <c:v>1099</c:v>
                      </c:pt>
                      <c:pt idx="100">
                        <c:v>1176</c:v>
                      </c:pt>
                      <c:pt idx="101">
                        <c:v>1040</c:v>
                      </c:pt>
                      <c:pt idx="102">
                        <c:v>945</c:v>
                      </c:pt>
                      <c:pt idx="103">
                        <c:v>1025</c:v>
                      </c:pt>
                      <c:pt idx="104">
                        <c:v>1019</c:v>
                      </c:pt>
                      <c:pt idx="105">
                        <c:v>908</c:v>
                      </c:pt>
                      <c:pt idx="106">
                        <c:v>943</c:v>
                      </c:pt>
                      <c:pt idx="107">
                        <c:v>977</c:v>
                      </c:pt>
                      <c:pt idx="108">
                        <c:v>902</c:v>
                      </c:pt>
                      <c:pt idx="109">
                        <c:v>918</c:v>
                      </c:pt>
                      <c:pt idx="110">
                        <c:v>2149</c:v>
                      </c:pt>
                      <c:pt idx="111">
                        <c:v>948</c:v>
                      </c:pt>
                      <c:pt idx="112">
                        <c:v>986</c:v>
                      </c:pt>
                      <c:pt idx="113">
                        <c:v>901</c:v>
                      </c:pt>
                      <c:pt idx="114">
                        <c:v>860</c:v>
                      </c:pt>
                      <c:pt idx="115">
                        <c:v>848</c:v>
                      </c:pt>
                      <c:pt idx="116">
                        <c:v>1261</c:v>
                      </c:pt>
                      <c:pt idx="117">
                        <c:v>0</c:v>
                      </c:pt>
                      <c:pt idx="118">
                        <c:v>865</c:v>
                      </c:pt>
                      <c:pt idx="119">
                        <c:v>1050</c:v>
                      </c:pt>
                      <c:pt idx="120">
                        <c:v>850</c:v>
                      </c:pt>
                      <c:pt idx="121">
                        <c:v>0</c:v>
                      </c:pt>
                      <c:pt idx="122">
                        <c:v>1943</c:v>
                      </c:pt>
                      <c:pt idx="123">
                        <c:v>876</c:v>
                      </c:pt>
                      <c:pt idx="124">
                        <c:v>896</c:v>
                      </c:pt>
                      <c:pt idx="125">
                        <c:v>876</c:v>
                      </c:pt>
                      <c:pt idx="126">
                        <c:v>824</c:v>
                      </c:pt>
                      <c:pt idx="127">
                        <c:v>821</c:v>
                      </c:pt>
                      <c:pt idx="128">
                        <c:v>1894</c:v>
                      </c:pt>
                      <c:pt idx="129">
                        <c:v>761</c:v>
                      </c:pt>
                      <c:pt idx="130">
                        <c:v>786</c:v>
                      </c:pt>
                      <c:pt idx="131">
                        <c:v>0</c:v>
                      </c:pt>
                      <c:pt idx="132">
                        <c:v>809</c:v>
                      </c:pt>
                      <c:pt idx="133">
                        <c:v>0</c:v>
                      </c:pt>
                      <c:pt idx="134">
                        <c:v>742</c:v>
                      </c:pt>
                      <c:pt idx="135">
                        <c:v>806</c:v>
                      </c:pt>
                      <c:pt idx="136">
                        <c:v>781</c:v>
                      </c:pt>
                      <c:pt idx="137">
                        <c:v>1698</c:v>
                      </c:pt>
                      <c:pt idx="138">
                        <c:v>662</c:v>
                      </c:pt>
                    </c:numCache>
                  </c:numRef>
                </c:val>
                <c:extLst xmlns:c15="http://schemas.microsoft.com/office/drawing/2012/chart">
                  <c:ext xmlns:c16="http://schemas.microsoft.com/office/drawing/2014/chart" uri="{C3380CC4-5D6E-409C-BE32-E72D297353CC}">
                    <c16:uniqueId val="{00000006-92C6-447E-BFA0-9005EED3457F}"/>
                  </c:ext>
                </c:extLst>
              </c15:ser>
            </c15:filteredBarSeries>
            <c15:filteredBarSeries>
              <c15:ser>
                <c:idx val="6"/>
                <c:order val="6"/>
                <c:tx>
                  <c:strRef>
                    <c:extLst>
                      <c:ext xmlns:c15="http://schemas.microsoft.com/office/drawing/2012/chart" uri="{02D57815-91ED-43cb-92C2-25804820EDAC}">
                        <c15:formulaRef>
                          <c15:sqref>'Best Targeted Marketing Targets'!$H$1</c15:sqref>
                        </c15:formulaRef>
                      </c:ext>
                    </c:extLst>
                    <c:strCache>
                      <c:ptCount val="1"/>
                      <c:pt idx="0">
                        <c:v>July</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Targets'!$H$2:$H$140</c15:sqref>
                        </c15:formulaRef>
                      </c:ext>
                    </c:extLst>
                    <c:numCache>
                      <c:formatCode>General</c:formatCode>
                      <c:ptCount val="139"/>
                      <c:pt idx="0">
                        <c:v>14292</c:v>
                      </c:pt>
                      <c:pt idx="1">
                        <c:v>6349</c:v>
                      </c:pt>
                      <c:pt idx="2">
                        <c:v>6045</c:v>
                      </c:pt>
                      <c:pt idx="3">
                        <c:v>4358</c:v>
                      </c:pt>
                      <c:pt idx="4">
                        <c:v>4442</c:v>
                      </c:pt>
                      <c:pt idx="5">
                        <c:v>3638</c:v>
                      </c:pt>
                      <c:pt idx="6">
                        <c:v>4305</c:v>
                      </c:pt>
                      <c:pt idx="7">
                        <c:v>3281</c:v>
                      </c:pt>
                      <c:pt idx="8">
                        <c:v>2963</c:v>
                      </c:pt>
                      <c:pt idx="9">
                        <c:v>3164</c:v>
                      </c:pt>
                      <c:pt idx="10">
                        <c:v>2941</c:v>
                      </c:pt>
                      <c:pt idx="11">
                        <c:v>2289</c:v>
                      </c:pt>
                      <c:pt idx="12">
                        <c:v>3104</c:v>
                      </c:pt>
                      <c:pt idx="13">
                        <c:v>3127</c:v>
                      </c:pt>
                      <c:pt idx="14">
                        <c:v>2848</c:v>
                      </c:pt>
                      <c:pt idx="15">
                        <c:v>2836</c:v>
                      </c:pt>
                      <c:pt idx="16">
                        <c:v>4359</c:v>
                      </c:pt>
                      <c:pt idx="17">
                        <c:v>2586</c:v>
                      </c:pt>
                      <c:pt idx="18">
                        <c:v>2573</c:v>
                      </c:pt>
                      <c:pt idx="19">
                        <c:v>2593</c:v>
                      </c:pt>
                      <c:pt idx="20">
                        <c:v>2306</c:v>
                      </c:pt>
                      <c:pt idx="21">
                        <c:v>2447</c:v>
                      </c:pt>
                      <c:pt idx="22">
                        <c:v>2309</c:v>
                      </c:pt>
                      <c:pt idx="23">
                        <c:v>2278</c:v>
                      </c:pt>
                      <c:pt idx="24">
                        <c:v>2366</c:v>
                      </c:pt>
                      <c:pt idx="25">
                        <c:v>2143</c:v>
                      </c:pt>
                      <c:pt idx="26">
                        <c:v>2335</c:v>
                      </c:pt>
                      <c:pt idx="27">
                        <c:v>2287</c:v>
                      </c:pt>
                      <c:pt idx="28">
                        <c:v>2355</c:v>
                      </c:pt>
                      <c:pt idx="29">
                        <c:v>2112</c:v>
                      </c:pt>
                      <c:pt idx="30">
                        <c:v>2058</c:v>
                      </c:pt>
                      <c:pt idx="31">
                        <c:v>2274</c:v>
                      </c:pt>
                      <c:pt idx="32">
                        <c:v>2450</c:v>
                      </c:pt>
                      <c:pt idx="33">
                        <c:v>1968</c:v>
                      </c:pt>
                      <c:pt idx="34">
                        <c:v>2035</c:v>
                      </c:pt>
                      <c:pt idx="35">
                        <c:v>2076</c:v>
                      </c:pt>
                      <c:pt idx="36">
                        <c:v>2017</c:v>
                      </c:pt>
                      <c:pt idx="37">
                        <c:v>1941</c:v>
                      </c:pt>
                      <c:pt idx="38">
                        <c:v>2234</c:v>
                      </c:pt>
                      <c:pt idx="39">
                        <c:v>1912</c:v>
                      </c:pt>
                      <c:pt idx="40">
                        <c:v>2135</c:v>
                      </c:pt>
                      <c:pt idx="41">
                        <c:v>1938</c:v>
                      </c:pt>
                      <c:pt idx="42">
                        <c:v>1905</c:v>
                      </c:pt>
                      <c:pt idx="43">
                        <c:v>1756</c:v>
                      </c:pt>
                      <c:pt idx="44">
                        <c:v>2011</c:v>
                      </c:pt>
                      <c:pt idx="45">
                        <c:v>1842</c:v>
                      </c:pt>
                      <c:pt idx="46">
                        <c:v>1709</c:v>
                      </c:pt>
                      <c:pt idx="47">
                        <c:v>1892</c:v>
                      </c:pt>
                      <c:pt idx="48">
                        <c:v>1830</c:v>
                      </c:pt>
                      <c:pt idx="49">
                        <c:v>1620</c:v>
                      </c:pt>
                      <c:pt idx="50">
                        <c:v>1638</c:v>
                      </c:pt>
                      <c:pt idx="51">
                        <c:v>1656</c:v>
                      </c:pt>
                      <c:pt idx="52">
                        <c:v>1792</c:v>
                      </c:pt>
                      <c:pt idx="53">
                        <c:v>1695</c:v>
                      </c:pt>
                      <c:pt idx="54">
                        <c:v>1594</c:v>
                      </c:pt>
                      <c:pt idx="55">
                        <c:v>1732</c:v>
                      </c:pt>
                      <c:pt idx="56">
                        <c:v>1699</c:v>
                      </c:pt>
                      <c:pt idx="57">
                        <c:v>1783</c:v>
                      </c:pt>
                      <c:pt idx="58">
                        <c:v>1569</c:v>
                      </c:pt>
                      <c:pt idx="59">
                        <c:v>1620</c:v>
                      </c:pt>
                      <c:pt idx="60">
                        <c:v>1673</c:v>
                      </c:pt>
                      <c:pt idx="61">
                        <c:v>1642</c:v>
                      </c:pt>
                      <c:pt idx="62">
                        <c:v>1651</c:v>
                      </c:pt>
                      <c:pt idx="63">
                        <c:v>1602</c:v>
                      </c:pt>
                      <c:pt idx="64">
                        <c:v>1558</c:v>
                      </c:pt>
                      <c:pt idx="65">
                        <c:v>1561</c:v>
                      </c:pt>
                      <c:pt idx="66">
                        <c:v>1402</c:v>
                      </c:pt>
                      <c:pt idx="67">
                        <c:v>1552</c:v>
                      </c:pt>
                      <c:pt idx="68">
                        <c:v>1454</c:v>
                      </c:pt>
                      <c:pt idx="69">
                        <c:v>1400</c:v>
                      </c:pt>
                      <c:pt idx="70">
                        <c:v>1525</c:v>
                      </c:pt>
                      <c:pt idx="71">
                        <c:v>1435</c:v>
                      </c:pt>
                      <c:pt idx="72">
                        <c:v>1509</c:v>
                      </c:pt>
                      <c:pt idx="73">
                        <c:v>1517</c:v>
                      </c:pt>
                      <c:pt idx="74">
                        <c:v>1422</c:v>
                      </c:pt>
                      <c:pt idx="75">
                        <c:v>1383</c:v>
                      </c:pt>
                      <c:pt idx="76">
                        <c:v>1408</c:v>
                      </c:pt>
                      <c:pt idx="77">
                        <c:v>1425</c:v>
                      </c:pt>
                      <c:pt idx="78">
                        <c:v>1380</c:v>
                      </c:pt>
                      <c:pt idx="79">
                        <c:v>1410</c:v>
                      </c:pt>
                      <c:pt idx="80">
                        <c:v>1366</c:v>
                      </c:pt>
                      <c:pt idx="81">
                        <c:v>1544</c:v>
                      </c:pt>
                      <c:pt idx="82">
                        <c:v>1464</c:v>
                      </c:pt>
                      <c:pt idx="83">
                        <c:v>1486</c:v>
                      </c:pt>
                      <c:pt idx="84">
                        <c:v>1262</c:v>
                      </c:pt>
                      <c:pt idx="85">
                        <c:v>1278</c:v>
                      </c:pt>
                      <c:pt idx="86">
                        <c:v>1449</c:v>
                      </c:pt>
                      <c:pt idx="87">
                        <c:v>1336</c:v>
                      </c:pt>
                      <c:pt idx="88">
                        <c:v>1394</c:v>
                      </c:pt>
                      <c:pt idx="89">
                        <c:v>1114</c:v>
                      </c:pt>
                      <c:pt idx="90">
                        <c:v>1265</c:v>
                      </c:pt>
                      <c:pt idx="91">
                        <c:v>1228</c:v>
                      </c:pt>
                      <c:pt idx="92">
                        <c:v>1176</c:v>
                      </c:pt>
                      <c:pt idx="93">
                        <c:v>1256</c:v>
                      </c:pt>
                      <c:pt idx="94">
                        <c:v>1198</c:v>
                      </c:pt>
                      <c:pt idx="95">
                        <c:v>1149</c:v>
                      </c:pt>
                      <c:pt idx="96">
                        <c:v>1196</c:v>
                      </c:pt>
                      <c:pt idx="97">
                        <c:v>1141</c:v>
                      </c:pt>
                      <c:pt idx="98">
                        <c:v>1149</c:v>
                      </c:pt>
                      <c:pt idx="99">
                        <c:v>1330</c:v>
                      </c:pt>
                      <c:pt idx="100">
                        <c:v>1071</c:v>
                      </c:pt>
                      <c:pt idx="101">
                        <c:v>1336</c:v>
                      </c:pt>
                      <c:pt idx="102">
                        <c:v>1256</c:v>
                      </c:pt>
                      <c:pt idx="103">
                        <c:v>1231</c:v>
                      </c:pt>
                      <c:pt idx="104">
                        <c:v>1150</c:v>
                      </c:pt>
                      <c:pt idx="105">
                        <c:v>1181</c:v>
                      </c:pt>
                      <c:pt idx="106">
                        <c:v>1210</c:v>
                      </c:pt>
                      <c:pt idx="107">
                        <c:v>1188</c:v>
                      </c:pt>
                      <c:pt idx="108">
                        <c:v>1199</c:v>
                      </c:pt>
                      <c:pt idx="109">
                        <c:v>1173</c:v>
                      </c:pt>
                      <c:pt idx="110">
                        <c:v>1575</c:v>
                      </c:pt>
                      <c:pt idx="111">
                        <c:v>1103</c:v>
                      </c:pt>
                      <c:pt idx="112">
                        <c:v>1080</c:v>
                      </c:pt>
                      <c:pt idx="113">
                        <c:v>1227</c:v>
                      </c:pt>
                      <c:pt idx="114">
                        <c:v>1166</c:v>
                      </c:pt>
                      <c:pt idx="115">
                        <c:v>1124</c:v>
                      </c:pt>
                      <c:pt idx="116">
                        <c:v>1107</c:v>
                      </c:pt>
                      <c:pt idx="117">
                        <c:v>775</c:v>
                      </c:pt>
                      <c:pt idx="118">
                        <c:v>1179</c:v>
                      </c:pt>
                      <c:pt idx="119">
                        <c:v>1008</c:v>
                      </c:pt>
                      <c:pt idx="120">
                        <c:v>1018</c:v>
                      </c:pt>
                      <c:pt idx="121">
                        <c:v>800</c:v>
                      </c:pt>
                      <c:pt idx="122">
                        <c:v>1394</c:v>
                      </c:pt>
                      <c:pt idx="123">
                        <c:v>1002</c:v>
                      </c:pt>
                      <c:pt idx="124">
                        <c:v>1024</c:v>
                      </c:pt>
                      <c:pt idx="125">
                        <c:v>1086</c:v>
                      </c:pt>
                      <c:pt idx="126">
                        <c:v>1060</c:v>
                      </c:pt>
                      <c:pt idx="127">
                        <c:v>954</c:v>
                      </c:pt>
                      <c:pt idx="128">
                        <c:v>1364</c:v>
                      </c:pt>
                      <c:pt idx="129">
                        <c:v>1034</c:v>
                      </c:pt>
                      <c:pt idx="130">
                        <c:v>1023</c:v>
                      </c:pt>
                      <c:pt idx="131">
                        <c:v>815</c:v>
                      </c:pt>
                      <c:pt idx="132">
                        <c:v>1042</c:v>
                      </c:pt>
                      <c:pt idx="133">
                        <c:v>732</c:v>
                      </c:pt>
                      <c:pt idx="134">
                        <c:v>854</c:v>
                      </c:pt>
                      <c:pt idx="135">
                        <c:v>1111</c:v>
                      </c:pt>
                      <c:pt idx="136">
                        <c:v>950</c:v>
                      </c:pt>
                      <c:pt idx="137">
                        <c:v>1243</c:v>
                      </c:pt>
                      <c:pt idx="138">
                        <c:v>1009</c:v>
                      </c:pt>
                    </c:numCache>
                  </c:numRef>
                </c:val>
                <c:extLst xmlns:c15="http://schemas.microsoft.com/office/drawing/2012/chart">
                  <c:ext xmlns:c16="http://schemas.microsoft.com/office/drawing/2014/chart" uri="{C3380CC4-5D6E-409C-BE32-E72D297353CC}">
                    <c16:uniqueId val="{00000007-92C6-447E-BFA0-9005EED3457F}"/>
                  </c:ext>
                </c:extLst>
              </c15:ser>
            </c15:filteredBarSeries>
            <c15:filteredBarSeries>
              <c15:ser>
                <c:idx val="7"/>
                <c:order val="7"/>
                <c:tx>
                  <c:strRef>
                    <c:extLst>
                      <c:ext xmlns:c15="http://schemas.microsoft.com/office/drawing/2012/chart" uri="{02D57815-91ED-43cb-92C2-25804820EDAC}">
                        <c15:formulaRef>
                          <c15:sqref>'Best Targeted Marketing Targets'!$I$1</c15:sqref>
                        </c15:formulaRef>
                      </c:ext>
                    </c:extLst>
                    <c:strCache>
                      <c:ptCount val="1"/>
                      <c:pt idx="0">
                        <c:v>August</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Targets'!$I$2:$I$140</c15:sqref>
                        </c15:formulaRef>
                      </c:ext>
                    </c:extLst>
                    <c:numCache>
                      <c:formatCode>General</c:formatCode>
                      <c:ptCount val="139"/>
                      <c:pt idx="0">
                        <c:v>11691</c:v>
                      </c:pt>
                      <c:pt idx="1">
                        <c:v>5245</c:v>
                      </c:pt>
                      <c:pt idx="2">
                        <c:v>5722</c:v>
                      </c:pt>
                      <c:pt idx="3">
                        <c:v>3961</c:v>
                      </c:pt>
                      <c:pt idx="4">
                        <c:v>4315</c:v>
                      </c:pt>
                      <c:pt idx="5">
                        <c:v>3586</c:v>
                      </c:pt>
                      <c:pt idx="6">
                        <c:v>0</c:v>
                      </c:pt>
                      <c:pt idx="7">
                        <c:v>2855</c:v>
                      </c:pt>
                      <c:pt idx="8">
                        <c:v>3054</c:v>
                      </c:pt>
                      <c:pt idx="9">
                        <c:v>2693</c:v>
                      </c:pt>
                      <c:pt idx="10">
                        <c:v>2617</c:v>
                      </c:pt>
                      <c:pt idx="11">
                        <c:v>5051</c:v>
                      </c:pt>
                      <c:pt idx="12">
                        <c:v>2594</c:v>
                      </c:pt>
                      <c:pt idx="13">
                        <c:v>2438</c:v>
                      </c:pt>
                      <c:pt idx="14">
                        <c:v>2481</c:v>
                      </c:pt>
                      <c:pt idx="15">
                        <c:v>2237</c:v>
                      </c:pt>
                      <c:pt idx="16">
                        <c:v>0</c:v>
                      </c:pt>
                      <c:pt idx="17">
                        <c:v>5966</c:v>
                      </c:pt>
                      <c:pt idx="18">
                        <c:v>2026</c:v>
                      </c:pt>
                      <c:pt idx="19">
                        <c:v>1884</c:v>
                      </c:pt>
                      <c:pt idx="20">
                        <c:v>2055</c:v>
                      </c:pt>
                      <c:pt idx="21">
                        <c:v>2339</c:v>
                      </c:pt>
                      <c:pt idx="22">
                        <c:v>2060</c:v>
                      </c:pt>
                      <c:pt idx="23">
                        <c:v>2195</c:v>
                      </c:pt>
                      <c:pt idx="24">
                        <c:v>2317</c:v>
                      </c:pt>
                      <c:pt idx="25">
                        <c:v>2452</c:v>
                      </c:pt>
                      <c:pt idx="26">
                        <c:v>2052</c:v>
                      </c:pt>
                      <c:pt idx="27">
                        <c:v>2099</c:v>
                      </c:pt>
                      <c:pt idx="28">
                        <c:v>2077</c:v>
                      </c:pt>
                      <c:pt idx="29">
                        <c:v>1245</c:v>
                      </c:pt>
                      <c:pt idx="30">
                        <c:v>1996</c:v>
                      </c:pt>
                      <c:pt idx="31">
                        <c:v>2066</c:v>
                      </c:pt>
                      <c:pt idx="32">
                        <c:v>2490</c:v>
                      </c:pt>
                      <c:pt idx="33">
                        <c:v>1867</c:v>
                      </c:pt>
                      <c:pt idx="34">
                        <c:v>2073</c:v>
                      </c:pt>
                      <c:pt idx="35">
                        <c:v>1915</c:v>
                      </c:pt>
                      <c:pt idx="36">
                        <c:v>1882</c:v>
                      </c:pt>
                      <c:pt idx="37">
                        <c:v>1916</c:v>
                      </c:pt>
                      <c:pt idx="38">
                        <c:v>1750</c:v>
                      </c:pt>
                      <c:pt idx="39">
                        <c:v>1774</c:v>
                      </c:pt>
                      <c:pt idx="40">
                        <c:v>1980</c:v>
                      </c:pt>
                      <c:pt idx="41">
                        <c:v>1293</c:v>
                      </c:pt>
                      <c:pt idx="42">
                        <c:v>1782</c:v>
                      </c:pt>
                      <c:pt idx="43">
                        <c:v>1578</c:v>
                      </c:pt>
                      <c:pt idx="44">
                        <c:v>2002</c:v>
                      </c:pt>
                      <c:pt idx="45">
                        <c:v>1827</c:v>
                      </c:pt>
                      <c:pt idx="46">
                        <c:v>1771</c:v>
                      </c:pt>
                      <c:pt idx="47">
                        <c:v>1553</c:v>
                      </c:pt>
                      <c:pt idx="48">
                        <c:v>1712</c:v>
                      </c:pt>
                      <c:pt idx="49">
                        <c:v>1607</c:v>
                      </c:pt>
                      <c:pt idx="50">
                        <c:v>1500</c:v>
                      </c:pt>
                      <c:pt idx="51">
                        <c:v>1523</c:v>
                      </c:pt>
                      <c:pt idx="52">
                        <c:v>1648</c:v>
                      </c:pt>
                      <c:pt idx="53">
                        <c:v>1658</c:v>
                      </c:pt>
                      <c:pt idx="54">
                        <c:v>1639</c:v>
                      </c:pt>
                      <c:pt idx="55">
                        <c:v>1740</c:v>
                      </c:pt>
                      <c:pt idx="56">
                        <c:v>1602</c:v>
                      </c:pt>
                      <c:pt idx="57">
                        <c:v>1699</c:v>
                      </c:pt>
                      <c:pt idx="58">
                        <c:v>1534</c:v>
                      </c:pt>
                      <c:pt idx="59">
                        <c:v>1751</c:v>
                      </c:pt>
                      <c:pt idx="60">
                        <c:v>1416</c:v>
                      </c:pt>
                      <c:pt idx="61">
                        <c:v>1390</c:v>
                      </c:pt>
                      <c:pt idx="62">
                        <c:v>1417</c:v>
                      </c:pt>
                      <c:pt idx="63">
                        <c:v>1510</c:v>
                      </c:pt>
                      <c:pt idx="64">
                        <c:v>1450</c:v>
                      </c:pt>
                      <c:pt idx="65">
                        <c:v>1567</c:v>
                      </c:pt>
                      <c:pt idx="66">
                        <c:v>1373</c:v>
                      </c:pt>
                      <c:pt idx="67">
                        <c:v>1339</c:v>
                      </c:pt>
                      <c:pt idx="68">
                        <c:v>1499</c:v>
                      </c:pt>
                      <c:pt idx="69">
                        <c:v>1526</c:v>
                      </c:pt>
                      <c:pt idx="70">
                        <c:v>1190</c:v>
                      </c:pt>
                      <c:pt idx="71">
                        <c:v>1220</c:v>
                      </c:pt>
                      <c:pt idx="72">
                        <c:v>1125</c:v>
                      </c:pt>
                      <c:pt idx="73">
                        <c:v>1223</c:v>
                      </c:pt>
                      <c:pt idx="74">
                        <c:v>1538</c:v>
                      </c:pt>
                      <c:pt idx="75">
                        <c:v>1314</c:v>
                      </c:pt>
                      <c:pt idx="76">
                        <c:v>1223</c:v>
                      </c:pt>
                      <c:pt idx="77">
                        <c:v>1049</c:v>
                      </c:pt>
                      <c:pt idx="78">
                        <c:v>1348</c:v>
                      </c:pt>
                      <c:pt idx="79">
                        <c:v>1370</c:v>
                      </c:pt>
                      <c:pt idx="80">
                        <c:v>1206</c:v>
                      </c:pt>
                      <c:pt idx="81">
                        <c:v>1345</c:v>
                      </c:pt>
                      <c:pt idx="82">
                        <c:v>1613</c:v>
                      </c:pt>
                      <c:pt idx="83">
                        <c:v>1331</c:v>
                      </c:pt>
                      <c:pt idx="84">
                        <c:v>1159</c:v>
                      </c:pt>
                      <c:pt idx="85">
                        <c:v>1356</c:v>
                      </c:pt>
                      <c:pt idx="86">
                        <c:v>1449</c:v>
                      </c:pt>
                      <c:pt idx="87">
                        <c:v>1246</c:v>
                      </c:pt>
                      <c:pt idx="88">
                        <c:v>1196</c:v>
                      </c:pt>
                      <c:pt idx="89">
                        <c:v>1092</c:v>
                      </c:pt>
                      <c:pt idx="90">
                        <c:v>1033</c:v>
                      </c:pt>
                      <c:pt idx="91">
                        <c:v>1242</c:v>
                      </c:pt>
                      <c:pt idx="92">
                        <c:v>1273</c:v>
                      </c:pt>
                      <c:pt idx="93">
                        <c:v>1162</c:v>
                      </c:pt>
                      <c:pt idx="94">
                        <c:v>989</c:v>
                      </c:pt>
                      <c:pt idx="95">
                        <c:v>995</c:v>
                      </c:pt>
                      <c:pt idx="96">
                        <c:v>998</c:v>
                      </c:pt>
                      <c:pt idx="97">
                        <c:v>1211</c:v>
                      </c:pt>
                      <c:pt idx="98">
                        <c:v>1128</c:v>
                      </c:pt>
                      <c:pt idx="99">
                        <c:v>1177</c:v>
                      </c:pt>
                      <c:pt idx="100">
                        <c:v>911</c:v>
                      </c:pt>
                      <c:pt idx="101">
                        <c:v>1106</c:v>
                      </c:pt>
                      <c:pt idx="102">
                        <c:v>1075</c:v>
                      </c:pt>
                      <c:pt idx="103">
                        <c:v>1086</c:v>
                      </c:pt>
                      <c:pt idx="104">
                        <c:v>1155</c:v>
                      </c:pt>
                      <c:pt idx="105">
                        <c:v>1101</c:v>
                      </c:pt>
                      <c:pt idx="106">
                        <c:v>1183</c:v>
                      </c:pt>
                      <c:pt idx="107">
                        <c:v>1159</c:v>
                      </c:pt>
                      <c:pt idx="108">
                        <c:v>1037</c:v>
                      </c:pt>
                      <c:pt idx="109">
                        <c:v>1110</c:v>
                      </c:pt>
                      <c:pt idx="110">
                        <c:v>0</c:v>
                      </c:pt>
                      <c:pt idx="111">
                        <c:v>1161</c:v>
                      </c:pt>
                      <c:pt idx="112">
                        <c:v>1108</c:v>
                      </c:pt>
                      <c:pt idx="113">
                        <c:v>1077</c:v>
                      </c:pt>
                      <c:pt idx="114">
                        <c:v>1033</c:v>
                      </c:pt>
                      <c:pt idx="115">
                        <c:v>1017</c:v>
                      </c:pt>
                      <c:pt idx="116">
                        <c:v>1079</c:v>
                      </c:pt>
                      <c:pt idx="117">
                        <c:v>2158</c:v>
                      </c:pt>
                      <c:pt idx="118">
                        <c:v>1047</c:v>
                      </c:pt>
                      <c:pt idx="119">
                        <c:v>880</c:v>
                      </c:pt>
                      <c:pt idx="120">
                        <c:v>1103</c:v>
                      </c:pt>
                      <c:pt idx="121">
                        <c:v>2216</c:v>
                      </c:pt>
                      <c:pt idx="122">
                        <c:v>0</c:v>
                      </c:pt>
                      <c:pt idx="123">
                        <c:v>977</c:v>
                      </c:pt>
                      <c:pt idx="124">
                        <c:v>893</c:v>
                      </c:pt>
                      <c:pt idx="125">
                        <c:v>1003</c:v>
                      </c:pt>
                      <c:pt idx="126">
                        <c:v>1002</c:v>
                      </c:pt>
                      <c:pt idx="127">
                        <c:v>996</c:v>
                      </c:pt>
                      <c:pt idx="128">
                        <c:v>0</c:v>
                      </c:pt>
                      <c:pt idx="129">
                        <c:v>1006</c:v>
                      </c:pt>
                      <c:pt idx="130">
                        <c:v>885</c:v>
                      </c:pt>
                      <c:pt idx="131">
                        <c:v>2168</c:v>
                      </c:pt>
                      <c:pt idx="132">
                        <c:v>764</c:v>
                      </c:pt>
                      <c:pt idx="133">
                        <c:v>2005</c:v>
                      </c:pt>
                      <c:pt idx="134">
                        <c:v>1014</c:v>
                      </c:pt>
                      <c:pt idx="135">
                        <c:v>825</c:v>
                      </c:pt>
                      <c:pt idx="136">
                        <c:v>1008</c:v>
                      </c:pt>
                      <c:pt idx="137">
                        <c:v>0</c:v>
                      </c:pt>
                      <c:pt idx="138">
                        <c:v>848</c:v>
                      </c:pt>
                    </c:numCache>
                  </c:numRef>
                </c:val>
                <c:extLst xmlns:c15="http://schemas.microsoft.com/office/drawing/2012/chart">
                  <c:ext xmlns:c16="http://schemas.microsoft.com/office/drawing/2014/chart" uri="{C3380CC4-5D6E-409C-BE32-E72D297353CC}">
                    <c16:uniqueId val="{00000008-92C6-447E-BFA0-9005EED3457F}"/>
                  </c:ext>
                </c:extLst>
              </c15:ser>
            </c15:filteredBarSeries>
            <c15:filteredBarSeries>
              <c15:ser>
                <c:idx val="8"/>
                <c:order val="8"/>
                <c:tx>
                  <c:strRef>
                    <c:extLst>
                      <c:ext xmlns:c15="http://schemas.microsoft.com/office/drawing/2012/chart" uri="{02D57815-91ED-43cb-92C2-25804820EDAC}">
                        <c15:formulaRef>
                          <c15:sqref>'Best Targeted Marketing Targets'!$J$1</c15:sqref>
                        </c15:formulaRef>
                      </c:ext>
                    </c:extLst>
                    <c:strCache>
                      <c:ptCount val="1"/>
                      <c:pt idx="0">
                        <c:v>September</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Targets'!$J$2:$J$140</c15:sqref>
                        </c15:formulaRef>
                      </c:ext>
                    </c:extLst>
                    <c:numCache>
                      <c:formatCode>General</c:formatCode>
                      <c:ptCount val="139"/>
                      <c:pt idx="0">
                        <c:v>9236</c:v>
                      </c:pt>
                      <c:pt idx="1">
                        <c:v>4127</c:v>
                      </c:pt>
                      <c:pt idx="2">
                        <c:v>4199</c:v>
                      </c:pt>
                      <c:pt idx="3">
                        <c:v>2947</c:v>
                      </c:pt>
                      <c:pt idx="4">
                        <c:v>2730</c:v>
                      </c:pt>
                      <c:pt idx="5">
                        <c:v>3029</c:v>
                      </c:pt>
                      <c:pt idx="6">
                        <c:v>0</c:v>
                      </c:pt>
                      <c:pt idx="7">
                        <c:v>2401</c:v>
                      </c:pt>
                      <c:pt idx="8">
                        <c:v>2407</c:v>
                      </c:pt>
                      <c:pt idx="9">
                        <c:v>2085</c:v>
                      </c:pt>
                      <c:pt idx="10">
                        <c:v>2375</c:v>
                      </c:pt>
                      <c:pt idx="11">
                        <c:v>3947</c:v>
                      </c:pt>
                      <c:pt idx="12">
                        <c:v>2268</c:v>
                      </c:pt>
                      <c:pt idx="13">
                        <c:v>2102</c:v>
                      </c:pt>
                      <c:pt idx="14">
                        <c:v>2107</c:v>
                      </c:pt>
                      <c:pt idx="15">
                        <c:v>1729</c:v>
                      </c:pt>
                      <c:pt idx="16">
                        <c:v>0</c:v>
                      </c:pt>
                      <c:pt idx="17">
                        <c:v>4251</c:v>
                      </c:pt>
                      <c:pt idx="18">
                        <c:v>1758</c:v>
                      </c:pt>
                      <c:pt idx="19">
                        <c:v>1632</c:v>
                      </c:pt>
                      <c:pt idx="20">
                        <c:v>1559</c:v>
                      </c:pt>
                      <c:pt idx="21">
                        <c:v>1983</c:v>
                      </c:pt>
                      <c:pt idx="22">
                        <c:v>1833</c:v>
                      </c:pt>
                      <c:pt idx="23">
                        <c:v>2045</c:v>
                      </c:pt>
                      <c:pt idx="24">
                        <c:v>2019</c:v>
                      </c:pt>
                      <c:pt idx="25">
                        <c:v>1976</c:v>
                      </c:pt>
                      <c:pt idx="26">
                        <c:v>1793</c:v>
                      </c:pt>
                      <c:pt idx="27">
                        <c:v>1839</c:v>
                      </c:pt>
                      <c:pt idx="28">
                        <c:v>1687</c:v>
                      </c:pt>
                      <c:pt idx="29">
                        <c:v>1284</c:v>
                      </c:pt>
                      <c:pt idx="30">
                        <c:v>1686</c:v>
                      </c:pt>
                      <c:pt idx="31">
                        <c:v>1837</c:v>
                      </c:pt>
                      <c:pt idx="32">
                        <c:v>1705</c:v>
                      </c:pt>
                      <c:pt idx="33">
                        <c:v>1815</c:v>
                      </c:pt>
                      <c:pt idx="34">
                        <c:v>1685</c:v>
                      </c:pt>
                      <c:pt idx="35">
                        <c:v>1895</c:v>
                      </c:pt>
                      <c:pt idx="36">
                        <c:v>1745</c:v>
                      </c:pt>
                      <c:pt idx="37">
                        <c:v>1735</c:v>
                      </c:pt>
                      <c:pt idx="38">
                        <c:v>1568</c:v>
                      </c:pt>
                      <c:pt idx="39">
                        <c:v>1782</c:v>
                      </c:pt>
                      <c:pt idx="40">
                        <c:v>1726</c:v>
                      </c:pt>
                      <c:pt idx="41">
                        <c:v>1024</c:v>
                      </c:pt>
                      <c:pt idx="42">
                        <c:v>1616</c:v>
                      </c:pt>
                      <c:pt idx="43">
                        <c:v>1173</c:v>
                      </c:pt>
                      <c:pt idx="44">
                        <c:v>1581</c:v>
                      </c:pt>
                      <c:pt idx="45">
                        <c:v>1288</c:v>
                      </c:pt>
                      <c:pt idx="46">
                        <c:v>1423</c:v>
                      </c:pt>
                      <c:pt idx="47">
                        <c:v>1411</c:v>
                      </c:pt>
                      <c:pt idx="48">
                        <c:v>1367</c:v>
                      </c:pt>
                      <c:pt idx="49">
                        <c:v>1409</c:v>
                      </c:pt>
                      <c:pt idx="50">
                        <c:v>1245</c:v>
                      </c:pt>
                      <c:pt idx="51">
                        <c:v>1289</c:v>
                      </c:pt>
                      <c:pt idx="52">
                        <c:v>1394</c:v>
                      </c:pt>
                      <c:pt idx="53">
                        <c:v>1254</c:v>
                      </c:pt>
                      <c:pt idx="54">
                        <c:v>1602</c:v>
                      </c:pt>
                      <c:pt idx="55">
                        <c:v>1346</c:v>
                      </c:pt>
                      <c:pt idx="56">
                        <c:v>1418</c:v>
                      </c:pt>
                      <c:pt idx="57">
                        <c:v>1516</c:v>
                      </c:pt>
                      <c:pt idx="58">
                        <c:v>1385</c:v>
                      </c:pt>
                      <c:pt idx="59">
                        <c:v>1302</c:v>
                      </c:pt>
                      <c:pt idx="60">
                        <c:v>1322</c:v>
                      </c:pt>
                      <c:pt idx="61">
                        <c:v>1167</c:v>
                      </c:pt>
                      <c:pt idx="62">
                        <c:v>1276</c:v>
                      </c:pt>
                      <c:pt idx="63">
                        <c:v>1256</c:v>
                      </c:pt>
                      <c:pt idx="64">
                        <c:v>1360</c:v>
                      </c:pt>
                      <c:pt idx="65">
                        <c:v>1309</c:v>
                      </c:pt>
                      <c:pt idx="66">
                        <c:v>1222</c:v>
                      </c:pt>
                      <c:pt idx="67">
                        <c:v>1334</c:v>
                      </c:pt>
                      <c:pt idx="68">
                        <c:v>1143</c:v>
                      </c:pt>
                      <c:pt idx="69">
                        <c:v>1170</c:v>
                      </c:pt>
                      <c:pt idx="70">
                        <c:v>1095</c:v>
                      </c:pt>
                      <c:pt idx="71">
                        <c:v>1098</c:v>
                      </c:pt>
                      <c:pt idx="72">
                        <c:v>995</c:v>
                      </c:pt>
                      <c:pt idx="73">
                        <c:v>994</c:v>
                      </c:pt>
                      <c:pt idx="74">
                        <c:v>1347</c:v>
                      </c:pt>
                      <c:pt idx="75">
                        <c:v>1029</c:v>
                      </c:pt>
                      <c:pt idx="76">
                        <c:v>1121</c:v>
                      </c:pt>
                      <c:pt idx="77">
                        <c:v>827</c:v>
                      </c:pt>
                      <c:pt idx="78">
                        <c:v>1148</c:v>
                      </c:pt>
                      <c:pt idx="79">
                        <c:v>1187</c:v>
                      </c:pt>
                      <c:pt idx="80">
                        <c:v>1038</c:v>
                      </c:pt>
                      <c:pt idx="81">
                        <c:v>1144</c:v>
                      </c:pt>
                      <c:pt idx="82">
                        <c:v>1056</c:v>
                      </c:pt>
                      <c:pt idx="83">
                        <c:v>1197</c:v>
                      </c:pt>
                      <c:pt idx="84">
                        <c:v>1187</c:v>
                      </c:pt>
                      <c:pt idx="85">
                        <c:v>1156</c:v>
                      </c:pt>
                      <c:pt idx="86">
                        <c:v>1146</c:v>
                      </c:pt>
                      <c:pt idx="87">
                        <c:v>1187</c:v>
                      </c:pt>
                      <c:pt idx="88">
                        <c:v>960</c:v>
                      </c:pt>
                      <c:pt idx="89">
                        <c:v>1090</c:v>
                      </c:pt>
                      <c:pt idx="90">
                        <c:v>1006</c:v>
                      </c:pt>
                      <c:pt idx="91">
                        <c:v>1079</c:v>
                      </c:pt>
                      <c:pt idx="92">
                        <c:v>1047</c:v>
                      </c:pt>
                      <c:pt idx="93">
                        <c:v>892</c:v>
                      </c:pt>
                      <c:pt idx="94">
                        <c:v>834</c:v>
                      </c:pt>
                      <c:pt idx="95">
                        <c:v>855</c:v>
                      </c:pt>
                      <c:pt idx="96">
                        <c:v>886</c:v>
                      </c:pt>
                      <c:pt idx="97">
                        <c:v>1163</c:v>
                      </c:pt>
                      <c:pt idx="98">
                        <c:v>1006</c:v>
                      </c:pt>
                      <c:pt idx="99">
                        <c:v>880</c:v>
                      </c:pt>
                      <c:pt idx="100">
                        <c:v>883</c:v>
                      </c:pt>
                      <c:pt idx="101">
                        <c:v>876</c:v>
                      </c:pt>
                      <c:pt idx="102">
                        <c:v>873</c:v>
                      </c:pt>
                      <c:pt idx="103">
                        <c:v>1066</c:v>
                      </c:pt>
                      <c:pt idx="104">
                        <c:v>847</c:v>
                      </c:pt>
                      <c:pt idx="105">
                        <c:v>895</c:v>
                      </c:pt>
                      <c:pt idx="106">
                        <c:v>1005</c:v>
                      </c:pt>
                      <c:pt idx="107">
                        <c:v>965</c:v>
                      </c:pt>
                      <c:pt idx="108">
                        <c:v>919</c:v>
                      </c:pt>
                      <c:pt idx="109">
                        <c:v>918</c:v>
                      </c:pt>
                      <c:pt idx="110">
                        <c:v>0</c:v>
                      </c:pt>
                      <c:pt idx="111">
                        <c:v>877</c:v>
                      </c:pt>
                      <c:pt idx="112">
                        <c:v>899</c:v>
                      </c:pt>
                      <c:pt idx="113">
                        <c:v>969</c:v>
                      </c:pt>
                      <c:pt idx="114">
                        <c:v>965</c:v>
                      </c:pt>
                      <c:pt idx="115">
                        <c:v>1015</c:v>
                      </c:pt>
                      <c:pt idx="116">
                        <c:v>719</c:v>
                      </c:pt>
                      <c:pt idx="117">
                        <c:v>1595</c:v>
                      </c:pt>
                      <c:pt idx="118">
                        <c:v>788</c:v>
                      </c:pt>
                      <c:pt idx="119">
                        <c:v>745</c:v>
                      </c:pt>
                      <c:pt idx="120">
                        <c:v>913</c:v>
                      </c:pt>
                      <c:pt idx="121">
                        <c:v>1802</c:v>
                      </c:pt>
                      <c:pt idx="122">
                        <c:v>0</c:v>
                      </c:pt>
                      <c:pt idx="123">
                        <c:v>936</c:v>
                      </c:pt>
                      <c:pt idx="124">
                        <c:v>837</c:v>
                      </c:pt>
                      <c:pt idx="125">
                        <c:v>816</c:v>
                      </c:pt>
                      <c:pt idx="126">
                        <c:v>784</c:v>
                      </c:pt>
                      <c:pt idx="127">
                        <c:v>1029</c:v>
                      </c:pt>
                      <c:pt idx="128">
                        <c:v>0</c:v>
                      </c:pt>
                      <c:pt idx="129">
                        <c:v>789</c:v>
                      </c:pt>
                      <c:pt idx="130">
                        <c:v>694</c:v>
                      </c:pt>
                      <c:pt idx="131">
                        <c:v>1530</c:v>
                      </c:pt>
                      <c:pt idx="132">
                        <c:v>641</c:v>
                      </c:pt>
                      <c:pt idx="133">
                        <c:v>1505</c:v>
                      </c:pt>
                      <c:pt idx="134">
                        <c:v>902</c:v>
                      </c:pt>
                      <c:pt idx="135">
                        <c:v>809</c:v>
                      </c:pt>
                      <c:pt idx="136">
                        <c:v>748</c:v>
                      </c:pt>
                      <c:pt idx="137">
                        <c:v>0</c:v>
                      </c:pt>
                      <c:pt idx="138">
                        <c:v>781</c:v>
                      </c:pt>
                    </c:numCache>
                  </c:numRef>
                </c:val>
                <c:extLst xmlns:c15="http://schemas.microsoft.com/office/drawing/2012/chart">
                  <c:ext xmlns:c16="http://schemas.microsoft.com/office/drawing/2014/chart" uri="{C3380CC4-5D6E-409C-BE32-E72D297353CC}">
                    <c16:uniqueId val="{00000009-92C6-447E-BFA0-9005EED3457F}"/>
                  </c:ext>
                </c:extLst>
              </c15:ser>
            </c15:filteredBarSeries>
            <c15:filteredBarSeries>
              <c15:ser>
                <c:idx val="9"/>
                <c:order val="9"/>
                <c:tx>
                  <c:strRef>
                    <c:extLst>
                      <c:ext xmlns:c15="http://schemas.microsoft.com/office/drawing/2012/chart" uri="{02D57815-91ED-43cb-92C2-25804820EDAC}">
                        <c15:formulaRef>
                          <c15:sqref>'Best Targeted Marketing Targets'!$K$1</c15:sqref>
                        </c15:formulaRef>
                      </c:ext>
                    </c:extLst>
                    <c:strCache>
                      <c:ptCount val="1"/>
                      <c:pt idx="0">
                        <c:v>October</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Targets'!$K$2:$K$140</c15:sqref>
                        </c15:formulaRef>
                      </c:ext>
                    </c:extLst>
                    <c:numCache>
                      <c:formatCode>General</c:formatCode>
                      <c:ptCount val="139"/>
                      <c:pt idx="0">
                        <c:v>4731</c:v>
                      </c:pt>
                      <c:pt idx="1">
                        <c:v>3229</c:v>
                      </c:pt>
                      <c:pt idx="2">
                        <c:v>2052</c:v>
                      </c:pt>
                      <c:pt idx="3">
                        <c:v>1954</c:v>
                      </c:pt>
                      <c:pt idx="4">
                        <c:v>1361</c:v>
                      </c:pt>
                      <c:pt idx="5">
                        <c:v>1981</c:v>
                      </c:pt>
                      <c:pt idx="6">
                        <c:v>0</c:v>
                      </c:pt>
                      <c:pt idx="7">
                        <c:v>1512</c:v>
                      </c:pt>
                      <c:pt idx="8">
                        <c:v>1618</c:v>
                      </c:pt>
                      <c:pt idx="9">
                        <c:v>1200</c:v>
                      </c:pt>
                      <c:pt idx="10">
                        <c:v>1610</c:v>
                      </c:pt>
                      <c:pt idx="11">
                        <c:v>2742</c:v>
                      </c:pt>
                      <c:pt idx="12">
                        <c:v>1591</c:v>
                      </c:pt>
                      <c:pt idx="13">
                        <c:v>1383</c:v>
                      </c:pt>
                      <c:pt idx="14">
                        <c:v>1515</c:v>
                      </c:pt>
                      <c:pt idx="15">
                        <c:v>1201</c:v>
                      </c:pt>
                      <c:pt idx="16">
                        <c:v>0</c:v>
                      </c:pt>
                      <c:pt idx="17">
                        <c:v>1438</c:v>
                      </c:pt>
                      <c:pt idx="18">
                        <c:v>1293</c:v>
                      </c:pt>
                      <c:pt idx="19">
                        <c:v>1199</c:v>
                      </c:pt>
                      <c:pt idx="20">
                        <c:v>1449</c:v>
                      </c:pt>
                      <c:pt idx="21">
                        <c:v>1112</c:v>
                      </c:pt>
                      <c:pt idx="22">
                        <c:v>1359</c:v>
                      </c:pt>
                      <c:pt idx="23">
                        <c:v>1206</c:v>
                      </c:pt>
                      <c:pt idx="24">
                        <c:v>1274</c:v>
                      </c:pt>
                      <c:pt idx="25">
                        <c:v>1324</c:v>
                      </c:pt>
                      <c:pt idx="26">
                        <c:v>1021</c:v>
                      </c:pt>
                      <c:pt idx="27">
                        <c:v>1278</c:v>
                      </c:pt>
                      <c:pt idx="28">
                        <c:v>1091</c:v>
                      </c:pt>
                      <c:pt idx="29">
                        <c:v>656</c:v>
                      </c:pt>
                      <c:pt idx="30">
                        <c:v>1220</c:v>
                      </c:pt>
                      <c:pt idx="31">
                        <c:v>1089</c:v>
                      </c:pt>
                      <c:pt idx="32">
                        <c:v>531</c:v>
                      </c:pt>
                      <c:pt idx="33">
                        <c:v>1178</c:v>
                      </c:pt>
                      <c:pt idx="34">
                        <c:v>903</c:v>
                      </c:pt>
                      <c:pt idx="35">
                        <c:v>1086</c:v>
                      </c:pt>
                      <c:pt idx="36">
                        <c:v>1180</c:v>
                      </c:pt>
                      <c:pt idx="37">
                        <c:v>1077</c:v>
                      </c:pt>
                      <c:pt idx="38">
                        <c:v>1194</c:v>
                      </c:pt>
                      <c:pt idx="39">
                        <c:v>948</c:v>
                      </c:pt>
                      <c:pt idx="40">
                        <c:v>1077</c:v>
                      </c:pt>
                      <c:pt idx="41">
                        <c:v>824</c:v>
                      </c:pt>
                      <c:pt idx="42">
                        <c:v>1007</c:v>
                      </c:pt>
                      <c:pt idx="43">
                        <c:v>956</c:v>
                      </c:pt>
                      <c:pt idx="44">
                        <c:v>1006</c:v>
                      </c:pt>
                      <c:pt idx="45">
                        <c:v>713</c:v>
                      </c:pt>
                      <c:pt idx="46">
                        <c:v>891</c:v>
                      </c:pt>
                      <c:pt idx="47">
                        <c:v>1013</c:v>
                      </c:pt>
                      <c:pt idx="48">
                        <c:v>1002</c:v>
                      </c:pt>
                      <c:pt idx="49">
                        <c:v>978</c:v>
                      </c:pt>
                      <c:pt idx="50">
                        <c:v>856</c:v>
                      </c:pt>
                      <c:pt idx="51">
                        <c:v>929</c:v>
                      </c:pt>
                      <c:pt idx="52">
                        <c:v>836</c:v>
                      </c:pt>
                      <c:pt idx="53">
                        <c:v>763</c:v>
                      </c:pt>
                      <c:pt idx="54">
                        <c:v>891</c:v>
                      </c:pt>
                      <c:pt idx="55">
                        <c:v>881</c:v>
                      </c:pt>
                      <c:pt idx="56">
                        <c:v>893</c:v>
                      </c:pt>
                      <c:pt idx="57">
                        <c:v>878</c:v>
                      </c:pt>
                      <c:pt idx="58">
                        <c:v>851</c:v>
                      </c:pt>
                      <c:pt idx="59">
                        <c:v>820</c:v>
                      </c:pt>
                      <c:pt idx="60">
                        <c:v>874</c:v>
                      </c:pt>
                      <c:pt idx="61">
                        <c:v>878</c:v>
                      </c:pt>
                      <c:pt idx="62">
                        <c:v>709</c:v>
                      </c:pt>
                      <c:pt idx="63">
                        <c:v>880</c:v>
                      </c:pt>
                      <c:pt idx="64">
                        <c:v>802</c:v>
                      </c:pt>
                      <c:pt idx="65">
                        <c:v>699</c:v>
                      </c:pt>
                      <c:pt idx="66">
                        <c:v>845</c:v>
                      </c:pt>
                      <c:pt idx="67">
                        <c:v>773</c:v>
                      </c:pt>
                      <c:pt idx="68">
                        <c:v>739</c:v>
                      </c:pt>
                      <c:pt idx="69">
                        <c:v>791</c:v>
                      </c:pt>
                      <c:pt idx="70">
                        <c:v>880</c:v>
                      </c:pt>
                      <c:pt idx="71">
                        <c:v>880</c:v>
                      </c:pt>
                      <c:pt idx="72">
                        <c:v>759</c:v>
                      </c:pt>
                      <c:pt idx="73">
                        <c:v>929</c:v>
                      </c:pt>
                      <c:pt idx="74">
                        <c:v>771</c:v>
                      </c:pt>
                      <c:pt idx="75">
                        <c:v>793</c:v>
                      </c:pt>
                      <c:pt idx="76">
                        <c:v>829</c:v>
                      </c:pt>
                      <c:pt idx="77">
                        <c:v>817</c:v>
                      </c:pt>
                      <c:pt idx="78">
                        <c:v>787</c:v>
                      </c:pt>
                      <c:pt idx="79">
                        <c:v>770</c:v>
                      </c:pt>
                      <c:pt idx="80">
                        <c:v>899</c:v>
                      </c:pt>
                      <c:pt idx="81">
                        <c:v>799</c:v>
                      </c:pt>
                      <c:pt idx="82">
                        <c:v>454</c:v>
                      </c:pt>
                      <c:pt idx="83">
                        <c:v>755</c:v>
                      </c:pt>
                      <c:pt idx="84">
                        <c:v>804</c:v>
                      </c:pt>
                      <c:pt idx="85">
                        <c:v>736</c:v>
                      </c:pt>
                      <c:pt idx="86">
                        <c:v>635</c:v>
                      </c:pt>
                      <c:pt idx="87">
                        <c:v>816</c:v>
                      </c:pt>
                      <c:pt idx="88">
                        <c:v>671</c:v>
                      </c:pt>
                      <c:pt idx="89">
                        <c:v>983</c:v>
                      </c:pt>
                      <c:pt idx="90">
                        <c:v>688</c:v>
                      </c:pt>
                      <c:pt idx="91">
                        <c:v>752</c:v>
                      </c:pt>
                      <c:pt idx="92">
                        <c:v>734</c:v>
                      </c:pt>
                      <c:pt idx="93">
                        <c:v>668</c:v>
                      </c:pt>
                      <c:pt idx="94">
                        <c:v>831</c:v>
                      </c:pt>
                      <c:pt idx="95">
                        <c:v>628</c:v>
                      </c:pt>
                      <c:pt idx="96">
                        <c:v>692</c:v>
                      </c:pt>
                      <c:pt idx="97">
                        <c:v>668</c:v>
                      </c:pt>
                      <c:pt idx="98">
                        <c:v>635</c:v>
                      </c:pt>
                      <c:pt idx="99">
                        <c:v>612</c:v>
                      </c:pt>
                      <c:pt idx="100">
                        <c:v>478</c:v>
                      </c:pt>
                      <c:pt idx="101">
                        <c:v>710</c:v>
                      </c:pt>
                      <c:pt idx="102">
                        <c:v>548</c:v>
                      </c:pt>
                      <c:pt idx="103">
                        <c:v>729</c:v>
                      </c:pt>
                      <c:pt idx="104">
                        <c:v>659</c:v>
                      </c:pt>
                      <c:pt idx="105">
                        <c:v>612</c:v>
                      </c:pt>
                      <c:pt idx="106">
                        <c:v>644</c:v>
                      </c:pt>
                      <c:pt idx="107">
                        <c:v>544</c:v>
                      </c:pt>
                      <c:pt idx="108">
                        <c:v>644</c:v>
                      </c:pt>
                      <c:pt idx="109">
                        <c:v>609</c:v>
                      </c:pt>
                      <c:pt idx="110">
                        <c:v>0</c:v>
                      </c:pt>
                      <c:pt idx="111">
                        <c:v>577</c:v>
                      </c:pt>
                      <c:pt idx="112">
                        <c:v>635</c:v>
                      </c:pt>
                      <c:pt idx="113">
                        <c:v>620</c:v>
                      </c:pt>
                      <c:pt idx="114">
                        <c:v>625</c:v>
                      </c:pt>
                      <c:pt idx="115">
                        <c:v>720</c:v>
                      </c:pt>
                      <c:pt idx="116">
                        <c:v>255</c:v>
                      </c:pt>
                      <c:pt idx="117">
                        <c:v>1266</c:v>
                      </c:pt>
                      <c:pt idx="118">
                        <c:v>627</c:v>
                      </c:pt>
                      <c:pt idx="119">
                        <c:v>621</c:v>
                      </c:pt>
                      <c:pt idx="120">
                        <c:v>521</c:v>
                      </c:pt>
                      <c:pt idx="121">
                        <c:v>822</c:v>
                      </c:pt>
                      <c:pt idx="122">
                        <c:v>0</c:v>
                      </c:pt>
                      <c:pt idx="123">
                        <c:v>570</c:v>
                      </c:pt>
                      <c:pt idx="124">
                        <c:v>613</c:v>
                      </c:pt>
                      <c:pt idx="125">
                        <c:v>584</c:v>
                      </c:pt>
                      <c:pt idx="126">
                        <c:v>606</c:v>
                      </c:pt>
                      <c:pt idx="127">
                        <c:v>571</c:v>
                      </c:pt>
                      <c:pt idx="128">
                        <c:v>0</c:v>
                      </c:pt>
                      <c:pt idx="129">
                        <c:v>585</c:v>
                      </c:pt>
                      <c:pt idx="130">
                        <c:v>651</c:v>
                      </c:pt>
                      <c:pt idx="131">
                        <c:v>724</c:v>
                      </c:pt>
                      <c:pt idx="132">
                        <c:v>557</c:v>
                      </c:pt>
                      <c:pt idx="133">
                        <c:v>745</c:v>
                      </c:pt>
                      <c:pt idx="134">
                        <c:v>531</c:v>
                      </c:pt>
                      <c:pt idx="135">
                        <c:v>473</c:v>
                      </c:pt>
                      <c:pt idx="136">
                        <c:v>573</c:v>
                      </c:pt>
                      <c:pt idx="137">
                        <c:v>0</c:v>
                      </c:pt>
                      <c:pt idx="138">
                        <c:v>486</c:v>
                      </c:pt>
                    </c:numCache>
                  </c:numRef>
                </c:val>
                <c:extLst xmlns:c15="http://schemas.microsoft.com/office/drawing/2012/chart">
                  <c:ext xmlns:c16="http://schemas.microsoft.com/office/drawing/2014/chart" uri="{C3380CC4-5D6E-409C-BE32-E72D297353CC}">
                    <c16:uniqueId val="{0000000A-92C6-447E-BFA0-9005EED3457F}"/>
                  </c:ext>
                </c:extLst>
              </c15:ser>
            </c15:filteredBarSeries>
            <c15:filteredBarSeries>
              <c15:ser>
                <c:idx val="10"/>
                <c:order val="10"/>
                <c:tx>
                  <c:strRef>
                    <c:extLst>
                      <c:ext xmlns:c15="http://schemas.microsoft.com/office/drawing/2012/chart" uri="{02D57815-91ED-43cb-92C2-25804820EDAC}">
                        <c15:formulaRef>
                          <c15:sqref>'Best Targeted Marketing Targets'!$L$1</c15:sqref>
                        </c15:formulaRef>
                      </c:ext>
                    </c:extLst>
                    <c:strCache>
                      <c:ptCount val="1"/>
                      <c:pt idx="0">
                        <c:v>November</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Targets'!$L$2:$L$140</c15:sqref>
                        </c15:formulaRef>
                      </c:ext>
                    </c:extLst>
                    <c:numCache>
                      <c:formatCode>General</c:formatCode>
                      <c:ptCount val="139"/>
                      <c:pt idx="0">
                        <c:v>1516</c:v>
                      </c:pt>
                      <c:pt idx="1">
                        <c:v>984</c:v>
                      </c:pt>
                      <c:pt idx="2">
                        <c:v>503</c:v>
                      </c:pt>
                      <c:pt idx="3">
                        <c:v>780</c:v>
                      </c:pt>
                      <c:pt idx="4">
                        <c:v>313</c:v>
                      </c:pt>
                      <c:pt idx="5">
                        <c:v>608</c:v>
                      </c:pt>
                      <c:pt idx="6">
                        <c:v>0</c:v>
                      </c:pt>
                      <c:pt idx="7">
                        <c:v>419</c:v>
                      </c:pt>
                      <c:pt idx="8">
                        <c:v>616</c:v>
                      </c:pt>
                      <c:pt idx="9">
                        <c:v>412</c:v>
                      </c:pt>
                      <c:pt idx="10">
                        <c:v>602</c:v>
                      </c:pt>
                      <c:pt idx="11">
                        <c:v>1228</c:v>
                      </c:pt>
                      <c:pt idx="12">
                        <c:v>485</c:v>
                      </c:pt>
                      <c:pt idx="13">
                        <c:v>439</c:v>
                      </c:pt>
                      <c:pt idx="14">
                        <c:v>504</c:v>
                      </c:pt>
                      <c:pt idx="15">
                        <c:v>389</c:v>
                      </c:pt>
                      <c:pt idx="16">
                        <c:v>0</c:v>
                      </c:pt>
                      <c:pt idx="17">
                        <c:v>382</c:v>
                      </c:pt>
                      <c:pt idx="18">
                        <c:v>549</c:v>
                      </c:pt>
                      <c:pt idx="19">
                        <c:v>592</c:v>
                      </c:pt>
                      <c:pt idx="20">
                        <c:v>392</c:v>
                      </c:pt>
                      <c:pt idx="21">
                        <c:v>378</c:v>
                      </c:pt>
                      <c:pt idx="22">
                        <c:v>456</c:v>
                      </c:pt>
                      <c:pt idx="23">
                        <c:v>411</c:v>
                      </c:pt>
                      <c:pt idx="24">
                        <c:v>458</c:v>
                      </c:pt>
                      <c:pt idx="25">
                        <c:v>455</c:v>
                      </c:pt>
                      <c:pt idx="26">
                        <c:v>371</c:v>
                      </c:pt>
                      <c:pt idx="27">
                        <c:v>475</c:v>
                      </c:pt>
                      <c:pt idx="28">
                        <c:v>439</c:v>
                      </c:pt>
                      <c:pt idx="29">
                        <c:v>185</c:v>
                      </c:pt>
                      <c:pt idx="30">
                        <c:v>507</c:v>
                      </c:pt>
                      <c:pt idx="31">
                        <c:v>357</c:v>
                      </c:pt>
                      <c:pt idx="32">
                        <c:v>120</c:v>
                      </c:pt>
                      <c:pt idx="33">
                        <c:v>480</c:v>
                      </c:pt>
                      <c:pt idx="34">
                        <c:v>289</c:v>
                      </c:pt>
                      <c:pt idx="35">
                        <c:v>431</c:v>
                      </c:pt>
                      <c:pt idx="36">
                        <c:v>441</c:v>
                      </c:pt>
                      <c:pt idx="37">
                        <c:v>395</c:v>
                      </c:pt>
                      <c:pt idx="38">
                        <c:v>395</c:v>
                      </c:pt>
                      <c:pt idx="39">
                        <c:v>333</c:v>
                      </c:pt>
                      <c:pt idx="40">
                        <c:v>433</c:v>
                      </c:pt>
                      <c:pt idx="41">
                        <c:v>312</c:v>
                      </c:pt>
                      <c:pt idx="42">
                        <c:v>360</c:v>
                      </c:pt>
                      <c:pt idx="43">
                        <c:v>306</c:v>
                      </c:pt>
                      <c:pt idx="44">
                        <c:v>333</c:v>
                      </c:pt>
                      <c:pt idx="45">
                        <c:v>197</c:v>
                      </c:pt>
                      <c:pt idx="46">
                        <c:v>333</c:v>
                      </c:pt>
                      <c:pt idx="47">
                        <c:v>261</c:v>
                      </c:pt>
                      <c:pt idx="48">
                        <c:v>466</c:v>
                      </c:pt>
                      <c:pt idx="49">
                        <c:v>350</c:v>
                      </c:pt>
                      <c:pt idx="50">
                        <c:v>400</c:v>
                      </c:pt>
                      <c:pt idx="51">
                        <c:v>401</c:v>
                      </c:pt>
                      <c:pt idx="52">
                        <c:v>341</c:v>
                      </c:pt>
                      <c:pt idx="53">
                        <c:v>203</c:v>
                      </c:pt>
                      <c:pt idx="54">
                        <c:v>361</c:v>
                      </c:pt>
                      <c:pt idx="55">
                        <c:v>297</c:v>
                      </c:pt>
                      <c:pt idx="56">
                        <c:v>296</c:v>
                      </c:pt>
                      <c:pt idx="57">
                        <c:v>332</c:v>
                      </c:pt>
                      <c:pt idx="58">
                        <c:v>261</c:v>
                      </c:pt>
                      <c:pt idx="59">
                        <c:v>281</c:v>
                      </c:pt>
                      <c:pt idx="60">
                        <c:v>335</c:v>
                      </c:pt>
                      <c:pt idx="61">
                        <c:v>323</c:v>
                      </c:pt>
                      <c:pt idx="62">
                        <c:v>239</c:v>
                      </c:pt>
                      <c:pt idx="63">
                        <c:v>320</c:v>
                      </c:pt>
                      <c:pt idx="64">
                        <c:v>307</c:v>
                      </c:pt>
                      <c:pt idx="65">
                        <c:v>251</c:v>
                      </c:pt>
                      <c:pt idx="66">
                        <c:v>397</c:v>
                      </c:pt>
                      <c:pt idx="67">
                        <c:v>300</c:v>
                      </c:pt>
                      <c:pt idx="68">
                        <c:v>287</c:v>
                      </c:pt>
                      <c:pt idx="69">
                        <c:v>306</c:v>
                      </c:pt>
                      <c:pt idx="70">
                        <c:v>326</c:v>
                      </c:pt>
                      <c:pt idx="71">
                        <c:v>288</c:v>
                      </c:pt>
                      <c:pt idx="72">
                        <c:v>276</c:v>
                      </c:pt>
                      <c:pt idx="73">
                        <c:v>255</c:v>
                      </c:pt>
                      <c:pt idx="74">
                        <c:v>253</c:v>
                      </c:pt>
                      <c:pt idx="75">
                        <c:v>324</c:v>
                      </c:pt>
                      <c:pt idx="76">
                        <c:v>408</c:v>
                      </c:pt>
                      <c:pt idx="77">
                        <c:v>337</c:v>
                      </c:pt>
                      <c:pt idx="78">
                        <c:v>264</c:v>
                      </c:pt>
                      <c:pt idx="79">
                        <c:v>301</c:v>
                      </c:pt>
                      <c:pt idx="80">
                        <c:v>390</c:v>
                      </c:pt>
                      <c:pt idx="81">
                        <c:v>230</c:v>
                      </c:pt>
                      <c:pt idx="82">
                        <c:v>121</c:v>
                      </c:pt>
                      <c:pt idx="83">
                        <c:v>259</c:v>
                      </c:pt>
                      <c:pt idx="84">
                        <c:v>453</c:v>
                      </c:pt>
                      <c:pt idx="85">
                        <c:v>305</c:v>
                      </c:pt>
                      <c:pt idx="86">
                        <c:v>239</c:v>
                      </c:pt>
                      <c:pt idx="87">
                        <c:v>297</c:v>
                      </c:pt>
                      <c:pt idx="88">
                        <c:v>221</c:v>
                      </c:pt>
                      <c:pt idx="89">
                        <c:v>386</c:v>
                      </c:pt>
                      <c:pt idx="90">
                        <c:v>302</c:v>
                      </c:pt>
                      <c:pt idx="91">
                        <c:v>286</c:v>
                      </c:pt>
                      <c:pt idx="92">
                        <c:v>280</c:v>
                      </c:pt>
                      <c:pt idx="93">
                        <c:v>290</c:v>
                      </c:pt>
                      <c:pt idx="94">
                        <c:v>253</c:v>
                      </c:pt>
                      <c:pt idx="95">
                        <c:v>310</c:v>
                      </c:pt>
                      <c:pt idx="96">
                        <c:v>266</c:v>
                      </c:pt>
                      <c:pt idx="97">
                        <c:v>338</c:v>
                      </c:pt>
                      <c:pt idx="98">
                        <c:v>298</c:v>
                      </c:pt>
                      <c:pt idx="99">
                        <c:v>231</c:v>
                      </c:pt>
                      <c:pt idx="100">
                        <c:v>181</c:v>
                      </c:pt>
                      <c:pt idx="101">
                        <c:v>296</c:v>
                      </c:pt>
                      <c:pt idx="102">
                        <c:v>309</c:v>
                      </c:pt>
                      <c:pt idx="103">
                        <c:v>253</c:v>
                      </c:pt>
                      <c:pt idx="104">
                        <c:v>285</c:v>
                      </c:pt>
                      <c:pt idx="105">
                        <c:v>261</c:v>
                      </c:pt>
                      <c:pt idx="106">
                        <c:v>221</c:v>
                      </c:pt>
                      <c:pt idx="107">
                        <c:v>180</c:v>
                      </c:pt>
                      <c:pt idx="108">
                        <c:v>310</c:v>
                      </c:pt>
                      <c:pt idx="109">
                        <c:v>214</c:v>
                      </c:pt>
                      <c:pt idx="110">
                        <c:v>0</c:v>
                      </c:pt>
                      <c:pt idx="111">
                        <c:v>217</c:v>
                      </c:pt>
                      <c:pt idx="112">
                        <c:v>251</c:v>
                      </c:pt>
                      <c:pt idx="113">
                        <c:v>199</c:v>
                      </c:pt>
                      <c:pt idx="114">
                        <c:v>223</c:v>
                      </c:pt>
                      <c:pt idx="115">
                        <c:v>320</c:v>
                      </c:pt>
                      <c:pt idx="116">
                        <c:v>64</c:v>
                      </c:pt>
                      <c:pt idx="117">
                        <c:v>279</c:v>
                      </c:pt>
                      <c:pt idx="118">
                        <c:v>230</c:v>
                      </c:pt>
                      <c:pt idx="119">
                        <c:v>279</c:v>
                      </c:pt>
                      <c:pt idx="120">
                        <c:v>233</c:v>
                      </c:pt>
                      <c:pt idx="121">
                        <c:v>244</c:v>
                      </c:pt>
                      <c:pt idx="122">
                        <c:v>0</c:v>
                      </c:pt>
                      <c:pt idx="123">
                        <c:v>203</c:v>
                      </c:pt>
                      <c:pt idx="124">
                        <c:v>292</c:v>
                      </c:pt>
                      <c:pt idx="125">
                        <c:v>167</c:v>
                      </c:pt>
                      <c:pt idx="126">
                        <c:v>167</c:v>
                      </c:pt>
                      <c:pt idx="127">
                        <c:v>198</c:v>
                      </c:pt>
                      <c:pt idx="128">
                        <c:v>0</c:v>
                      </c:pt>
                      <c:pt idx="129">
                        <c:v>196</c:v>
                      </c:pt>
                      <c:pt idx="130">
                        <c:v>320</c:v>
                      </c:pt>
                      <c:pt idx="131">
                        <c:v>197</c:v>
                      </c:pt>
                      <c:pt idx="132">
                        <c:v>162</c:v>
                      </c:pt>
                      <c:pt idx="133">
                        <c:v>250</c:v>
                      </c:pt>
                      <c:pt idx="134">
                        <c:v>207</c:v>
                      </c:pt>
                      <c:pt idx="135">
                        <c:v>142</c:v>
                      </c:pt>
                      <c:pt idx="136">
                        <c:v>195</c:v>
                      </c:pt>
                      <c:pt idx="137">
                        <c:v>0</c:v>
                      </c:pt>
                      <c:pt idx="138">
                        <c:v>214</c:v>
                      </c:pt>
                    </c:numCache>
                  </c:numRef>
                </c:val>
                <c:extLst xmlns:c15="http://schemas.microsoft.com/office/drawing/2012/chart">
                  <c:ext xmlns:c16="http://schemas.microsoft.com/office/drawing/2014/chart" uri="{C3380CC4-5D6E-409C-BE32-E72D297353CC}">
                    <c16:uniqueId val="{0000000B-92C6-447E-BFA0-9005EED3457F}"/>
                  </c:ext>
                </c:extLst>
              </c15:ser>
            </c15:filteredBarSeries>
            <c15:filteredBarSeries>
              <c15:ser>
                <c:idx val="11"/>
                <c:order val="11"/>
                <c:tx>
                  <c:strRef>
                    <c:extLst>
                      <c:ext xmlns:c15="http://schemas.microsoft.com/office/drawing/2012/chart" uri="{02D57815-91ED-43cb-92C2-25804820EDAC}">
                        <c15:formulaRef>
                          <c15:sqref>'Best Targeted Marketing Targets'!$M$1</c15:sqref>
                        </c15:formulaRef>
                      </c:ext>
                    </c:extLst>
                    <c:strCache>
                      <c:ptCount val="1"/>
                      <c:pt idx="0">
                        <c:v>December</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ormulaRef>
                          <c15:sqref>'Best Targeted Marketing Targets'!$A$2:$A$140</c15:sqref>
                        </c15:formulaRef>
                      </c:ext>
                    </c:extLst>
                    <c:strCache>
                      <c:ptCount val="139"/>
                      <c:pt idx="0">
                        <c:v>Streeter Dr &amp; Grand Ave</c:v>
                      </c:pt>
                      <c:pt idx="1">
                        <c:v>Millennium Park</c:v>
                      </c:pt>
                      <c:pt idx="2">
                        <c:v>Michigan Ave &amp; Oak St</c:v>
                      </c:pt>
                      <c:pt idx="3">
                        <c:v>Shedd Aquarium</c:v>
                      </c:pt>
                      <c:pt idx="4">
                        <c:v>Theater on the Lake</c:v>
                      </c:pt>
                      <c:pt idx="5">
                        <c:v>Wells St &amp; Concord Ln</c:v>
                      </c:pt>
                      <c:pt idx="6">
                        <c:v>Lake Shore Dr &amp; Monroe St</c:v>
                      </c:pt>
                      <c:pt idx="7">
                        <c:v>Clark St &amp; Lincoln Ave</c:v>
                      </c:pt>
                      <c:pt idx="8">
                        <c:v>Wells St &amp; Elm St</c:v>
                      </c:pt>
                      <c:pt idx="9">
                        <c:v>Indiana Ave &amp; Roosevelt Rd</c:v>
                      </c:pt>
                      <c:pt idx="10">
                        <c:v>Clark St &amp; Elm St</c:v>
                      </c:pt>
                      <c:pt idx="11">
                        <c:v>DuSable Lake Shore Dr &amp; Monroe St</c:v>
                      </c:pt>
                      <c:pt idx="12">
                        <c:v>Clark St &amp; Armitage Ave</c:v>
                      </c:pt>
                      <c:pt idx="13">
                        <c:v>Wabash Ave &amp; Grand Ave</c:v>
                      </c:pt>
                      <c:pt idx="14">
                        <c:v>New St &amp; Illinois St</c:v>
                      </c:pt>
                      <c:pt idx="15">
                        <c:v>Dusable Harbor</c:v>
                      </c:pt>
                      <c:pt idx="16">
                        <c:v>Lake Shore Dr &amp; North Blvd</c:v>
                      </c:pt>
                      <c:pt idx="17">
                        <c:v>DuSable Lake Shore Dr &amp; North Blvd</c:v>
                      </c:pt>
                      <c:pt idx="18">
                        <c:v>Michigan Ave &amp; Lake St</c:v>
                      </c:pt>
                      <c:pt idx="19">
                        <c:v>Michigan Ave &amp; Washington St</c:v>
                      </c:pt>
                      <c:pt idx="20">
                        <c:v>Michigan Ave &amp; 8th St</c:v>
                      </c:pt>
                      <c:pt idx="21">
                        <c:v>Larrabee St &amp; Webster Ave</c:v>
                      </c:pt>
                      <c:pt idx="22">
                        <c:v>Wells St &amp; Evergreen Ave</c:v>
                      </c:pt>
                      <c:pt idx="23">
                        <c:v>Clark St &amp; Newport St</c:v>
                      </c:pt>
                      <c:pt idx="24">
                        <c:v>Wilton Ave &amp; Belmont Ave</c:v>
                      </c:pt>
                      <c:pt idx="25">
                        <c:v>Broadway &amp; Barry Ave</c:v>
                      </c:pt>
                      <c:pt idx="26">
                        <c:v>Fairbanks Ct &amp; Grand Ave</c:v>
                      </c:pt>
                      <c:pt idx="27">
                        <c:v>LaSalle St &amp; Illinois St</c:v>
                      </c:pt>
                      <c:pt idx="28">
                        <c:v>Dearborn St &amp; Erie St</c:v>
                      </c:pt>
                      <c:pt idx="29">
                        <c:v>Buckingham Fountain</c:v>
                      </c:pt>
                      <c:pt idx="30">
                        <c:v>Wells St &amp; Huron St</c:v>
                      </c:pt>
                      <c:pt idx="31">
                        <c:v>Lakeview Ave &amp; Fullerton Pkwy</c:v>
                      </c:pt>
                      <c:pt idx="32">
                        <c:v>Montrose Harbor</c:v>
                      </c:pt>
                      <c:pt idx="33">
                        <c:v>Ashland Ave &amp; Division St</c:v>
                      </c:pt>
                      <c:pt idx="34">
                        <c:v>Lincoln Ave &amp; Fullerton Ave</c:v>
                      </c:pt>
                      <c:pt idx="35">
                        <c:v>Damen Ave &amp; Pierce Ave</c:v>
                      </c:pt>
                      <c:pt idx="36">
                        <c:v>Clark St &amp; Wrightwood Ave</c:v>
                      </c:pt>
                      <c:pt idx="37">
                        <c:v>Halsted St &amp; Roscoe St</c:v>
                      </c:pt>
                      <c:pt idx="38">
                        <c:v>St. Clair St &amp; Erie St</c:v>
                      </c:pt>
                      <c:pt idx="39">
                        <c:v>Sheffield Ave &amp; Waveland Ave</c:v>
                      </c:pt>
                      <c:pt idx="40">
                        <c:v>Green St &amp; Madison St</c:v>
                      </c:pt>
                      <c:pt idx="41">
                        <c:v>Columbus Dr &amp; Randolph St</c:v>
                      </c:pt>
                      <c:pt idx="42">
                        <c:v>Clark St &amp; Drummond Pl</c:v>
                      </c:pt>
                      <c:pt idx="43">
                        <c:v>Wabash Ave &amp; Wacker Pl</c:v>
                      </c:pt>
                      <c:pt idx="44">
                        <c:v>Green St &amp; Randolph St</c:v>
                      </c:pt>
                      <c:pt idx="45">
                        <c:v>Adler Planetarium</c:v>
                      </c:pt>
                      <c:pt idx="46">
                        <c:v>Dearborn Pkwy &amp; Delaware Pl</c:v>
                      </c:pt>
                      <c:pt idx="47">
                        <c:v>State St &amp; Kinzie St</c:v>
                      </c:pt>
                      <c:pt idx="48">
                        <c:v>Kingsbury St &amp; Kinzie St</c:v>
                      </c:pt>
                      <c:pt idx="49">
                        <c:v>Wabash Ave &amp; Roosevelt Rd</c:v>
                      </c:pt>
                      <c:pt idx="50">
                        <c:v>State St &amp; Randolph St</c:v>
                      </c:pt>
                      <c:pt idx="51">
                        <c:v>Wells St &amp; Hubbard St</c:v>
                      </c:pt>
                      <c:pt idx="52">
                        <c:v>Rush St &amp; Cedar St</c:v>
                      </c:pt>
                      <c:pt idx="53">
                        <c:v>Lincoln Park Conservatory</c:v>
                      </c:pt>
                      <c:pt idx="54">
                        <c:v>Clark St &amp; Grace St</c:v>
                      </c:pt>
                      <c:pt idx="55">
                        <c:v>Clark St &amp; Schiller St</c:v>
                      </c:pt>
                      <c:pt idx="56">
                        <c:v>Southport Ave &amp; Roscoe St</c:v>
                      </c:pt>
                      <c:pt idx="57">
                        <c:v>Morgan St &amp; Lake St</c:v>
                      </c:pt>
                      <c:pt idx="58">
                        <c:v>Bissell St &amp; Armitage Ave</c:v>
                      </c:pt>
                      <c:pt idx="59">
                        <c:v>Broadway &amp; Cornelia Ave</c:v>
                      </c:pt>
                      <c:pt idx="60">
                        <c:v>Desplaines St &amp; Kinzie St</c:v>
                      </c:pt>
                      <c:pt idx="61">
                        <c:v>Rush St &amp; Superior St</c:v>
                      </c:pt>
                      <c:pt idx="62">
                        <c:v>Stockton Dr &amp; Wrightwood Ave</c:v>
                      </c:pt>
                      <c:pt idx="63">
                        <c:v>Halsted St &amp; Wrightwood Ave</c:v>
                      </c:pt>
                      <c:pt idx="64">
                        <c:v>Wilton Ave &amp; Diversey Pkwy</c:v>
                      </c:pt>
                      <c:pt idx="65">
                        <c:v>Pine Grove Ave &amp; Waveland Ave</c:v>
                      </c:pt>
                      <c:pt idx="66">
                        <c:v>Federal St &amp; Polk St</c:v>
                      </c:pt>
                      <c:pt idx="67">
                        <c:v>Milwaukee Ave &amp; Grand Ave</c:v>
                      </c:pt>
                      <c:pt idx="68">
                        <c:v>Clark St &amp; Wellington Ave</c:v>
                      </c:pt>
                      <c:pt idx="69">
                        <c:v>Broadway &amp; Waveland Ave</c:v>
                      </c:pt>
                      <c:pt idx="70">
                        <c:v>Sheffield Ave &amp; Wrightwood Ave</c:v>
                      </c:pt>
                      <c:pt idx="71">
                        <c:v>Mies van der Rohe Way &amp; Chestnut St</c:v>
                      </c:pt>
                      <c:pt idx="72">
                        <c:v>Wabash Ave &amp; 9th St</c:v>
                      </c:pt>
                      <c:pt idx="73">
                        <c:v>Michigan Ave &amp; Jackson Blvd</c:v>
                      </c:pt>
                      <c:pt idx="74">
                        <c:v>Sheffield Ave &amp; Wellington Ave</c:v>
                      </c:pt>
                      <c:pt idx="75">
                        <c:v>Sedgwick St &amp; North Ave</c:v>
                      </c:pt>
                      <c:pt idx="76">
                        <c:v>McClurg Ct &amp; Erie St</c:v>
                      </c:pt>
                      <c:pt idx="77">
                        <c:v>Michigan Ave &amp; Pearson St</c:v>
                      </c:pt>
                      <c:pt idx="78">
                        <c:v>Sheffield Ave &amp; Webster Ave</c:v>
                      </c:pt>
                      <c:pt idx="79">
                        <c:v>Southport Ave &amp; Waveland Ave</c:v>
                      </c:pt>
                      <c:pt idx="80">
                        <c:v>Franklin St &amp; Jackson Blvd</c:v>
                      </c:pt>
                      <c:pt idx="81">
                        <c:v>Halsted St &amp; Dickens Ave</c:v>
                      </c:pt>
                      <c:pt idx="82">
                        <c:v>Lakefront Trail &amp; Bryn Mawr Ave</c:v>
                      </c:pt>
                      <c:pt idx="83">
                        <c:v>Wood St &amp; Milwaukee Ave</c:v>
                      </c:pt>
                      <c:pt idx="84">
                        <c:v>Clinton St &amp; Madison St</c:v>
                      </c:pt>
                      <c:pt idx="85">
                        <c:v>Halsted St &amp; Clybourn Ave</c:v>
                      </c:pt>
                      <c:pt idx="86">
                        <c:v>Broadway &amp; Belmont Ave</c:v>
                      </c:pt>
                      <c:pt idx="87">
                        <c:v>Racine Ave &amp; Belmont Ave</c:v>
                      </c:pt>
                      <c:pt idx="88">
                        <c:v>Clark St &amp; North Ave</c:v>
                      </c:pt>
                      <c:pt idx="89">
                        <c:v>Sheffield Ave &amp; Fullerton Ave</c:v>
                      </c:pt>
                      <c:pt idx="90">
                        <c:v>Clark St &amp; Lake St</c:v>
                      </c:pt>
                      <c:pt idx="91">
                        <c:v>Sedgwick St &amp; Webster Ave</c:v>
                      </c:pt>
                      <c:pt idx="92">
                        <c:v>Franklin St &amp; Illinois St</c:v>
                      </c:pt>
                      <c:pt idx="93">
                        <c:v>Field Museum</c:v>
                      </c:pt>
                      <c:pt idx="94">
                        <c:v>Cityfront Plaza Dr &amp; Pioneer Ct</c:v>
                      </c:pt>
                      <c:pt idx="95">
                        <c:v>Dearborn St &amp; Monroe St</c:v>
                      </c:pt>
                      <c:pt idx="96">
                        <c:v>Michigan Ave &amp; Madison St</c:v>
                      </c:pt>
                      <c:pt idx="97">
                        <c:v>Kedzie Ave &amp; Milwaukee Ave</c:v>
                      </c:pt>
                      <c:pt idx="98">
                        <c:v>LaSalle Dr &amp; Huron St</c:v>
                      </c:pt>
                      <c:pt idx="99">
                        <c:v>Ritchie Ct &amp; Banks St</c:v>
                      </c:pt>
                      <c:pt idx="100">
                        <c:v>Shore Dr &amp; 55th St</c:v>
                      </c:pt>
                      <c:pt idx="101">
                        <c:v>Orleans St &amp; Merchandise Mart Plaza</c:v>
                      </c:pt>
                      <c:pt idx="102">
                        <c:v>Daley Center Plaza</c:v>
                      </c:pt>
                      <c:pt idx="103">
                        <c:v>Southport Ave &amp; Wrightwood Ave</c:v>
                      </c:pt>
                      <c:pt idx="104">
                        <c:v>Clark St &amp; Chicago Ave</c:v>
                      </c:pt>
                      <c:pt idx="105">
                        <c:v>Field Blvd &amp; South Water St</c:v>
                      </c:pt>
                      <c:pt idx="106">
                        <c:v>Lincoln Ave &amp; Diversey Pkwy</c:v>
                      </c:pt>
                      <c:pt idx="107">
                        <c:v>Pine Grove Ave &amp; Irving Park Rd</c:v>
                      </c:pt>
                      <c:pt idx="108">
                        <c:v>Kingsbury St &amp; Erie St</c:v>
                      </c:pt>
                      <c:pt idx="109">
                        <c:v>Mies van der Rohe Way &amp; Chicago Ave</c:v>
                      </c:pt>
                      <c:pt idx="110">
                        <c:v>Lake Shore Dr &amp; Ohio St</c:v>
                      </c:pt>
                      <c:pt idx="111">
                        <c:v>Sheridan Rd &amp; Montrose Ave</c:v>
                      </c:pt>
                      <c:pt idx="112">
                        <c:v>Broadway &amp; Sheridan Rd</c:v>
                      </c:pt>
                      <c:pt idx="113">
                        <c:v>Damen Ave &amp; Cortland St</c:v>
                      </c:pt>
                      <c:pt idx="114">
                        <c:v>Honore St &amp; Division St</c:v>
                      </c:pt>
                      <c:pt idx="115">
                        <c:v>California Ave &amp; Milwaukee Ave</c:v>
                      </c:pt>
                      <c:pt idx="116">
                        <c:v>Fort Dearborn Dr &amp; 31st St</c:v>
                      </c:pt>
                      <c:pt idx="117">
                        <c:v>DuSable Lake Shore Dr &amp; Ohio St</c:v>
                      </c:pt>
                      <c:pt idx="118">
                        <c:v>Stetson Ave &amp; South Water St</c:v>
                      </c:pt>
                      <c:pt idx="119">
                        <c:v>Clark St &amp; Randolph St</c:v>
                      </c:pt>
                      <c:pt idx="120">
                        <c:v>Sheridan Rd &amp; Irving Park Rd</c:v>
                      </c:pt>
                      <c:pt idx="121">
                        <c:v>DuSable Lake Shore Dr &amp; Belmont Ave</c:v>
                      </c:pt>
                      <c:pt idx="122">
                        <c:v>Lake Shore Dr &amp; Diversey Pkwy</c:v>
                      </c:pt>
                      <c:pt idx="123">
                        <c:v>Milwaukee Ave &amp; Wabansia Ave</c:v>
                      </c:pt>
                      <c:pt idx="124">
                        <c:v>Clinton St &amp; Lake St</c:v>
                      </c:pt>
                      <c:pt idx="125">
                        <c:v>Burling St &amp; Diversey Pkwy</c:v>
                      </c:pt>
                      <c:pt idx="126">
                        <c:v>Michigan Ave &amp; 14th St</c:v>
                      </c:pt>
                      <c:pt idx="127">
                        <c:v>Southport Ave &amp; Wellington Ave</c:v>
                      </c:pt>
                      <c:pt idx="128">
                        <c:v>Lake Shore Dr &amp; Belmont Ave</c:v>
                      </c:pt>
                      <c:pt idx="129">
                        <c:v>Wentworth Ave &amp; Cermak Rd</c:v>
                      </c:pt>
                      <c:pt idx="130">
                        <c:v>Canal St &amp; Adams St</c:v>
                      </c:pt>
                      <c:pt idx="131">
                        <c:v>DuSable Lake Shore Dr &amp; Diversey Pkwy</c:v>
                      </c:pt>
                      <c:pt idx="132">
                        <c:v>Wabash Ave &amp; Adams St</c:v>
                      </c:pt>
                      <c:pt idx="133">
                        <c:v>DuSable Lake Shore Dr &amp; Wellington Ave</c:v>
                      </c:pt>
                      <c:pt idx="134">
                        <c:v>Peoria St &amp; Jackson Blvd</c:v>
                      </c:pt>
                      <c:pt idx="135">
                        <c:v>Burnham Harbor</c:v>
                      </c:pt>
                      <c:pt idx="136">
                        <c:v>Ogden Ave &amp; Chicago Ave</c:v>
                      </c:pt>
                      <c:pt idx="137">
                        <c:v>Lake Shore Dr &amp; Wellington Ave</c:v>
                      </c:pt>
                      <c:pt idx="138">
                        <c:v>Lincoln Ave &amp; Roscoe St</c:v>
                      </c:pt>
                    </c:strCache>
                  </c:strRef>
                </c:cat>
                <c:val>
                  <c:numRef>
                    <c:extLst>
                      <c:ext xmlns:c15="http://schemas.microsoft.com/office/drawing/2012/chart" uri="{02D57815-91ED-43cb-92C2-25804820EDAC}">
                        <c15:formulaRef>
                          <c15:sqref>'Best Targeted Marketing Targets'!$M$2:$M$140</c15:sqref>
                        </c15:formulaRef>
                      </c:ext>
                    </c:extLst>
                    <c:numCache>
                      <c:formatCode>General</c:formatCode>
                      <c:ptCount val="139"/>
                      <c:pt idx="0">
                        <c:v>919</c:v>
                      </c:pt>
                      <c:pt idx="1">
                        <c:v>694</c:v>
                      </c:pt>
                      <c:pt idx="2">
                        <c:v>284</c:v>
                      </c:pt>
                      <c:pt idx="3">
                        <c:v>752</c:v>
                      </c:pt>
                      <c:pt idx="4">
                        <c:v>153</c:v>
                      </c:pt>
                      <c:pt idx="5">
                        <c:v>364</c:v>
                      </c:pt>
                      <c:pt idx="6">
                        <c:v>0</c:v>
                      </c:pt>
                      <c:pt idx="7">
                        <c:v>232</c:v>
                      </c:pt>
                      <c:pt idx="8">
                        <c:v>356</c:v>
                      </c:pt>
                      <c:pt idx="9">
                        <c:v>349</c:v>
                      </c:pt>
                      <c:pt idx="10">
                        <c:v>384</c:v>
                      </c:pt>
                      <c:pt idx="11">
                        <c:v>983</c:v>
                      </c:pt>
                      <c:pt idx="12">
                        <c:v>299</c:v>
                      </c:pt>
                      <c:pt idx="13">
                        <c:v>328</c:v>
                      </c:pt>
                      <c:pt idx="14">
                        <c:v>315</c:v>
                      </c:pt>
                      <c:pt idx="15">
                        <c:v>303</c:v>
                      </c:pt>
                      <c:pt idx="16">
                        <c:v>0</c:v>
                      </c:pt>
                      <c:pt idx="17">
                        <c:v>173</c:v>
                      </c:pt>
                      <c:pt idx="18">
                        <c:v>339</c:v>
                      </c:pt>
                      <c:pt idx="19">
                        <c:v>331</c:v>
                      </c:pt>
                      <c:pt idx="20">
                        <c:v>341</c:v>
                      </c:pt>
                      <c:pt idx="21">
                        <c:v>204</c:v>
                      </c:pt>
                      <c:pt idx="22">
                        <c:v>283</c:v>
                      </c:pt>
                      <c:pt idx="23">
                        <c:v>360</c:v>
                      </c:pt>
                      <c:pt idx="24">
                        <c:v>295</c:v>
                      </c:pt>
                      <c:pt idx="25">
                        <c:v>268</c:v>
                      </c:pt>
                      <c:pt idx="26">
                        <c:v>252</c:v>
                      </c:pt>
                      <c:pt idx="27">
                        <c:v>263</c:v>
                      </c:pt>
                      <c:pt idx="28">
                        <c:v>257</c:v>
                      </c:pt>
                      <c:pt idx="29">
                        <c:v>232</c:v>
                      </c:pt>
                      <c:pt idx="30">
                        <c:v>276</c:v>
                      </c:pt>
                      <c:pt idx="31">
                        <c:v>186</c:v>
                      </c:pt>
                      <c:pt idx="32">
                        <c:v>70</c:v>
                      </c:pt>
                      <c:pt idx="33">
                        <c:v>341</c:v>
                      </c:pt>
                      <c:pt idx="34">
                        <c:v>131</c:v>
                      </c:pt>
                      <c:pt idx="35">
                        <c:v>276</c:v>
                      </c:pt>
                      <c:pt idx="36">
                        <c:v>242</c:v>
                      </c:pt>
                      <c:pt idx="37">
                        <c:v>223</c:v>
                      </c:pt>
                      <c:pt idx="38">
                        <c:v>284</c:v>
                      </c:pt>
                      <c:pt idx="39">
                        <c:v>237</c:v>
                      </c:pt>
                      <c:pt idx="40">
                        <c:v>296</c:v>
                      </c:pt>
                      <c:pt idx="41">
                        <c:v>335</c:v>
                      </c:pt>
                      <c:pt idx="42">
                        <c:v>212</c:v>
                      </c:pt>
                      <c:pt idx="43">
                        <c:v>172</c:v>
                      </c:pt>
                      <c:pt idx="44">
                        <c:v>141</c:v>
                      </c:pt>
                      <c:pt idx="45">
                        <c:v>169</c:v>
                      </c:pt>
                      <c:pt idx="46">
                        <c:v>207</c:v>
                      </c:pt>
                      <c:pt idx="47">
                        <c:v>209</c:v>
                      </c:pt>
                      <c:pt idx="48">
                        <c:v>293</c:v>
                      </c:pt>
                      <c:pt idx="49">
                        <c:v>216</c:v>
                      </c:pt>
                      <c:pt idx="50">
                        <c:v>242</c:v>
                      </c:pt>
                      <c:pt idx="51">
                        <c:v>247</c:v>
                      </c:pt>
                      <c:pt idx="52">
                        <c:v>174</c:v>
                      </c:pt>
                      <c:pt idx="53">
                        <c:v>127</c:v>
                      </c:pt>
                      <c:pt idx="54">
                        <c:v>181</c:v>
                      </c:pt>
                      <c:pt idx="55">
                        <c:v>233</c:v>
                      </c:pt>
                      <c:pt idx="56">
                        <c:v>175</c:v>
                      </c:pt>
                      <c:pt idx="57">
                        <c:v>133</c:v>
                      </c:pt>
                      <c:pt idx="58">
                        <c:v>159</c:v>
                      </c:pt>
                      <c:pt idx="59">
                        <c:v>171</c:v>
                      </c:pt>
                      <c:pt idx="60">
                        <c:v>252</c:v>
                      </c:pt>
                      <c:pt idx="61">
                        <c:v>208</c:v>
                      </c:pt>
                      <c:pt idx="62">
                        <c:v>123</c:v>
                      </c:pt>
                      <c:pt idx="63">
                        <c:v>195</c:v>
                      </c:pt>
                      <c:pt idx="64">
                        <c:v>174</c:v>
                      </c:pt>
                      <c:pt idx="65">
                        <c:v>156</c:v>
                      </c:pt>
                      <c:pt idx="66">
                        <c:v>282</c:v>
                      </c:pt>
                      <c:pt idx="67">
                        <c:v>217</c:v>
                      </c:pt>
                      <c:pt idx="68">
                        <c:v>211</c:v>
                      </c:pt>
                      <c:pt idx="69">
                        <c:v>214</c:v>
                      </c:pt>
                      <c:pt idx="70">
                        <c:v>198</c:v>
                      </c:pt>
                      <c:pt idx="71">
                        <c:v>152</c:v>
                      </c:pt>
                      <c:pt idx="72">
                        <c:v>182</c:v>
                      </c:pt>
                      <c:pt idx="73">
                        <c:v>183</c:v>
                      </c:pt>
                      <c:pt idx="74">
                        <c:v>157</c:v>
                      </c:pt>
                      <c:pt idx="75">
                        <c:v>195</c:v>
                      </c:pt>
                      <c:pt idx="76">
                        <c:v>216</c:v>
                      </c:pt>
                      <c:pt idx="77">
                        <c:v>182</c:v>
                      </c:pt>
                      <c:pt idx="78">
                        <c:v>122</c:v>
                      </c:pt>
                      <c:pt idx="79">
                        <c:v>217</c:v>
                      </c:pt>
                      <c:pt idx="80">
                        <c:v>270</c:v>
                      </c:pt>
                      <c:pt idx="81">
                        <c:v>150</c:v>
                      </c:pt>
                      <c:pt idx="82">
                        <c:v>69</c:v>
                      </c:pt>
                      <c:pt idx="83">
                        <c:v>174</c:v>
                      </c:pt>
                      <c:pt idx="84">
                        <c:v>304</c:v>
                      </c:pt>
                      <c:pt idx="85">
                        <c:v>220</c:v>
                      </c:pt>
                      <c:pt idx="86">
                        <c:v>141</c:v>
                      </c:pt>
                      <c:pt idx="87">
                        <c:v>152</c:v>
                      </c:pt>
                      <c:pt idx="88">
                        <c:v>130</c:v>
                      </c:pt>
                      <c:pt idx="89">
                        <c:v>228</c:v>
                      </c:pt>
                      <c:pt idx="90">
                        <c:v>197</c:v>
                      </c:pt>
                      <c:pt idx="91">
                        <c:v>157</c:v>
                      </c:pt>
                      <c:pt idx="92">
                        <c:v>195</c:v>
                      </c:pt>
                      <c:pt idx="93">
                        <c:v>324</c:v>
                      </c:pt>
                      <c:pt idx="94">
                        <c:v>198</c:v>
                      </c:pt>
                      <c:pt idx="95">
                        <c:v>257</c:v>
                      </c:pt>
                      <c:pt idx="96">
                        <c:v>179</c:v>
                      </c:pt>
                      <c:pt idx="97">
                        <c:v>194</c:v>
                      </c:pt>
                      <c:pt idx="98">
                        <c:v>206</c:v>
                      </c:pt>
                      <c:pt idx="99">
                        <c:v>147</c:v>
                      </c:pt>
                      <c:pt idx="100">
                        <c:v>109</c:v>
                      </c:pt>
                      <c:pt idx="101">
                        <c:v>161</c:v>
                      </c:pt>
                      <c:pt idx="102">
                        <c:v>270</c:v>
                      </c:pt>
                      <c:pt idx="103">
                        <c:v>135</c:v>
                      </c:pt>
                      <c:pt idx="104">
                        <c:v>158</c:v>
                      </c:pt>
                      <c:pt idx="105">
                        <c:v>199</c:v>
                      </c:pt>
                      <c:pt idx="106">
                        <c:v>121</c:v>
                      </c:pt>
                      <c:pt idx="107">
                        <c:v>128</c:v>
                      </c:pt>
                      <c:pt idx="108">
                        <c:v>193</c:v>
                      </c:pt>
                      <c:pt idx="109">
                        <c:v>112</c:v>
                      </c:pt>
                      <c:pt idx="110">
                        <c:v>0</c:v>
                      </c:pt>
                      <c:pt idx="111">
                        <c:v>121</c:v>
                      </c:pt>
                      <c:pt idx="112">
                        <c:v>125</c:v>
                      </c:pt>
                      <c:pt idx="113">
                        <c:v>131</c:v>
                      </c:pt>
                      <c:pt idx="114">
                        <c:v>144</c:v>
                      </c:pt>
                      <c:pt idx="115">
                        <c:v>226</c:v>
                      </c:pt>
                      <c:pt idx="116">
                        <c:v>21</c:v>
                      </c:pt>
                      <c:pt idx="117">
                        <c:v>75</c:v>
                      </c:pt>
                      <c:pt idx="118">
                        <c:v>175</c:v>
                      </c:pt>
                      <c:pt idx="119">
                        <c:v>224</c:v>
                      </c:pt>
                      <c:pt idx="120">
                        <c:v>176</c:v>
                      </c:pt>
                      <c:pt idx="121">
                        <c:v>134</c:v>
                      </c:pt>
                      <c:pt idx="122">
                        <c:v>0</c:v>
                      </c:pt>
                      <c:pt idx="123">
                        <c:v>105</c:v>
                      </c:pt>
                      <c:pt idx="124">
                        <c:v>178</c:v>
                      </c:pt>
                      <c:pt idx="125">
                        <c:v>100</c:v>
                      </c:pt>
                      <c:pt idx="126">
                        <c:v>156</c:v>
                      </c:pt>
                      <c:pt idx="127">
                        <c:v>125</c:v>
                      </c:pt>
                      <c:pt idx="128">
                        <c:v>0</c:v>
                      </c:pt>
                      <c:pt idx="129">
                        <c:v>110</c:v>
                      </c:pt>
                      <c:pt idx="130">
                        <c:v>196</c:v>
                      </c:pt>
                      <c:pt idx="131">
                        <c:v>114</c:v>
                      </c:pt>
                      <c:pt idx="132">
                        <c:v>89</c:v>
                      </c:pt>
                      <c:pt idx="133">
                        <c:v>118</c:v>
                      </c:pt>
                      <c:pt idx="134">
                        <c:v>138</c:v>
                      </c:pt>
                      <c:pt idx="135">
                        <c:v>82</c:v>
                      </c:pt>
                      <c:pt idx="136">
                        <c:v>127</c:v>
                      </c:pt>
                      <c:pt idx="137">
                        <c:v>0</c:v>
                      </c:pt>
                      <c:pt idx="138">
                        <c:v>124</c:v>
                      </c:pt>
                    </c:numCache>
                  </c:numRef>
                </c:val>
                <c:extLst xmlns:c15="http://schemas.microsoft.com/office/drawing/2012/chart">
                  <c:ext xmlns:c16="http://schemas.microsoft.com/office/drawing/2014/chart" uri="{C3380CC4-5D6E-409C-BE32-E72D297353CC}">
                    <c16:uniqueId val="{0000000C-92C6-447E-BFA0-9005EED3457F}"/>
                  </c:ext>
                </c:extLst>
              </c15:ser>
            </c15:filteredBarSeries>
          </c:ext>
        </c:extLst>
      </c:barChart>
      <c:catAx>
        <c:axId val="1033712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684415"/>
        <c:crosses val="autoZero"/>
        <c:auto val="1"/>
        <c:lblAlgn val="ctr"/>
        <c:lblOffset val="100"/>
        <c:noMultiLvlLbl val="0"/>
      </c:catAx>
      <c:valAx>
        <c:axId val="1033684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712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D249-7213-4D86-BDAC-E4231FBF5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178329-86F2-4446-A7FA-23CECF892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DC319-61F3-4732-9A99-BEE7A6A32E55}"/>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5" name="Footer Placeholder 4">
            <a:extLst>
              <a:ext uri="{FF2B5EF4-FFF2-40B4-BE49-F238E27FC236}">
                <a16:creationId xmlns:a16="http://schemas.microsoft.com/office/drawing/2014/main" id="{C38615B8-98F4-4605-B523-8166EFC85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C8F3E-E8AE-4410-A86C-E9F0D385D4E1}"/>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425105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A7E7-4959-4EB6-918B-73D88E90F1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181F4-1917-42C4-B3A2-A1BD48A59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A9F90-C559-40C1-9DD3-BC8ABCF9D914}"/>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5" name="Footer Placeholder 4">
            <a:extLst>
              <a:ext uri="{FF2B5EF4-FFF2-40B4-BE49-F238E27FC236}">
                <a16:creationId xmlns:a16="http://schemas.microsoft.com/office/drawing/2014/main" id="{2C7AB575-4141-4632-A95E-E19E1189B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B030D-6CE4-416F-9336-29712491F2D1}"/>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194648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E0C4B-EC04-4693-8DD8-46C0D8B7B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9B55C6-12EF-4B01-9874-494FDB272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80035-F66B-46FF-AD22-342711827C93}"/>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5" name="Footer Placeholder 4">
            <a:extLst>
              <a:ext uri="{FF2B5EF4-FFF2-40B4-BE49-F238E27FC236}">
                <a16:creationId xmlns:a16="http://schemas.microsoft.com/office/drawing/2014/main" id="{16A63593-F05B-49CA-B3A9-2CD97F9B3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26138-3BF4-4593-870F-7928B71C0E76}"/>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418319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C1DE-4D00-47BF-A295-D245CDA9F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A4F17-9DD2-4F52-A0EC-F2C0FDC67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6EB3C-24D1-4927-B1FA-F69D650F7688}"/>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5" name="Footer Placeholder 4">
            <a:extLst>
              <a:ext uri="{FF2B5EF4-FFF2-40B4-BE49-F238E27FC236}">
                <a16:creationId xmlns:a16="http://schemas.microsoft.com/office/drawing/2014/main" id="{17BA13CF-07F6-468A-BAF9-981947B93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372F1-03DE-45BB-B13F-516E051500C1}"/>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198478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5B8A-F30E-4B21-8124-D58FC43C2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6F3808-7B33-4EBA-9002-29CDD4097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EAEFB0-EB86-4A96-B7CF-F6E02BB473BD}"/>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5" name="Footer Placeholder 4">
            <a:extLst>
              <a:ext uri="{FF2B5EF4-FFF2-40B4-BE49-F238E27FC236}">
                <a16:creationId xmlns:a16="http://schemas.microsoft.com/office/drawing/2014/main" id="{F77279CF-BE57-42A9-B0F8-5E39B6624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86740-149B-4542-9C4B-CEC5AE55BF96}"/>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339643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5690-EB77-4F89-B5D5-574C423E0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DA7D4-D18C-4BE4-847E-0C3801B15D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F42A4-C875-42D4-9AB2-C5798585A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DAFEF2-46B5-4793-B548-B329E83F28A2}"/>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6" name="Footer Placeholder 5">
            <a:extLst>
              <a:ext uri="{FF2B5EF4-FFF2-40B4-BE49-F238E27FC236}">
                <a16:creationId xmlns:a16="http://schemas.microsoft.com/office/drawing/2014/main" id="{DC14068E-8443-41AC-9A42-72DB3BC6E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9B6E3-7101-456F-B3C5-99DD8CD386E7}"/>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63072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B9C2-E727-4433-B8C5-A52A72E7D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65F2D-1801-4DF0-BD2B-98C2A1DDA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19305-97DE-4CFE-B877-97489F9AE3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15531-14CB-419B-A8CE-33CF5A673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3F160-E98D-455A-AC49-C2BAD4B27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1E2BD8-11D3-494D-9DB9-CADBD56F334F}"/>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8" name="Footer Placeholder 7">
            <a:extLst>
              <a:ext uri="{FF2B5EF4-FFF2-40B4-BE49-F238E27FC236}">
                <a16:creationId xmlns:a16="http://schemas.microsoft.com/office/drawing/2014/main" id="{3C1DD9FF-8A2D-464E-BB1C-A223AF8B2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EBF3C-77F7-471A-9690-95708E2855D8}"/>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366064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582F-BB53-4786-A97D-EBED5877D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03C7A5-8CA1-4CEA-9216-6E49B515660D}"/>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4" name="Footer Placeholder 3">
            <a:extLst>
              <a:ext uri="{FF2B5EF4-FFF2-40B4-BE49-F238E27FC236}">
                <a16:creationId xmlns:a16="http://schemas.microsoft.com/office/drawing/2014/main" id="{AA412DF3-9299-4492-8B53-C08FBCFF6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ABF3C9-0D3E-45F4-8411-958CA56CAFA6}"/>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117401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FD159-1040-47F7-BA82-43CE6249C088}"/>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3" name="Footer Placeholder 2">
            <a:extLst>
              <a:ext uri="{FF2B5EF4-FFF2-40B4-BE49-F238E27FC236}">
                <a16:creationId xmlns:a16="http://schemas.microsoft.com/office/drawing/2014/main" id="{EC6C3FAE-8A7B-4FCF-A239-D055F71A3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FFBC7-B78A-4325-BD04-FE6A407F76D8}"/>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418401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1CC8-6CB0-4BA7-A920-8428BB1F5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754F9-BD4E-4300-B26A-74F4B91CA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497DC4-5257-4B29-A125-D39E72802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8C304-3695-4AB2-90CC-0A9B33AD64AB}"/>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6" name="Footer Placeholder 5">
            <a:extLst>
              <a:ext uri="{FF2B5EF4-FFF2-40B4-BE49-F238E27FC236}">
                <a16:creationId xmlns:a16="http://schemas.microsoft.com/office/drawing/2014/main" id="{7CD53661-70E8-4717-89CF-9C9B19E67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E0755-07E6-4B6E-BBFC-0B662BE1E8AF}"/>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90620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2D59-0C4E-4523-99BA-B35BABCDF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D3467-6358-4804-90B9-DC78C6C5E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5ED0F-6A10-4B08-80EA-47BCA78EB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D1F45-508D-4F8F-917A-C8BD0BA0C630}"/>
              </a:ext>
            </a:extLst>
          </p:cNvPr>
          <p:cNvSpPr>
            <a:spLocks noGrp="1"/>
          </p:cNvSpPr>
          <p:nvPr>
            <p:ph type="dt" sz="half" idx="10"/>
          </p:nvPr>
        </p:nvSpPr>
        <p:spPr/>
        <p:txBody>
          <a:bodyPr/>
          <a:lstStyle/>
          <a:p>
            <a:fld id="{5A010B57-BC9C-4049-A2D5-74CBB49FA476}" type="datetimeFigureOut">
              <a:rPr lang="en-US" smtClean="0"/>
              <a:t>28-Feb-22</a:t>
            </a:fld>
            <a:endParaRPr lang="en-US"/>
          </a:p>
        </p:txBody>
      </p:sp>
      <p:sp>
        <p:nvSpPr>
          <p:cNvPr id="6" name="Footer Placeholder 5">
            <a:extLst>
              <a:ext uri="{FF2B5EF4-FFF2-40B4-BE49-F238E27FC236}">
                <a16:creationId xmlns:a16="http://schemas.microsoft.com/office/drawing/2014/main" id="{6895161A-B9B4-41AA-8517-49FF5BD92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C8EC9-50F1-41B7-998C-A9400D800C29}"/>
              </a:ext>
            </a:extLst>
          </p:cNvPr>
          <p:cNvSpPr>
            <a:spLocks noGrp="1"/>
          </p:cNvSpPr>
          <p:nvPr>
            <p:ph type="sldNum" sz="quarter" idx="12"/>
          </p:nvPr>
        </p:nvSpPr>
        <p:spPr/>
        <p:txBody>
          <a:bodyPr/>
          <a:lstStyle/>
          <a:p>
            <a:fld id="{437AF141-C049-4F13-B8D7-974ED5A6F031}" type="slidenum">
              <a:rPr lang="en-US" smtClean="0"/>
              <a:t>‹#›</a:t>
            </a:fld>
            <a:endParaRPr lang="en-US"/>
          </a:p>
        </p:txBody>
      </p:sp>
    </p:spTree>
    <p:extLst>
      <p:ext uri="{BB962C8B-B14F-4D97-AF65-F5344CB8AC3E}">
        <p14:creationId xmlns:p14="http://schemas.microsoft.com/office/powerpoint/2010/main" val="296684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38A53-6A4C-4194-962D-377C8C623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F8301C-ED4E-4854-A7F8-A836F1201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A98B8-A7B3-4556-9C15-2A2389FE3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10B57-BC9C-4049-A2D5-74CBB49FA476}" type="datetimeFigureOut">
              <a:rPr lang="en-US" smtClean="0"/>
              <a:t>28-Feb-22</a:t>
            </a:fld>
            <a:endParaRPr lang="en-US"/>
          </a:p>
        </p:txBody>
      </p:sp>
      <p:sp>
        <p:nvSpPr>
          <p:cNvPr id="5" name="Footer Placeholder 4">
            <a:extLst>
              <a:ext uri="{FF2B5EF4-FFF2-40B4-BE49-F238E27FC236}">
                <a16:creationId xmlns:a16="http://schemas.microsoft.com/office/drawing/2014/main" id="{9909CCA6-72E9-4558-AB4C-4668CFA907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73A0D-D331-4607-9CF6-D4A581758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AF141-C049-4F13-B8D7-974ED5A6F031}" type="slidenum">
              <a:rPr lang="en-US" smtClean="0"/>
              <a:t>‹#›</a:t>
            </a:fld>
            <a:endParaRPr lang="en-US"/>
          </a:p>
        </p:txBody>
      </p:sp>
    </p:spTree>
    <p:extLst>
      <p:ext uri="{BB962C8B-B14F-4D97-AF65-F5344CB8AC3E}">
        <p14:creationId xmlns:p14="http://schemas.microsoft.com/office/powerpoint/2010/main" val="179370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A915-E29F-4262-96DA-7327836FDEDF}"/>
              </a:ext>
            </a:extLst>
          </p:cNvPr>
          <p:cNvSpPr>
            <a:spLocks noGrp="1"/>
          </p:cNvSpPr>
          <p:nvPr>
            <p:ph type="ctrTitle"/>
          </p:nvPr>
        </p:nvSpPr>
        <p:spPr/>
        <p:txBody>
          <a:bodyPr>
            <a:normAutofit fontScale="90000"/>
          </a:bodyPr>
          <a:lstStyle/>
          <a:p>
            <a:r>
              <a:rPr lang="en-US" b="1" u="sng" dirty="0">
                <a:solidFill>
                  <a:schemeClr val="accent1"/>
                </a:solidFill>
                <a:effectLst>
                  <a:outerShdw blurRad="38100" dist="38100" dir="2700000" algn="tl">
                    <a:srgbClr val="000000">
                      <a:alpha val="43137"/>
                    </a:srgbClr>
                  </a:outerShdw>
                </a:effectLst>
              </a:rPr>
              <a:t>CYCLISTIC DATA ANALYSIS  FOR MARKETING STRATEGIES </a:t>
            </a:r>
            <a:br>
              <a:rPr lang="en-US" b="1" u="sng" dirty="0">
                <a:solidFill>
                  <a:schemeClr val="accent1"/>
                </a:solidFill>
                <a:effectLst>
                  <a:outerShdw blurRad="38100" dist="38100" dir="2700000" algn="tl">
                    <a:srgbClr val="000000">
                      <a:alpha val="43137"/>
                    </a:srgbClr>
                  </a:outerShdw>
                </a:effectLst>
              </a:rPr>
            </a:br>
            <a:r>
              <a:rPr lang="en-US" b="1" u="sng" dirty="0">
                <a:solidFill>
                  <a:schemeClr val="accent1"/>
                </a:solidFill>
                <a:effectLst>
                  <a:outerShdw blurRad="38100" dist="38100" dir="2700000" algn="tl">
                    <a:srgbClr val="000000">
                      <a:alpha val="43137"/>
                    </a:srgbClr>
                  </a:outerShdw>
                </a:effectLst>
              </a:rPr>
              <a:t>PRESENTATION</a:t>
            </a:r>
          </a:p>
        </p:txBody>
      </p:sp>
    </p:spTree>
    <p:extLst>
      <p:ext uri="{BB962C8B-B14F-4D97-AF65-F5344CB8AC3E}">
        <p14:creationId xmlns:p14="http://schemas.microsoft.com/office/powerpoint/2010/main" val="399711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EB45-6E77-4ADD-ADF7-44996B657A26}"/>
              </a:ext>
            </a:extLst>
          </p:cNvPr>
          <p:cNvSpPr>
            <a:spLocks noGrp="1"/>
          </p:cNvSpPr>
          <p:nvPr>
            <p:ph type="title"/>
          </p:nvPr>
        </p:nvSpPr>
        <p:spPr/>
        <p:txBody>
          <a:bodyPr/>
          <a:lstStyle/>
          <a:p>
            <a:r>
              <a:rPr lang="en-US" dirty="0"/>
              <a:t>Suggestions</a:t>
            </a:r>
            <a:br>
              <a:rPr lang="en-US" dirty="0"/>
            </a:br>
            <a:endParaRPr lang="en-US" dirty="0"/>
          </a:p>
        </p:txBody>
      </p:sp>
      <p:sp>
        <p:nvSpPr>
          <p:cNvPr id="3" name="Content Placeholder 2">
            <a:extLst>
              <a:ext uri="{FF2B5EF4-FFF2-40B4-BE49-F238E27FC236}">
                <a16:creationId xmlns:a16="http://schemas.microsoft.com/office/drawing/2014/main" id="{D6F54DA8-C09E-4405-999A-9AEA4CDB4676}"/>
              </a:ext>
            </a:extLst>
          </p:cNvPr>
          <p:cNvSpPr>
            <a:spLocks noGrp="1"/>
          </p:cNvSpPr>
          <p:nvPr>
            <p:ph idx="1"/>
          </p:nvPr>
        </p:nvSpPr>
        <p:spPr/>
        <p:txBody>
          <a:bodyPr/>
          <a:lstStyle/>
          <a:p>
            <a:r>
              <a:rPr lang="en-US" dirty="0"/>
              <a:t>The greatest suggestion I can make is the addition of data including nameless but clustered rides showing the corresponding ride ids to a single person to remove ambiguity and clearly ascertain whether there is high traffic (a lot of casual riders) or few casual riders purchasing a lot of single rides to better choose which marketing strategy is best depending on the suggested information analysis outcome. Also addition of ride costs corresponding to the ride ids could show the big spenders and then possibly have Cyclistic target them directly instead of mass advertisements which would lower the cost of advertisements. Also weather data in stations and crime reports could help make better marketing strategies.</a:t>
            </a:r>
          </a:p>
        </p:txBody>
      </p:sp>
    </p:spTree>
    <p:extLst>
      <p:ext uri="{BB962C8B-B14F-4D97-AF65-F5344CB8AC3E}">
        <p14:creationId xmlns:p14="http://schemas.microsoft.com/office/powerpoint/2010/main" val="149605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26CB-DE7E-4217-AE8F-5C254524109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F5C2351-2B0C-42A1-A337-33BE199C94C8}"/>
              </a:ext>
            </a:extLst>
          </p:cNvPr>
          <p:cNvSpPr>
            <a:spLocks noGrp="1"/>
          </p:cNvSpPr>
          <p:nvPr>
            <p:ph idx="1"/>
          </p:nvPr>
        </p:nvSpPr>
        <p:spPr/>
        <p:txBody>
          <a:bodyPr/>
          <a:lstStyle/>
          <a:p>
            <a:r>
              <a:rPr lang="en-US" dirty="0"/>
              <a:t>Cyclistic had done an analysis in 2016 and discovered that they needed to convert more casual riders into annual members in order to increase their profit margins. That is why they asked for a data analysis on the rider data of 2021 to establish the most efficient marketing strategy. I established three questions to help me complete this task:</a:t>
            </a:r>
          </a:p>
          <a:p>
            <a:pPr marL="0" marR="0" indent="0">
              <a:lnSpc>
                <a:spcPct val="107000"/>
              </a:lnSpc>
              <a:spcBef>
                <a:spcPts val="0"/>
              </a:spcBef>
              <a:spcAft>
                <a:spcPts val="800"/>
              </a:spcAft>
              <a:buNone/>
            </a:pP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1). How do annual members and casual riders use Cyclistic bikers differently?</a:t>
            </a:r>
          </a:p>
          <a:p>
            <a:pPr marL="0" marR="0" indent="0">
              <a:lnSpc>
                <a:spcPct val="107000"/>
              </a:lnSpc>
              <a:spcBef>
                <a:spcPts val="0"/>
              </a:spcBef>
              <a:spcAft>
                <a:spcPts val="800"/>
              </a:spcAft>
              <a:buNone/>
            </a:pP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2). Which is the best time, months, year and days, for posting targeted        advertisements for?</a:t>
            </a:r>
          </a:p>
          <a:p>
            <a:pPr marL="0" marR="0" indent="0">
              <a:lnSpc>
                <a:spcPct val="107000"/>
              </a:lnSpc>
              <a:spcBef>
                <a:spcPts val="0"/>
              </a:spcBef>
              <a:spcAft>
                <a:spcPts val="800"/>
              </a:spcAft>
              <a:buNone/>
            </a:pP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3). What are the best locations for targeted marketing?</a:t>
            </a:r>
          </a:p>
          <a:p>
            <a:pPr marL="0" indent="0">
              <a:buNone/>
            </a:pPr>
            <a:endParaRPr lang="en-US" dirty="0"/>
          </a:p>
        </p:txBody>
      </p:sp>
    </p:spTree>
    <p:extLst>
      <p:ext uri="{BB962C8B-B14F-4D97-AF65-F5344CB8AC3E}">
        <p14:creationId xmlns:p14="http://schemas.microsoft.com/office/powerpoint/2010/main" val="415107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F7CC-72DE-46E9-B315-C0CF60093F45}"/>
              </a:ext>
            </a:extLst>
          </p:cNvPr>
          <p:cNvSpPr>
            <a:spLocks noGrp="1"/>
          </p:cNvSpPr>
          <p:nvPr>
            <p:ph type="title"/>
          </p:nvPr>
        </p:nvSpPr>
        <p:spPr/>
        <p:txBody>
          <a:bodyPr>
            <a:normAutofit/>
          </a:bodyPr>
          <a:lstStyle/>
          <a:p>
            <a:r>
              <a:rPr lang="en-US" sz="3600" dirty="0"/>
              <a:t>The following are the tables I used to analyze the data and find the best window for targeted advertisements.</a:t>
            </a:r>
          </a:p>
        </p:txBody>
      </p:sp>
      <p:graphicFrame>
        <p:nvGraphicFramePr>
          <p:cNvPr id="4" name="Content Placeholder 3">
            <a:extLst>
              <a:ext uri="{FF2B5EF4-FFF2-40B4-BE49-F238E27FC236}">
                <a16:creationId xmlns:a16="http://schemas.microsoft.com/office/drawing/2014/main" id="{15E24354-2225-4B8E-A647-773FE212F774}"/>
              </a:ext>
            </a:extLst>
          </p:cNvPr>
          <p:cNvGraphicFramePr>
            <a:graphicFrameLocks noGrp="1"/>
          </p:cNvGraphicFramePr>
          <p:nvPr>
            <p:ph idx="1"/>
            <p:extLst>
              <p:ext uri="{D42A27DB-BD31-4B8C-83A1-F6EECF244321}">
                <p14:modId xmlns:p14="http://schemas.microsoft.com/office/powerpoint/2010/main" val="110068840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7065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1E83B1F-E6C5-478F-98C6-BEAF48AC9B91}"/>
              </a:ext>
            </a:extLst>
          </p:cNvPr>
          <p:cNvGraphicFramePr>
            <a:graphicFrameLocks/>
          </p:cNvGraphicFramePr>
          <p:nvPr>
            <p:extLst>
              <p:ext uri="{D42A27DB-BD31-4B8C-83A1-F6EECF244321}">
                <p14:modId xmlns:p14="http://schemas.microsoft.com/office/powerpoint/2010/main" val="237772758"/>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328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74AFFF0-32A9-4FAD-A7DA-72F57FB38D03}"/>
              </a:ext>
            </a:extLst>
          </p:cNvPr>
          <p:cNvGraphicFramePr>
            <a:graphicFrameLocks/>
          </p:cNvGraphicFramePr>
          <p:nvPr>
            <p:extLst>
              <p:ext uri="{D42A27DB-BD31-4B8C-83A1-F6EECF244321}">
                <p14:modId xmlns:p14="http://schemas.microsoft.com/office/powerpoint/2010/main" val="4137244099"/>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434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FEC33DD-8974-4101-87F1-81DFB260A3F3}"/>
              </a:ext>
            </a:extLst>
          </p:cNvPr>
          <p:cNvGraphicFramePr>
            <a:graphicFrameLocks/>
          </p:cNvGraphicFramePr>
          <p:nvPr>
            <p:extLst>
              <p:ext uri="{D42A27DB-BD31-4B8C-83A1-F6EECF244321}">
                <p14:modId xmlns:p14="http://schemas.microsoft.com/office/powerpoint/2010/main" val="375981142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869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8185576-7FBB-4076-B1E3-463D54247F9B}"/>
              </a:ext>
            </a:extLst>
          </p:cNvPr>
          <p:cNvGraphicFramePr>
            <a:graphicFrameLocks/>
          </p:cNvGraphicFramePr>
          <p:nvPr>
            <p:extLst>
              <p:ext uri="{D42A27DB-BD31-4B8C-83A1-F6EECF244321}">
                <p14:modId xmlns:p14="http://schemas.microsoft.com/office/powerpoint/2010/main" val="3231978297"/>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32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3A8FCBA-C600-4EFA-BE99-A1A5C773D9BC}"/>
              </a:ext>
            </a:extLst>
          </p:cNvPr>
          <p:cNvGraphicFramePr>
            <a:graphicFrameLocks/>
          </p:cNvGraphicFramePr>
          <p:nvPr>
            <p:extLst>
              <p:ext uri="{D42A27DB-BD31-4B8C-83A1-F6EECF244321}">
                <p14:modId xmlns:p14="http://schemas.microsoft.com/office/powerpoint/2010/main" val="149383259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043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F578-D064-4364-AFF9-E4E00E63C6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5E4436F-C09F-4B45-8D59-D7222C863575}"/>
              </a:ext>
            </a:extLst>
          </p:cNvPr>
          <p:cNvSpPr>
            <a:spLocks noGrp="1"/>
          </p:cNvSpPr>
          <p:nvPr>
            <p:ph idx="1"/>
          </p:nvPr>
        </p:nvSpPr>
        <p:spPr/>
        <p:txBody>
          <a:bodyPr/>
          <a:lstStyle/>
          <a:p>
            <a:pPr marL="0" indent="0">
              <a:buNone/>
            </a:pPr>
            <a:r>
              <a:rPr lang="en-US" dirty="0"/>
              <a:t>- After careful consideration of all the above and other tables not shown above I came to the conclusion that the best window for advertisements would be on Mondays Fridays Saturdays and Sundays during the months of June to October so as to achieve return on the investment in the targeted advertisements. </a:t>
            </a:r>
          </a:p>
          <a:p>
            <a:pPr marL="0" indent="0">
              <a:buNone/>
            </a:pPr>
            <a:r>
              <a:rPr lang="en-US" dirty="0"/>
              <a:t>- Another option is to begin in may to October with the same days. </a:t>
            </a:r>
          </a:p>
          <a:p>
            <a:pPr marL="0" indent="0">
              <a:buNone/>
            </a:pPr>
            <a:r>
              <a:rPr lang="en-US" dirty="0"/>
              <a:t>- For the tightest plan possible we could do targeted advertisements on Saturdays during the months of June and July.</a:t>
            </a:r>
          </a:p>
        </p:txBody>
      </p:sp>
    </p:spTree>
    <p:extLst>
      <p:ext uri="{BB962C8B-B14F-4D97-AF65-F5344CB8AC3E}">
        <p14:creationId xmlns:p14="http://schemas.microsoft.com/office/powerpoint/2010/main" val="3664755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241</TotalTime>
  <Words>405</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CYCLISTIC DATA ANALYSIS  FOR MARKETING STRATEGIES  PRESENTATION</vt:lpstr>
      <vt:lpstr>OVERVIEW</vt:lpstr>
      <vt:lpstr>The following are the tables I used to analyze the data and find the best window for targeted advertisements.</vt:lpstr>
      <vt:lpstr>PowerPoint Presentation</vt:lpstr>
      <vt:lpstr>PowerPoint Presentation</vt:lpstr>
      <vt:lpstr>PowerPoint Presentation</vt:lpstr>
      <vt:lpstr>PowerPoint Presentation</vt:lpstr>
      <vt:lpstr>PowerPoint Presentation</vt:lpstr>
      <vt:lpstr>Conclusion:</vt:lpstr>
      <vt:lpstr>Suggestions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DATA ANALYSIS  FOR MARKETING STRATEGIES  PRESENTATION</dc:title>
  <dc:creator>Denis Ndwiga</dc:creator>
  <cp:lastModifiedBy>Denis Ndwiga</cp:lastModifiedBy>
  <cp:revision>11</cp:revision>
  <dcterms:created xsi:type="dcterms:W3CDTF">2022-02-28T00:04:55Z</dcterms:created>
  <dcterms:modified xsi:type="dcterms:W3CDTF">2022-02-28T04:06:18Z</dcterms:modified>
</cp:coreProperties>
</file>