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notesMaster+xml" PartName="/ppt/notesMasters/notesMaster1.xml"/>
  <Override ContentType="application/vnd.openxmlformats-officedocument.presentationml.notesSlide+xml" PartName="/ppt/notesSlides/notesSlide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notesMasterIdLst>
    <p:notesMasterId r:id="rId19"/>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x="18288000" cy="10287000"/>
  <p:notesSz cx="6858000" cy="9144000"/>
  <p:embeddedFontLst>
    <p:embeddedFont>
      <p:font typeface="Arimo Bold" charset="1" panose="020B0704020202020204"/>
      <p:regular r:id="rId22"/>
    </p:embeddedFont>
    <p:embeddedFont>
      <p:font typeface="Trebuchet MS" charset="1" panose="020B0603020202020204"/>
      <p:regular r:id="rId23"/>
    </p:embeddedFont>
    <p:embeddedFont>
      <p:font typeface="TT Rounds Condensed" charset="1" panose="02000506030000020003"/>
      <p:regular r:id="rId24"/>
    </p:embeddedFont>
    <p:embeddedFont>
      <p:font typeface="Arimo" charset="1" panose="020B0604020202020204"/>
      <p:regular r:id="rId25"/>
    </p:embeddedFont>
    <p:embeddedFont>
      <p:font typeface="Times New Roman" charset="1" panose="02030502070405020303"/>
      <p:regular r:id="rId26"/>
    </p:embeddedFont>
    <p:embeddedFont>
      <p:font typeface="TT Rounds Condensed Bold" charset="1" panose="02000806030000020003"/>
      <p:regular r:id="rId2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notesMasters/notesMaster1.xml" Type="http://schemas.openxmlformats.org/officeDocument/2006/relationships/notesMaster"/><Relationship Id="rId2" Target="presProps.xml" Type="http://schemas.openxmlformats.org/officeDocument/2006/relationships/presProps"/><Relationship Id="rId20" Target="theme/theme2.xml" Type="http://schemas.openxmlformats.org/officeDocument/2006/relationships/theme"/><Relationship Id="rId21" Target="notesSlides/notesSlide1.xml" Type="http://schemas.openxmlformats.org/officeDocument/2006/relationships/notesSlide"/><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27" Target="fonts/font27.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notesMasters/_rels/notesMaster1.xml.rels><?xml version="1.0" encoding="UTF-8" standalone="yes"?><Relationships xmlns="http://schemas.openxmlformats.org/package/2006/relationships"><Relationship Id="rId1" Target="../theme/theme2.xml" Type="http://schemas.openxmlformats.org/officeDocument/2006/relationships/theme"/></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1.7.2013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xml" Type="http://schemas.openxmlformats.org/officeDocument/2006/relationships/slide"/></Relationships>
</file>

<file path=ppt/notesSlides/notesSlide1.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1.7.2013</a:t>
            </a:r>
          </a:p>
          <a:p>
            <a:r>
              <a:rPr lang="en-US"/>
              <a:t/>
            </a:r>
          </a:p>
          <a:p>
            <a:r>
              <a:rPr lang="en-US"/>
              <a:t>1</a:t>
            </a:r>
          </a:p>
          <a:p>
            <a:r>
              <a:rPr lang="en-US"/>
              <a:t/>
            </a:r>
          </a:p>
          <a:p>
            <a:r>
              <a:rPr lang="en-US"/>
              <a:t>‹#›</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8.svg" Type="http://schemas.openxmlformats.org/officeDocument/2006/relationships/image"/><Relationship Id="rId11" Target="../media/image9.png" Type="http://schemas.openxmlformats.org/officeDocument/2006/relationships/image"/><Relationship Id="rId12" Target="../media/image10.svg" Type="http://schemas.openxmlformats.org/officeDocument/2006/relationships/image"/><Relationship Id="rId13" Target="../media/image11.png" Type="http://schemas.openxmlformats.org/officeDocument/2006/relationships/image"/><Relationship Id="rId14" Target="../media/image12.svg" Type="http://schemas.openxmlformats.org/officeDocument/2006/relationships/image"/><Relationship Id="rId15" Target="../media/image13.png" Type="http://schemas.openxmlformats.org/officeDocument/2006/relationships/image"/><Relationship Id="rId16" Target="../media/image14.svg" Type="http://schemas.openxmlformats.org/officeDocument/2006/relationships/image"/><Relationship Id="rId17" Target="../media/image15.png" Type="http://schemas.openxmlformats.org/officeDocument/2006/relationships/image"/><Relationship Id="rId18" Target="../media/image16.svg" Type="http://schemas.openxmlformats.org/officeDocument/2006/relationships/image"/><Relationship Id="rId19" Target="../media/image17.png" Type="http://schemas.openxmlformats.org/officeDocument/2006/relationships/image"/><Relationship Id="rId2" Target="../notesSlides/notesSlide1.xml" Type="http://schemas.openxmlformats.org/officeDocument/2006/relationships/notesSlide"/><Relationship Id="rId20" Target="../media/image18.svg" Type="http://schemas.openxmlformats.org/officeDocument/2006/relationships/image"/><Relationship Id="rId21" Target="../media/image19.png" Type="http://schemas.openxmlformats.org/officeDocument/2006/relationships/image"/><Relationship Id="rId22" Target="../media/image20.svg" Type="http://schemas.openxmlformats.org/officeDocument/2006/relationships/image"/><Relationship Id="rId23" Target="../media/image21.png" Type="http://schemas.openxmlformats.org/officeDocument/2006/relationships/image"/><Relationship Id="rId24" Target="../media/image22.svg" Type="http://schemas.openxmlformats.org/officeDocument/2006/relationships/image"/><Relationship Id="rId25" Target="../media/image23.png" Type="http://schemas.openxmlformats.org/officeDocument/2006/relationships/image"/><Relationship Id="rId26" Target="../media/image24.svg" Type="http://schemas.openxmlformats.org/officeDocument/2006/relationships/image"/><Relationship Id="rId27" Target="../media/image25.png" Type="http://schemas.openxmlformats.org/officeDocument/2006/relationships/image"/><Relationship Id="rId28" Target="../media/image26.svg" Type="http://schemas.openxmlformats.org/officeDocument/2006/relationships/image"/><Relationship Id="rId29" Target="../media/image27.png" Type="http://schemas.openxmlformats.org/officeDocument/2006/relationships/image"/><Relationship Id="rId3" Target="../media/image1.png" Type="http://schemas.openxmlformats.org/officeDocument/2006/relationships/image"/><Relationship Id="rId4" Target="../media/image2.svg" Type="http://schemas.openxmlformats.org/officeDocument/2006/relationships/image"/><Relationship Id="rId5" Target="../media/image3.png" Type="http://schemas.openxmlformats.org/officeDocument/2006/relationships/image"/><Relationship Id="rId6" Target="../media/image4.svg" Type="http://schemas.openxmlformats.org/officeDocument/2006/relationships/image"/><Relationship Id="rId7" Target="../media/image5.png" Type="http://schemas.openxmlformats.org/officeDocument/2006/relationships/image"/><Relationship Id="rId8" Target="../media/image6.svg" Type="http://schemas.openxmlformats.org/officeDocument/2006/relationships/image"/><Relationship Id="rId9" Target="../media/image7.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16" Target="../media/image15.png" Type="http://schemas.openxmlformats.org/officeDocument/2006/relationships/image"/><Relationship Id="rId17" Target="../media/image16.svg" Type="http://schemas.openxmlformats.org/officeDocument/2006/relationships/image"/><Relationship Id="rId18" Target="../media/image17.png" Type="http://schemas.openxmlformats.org/officeDocument/2006/relationships/image"/><Relationship Id="rId19" Target="../media/image18.svg" Type="http://schemas.openxmlformats.org/officeDocument/2006/relationships/image"/><Relationship Id="rId2" Target="../media/image1.png" Type="http://schemas.openxmlformats.org/officeDocument/2006/relationships/image"/><Relationship Id="rId20" Target="../media/image19.png" Type="http://schemas.openxmlformats.org/officeDocument/2006/relationships/image"/><Relationship Id="rId21" Target="../media/image20.svg" Type="http://schemas.openxmlformats.org/officeDocument/2006/relationships/image"/><Relationship Id="rId22" Target="../media/image36.png" Type="http://schemas.openxmlformats.org/officeDocument/2006/relationships/image"/><Relationship Id="rId23" Target="../media/image37.svg" Type="http://schemas.openxmlformats.org/officeDocument/2006/relationships/image"/><Relationship Id="rId24" Target="../media/image51.png" Type="http://schemas.openxmlformats.org/officeDocument/2006/relationships/image"/><Relationship Id="rId25" Target="../media/image32.png" Type="http://schemas.openxmlformats.org/officeDocument/2006/relationships/image"/><Relationship Id="rId26" Target="../media/image33.sv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16" Target="../media/image15.png" Type="http://schemas.openxmlformats.org/officeDocument/2006/relationships/image"/><Relationship Id="rId17" Target="../media/image16.svg" Type="http://schemas.openxmlformats.org/officeDocument/2006/relationships/image"/><Relationship Id="rId18" Target="../media/image17.png" Type="http://schemas.openxmlformats.org/officeDocument/2006/relationships/image"/><Relationship Id="rId19" Target="../media/image18.svg" Type="http://schemas.openxmlformats.org/officeDocument/2006/relationships/image"/><Relationship Id="rId2" Target="../media/image1.png" Type="http://schemas.openxmlformats.org/officeDocument/2006/relationships/image"/><Relationship Id="rId20" Target="../media/image19.png" Type="http://schemas.openxmlformats.org/officeDocument/2006/relationships/image"/><Relationship Id="rId21" Target="../media/image20.sv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16" Target="../media/image15.png" Type="http://schemas.openxmlformats.org/officeDocument/2006/relationships/image"/><Relationship Id="rId17" Target="../media/image16.svg" Type="http://schemas.openxmlformats.org/officeDocument/2006/relationships/image"/><Relationship Id="rId18" Target="../media/image17.png" Type="http://schemas.openxmlformats.org/officeDocument/2006/relationships/image"/><Relationship Id="rId19" Target="../media/image18.svg" Type="http://schemas.openxmlformats.org/officeDocument/2006/relationships/image"/><Relationship Id="rId2" Target="../media/image1.png" Type="http://schemas.openxmlformats.org/officeDocument/2006/relationships/image"/><Relationship Id="rId20" Target="../media/image19.png" Type="http://schemas.openxmlformats.org/officeDocument/2006/relationships/image"/><Relationship Id="rId21" Target="../media/image20.svg" Type="http://schemas.openxmlformats.org/officeDocument/2006/relationships/image"/><Relationship Id="rId22" Target="../media/image32.png" Type="http://schemas.openxmlformats.org/officeDocument/2006/relationships/image"/><Relationship Id="rId23" Target="../media/image33.svg" Type="http://schemas.openxmlformats.org/officeDocument/2006/relationships/image"/><Relationship Id="rId24" Target="../media/image34.png" Type="http://schemas.openxmlformats.org/officeDocument/2006/relationships/image"/><Relationship Id="rId25" Target="../media/image35.svg" Type="http://schemas.openxmlformats.org/officeDocument/2006/relationships/image"/><Relationship Id="rId26" Target="../media/image36.png" Type="http://schemas.openxmlformats.org/officeDocument/2006/relationships/image"/><Relationship Id="rId27" Target="../media/image37.svg" Type="http://schemas.openxmlformats.org/officeDocument/2006/relationships/image"/><Relationship Id="rId28" Target="../media/image51.png" Type="http://schemas.openxmlformats.org/officeDocument/2006/relationships/image"/><Relationship Id="rId29" Target="../media/image52.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16" Target="../media/image15.png" Type="http://schemas.openxmlformats.org/officeDocument/2006/relationships/image"/><Relationship Id="rId17" Target="../media/image16.svg" Type="http://schemas.openxmlformats.org/officeDocument/2006/relationships/image"/><Relationship Id="rId18" Target="../media/image17.png" Type="http://schemas.openxmlformats.org/officeDocument/2006/relationships/image"/><Relationship Id="rId19" Target="../media/image18.svg" Type="http://schemas.openxmlformats.org/officeDocument/2006/relationships/image"/><Relationship Id="rId2" Target="../media/image1.png" Type="http://schemas.openxmlformats.org/officeDocument/2006/relationships/image"/><Relationship Id="rId20" Target="../media/image19.png" Type="http://schemas.openxmlformats.org/officeDocument/2006/relationships/image"/><Relationship Id="rId21" Target="../media/image20.sv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34.png" Type="http://schemas.openxmlformats.org/officeDocument/2006/relationships/image"/><Relationship Id="rId11" Target="../media/image35.svg" Type="http://schemas.openxmlformats.org/officeDocument/2006/relationships/image"/><Relationship Id="rId12" Target="../media/image36.png" Type="http://schemas.openxmlformats.org/officeDocument/2006/relationships/image"/><Relationship Id="rId13" Target="../media/image37.svg" Type="http://schemas.openxmlformats.org/officeDocument/2006/relationships/image"/><Relationship Id="rId14" Target="../media/image27.png" Type="http://schemas.openxmlformats.org/officeDocument/2006/relationships/image"/><Relationship Id="rId15" Target="../media/image38.png" Type="http://schemas.openxmlformats.org/officeDocument/2006/relationships/image"/><Relationship Id="rId2" Target="../media/image28.png" Type="http://schemas.openxmlformats.org/officeDocument/2006/relationships/image"/><Relationship Id="rId3" Target="../media/image29.svg" Type="http://schemas.openxmlformats.org/officeDocument/2006/relationships/image"/><Relationship Id="rId4" Target="../media/image30.png" Type="http://schemas.openxmlformats.org/officeDocument/2006/relationships/image"/><Relationship Id="rId5" Target="../media/image31.svg" Type="http://schemas.openxmlformats.org/officeDocument/2006/relationships/image"/><Relationship Id="rId6" Target="../media/image19.png" Type="http://schemas.openxmlformats.org/officeDocument/2006/relationships/image"/><Relationship Id="rId7" Target="../media/image20.svg" Type="http://schemas.openxmlformats.org/officeDocument/2006/relationships/image"/><Relationship Id="rId8" Target="../media/image32.png" Type="http://schemas.openxmlformats.org/officeDocument/2006/relationships/image"/><Relationship Id="rId9" Target="../media/image33.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43.png" Type="http://schemas.openxmlformats.org/officeDocument/2006/relationships/image"/><Relationship Id="rId11" Target="../media/image44.svg" Type="http://schemas.openxmlformats.org/officeDocument/2006/relationships/image"/><Relationship Id="rId12" Target="../media/image45.png" Type="http://schemas.openxmlformats.org/officeDocument/2006/relationships/image"/><Relationship Id="rId13" Target="../media/image38.png" Type="http://schemas.openxmlformats.org/officeDocument/2006/relationships/image"/><Relationship Id="rId14" Target="../media/image46.jpeg" Type="http://schemas.openxmlformats.org/officeDocument/2006/relationships/image"/><Relationship Id="rId2" Target="../media/image39.png" Type="http://schemas.openxmlformats.org/officeDocument/2006/relationships/image"/><Relationship Id="rId3" Target="../media/image40.svg" Type="http://schemas.openxmlformats.org/officeDocument/2006/relationships/image"/><Relationship Id="rId4" Target="../media/image30.png" Type="http://schemas.openxmlformats.org/officeDocument/2006/relationships/image"/><Relationship Id="rId5" Target="../media/image31.svg" Type="http://schemas.openxmlformats.org/officeDocument/2006/relationships/image"/><Relationship Id="rId6" Target="../media/image19.png" Type="http://schemas.openxmlformats.org/officeDocument/2006/relationships/image"/><Relationship Id="rId7" Target="../media/image20.svg" Type="http://schemas.openxmlformats.org/officeDocument/2006/relationships/image"/><Relationship Id="rId8" Target="../media/image41.png" Type="http://schemas.openxmlformats.org/officeDocument/2006/relationships/image"/><Relationship Id="rId9" Target="../media/image42.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16" Target="../media/image15.png" Type="http://schemas.openxmlformats.org/officeDocument/2006/relationships/image"/><Relationship Id="rId17" Target="../media/image16.svg" Type="http://schemas.openxmlformats.org/officeDocument/2006/relationships/image"/><Relationship Id="rId18" Target="../media/image17.png" Type="http://schemas.openxmlformats.org/officeDocument/2006/relationships/image"/><Relationship Id="rId19" Target="../media/image18.svg" Type="http://schemas.openxmlformats.org/officeDocument/2006/relationships/image"/><Relationship Id="rId2" Target="../media/image1.png" Type="http://schemas.openxmlformats.org/officeDocument/2006/relationships/image"/><Relationship Id="rId20" Target="../media/image19.png" Type="http://schemas.openxmlformats.org/officeDocument/2006/relationships/image"/><Relationship Id="rId21" Target="../media/image20.svg" Type="http://schemas.openxmlformats.org/officeDocument/2006/relationships/image"/><Relationship Id="rId22" Target="../media/image32.png" Type="http://schemas.openxmlformats.org/officeDocument/2006/relationships/image"/><Relationship Id="rId23" Target="../media/image33.svg" Type="http://schemas.openxmlformats.org/officeDocument/2006/relationships/image"/><Relationship Id="rId24" Target="../media/image36.png" Type="http://schemas.openxmlformats.org/officeDocument/2006/relationships/image"/><Relationship Id="rId25" Target="../media/image37.svg" Type="http://schemas.openxmlformats.org/officeDocument/2006/relationships/image"/><Relationship Id="rId26" Target="../media/image47.png" Type="http://schemas.openxmlformats.org/officeDocument/2006/relationships/image"/><Relationship Id="rId27" Target="../media/image34.png" Type="http://schemas.openxmlformats.org/officeDocument/2006/relationships/image"/><Relationship Id="rId28" Target="../media/image35.svg" Type="http://schemas.openxmlformats.org/officeDocument/2006/relationships/image"/><Relationship Id="rId29" Target="../media/image27.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16" Target="../media/image15.png" Type="http://schemas.openxmlformats.org/officeDocument/2006/relationships/image"/><Relationship Id="rId17" Target="../media/image16.svg" Type="http://schemas.openxmlformats.org/officeDocument/2006/relationships/image"/><Relationship Id="rId18" Target="../media/image17.png" Type="http://schemas.openxmlformats.org/officeDocument/2006/relationships/image"/><Relationship Id="rId19" Target="../media/image18.svg" Type="http://schemas.openxmlformats.org/officeDocument/2006/relationships/image"/><Relationship Id="rId2" Target="../media/image1.png" Type="http://schemas.openxmlformats.org/officeDocument/2006/relationships/image"/><Relationship Id="rId20" Target="../media/image19.png" Type="http://schemas.openxmlformats.org/officeDocument/2006/relationships/image"/><Relationship Id="rId21" Target="../media/image20.svg" Type="http://schemas.openxmlformats.org/officeDocument/2006/relationships/image"/><Relationship Id="rId22" Target="../media/image32.png" Type="http://schemas.openxmlformats.org/officeDocument/2006/relationships/image"/><Relationship Id="rId23" Target="../media/image33.svg" Type="http://schemas.openxmlformats.org/officeDocument/2006/relationships/image"/><Relationship Id="rId24" Target="../media/image36.png" Type="http://schemas.openxmlformats.org/officeDocument/2006/relationships/image"/><Relationship Id="rId25" Target="../media/image37.svg" Type="http://schemas.openxmlformats.org/officeDocument/2006/relationships/image"/><Relationship Id="rId26" Target="../media/image48.png" Type="http://schemas.openxmlformats.org/officeDocument/2006/relationships/image"/><Relationship Id="rId27" Target="../media/image34.png" Type="http://schemas.openxmlformats.org/officeDocument/2006/relationships/image"/><Relationship Id="rId28" Target="../media/image35.svg" Type="http://schemas.openxmlformats.org/officeDocument/2006/relationships/image"/><Relationship Id="rId29" Target="../media/image27.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16" Target="../media/image15.png" Type="http://schemas.openxmlformats.org/officeDocument/2006/relationships/image"/><Relationship Id="rId17" Target="../media/image16.svg" Type="http://schemas.openxmlformats.org/officeDocument/2006/relationships/image"/><Relationship Id="rId18" Target="../media/image17.png" Type="http://schemas.openxmlformats.org/officeDocument/2006/relationships/image"/><Relationship Id="rId19" Target="../media/image18.svg" Type="http://schemas.openxmlformats.org/officeDocument/2006/relationships/image"/><Relationship Id="rId2" Target="../media/image1.png" Type="http://schemas.openxmlformats.org/officeDocument/2006/relationships/image"/><Relationship Id="rId20" Target="../media/image19.png" Type="http://schemas.openxmlformats.org/officeDocument/2006/relationships/image"/><Relationship Id="rId21" Target="../media/image20.svg" Type="http://schemas.openxmlformats.org/officeDocument/2006/relationships/image"/><Relationship Id="rId22" Target="../media/image32.png" Type="http://schemas.openxmlformats.org/officeDocument/2006/relationships/image"/><Relationship Id="rId23" Target="../media/image33.svg" Type="http://schemas.openxmlformats.org/officeDocument/2006/relationships/image"/><Relationship Id="rId24" Target="../media/image34.png" Type="http://schemas.openxmlformats.org/officeDocument/2006/relationships/image"/><Relationship Id="rId25" Target="../media/image35.svg" Type="http://schemas.openxmlformats.org/officeDocument/2006/relationships/image"/><Relationship Id="rId26" Target="../media/image36.png" Type="http://schemas.openxmlformats.org/officeDocument/2006/relationships/image"/><Relationship Id="rId27" Target="../media/image37.svg" Type="http://schemas.openxmlformats.org/officeDocument/2006/relationships/image"/><Relationship Id="rId28" Target="../media/image49.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16" Target="../media/image15.png" Type="http://schemas.openxmlformats.org/officeDocument/2006/relationships/image"/><Relationship Id="rId17" Target="../media/image16.svg" Type="http://schemas.openxmlformats.org/officeDocument/2006/relationships/image"/><Relationship Id="rId18" Target="../media/image17.png" Type="http://schemas.openxmlformats.org/officeDocument/2006/relationships/image"/><Relationship Id="rId19" Target="../media/image18.svg" Type="http://schemas.openxmlformats.org/officeDocument/2006/relationships/image"/><Relationship Id="rId2" Target="../media/image1.png" Type="http://schemas.openxmlformats.org/officeDocument/2006/relationships/image"/><Relationship Id="rId20" Target="../media/image19.png" Type="http://schemas.openxmlformats.org/officeDocument/2006/relationships/image"/><Relationship Id="rId21" Target="../media/image20.svg" Type="http://schemas.openxmlformats.org/officeDocument/2006/relationships/image"/><Relationship Id="rId22" Target="../media/image50.jpeg" Type="http://schemas.openxmlformats.org/officeDocument/2006/relationships/image"/><Relationship Id="rId23" Target="../media/image32.png" Type="http://schemas.openxmlformats.org/officeDocument/2006/relationships/image"/><Relationship Id="rId24" Target="../media/image33.svg" Type="http://schemas.openxmlformats.org/officeDocument/2006/relationships/image"/><Relationship Id="rId25" Target="../media/image34.png" Type="http://schemas.openxmlformats.org/officeDocument/2006/relationships/image"/><Relationship Id="rId26" Target="../media/image35.svg" Type="http://schemas.openxmlformats.org/officeDocument/2006/relationships/image"/><Relationship Id="rId27" Target="../media/image36.png" Type="http://schemas.openxmlformats.org/officeDocument/2006/relationships/image"/><Relationship Id="rId28" Target="../media/image37.svg" Type="http://schemas.openxmlformats.org/officeDocument/2006/relationships/image"/><Relationship Id="rId29" Target="../media/image27.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16" Target="../media/image15.png" Type="http://schemas.openxmlformats.org/officeDocument/2006/relationships/image"/><Relationship Id="rId17" Target="../media/image16.svg" Type="http://schemas.openxmlformats.org/officeDocument/2006/relationships/image"/><Relationship Id="rId18" Target="../media/image17.png" Type="http://schemas.openxmlformats.org/officeDocument/2006/relationships/image"/><Relationship Id="rId19" Target="../media/image18.svg" Type="http://schemas.openxmlformats.org/officeDocument/2006/relationships/image"/><Relationship Id="rId2" Target="../media/image1.png" Type="http://schemas.openxmlformats.org/officeDocument/2006/relationships/image"/><Relationship Id="rId20" Target="../media/image19.png" Type="http://schemas.openxmlformats.org/officeDocument/2006/relationships/image"/><Relationship Id="rId21" Target="../media/image20.sv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16" Target="../media/image15.png" Type="http://schemas.openxmlformats.org/officeDocument/2006/relationships/image"/><Relationship Id="rId17" Target="../media/image16.svg" Type="http://schemas.openxmlformats.org/officeDocument/2006/relationships/image"/><Relationship Id="rId18" Target="../media/image17.png" Type="http://schemas.openxmlformats.org/officeDocument/2006/relationships/image"/><Relationship Id="rId19" Target="../media/image18.svg" Type="http://schemas.openxmlformats.org/officeDocument/2006/relationships/image"/><Relationship Id="rId2" Target="../media/image1.png" Type="http://schemas.openxmlformats.org/officeDocument/2006/relationships/image"/><Relationship Id="rId20" Target="../media/image19.png" Type="http://schemas.openxmlformats.org/officeDocument/2006/relationships/image"/><Relationship Id="rId21" Target="../media/image20.svg" Type="http://schemas.openxmlformats.org/officeDocument/2006/relationships/image"/><Relationship Id="rId22" Target="../media/image32.png" Type="http://schemas.openxmlformats.org/officeDocument/2006/relationships/image"/><Relationship Id="rId23" Target="../media/image33.svg" Type="http://schemas.openxmlformats.org/officeDocument/2006/relationships/image"/><Relationship Id="rId24" Target="../media/image34.png" Type="http://schemas.openxmlformats.org/officeDocument/2006/relationships/image"/><Relationship Id="rId25" Target="../media/image35.svg" Type="http://schemas.openxmlformats.org/officeDocument/2006/relationships/image"/><Relationship Id="rId26" Target="../media/image36.png" Type="http://schemas.openxmlformats.org/officeDocument/2006/relationships/image"/><Relationship Id="rId27" Target="../media/image37.sv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4059090" y="6000"/>
            <a:ext cx="1841563" cy="10282238"/>
          </a:xfrm>
          <a:custGeom>
            <a:avLst/>
            <a:gdLst/>
            <a:ahLst/>
            <a:cxnLst/>
            <a:rect r="r" b="b" t="t" l="l"/>
            <a:pathLst>
              <a:path h="10282238" w="1841563">
                <a:moveTo>
                  <a:pt x="0" y="0"/>
                </a:moveTo>
                <a:lnTo>
                  <a:pt x="1841564" y="0"/>
                </a:lnTo>
                <a:lnTo>
                  <a:pt x="1841564" y="10282237"/>
                </a:lnTo>
                <a:lnTo>
                  <a:pt x="0" y="1028223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3" id="3"/>
          <p:cNvSpPr/>
          <p:nvPr/>
        </p:nvSpPr>
        <p:spPr>
          <a:xfrm flipH="false" flipV="false" rot="0">
            <a:off x="11168917" y="5536438"/>
            <a:ext cx="7123080" cy="4756499"/>
          </a:xfrm>
          <a:custGeom>
            <a:avLst/>
            <a:gdLst/>
            <a:ahLst/>
            <a:cxnLst/>
            <a:rect r="r" b="b" t="t" l="l"/>
            <a:pathLst>
              <a:path h="4756499" w="7123080">
                <a:moveTo>
                  <a:pt x="0" y="0"/>
                </a:moveTo>
                <a:lnTo>
                  <a:pt x="7123081" y="0"/>
                </a:lnTo>
                <a:lnTo>
                  <a:pt x="7123081" y="4756499"/>
                </a:lnTo>
                <a:lnTo>
                  <a:pt x="0" y="4756499"/>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4" id="4"/>
          <p:cNvSpPr/>
          <p:nvPr/>
        </p:nvSpPr>
        <p:spPr>
          <a:xfrm flipH="false" flipV="false" rot="0">
            <a:off x="13773150" y="0"/>
            <a:ext cx="4514850" cy="10287000"/>
          </a:xfrm>
          <a:custGeom>
            <a:avLst/>
            <a:gdLst/>
            <a:ahLst/>
            <a:cxnLst/>
            <a:rect r="r" b="b" t="t" l="l"/>
            <a:pathLst>
              <a:path h="10287000" w="4514850">
                <a:moveTo>
                  <a:pt x="0" y="0"/>
                </a:moveTo>
                <a:lnTo>
                  <a:pt x="4514850" y="0"/>
                </a:lnTo>
                <a:lnTo>
                  <a:pt x="4514850" y="10287000"/>
                </a:lnTo>
                <a:lnTo>
                  <a:pt x="0" y="1028700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5" id="5"/>
          <p:cNvSpPr/>
          <p:nvPr/>
        </p:nvSpPr>
        <p:spPr>
          <a:xfrm flipH="false" flipV="false" rot="0">
            <a:off x="14404317" y="0"/>
            <a:ext cx="3883724" cy="10287000"/>
          </a:xfrm>
          <a:custGeom>
            <a:avLst/>
            <a:gdLst/>
            <a:ahLst/>
            <a:cxnLst/>
            <a:rect r="r" b="b" t="t" l="l"/>
            <a:pathLst>
              <a:path h="10287000" w="3883724">
                <a:moveTo>
                  <a:pt x="0" y="0"/>
                </a:moveTo>
                <a:lnTo>
                  <a:pt x="3883723" y="0"/>
                </a:lnTo>
                <a:lnTo>
                  <a:pt x="3883723" y="10287000"/>
                </a:lnTo>
                <a:lnTo>
                  <a:pt x="0" y="10287000"/>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6" id="6"/>
          <p:cNvSpPr/>
          <p:nvPr/>
        </p:nvSpPr>
        <p:spPr>
          <a:xfrm flipH="false" flipV="false" rot="0">
            <a:off x="13401675" y="4572000"/>
            <a:ext cx="4886325" cy="5715000"/>
          </a:xfrm>
          <a:custGeom>
            <a:avLst/>
            <a:gdLst/>
            <a:ahLst/>
            <a:cxnLst/>
            <a:rect r="r" b="b" t="t" l="l"/>
            <a:pathLst>
              <a:path h="5715000" w="4886325">
                <a:moveTo>
                  <a:pt x="0" y="0"/>
                </a:moveTo>
                <a:lnTo>
                  <a:pt x="4886325" y="0"/>
                </a:lnTo>
                <a:lnTo>
                  <a:pt x="4886325" y="5715000"/>
                </a:lnTo>
                <a:lnTo>
                  <a:pt x="0" y="5715000"/>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Freeform 7" id="7"/>
          <p:cNvSpPr/>
          <p:nvPr/>
        </p:nvSpPr>
        <p:spPr>
          <a:xfrm flipH="false" flipV="false" rot="0">
            <a:off x="14006895" y="0"/>
            <a:ext cx="4281107" cy="10287000"/>
          </a:xfrm>
          <a:custGeom>
            <a:avLst/>
            <a:gdLst/>
            <a:ahLst/>
            <a:cxnLst/>
            <a:rect r="r" b="b" t="t" l="l"/>
            <a:pathLst>
              <a:path h="10287000" w="4281107">
                <a:moveTo>
                  <a:pt x="0" y="0"/>
                </a:moveTo>
                <a:lnTo>
                  <a:pt x="4281107" y="0"/>
                </a:lnTo>
                <a:lnTo>
                  <a:pt x="4281107" y="10287000"/>
                </a:lnTo>
                <a:lnTo>
                  <a:pt x="0" y="10287000"/>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
        <p:nvSpPr>
          <p:cNvPr name="Freeform 8" id="8"/>
          <p:cNvSpPr/>
          <p:nvPr/>
        </p:nvSpPr>
        <p:spPr>
          <a:xfrm flipH="false" flipV="false" rot="0">
            <a:off x="16344900" y="0"/>
            <a:ext cx="1943100" cy="10287000"/>
          </a:xfrm>
          <a:custGeom>
            <a:avLst/>
            <a:gdLst/>
            <a:ahLst/>
            <a:cxnLst/>
            <a:rect r="r" b="b" t="t" l="l"/>
            <a:pathLst>
              <a:path h="10287000" w="1943100">
                <a:moveTo>
                  <a:pt x="0" y="0"/>
                </a:moveTo>
                <a:lnTo>
                  <a:pt x="1943100" y="0"/>
                </a:lnTo>
                <a:lnTo>
                  <a:pt x="1943100" y="10287000"/>
                </a:lnTo>
                <a:lnTo>
                  <a:pt x="0" y="10287000"/>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p:spPr>
      </p:sp>
      <p:sp>
        <p:nvSpPr>
          <p:cNvPr name="Freeform 9" id="9"/>
          <p:cNvSpPr/>
          <p:nvPr/>
        </p:nvSpPr>
        <p:spPr>
          <a:xfrm flipH="false" flipV="false" rot="0">
            <a:off x="16404370" y="0"/>
            <a:ext cx="1883664" cy="10287000"/>
          </a:xfrm>
          <a:custGeom>
            <a:avLst/>
            <a:gdLst/>
            <a:ahLst/>
            <a:cxnLst/>
            <a:rect r="r" b="b" t="t" l="l"/>
            <a:pathLst>
              <a:path h="10287000" w="1883664">
                <a:moveTo>
                  <a:pt x="0" y="0"/>
                </a:moveTo>
                <a:lnTo>
                  <a:pt x="1883664" y="0"/>
                </a:lnTo>
                <a:lnTo>
                  <a:pt x="1883664" y="10287000"/>
                </a:lnTo>
                <a:lnTo>
                  <a:pt x="0" y="10287000"/>
                </a:lnTo>
                <a:lnTo>
                  <a:pt x="0" y="0"/>
                </a:lnTo>
                <a:close/>
              </a:path>
            </a:pathLst>
          </a:custGeom>
          <a:blipFill>
            <a:blip r:embed="rId17">
              <a:extLst>
                <a:ext uri="{96DAC541-7B7A-43D3-8B79-37D633B846F1}">
                  <asvg:svgBlip xmlns:asvg="http://schemas.microsoft.com/office/drawing/2016/SVG/main" r:embed="rId18"/>
                </a:ext>
              </a:extLst>
            </a:blip>
            <a:stretch>
              <a:fillRect l="0" t="0" r="0" b="0"/>
            </a:stretch>
          </a:blipFill>
        </p:spPr>
      </p:sp>
      <p:sp>
        <p:nvSpPr>
          <p:cNvPr name="Freeform 10" id="10"/>
          <p:cNvSpPr/>
          <p:nvPr/>
        </p:nvSpPr>
        <p:spPr>
          <a:xfrm flipH="false" flipV="false" rot="0">
            <a:off x="15559088" y="5386388"/>
            <a:ext cx="2728912" cy="4900612"/>
          </a:xfrm>
          <a:custGeom>
            <a:avLst/>
            <a:gdLst/>
            <a:ahLst/>
            <a:cxnLst/>
            <a:rect r="r" b="b" t="t" l="l"/>
            <a:pathLst>
              <a:path h="4900612" w="2728912">
                <a:moveTo>
                  <a:pt x="0" y="0"/>
                </a:moveTo>
                <a:lnTo>
                  <a:pt x="2728912" y="0"/>
                </a:lnTo>
                <a:lnTo>
                  <a:pt x="2728912" y="4900612"/>
                </a:lnTo>
                <a:lnTo>
                  <a:pt x="0" y="4900612"/>
                </a:lnTo>
                <a:lnTo>
                  <a:pt x="0" y="0"/>
                </a:lnTo>
                <a:close/>
              </a:path>
            </a:pathLst>
          </a:custGeom>
          <a:blipFill>
            <a:blip r:embed="rId19">
              <a:extLst>
                <a:ext uri="{96DAC541-7B7A-43D3-8B79-37D633B846F1}">
                  <asvg:svgBlip xmlns:asvg="http://schemas.microsoft.com/office/drawing/2016/SVG/main" r:embed="rId20"/>
                </a:ext>
              </a:extLst>
            </a:blip>
            <a:stretch>
              <a:fillRect l="0" t="0" r="0" b="0"/>
            </a:stretch>
          </a:blipFill>
        </p:spPr>
      </p:sp>
      <p:sp>
        <p:nvSpPr>
          <p:cNvPr name="Freeform 11" id="11"/>
          <p:cNvSpPr/>
          <p:nvPr/>
        </p:nvSpPr>
        <p:spPr>
          <a:xfrm flipH="false" flipV="false" rot="0">
            <a:off x="0" y="6015038"/>
            <a:ext cx="671512" cy="4271962"/>
          </a:xfrm>
          <a:custGeom>
            <a:avLst/>
            <a:gdLst/>
            <a:ahLst/>
            <a:cxnLst/>
            <a:rect r="r" b="b" t="t" l="l"/>
            <a:pathLst>
              <a:path h="4271962" w="671512">
                <a:moveTo>
                  <a:pt x="0" y="0"/>
                </a:moveTo>
                <a:lnTo>
                  <a:pt x="671512" y="0"/>
                </a:lnTo>
                <a:lnTo>
                  <a:pt x="671512" y="4271962"/>
                </a:lnTo>
                <a:lnTo>
                  <a:pt x="0" y="4271962"/>
                </a:lnTo>
                <a:lnTo>
                  <a:pt x="0" y="0"/>
                </a:lnTo>
                <a:close/>
              </a:path>
            </a:pathLst>
          </a:custGeom>
          <a:blipFill>
            <a:blip r:embed="rId21">
              <a:extLst>
                <a:ext uri="{96DAC541-7B7A-43D3-8B79-37D633B846F1}">
                  <asvg:svgBlip xmlns:asvg="http://schemas.microsoft.com/office/drawing/2016/SVG/main" r:embed="rId22"/>
                </a:ext>
              </a:extLst>
            </a:blip>
            <a:stretch>
              <a:fillRect l="0" t="0" r="0" b="0"/>
            </a:stretch>
          </a:blipFill>
        </p:spPr>
      </p:sp>
      <p:sp>
        <p:nvSpPr>
          <p:cNvPr name="Freeform 12" id="12"/>
          <p:cNvSpPr/>
          <p:nvPr/>
        </p:nvSpPr>
        <p:spPr>
          <a:xfrm flipH="false" flipV="false" rot="0">
            <a:off x="1314448" y="1485900"/>
            <a:ext cx="2614612" cy="2000250"/>
          </a:xfrm>
          <a:custGeom>
            <a:avLst/>
            <a:gdLst/>
            <a:ahLst/>
            <a:cxnLst/>
            <a:rect r="r" b="b" t="t" l="l"/>
            <a:pathLst>
              <a:path h="2000250" w="2614612">
                <a:moveTo>
                  <a:pt x="0" y="0"/>
                </a:moveTo>
                <a:lnTo>
                  <a:pt x="2614612" y="0"/>
                </a:lnTo>
                <a:lnTo>
                  <a:pt x="2614612" y="2000250"/>
                </a:lnTo>
                <a:lnTo>
                  <a:pt x="0" y="2000250"/>
                </a:lnTo>
                <a:lnTo>
                  <a:pt x="0" y="0"/>
                </a:lnTo>
                <a:close/>
              </a:path>
            </a:pathLst>
          </a:custGeom>
          <a:blipFill>
            <a:blip r:embed="rId23">
              <a:extLst>
                <a:ext uri="{96DAC541-7B7A-43D3-8B79-37D633B846F1}">
                  <asvg:svgBlip xmlns:asvg="http://schemas.microsoft.com/office/drawing/2016/SVG/main" r:embed="rId24"/>
                </a:ext>
              </a:extLst>
            </a:blip>
            <a:stretch>
              <a:fillRect l="-91" t="0" r="-91" b="0"/>
            </a:stretch>
          </a:blipFill>
        </p:spPr>
      </p:sp>
      <p:sp>
        <p:nvSpPr>
          <p:cNvPr name="Freeform 13" id="13"/>
          <p:cNvSpPr/>
          <p:nvPr/>
        </p:nvSpPr>
        <p:spPr>
          <a:xfrm flipH="false" flipV="false" rot="0">
            <a:off x="5629275" y="1785938"/>
            <a:ext cx="2500312" cy="2157412"/>
          </a:xfrm>
          <a:custGeom>
            <a:avLst/>
            <a:gdLst/>
            <a:ahLst/>
            <a:cxnLst/>
            <a:rect r="r" b="b" t="t" l="l"/>
            <a:pathLst>
              <a:path h="2157412" w="2500312">
                <a:moveTo>
                  <a:pt x="0" y="0"/>
                </a:moveTo>
                <a:lnTo>
                  <a:pt x="2500312" y="0"/>
                </a:lnTo>
                <a:lnTo>
                  <a:pt x="2500312" y="2157412"/>
                </a:lnTo>
                <a:lnTo>
                  <a:pt x="0" y="2157412"/>
                </a:lnTo>
                <a:lnTo>
                  <a:pt x="0" y="0"/>
                </a:lnTo>
                <a:close/>
              </a:path>
            </a:pathLst>
          </a:custGeom>
          <a:blipFill>
            <a:blip r:embed="rId25">
              <a:extLst>
                <a:ext uri="{96DAC541-7B7A-43D3-8B79-37D633B846F1}">
                  <asvg:svgBlip xmlns:asvg="http://schemas.microsoft.com/office/drawing/2016/SVG/main" r:embed="rId26"/>
                </a:ext>
              </a:extLst>
            </a:blip>
            <a:stretch>
              <a:fillRect l="0" t="0" r="0" b="0"/>
            </a:stretch>
          </a:blipFill>
        </p:spPr>
      </p:sp>
      <p:sp>
        <p:nvSpPr>
          <p:cNvPr name="Freeform 14" id="14"/>
          <p:cNvSpPr/>
          <p:nvPr/>
        </p:nvSpPr>
        <p:spPr>
          <a:xfrm flipH="false" flipV="false" rot="0">
            <a:off x="5700712" y="7843838"/>
            <a:ext cx="1085850" cy="928688"/>
          </a:xfrm>
          <a:custGeom>
            <a:avLst/>
            <a:gdLst/>
            <a:ahLst/>
            <a:cxnLst/>
            <a:rect r="r" b="b" t="t" l="l"/>
            <a:pathLst>
              <a:path h="928688" w="1085850">
                <a:moveTo>
                  <a:pt x="0" y="0"/>
                </a:moveTo>
                <a:lnTo>
                  <a:pt x="1085850" y="0"/>
                </a:lnTo>
                <a:lnTo>
                  <a:pt x="1085850" y="928688"/>
                </a:lnTo>
                <a:lnTo>
                  <a:pt x="0" y="928688"/>
                </a:lnTo>
                <a:lnTo>
                  <a:pt x="0" y="0"/>
                </a:lnTo>
                <a:close/>
              </a:path>
            </a:pathLst>
          </a:custGeom>
          <a:blipFill>
            <a:blip r:embed="rId27">
              <a:extLst>
                <a:ext uri="{96DAC541-7B7A-43D3-8B79-37D633B846F1}">
                  <asvg:svgBlip xmlns:asvg="http://schemas.microsoft.com/office/drawing/2016/SVG/main" r:embed="rId28"/>
                </a:ext>
              </a:extLst>
            </a:blip>
            <a:stretch>
              <a:fillRect l="0" t="0" r="0" b="0"/>
            </a:stretch>
          </a:blipFill>
        </p:spPr>
      </p:sp>
      <p:sp>
        <p:nvSpPr>
          <p:cNvPr name="TextBox 15" id="15"/>
          <p:cNvSpPr txBox="true"/>
          <p:nvPr/>
        </p:nvSpPr>
        <p:spPr>
          <a:xfrm rot="0">
            <a:off x="-1243012" y="-68292"/>
            <a:ext cx="14973300" cy="1600124"/>
          </a:xfrm>
          <a:prstGeom prst="rect">
            <a:avLst/>
          </a:prstGeom>
        </p:spPr>
        <p:txBody>
          <a:bodyPr anchor="t" rtlCol="false" tIns="0" lIns="0" bIns="0" rIns="0">
            <a:spAutoFit/>
          </a:bodyPr>
          <a:lstStyle/>
          <a:p>
            <a:pPr algn="l">
              <a:lnSpc>
                <a:spcPts val="5759"/>
              </a:lnSpc>
            </a:pPr>
            <a:r>
              <a:rPr lang="en-US" sz="4800" b="true">
                <a:solidFill>
                  <a:srgbClr val="0F0F0F"/>
                </a:solidFill>
                <a:latin typeface="Arimo Bold"/>
                <a:ea typeface="Arimo Bold"/>
                <a:cs typeface="Arimo Bold"/>
                <a:sym typeface="Arimo Bold"/>
              </a:rPr>
              <a:t>Employee Data Analysis using Excel </a:t>
            </a:r>
          </a:p>
          <a:p>
            <a:pPr algn="l">
              <a:lnSpc>
                <a:spcPts val="5759"/>
              </a:lnSpc>
            </a:pPr>
          </a:p>
        </p:txBody>
      </p:sp>
      <p:grpSp>
        <p:nvGrpSpPr>
          <p:cNvPr name="Group 16" id="16"/>
          <p:cNvGrpSpPr/>
          <p:nvPr/>
        </p:nvGrpSpPr>
        <p:grpSpPr>
          <a:xfrm rot="0">
            <a:off x="1014412" y="9701212"/>
            <a:ext cx="3214688" cy="300038"/>
            <a:chOff x="0" y="0"/>
            <a:chExt cx="4286251" cy="400051"/>
          </a:xfrm>
        </p:grpSpPr>
        <p:sp>
          <p:nvSpPr>
            <p:cNvPr name="Freeform 17" id="17"/>
            <p:cNvSpPr/>
            <p:nvPr/>
          </p:nvSpPr>
          <p:spPr>
            <a:xfrm flipH="false" flipV="false" rot="0">
              <a:off x="0" y="0"/>
              <a:ext cx="4286250" cy="400050"/>
            </a:xfrm>
            <a:custGeom>
              <a:avLst/>
              <a:gdLst/>
              <a:ahLst/>
              <a:cxnLst/>
              <a:rect r="r" b="b" t="t" l="l"/>
              <a:pathLst>
                <a:path h="400050" w="4286250">
                  <a:moveTo>
                    <a:pt x="0" y="0"/>
                  </a:moveTo>
                  <a:lnTo>
                    <a:pt x="4286250" y="0"/>
                  </a:lnTo>
                  <a:lnTo>
                    <a:pt x="4286250" y="400050"/>
                  </a:lnTo>
                  <a:lnTo>
                    <a:pt x="0" y="400050"/>
                  </a:lnTo>
                  <a:lnTo>
                    <a:pt x="0" y="0"/>
                  </a:lnTo>
                  <a:close/>
                </a:path>
              </a:pathLst>
            </a:custGeom>
            <a:blipFill>
              <a:blip r:embed="rId29"/>
              <a:stretch>
                <a:fillRect l="-66666" t="0" r="-66666" b="0"/>
              </a:stretch>
            </a:blipFill>
          </p:spPr>
        </p:sp>
      </p:grpSp>
      <p:sp>
        <p:nvSpPr>
          <p:cNvPr name="TextBox 18" id="18"/>
          <p:cNvSpPr txBox="true"/>
          <p:nvPr/>
        </p:nvSpPr>
        <p:spPr>
          <a:xfrm rot="0">
            <a:off x="17030127" y="9697941"/>
            <a:ext cx="226693" cy="299720"/>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1</a:t>
            </a:r>
          </a:p>
        </p:txBody>
      </p:sp>
      <p:sp>
        <p:nvSpPr>
          <p:cNvPr name="TextBox 19" id="19"/>
          <p:cNvSpPr txBox="true"/>
          <p:nvPr/>
        </p:nvSpPr>
        <p:spPr>
          <a:xfrm rot="0">
            <a:off x="3923253" y="5016945"/>
            <a:ext cx="12733020" cy="2714625"/>
          </a:xfrm>
          <a:prstGeom prst="rect">
            <a:avLst/>
          </a:prstGeom>
        </p:spPr>
        <p:txBody>
          <a:bodyPr anchor="t" rtlCol="false" tIns="0" lIns="0" bIns="0" rIns="0">
            <a:spAutoFit/>
          </a:bodyPr>
          <a:lstStyle/>
          <a:p>
            <a:pPr algn="l">
              <a:lnSpc>
                <a:spcPts val="4320"/>
              </a:lnSpc>
            </a:pPr>
            <a:r>
              <a:rPr lang="en-US" sz="3600" spc="32">
                <a:solidFill>
                  <a:srgbClr val="000000"/>
                </a:solidFill>
                <a:latin typeface="TT Rounds Condensed"/>
                <a:ea typeface="TT Rounds Condensed"/>
                <a:cs typeface="TT Rounds Condensed"/>
                <a:sym typeface="TT Rounds Condensed"/>
              </a:rPr>
              <a:t>STUDENT NAME: Deena Dayalan</a:t>
            </a:r>
          </a:p>
          <a:p>
            <a:pPr algn="l">
              <a:lnSpc>
                <a:spcPts val="4320"/>
              </a:lnSpc>
            </a:pPr>
            <a:r>
              <a:rPr lang="en-US" sz="3600" spc="32">
                <a:solidFill>
                  <a:srgbClr val="000000"/>
                </a:solidFill>
                <a:latin typeface="TT Rounds Condensed"/>
                <a:ea typeface="TT Rounds Condensed"/>
                <a:cs typeface="TT Rounds Condensed"/>
                <a:sym typeface="TT Rounds Condensed"/>
              </a:rPr>
              <a:t>REGISTER NO:312207213</a:t>
            </a:r>
          </a:p>
          <a:p>
            <a:pPr algn="l">
              <a:lnSpc>
                <a:spcPts val="4320"/>
              </a:lnSpc>
            </a:pPr>
            <a:r>
              <a:rPr lang="en-US" sz="3600" spc="32">
                <a:solidFill>
                  <a:srgbClr val="000000"/>
                </a:solidFill>
                <a:latin typeface="TT Rounds Condensed"/>
                <a:ea typeface="TT Rounds Condensed"/>
                <a:cs typeface="TT Rounds Condensed"/>
                <a:sym typeface="TT Rounds Condensed"/>
              </a:rPr>
              <a:t>DEPARTMENT:B.COM(COMPUTER APPLICATION)</a:t>
            </a:r>
          </a:p>
          <a:p>
            <a:pPr algn="l">
              <a:lnSpc>
                <a:spcPts val="4320"/>
              </a:lnSpc>
            </a:pPr>
            <a:r>
              <a:rPr lang="en-US" sz="3600" spc="32">
                <a:solidFill>
                  <a:srgbClr val="000000"/>
                </a:solidFill>
                <a:latin typeface="TT Rounds Condensed"/>
                <a:ea typeface="TT Rounds Condensed"/>
                <a:cs typeface="TT Rounds Condensed"/>
                <a:sym typeface="TT Rounds Condensed"/>
              </a:rPr>
              <a:t>COLLEGE: AM JAIN  COLLEGE</a:t>
            </a:r>
          </a:p>
          <a:p>
            <a:pPr algn="l">
              <a:lnSpc>
                <a:spcPts val="4320"/>
              </a:lnSpc>
            </a:pPr>
            <a:r>
              <a:rPr lang="en-US" sz="3600" spc="32">
                <a:solidFill>
                  <a:srgbClr val="000000"/>
                </a:solidFill>
                <a:latin typeface="TT Rounds Condensed"/>
                <a:ea typeface="TT Rounds Condensed"/>
                <a:cs typeface="TT Rounds Condensed"/>
                <a:sym typeface="TT Rounds Condensed"/>
              </a:rPr>
              <a:t>           </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4059090" y="6000"/>
            <a:ext cx="1841563" cy="10282238"/>
          </a:xfrm>
          <a:custGeom>
            <a:avLst/>
            <a:gdLst/>
            <a:ahLst/>
            <a:cxnLst/>
            <a:rect r="r" b="b" t="t" l="l"/>
            <a:pathLst>
              <a:path h="10282238" w="1841563">
                <a:moveTo>
                  <a:pt x="0" y="0"/>
                </a:moveTo>
                <a:lnTo>
                  <a:pt x="1841564" y="0"/>
                </a:lnTo>
                <a:lnTo>
                  <a:pt x="1841564" y="10282237"/>
                </a:lnTo>
                <a:lnTo>
                  <a:pt x="0" y="1028223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1168917" y="5536438"/>
            <a:ext cx="7123080" cy="4756499"/>
          </a:xfrm>
          <a:custGeom>
            <a:avLst/>
            <a:gdLst/>
            <a:ahLst/>
            <a:cxnLst/>
            <a:rect r="r" b="b" t="t" l="l"/>
            <a:pathLst>
              <a:path h="4756499" w="7123080">
                <a:moveTo>
                  <a:pt x="0" y="0"/>
                </a:moveTo>
                <a:lnTo>
                  <a:pt x="7123081" y="0"/>
                </a:lnTo>
                <a:lnTo>
                  <a:pt x="7123081" y="4756499"/>
                </a:lnTo>
                <a:lnTo>
                  <a:pt x="0" y="475649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3773150" y="0"/>
            <a:ext cx="4514850" cy="10287000"/>
          </a:xfrm>
          <a:custGeom>
            <a:avLst/>
            <a:gdLst/>
            <a:ahLst/>
            <a:cxnLst/>
            <a:rect r="r" b="b" t="t" l="l"/>
            <a:pathLst>
              <a:path h="10287000" w="4514850">
                <a:moveTo>
                  <a:pt x="0" y="0"/>
                </a:moveTo>
                <a:lnTo>
                  <a:pt x="4514850" y="0"/>
                </a:lnTo>
                <a:lnTo>
                  <a:pt x="4514850" y="10287000"/>
                </a:lnTo>
                <a:lnTo>
                  <a:pt x="0" y="102870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4404317" y="0"/>
            <a:ext cx="3883724" cy="10287000"/>
          </a:xfrm>
          <a:custGeom>
            <a:avLst/>
            <a:gdLst/>
            <a:ahLst/>
            <a:cxnLst/>
            <a:rect r="r" b="b" t="t" l="l"/>
            <a:pathLst>
              <a:path h="10287000" w="3883724">
                <a:moveTo>
                  <a:pt x="0" y="0"/>
                </a:moveTo>
                <a:lnTo>
                  <a:pt x="3883723" y="0"/>
                </a:lnTo>
                <a:lnTo>
                  <a:pt x="3883723" y="10287000"/>
                </a:lnTo>
                <a:lnTo>
                  <a:pt x="0" y="102870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0">
            <a:off x="13401675" y="4572000"/>
            <a:ext cx="4886325" cy="5715000"/>
          </a:xfrm>
          <a:custGeom>
            <a:avLst/>
            <a:gdLst/>
            <a:ahLst/>
            <a:cxnLst/>
            <a:rect r="r" b="b" t="t" l="l"/>
            <a:pathLst>
              <a:path h="5715000" w="4886325">
                <a:moveTo>
                  <a:pt x="0" y="0"/>
                </a:moveTo>
                <a:lnTo>
                  <a:pt x="4886325" y="0"/>
                </a:lnTo>
                <a:lnTo>
                  <a:pt x="4886325" y="5715000"/>
                </a:lnTo>
                <a:lnTo>
                  <a:pt x="0" y="571500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7" id="7"/>
          <p:cNvSpPr/>
          <p:nvPr/>
        </p:nvSpPr>
        <p:spPr>
          <a:xfrm flipH="false" flipV="false" rot="0">
            <a:off x="14006895" y="0"/>
            <a:ext cx="4281107" cy="10287000"/>
          </a:xfrm>
          <a:custGeom>
            <a:avLst/>
            <a:gdLst/>
            <a:ahLst/>
            <a:cxnLst/>
            <a:rect r="r" b="b" t="t" l="l"/>
            <a:pathLst>
              <a:path h="10287000" w="4281107">
                <a:moveTo>
                  <a:pt x="0" y="0"/>
                </a:moveTo>
                <a:lnTo>
                  <a:pt x="4281107" y="0"/>
                </a:lnTo>
                <a:lnTo>
                  <a:pt x="4281107" y="10287000"/>
                </a:lnTo>
                <a:lnTo>
                  <a:pt x="0" y="10287000"/>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8" id="8"/>
          <p:cNvSpPr/>
          <p:nvPr/>
        </p:nvSpPr>
        <p:spPr>
          <a:xfrm flipH="false" flipV="false" rot="0">
            <a:off x="16344900" y="0"/>
            <a:ext cx="1943100" cy="10287000"/>
          </a:xfrm>
          <a:custGeom>
            <a:avLst/>
            <a:gdLst/>
            <a:ahLst/>
            <a:cxnLst/>
            <a:rect r="r" b="b" t="t" l="l"/>
            <a:pathLst>
              <a:path h="10287000" w="1943100">
                <a:moveTo>
                  <a:pt x="0" y="0"/>
                </a:moveTo>
                <a:lnTo>
                  <a:pt x="1943100" y="0"/>
                </a:lnTo>
                <a:lnTo>
                  <a:pt x="1943100" y="10287000"/>
                </a:lnTo>
                <a:lnTo>
                  <a:pt x="0" y="10287000"/>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9" id="9"/>
          <p:cNvSpPr/>
          <p:nvPr/>
        </p:nvSpPr>
        <p:spPr>
          <a:xfrm flipH="false" flipV="false" rot="0">
            <a:off x="16404370" y="0"/>
            <a:ext cx="1883664" cy="10287000"/>
          </a:xfrm>
          <a:custGeom>
            <a:avLst/>
            <a:gdLst/>
            <a:ahLst/>
            <a:cxnLst/>
            <a:rect r="r" b="b" t="t" l="l"/>
            <a:pathLst>
              <a:path h="10287000" w="1883664">
                <a:moveTo>
                  <a:pt x="0" y="0"/>
                </a:moveTo>
                <a:lnTo>
                  <a:pt x="1883664" y="0"/>
                </a:lnTo>
                <a:lnTo>
                  <a:pt x="1883664" y="10287000"/>
                </a:lnTo>
                <a:lnTo>
                  <a:pt x="0" y="10287000"/>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Freeform 10" id="10"/>
          <p:cNvSpPr/>
          <p:nvPr/>
        </p:nvSpPr>
        <p:spPr>
          <a:xfrm flipH="false" flipV="false" rot="0">
            <a:off x="15559088" y="5386388"/>
            <a:ext cx="2728912" cy="4900612"/>
          </a:xfrm>
          <a:custGeom>
            <a:avLst/>
            <a:gdLst/>
            <a:ahLst/>
            <a:cxnLst/>
            <a:rect r="r" b="b" t="t" l="l"/>
            <a:pathLst>
              <a:path h="4900612" w="2728912">
                <a:moveTo>
                  <a:pt x="0" y="0"/>
                </a:moveTo>
                <a:lnTo>
                  <a:pt x="2728912" y="0"/>
                </a:lnTo>
                <a:lnTo>
                  <a:pt x="2728912" y="4900612"/>
                </a:lnTo>
                <a:lnTo>
                  <a:pt x="0" y="4900612"/>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p:spPr>
      </p:sp>
      <p:sp>
        <p:nvSpPr>
          <p:cNvPr name="Freeform 11" id="11"/>
          <p:cNvSpPr/>
          <p:nvPr/>
        </p:nvSpPr>
        <p:spPr>
          <a:xfrm flipH="false" flipV="false" rot="0">
            <a:off x="0" y="6015038"/>
            <a:ext cx="671512" cy="4271962"/>
          </a:xfrm>
          <a:custGeom>
            <a:avLst/>
            <a:gdLst/>
            <a:ahLst/>
            <a:cxnLst/>
            <a:rect r="r" b="b" t="t" l="l"/>
            <a:pathLst>
              <a:path h="4271962" w="671512">
                <a:moveTo>
                  <a:pt x="0" y="0"/>
                </a:moveTo>
                <a:lnTo>
                  <a:pt x="671512" y="0"/>
                </a:lnTo>
                <a:lnTo>
                  <a:pt x="671512" y="4271962"/>
                </a:lnTo>
                <a:lnTo>
                  <a:pt x="0" y="4271962"/>
                </a:lnTo>
                <a:lnTo>
                  <a:pt x="0" y="0"/>
                </a:lnTo>
                <a:close/>
              </a:path>
            </a:pathLst>
          </a:custGeom>
          <a:blipFill>
            <a:blip r:embed="rId20">
              <a:extLst>
                <a:ext uri="{96DAC541-7B7A-43D3-8B79-37D633B846F1}">
                  <asvg:svgBlip xmlns:asvg="http://schemas.microsoft.com/office/drawing/2016/SVG/main" r:embed="rId21"/>
                </a:ext>
              </a:extLst>
            </a:blip>
            <a:stretch>
              <a:fillRect l="0" t="0" r="0" b="0"/>
            </a:stretch>
          </a:blipFill>
        </p:spPr>
      </p:sp>
      <p:sp>
        <p:nvSpPr>
          <p:cNvPr name="Freeform 12" id="12"/>
          <p:cNvSpPr/>
          <p:nvPr/>
        </p:nvSpPr>
        <p:spPr>
          <a:xfrm flipH="false" flipV="false" rot="0">
            <a:off x="14030325" y="8843962"/>
            <a:ext cx="271462" cy="271462"/>
          </a:xfrm>
          <a:custGeom>
            <a:avLst/>
            <a:gdLst/>
            <a:ahLst/>
            <a:cxnLst/>
            <a:rect r="r" b="b" t="t" l="l"/>
            <a:pathLst>
              <a:path h="271462" w="271462">
                <a:moveTo>
                  <a:pt x="0" y="0"/>
                </a:moveTo>
                <a:lnTo>
                  <a:pt x="271462" y="0"/>
                </a:lnTo>
                <a:lnTo>
                  <a:pt x="271462" y="271462"/>
                </a:lnTo>
                <a:lnTo>
                  <a:pt x="0" y="271462"/>
                </a:lnTo>
                <a:lnTo>
                  <a:pt x="0" y="0"/>
                </a:lnTo>
                <a:close/>
              </a:path>
            </a:pathLst>
          </a:custGeom>
          <a:blipFill>
            <a:blip r:embed="rId22">
              <a:extLst>
                <a:ext uri="{96DAC541-7B7A-43D3-8B79-37D633B846F1}">
                  <asvg:svgBlip xmlns:asvg="http://schemas.microsoft.com/office/drawing/2016/SVG/main" r:embed="rId23"/>
                </a:ext>
              </a:extLst>
            </a:blip>
            <a:stretch>
              <a:fillRect l="0" t="0" r="0" b="0"/>
            </a:stretch>
          </a:blipFill>
        </p:spPr>
      </p:sp>
      <p:grpSp>
        <p:nvGrpSpPr>
          <p:cNvPr name="Group 13" id="13"/>
          <p:cNvGrpSpPr/>
          <p:nvPr/>
        </p:nvGrpSpPr>
        <p:grpSpPr>
          <a:xfrm rot="0">
            <a:off x="2500312" y="9701212"/>
            <a:ext cx="114300" cy="266700"/>
            <a:chOff x="0" y="0"/>
            <a:chExt cx="152400" cy="355600"/>
          </a:xfrm>
        </p:grpSpPr>
        <p:sp>
          <p:nvSpPr>
            <p:cNvPr name="Freeform 14" id="14"/>
            <p:cNvSpPr/>
            <p:nvPr/>
          </p:nvSpPr>
          <p:spPr>
            <a:xfrm flipH="false" flipV="false" rot="0">
              <a:off x="0" y="0"/>
              <a:ext cx="152400" cy="355600"/>
            </a:xfrm>
            <a:custGeom>
              <a:avLst/>
              <a:gdLst/>
              <a:ahLst/>
              <a:cxnLst/>
              <a:rect r="r" b="b" t="t" l="l"/>
              <a:pathLst>
                <a:path h="355600" w="152400">
                  <a:moveTo>
                    <a:pt x="0" y="0"/>
                  </a:moveTo>
                  <a:lnTo>
                    <a:pt x="152400" y="0"/>
                  </a:lnTo>
                  <a:lnTo>
                    <a:pt x="152400" y="355600"/>
                  </a:lnTo>
                  <a:lnTo>
                    <a:pt x="0" y="355600"/>
                  </a:lnTo>
                  <a:lnTo>
                    <a:pt x="0" y="0"/>
                  </a:lnTo>
                  <a:close/>
                </a:path>
              </a:pathLst>
            </a:custGeom>
            <a:blipFill>
              <a:blip r:embed="rId24"/>
              <a:stretch>
                <a:fillRect l="-66666" t="0" r="-66666" b="0"/>
              </a:stretch>
            </a:blipFill>
          </p:spPr>
        </p:sp>
      </p:grpSp>
      <p:sp>
        <p:nvSpPr>
          <p:cNvPr name="TextBox 15" id="15"/>
          <p:cNvSpPr txBox="true"/>
          <p:nvPr/>
        </p:nvSpPr>
        <p:spPr>
          <a:xfrm rot="0">
            <a:off x="16915827" y="9697941"/>
            <a:ext cx="342900" cy="299720"/>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10</a:t>
            </a:r>
          </a:p>
        </p:txBody>
      </p:sp>
      <p:sp>
        <p:nvSpPr>
          <p:cNvPr name="TextBox 16" id="16"/>
          <p:cNvSpPr txBox="true"/>
          <p:nvPr/>
        </p:nvSpPr>
        <p:spPr>
          <a:xfrm rot="0">
            <a:off x="1109662" y="402430"/>
            <a:ext cx="4955856" cy="1171575"/>
          </a:xfrm>
          <a:prstGeom prst="rect">
            <a:avLst/>
          </a:prstGeom>
        </p:spPr>
        <p:txBody>
          <a:bodyPr anchor="t" rtlCol="false" tIns="0" lIns="0" bIns="0" rIns="0">
            <a:spAutoFit/>
          </a:bodyPr>
          <a:lstStyle/>
          <a:p>
            <a:pPr algn="l">
              <a:lnSpc>
                <a:spcPts val="8640"/>
              </a:lnSpc>
            </a:pPr>
            <a:r>
              <a:rPr lang="en-US" b="true" sz="7200" spc="-43">
                <a:solidFill>
                  <a:srgbClr val="000000"/>
                </a:solidFill>
                <a:latin typeface="Arimo Bold"/>
                <a:ea typeface="Arimo Bold"/>
                <a:cs typeface="Arimo Bold"/>
                <a:sym typeface="Arimo Bold"/>
              </a:rPr>
              <a:t>MODELLING</a:t>
            </a:r>
          </a:p>
        </p:txBody>
      </p:sp>
      <p:sp>
        <p:nvSpPr>
          <p:cNvPr name="Freeform 17" id="17"/>
          <p:cNvSpPr/>
          <p:nvPr/>
        </p:nvSpPr>
        <p:spPr>
          <a:xfrm flipH="false" flipV="false" rot="0">
            <a:off x="15087600" y="787712"/>
            <a:ext cx="685800" cy="685800"/>
          </a:xfrm>
          <a:custGeom>
            <a:avLst/>
            <a:gdLst/>
            <a:ahLst/>
            <a:cxnLst/>
            <a:rect r="r" b="b" t="t" l="l"/>
            <a:pathLst>
              <a:path h="685800" w="685800">
                <a:moveTo>
                  <a:pt x="0" y="0"/>
                </a:moveTo>
                <a:lnTo>
                  <a:pt x="685800" y="0"/>
                </a:lnTo>
                <a:lnTo>
                  <a:pt x="685800" y="685800"/>
                </a:lnTo>
                <a:lnTo>
                  <a:pt x="0" y="685800"/>
                </a:lnTo>
                <a:lnTo>
                  <a:pt x="0" y="0"/>
                </a:lnTo>
                <a:close/>
              </a:path>
            </a:pathLst>
          </a:custGeom>
          <a:blipFill>
            <a:blip r:embed="rId25">
              <a:extLst>
                <a:ext uri="{96DAC541-7B7A-43D3-8B79-37D633B846F1}">
                  <asvg:svgBlip xmlns:asvg="http://schemas.microsoft.com/office/drawing/2016/SVG/main" r:embed="rId26"/>
                </a:ext>
              </a:extLst>
            </a:blip>
            <a:stretch>
              <a:fillRect l="0" t="0" r="0" b="0"/>
            </a:stretch>
          </a:blipFill>
        </p:spPr>
      </p:sp>
      <p:sp>
        <p:nvSpPr>
          <p:cNvPr name="TextBox 18" id="18"/>
          <p:cNvSpPr txBox="true"/>
          <p:nvPr/>
        </p:nvSpPr>
        <p:spPr>
          <a:xfrm rot="0">
            <a:off x="1348740" y="1934453"/>
            <a:ext cx="10561320" cy="8376077"/>
          </a:xfrm>
          <a:prstGeom prst="rect">
            <a:avLst/>
          </a:prstGeom>
        </p:spPr>
        <p:txBody>
          <a:bodyPr anchor="t" rtlCol="false" tIns="0" lIns="0" bIns="0" rIns="0">
            <a:spAutoFit/>
          </a:bodyPr>
          <a:lstStyle/>
          <a:p>
            <a:pPr algn="l">
              <a:lnSpc>
                <a:spcPts val="3240"/>
              </a:lnSpc>
            </a:pPr>
            <a:r>
              <a:rPr lang="en-US" sz="2700" spc="25">
                <a:solidFill>
                  <a:srgbClr val="000000"/>
                </a:solidFill>
                <a:latin typeface="TT Rounds Condensed"/>
                <a:ea typeface="TT Rounds Condensed"/>
                <a:cs typeface="TT Rounds Condensed"/>
                <a:sym typeface="TT Rounds Condensed"/>
              </a:rPr>
              <a:t>In attendance analysis using Excel, several modeling techniques can help you gain insights and make data-driven decisions. Here’s an overview of key modeling approaches you might use:</a:t>
            </a:r>
          </a:p>
          <a:p>
            <a:pPr algn="l">
              <a:lnSpc>
                <a:spcPts val="3240"/>
              </a:lnSpc>
            </a:pPr>
            <a:r>
              <a:rPr lang="en-US" sz="2700" spc="25">
                <a:solidFill>
                  <a:srgbClr val="000000"/>
                </a:solidFill>
                <a:latin typeface="TT Rounds Condensed"/>
                <a:ea typeface="TT Rounds Condensed"/>
                <a:cs typeface="TT Rounds Condensed"/>
                <a:sym typeface="TT Rounds Condensed"/>
              </a:rPr>
              <a:t>1. </a:t>
            </a:r>
            <a:r>
              <a:rPr lang="en-US" b="true" sz="2700" spc="25" u="sng">
                <a:solidFill>
                  <a:srgbClr val="000000"/>
                </a:solidFill>
                <a:latin typeface="TT Rounds Condensed Bold"/>
                <a:ea typeface="TT Rounds Condensed Bold"/>
                <a:cs typeface="TT Rounds Condensed Bold"/>
                <a:sym typeface="TT Rounds Condensed Bold"/>
              </a:rPr>
              <a:t>Descriptive Statistics Mean and Median Attendance</a:t>
            </a:r>
            <a:r>
              <a:rPr lang="en-US" sz="2700" spc="25">
                <a:solidFill>
                  <a:srgbClr val="000000"/>
                </a:solidFill>
                <a:latin typeface="TT Rounds Condensed"/>
                <a:ea typeface="TT Rounds Condensed"/>
                <a:cs typeface="TT Rounds Condensed"/>
                <a:sym typeface="TT Rounds Condensed"/>
              </a:rPr>
              <a:t>: Calculate average and median attendance times to understand typical patterns. Standard Deviation: Measure the variability in attendance times. Excel Functions: AVERAGE(), MEDIAN(), STDEV.P(), STDEV.S()</a:t>
            </a:r>
          </a:p>
          <a:p>
            <a:pPr algn="l">
              <a:lnSpc>
                <a:spcPts val="3240"/>
              </a:lnSpc>
            </a:pPr>
            <a:r>
              <a:rPr lang="en-US" sz="2700" spc="25">
                <a:solidFill>
                  <a:srgbClr val="000000"/>
                </a:solidFill>
                <a:latin typeface="TT Rounds Condensed"/>
                <a:ea typeface="TT Rounds Condensed"/>
                <a:cs typeface="TT Rounds Condensed"/>
                <a:sym typeface="TT Rounds Condensed"/>
              </a:rPr>
              <a:t>2. </a:t>
            </a:r>
            <a:r>
              <a:rPr lang="en-US" b="true" sz="2700" spc="25" u="sng">
                <a:solidFill>
                  <a:srgbClr val="000000"/>
                </a:solidFill>
                <a:latin typeface="TT Rounds Condensed Bold"/>
                <a:ea typeface="TT Rounds Condensed Bold"/>
                <a:cs typeface="TT Rounds Condensed Bold"/>
                <a:sym typeface="TT Rounds Condensed Bold"/>
              </a:rPr>
              <a:t>Time Series Analysis Trend Analysis</a:t>
            </a:r>
            <a:r>
              <a:rPr lang="en-US" sz="2700" spc="25">
                <a:solidFill>
                  <a:srgbClr val="000000"/>
                </a:solidFill>
                <a:latin typeface="TT Rounds Condensed"/>
                <a:ea typeface="TT Rounds Condensed"/>
                <a:cs typeface="TT Rounds Condensed"/>
                <a:sym typeface="TT Rounds Condensed"/>
              </a:rPr>
              <a:t>: Analyze attendance trends over time (daily, weekly, monthly).Seasonality: Identify patterns or recurring trends related to specific days of the week or times of the year . Excel Functions: Use line charts or pivot tables to visualize trends.</a:t>
            </a:r>
          </a:p>
          <a:p>
            <a:pPr algn="l">
              <a:lnSpc>
                <a:spcPts val="3240"/>
              </a:lnSpc>
            </a:pPr>
            <a:r>
              <a:rPr lang="en-US" sz="2700" spc="25">
                <a:solidFill>
                  <a:srgbClr val="000000"/>
                </a:solidFill>
                <a:latin typeface="TT Rounds Condensed"/>
                <a:ea typeface="TT Rounds Condensed"/>
                <a:cs typeface="TT Rounds Condensed"/>
                <a:sym typeface="TT Rounds Condensed"/>
              </a:rPr>
              <a:t>3. </a:t>
            </a:r>
            <a:r>
              <a:rPr lang="en-US" b="true" sz="2700" spc="25" u="sng">
                <a:solidFill>
                  <a:srgbClr val="000000"/>
                </a:solidFill>
                <a:latin typeface="TT Rounds Condensed Bold"/>
                <a:ea typeface="TT Rounds Condensed Bold"/>
                <a:cs typeface="TT Rounds Condensed Bold"/>
                <a:sym typeface="TT Rounds Condensed Bold"/>
              </a:rPr>
              <a:t>Pivot Tables and Charts Attendance Summary</a:t>
            </a:r>
            <a:r>
              <a:rPr lang="en-US" sz="2700" spc="25">
                <a:solidFill>
                  <a:srgbClr val="000000"/>
                </a:solidFill>
                <a:latin typeface="TT Rounds Condensed"/>
                <a:ea typeface="TT Rounds Condensed"/>
                <a:cs typeface="TT Rounds Condensed"/>
                <a:sym typeface="TT Rounds Condensed"/>
              </a:rPr>
              <a:t>: Create pivot tables to summarize attendance data by employee, department, or time period . Visual Representation: Use pivot charts to visualize attendance patterns and anomalies . Excel Functions: PivotTable, PivotChart</a:t>
            </a:r>
          </a:p>
          <a:p>
            <a:pPr algn="l">
              <a:lnSpc>
                <a:spcPts val="3240"/>
              </a:lnSpc>
            </a:pPr>
            <a:r>
              <a:rPr lang="en-US" sz="2700" spc="25">
                <a:solidFill>
                  <a:srgbClr val="000000"/>
                </a:solidFill>
                <a:latin typeface="TT Rounds Condensed"/>
                <a:ea typeface="TT Rounds Condensed"/>
                <a:cs typeface="TT Rounds Condensed"/>
                <a:sym typeface="TT Rounds Condensed"/>
              </a:rPr>
              <a:t>4. </a:t>
            </a:r>
            <a:r>
              <a:rPr lang="en-US" b="true" sz="2700" spc="25" u="sng">
                <a:solidFill>
                  <a:srgbClr val="000000"/>
                </a:solidFill>
                <a:latin typeface="TT Rounds Condensed Bold"/>
                <a:ea typeface="TT Rounds Condensed Bold"/>
                <a:cs typeface="TT Rounds Condensed Bold"/>
                <a:sym typeface="TT Rounds Condensed Bold"/>
              </a:rPr>
              <a:t>Absenteeism Analysis Absence Rates</a:t>
            </a:r>
            <a:r>
              <a:rPr lang="en-US" sz="2700" spc="25">
                <a:solidFill>
                  <a:srgbClr val="000000"/>
                </a:solidFill>
                <a:latin typeface="TT Rounds Condensed"/>
                <a:ea typeface="TT Rounds Condensed"/>
                <a:cs typeface="TT Rounds Condensed"/>
                <a:sym typeface="TT Rounds Condensed"/>
              </a:rPr>
              <a:t>: Calculate the percentage of days employees or students are absent . Correlation with Other Factors: Analyze correlations between absenteeism and factors like department, time of year, or employee tenure . Excel Functions: COUNTIF(), COUNTIFS(), CORREL()</a:t>
            </a:r>
          </a:p>
        </p:txBody>
      </p:sp>
    </p:spTree>
  </p:cSld>
  <p:clrMapOvr>
    <a:masterClrMapping/>
  </p:clrMapOvr>
  <p:transition spd="fast">
    <p:fade/>
  </p:transition>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4059090" y="6000"/>
            <a:ext cx="1841563" cy="10282238"/>
          </a:xfrm>
          <a:custGeom>
            <a:avLst/>
            <a:gdLst/>
            <a:ahLst/>
            <a:cxnLst/>
            <a:rect r="r" b="b" t="t" l="l"/>
            <a:pathLst>
              <a:path h="10282238" w="1841563">
                <a:moveTo>
                  <a:pt x="0" y="0"/>
                </a:moveTo>
                <a:lnTo>
                  <a:pt x="1841564" y="0"/>
                </a:lnTo>
                <a:lnTo>
                  <a:pt x="1841564" y="10282237"/>
                </a:lnTo>
                <a:lnTo>
                  <a:pt x="0" y="1028223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1168917" y="5536438"/>
            <a:ext cx="7123080" cy="4756499"/>
          </a:xfrm>
          <a:custGeom>
            <a:avLst/>
            <a:gdLst/>
            <a:ahLst/>
            <a:cxnLst/>
            <a:rect r="r" b="b" t="t" l="l"/>
            <a:pathLst>
              <a:path h="4756499" w="7123080">
                <a:moveTo>
                  <a:pt x="0" y="0"/>
                </a:moveTo>
                <a:lnTo>
                  <a:pt x="7123081" y="0"/>
                </a:lnTo>
                <a:lnTo>
                  <a:pt x="7123081" y="4756499"/>
                </a:lnTo>
                <a:lnTo>
                  <a:pt x="0" y="475649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3773150" y="0"/>
            <a:ext cx="4514850" cy="10287000"/>
          </a:xfrm>
          <a:custGeom>
            <a:avLst/>
            <a:gdLst/>
            <a:ahLst/>
            <a:cxnLst/>
            <a:rect r="r" b="b" t="t" l="l"/>
            <a:pathLst>
              <a:path h="10287000" w="4514850">
                <a:moveTo>
                  <a:pt x="0" y="0"/>
                </a:moveTo>
                <a:lnTo>
                  <a:pt x="4514850" y="0"/>
                </a:lnTo>
                <a:lnTo>
                  <a:pt x="4514850" y="10287000"/>
                </a:lnTo>
                <a:lnTo>
                  <a:pt x="0" y="102870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4404317" y="0"/>
            <a:ext cx="3883724" cy="10287000"/>
          </a:xfrm>
          <a:custGeom>
            <a:avLst/>
            <a:gdLst/>
            <a:ahLst/>
            <a:cxnLst/>
            <a:rect r="r" b="b" t="t" l="l"/>
            <a:pathLst>
              <a:path h="10287000" w="3883724">
                <a:moveTo>
                  <a:pt x="0" y="0"/>
                </a:moveTo>
                <a:lnTo>
                  <a:pt x="3883723" y="0"/>
                </a:lnTo>
                <a:lnTo>
                  <a:pt x="3883723" y="10287000"/>
                </a:lnTo>
                <a:lnTo>
                  <a:pt x="0" y="102870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0">
            <a:off x="13401675" y="4572000"/>
            <a:ext cx="4886325" cy="5715000"/>
          </a:xfrm>
          <a:custGeom>
            <a:avLst/>
            <a:gdLst/>
            <a:ahLst/>
            <a:cxnLst/>
            <a:rect r="r" b="b" t="t" l="l"/>
            <a:pathLst>
              <a:path h="5715000" w="4886325">
                <a:moveTo>
                  <a:pt x="0" y="0"/>
                </a:moveTo>
                <a:lnTo>
                  <a:pt x="4886325" y="0"/>
                </a:lnTo>
                <a:lnTo>
                  <a:pt x="4886325" y="5715000"/>
                </a:lnTo>
                <a:lnTo>
                  <a:pt x="0" y="571500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7" id="7"/>
          <p:cNvSpPr/>
          <p:nvPr/>
        </p:nvSpPr>
        <p:spPr>
          <a:xfrm flipH="false" flipV="false" rot="0">
            <a:off x="14006895" y="0"/>
            <a:ext cx="4281107" cy="10287000"/>
          </a:xfrm>
          <a:custGeom>
            <a:avLst/>
            <a:gdLst/>
            <a:ahLst/>
            <a:cxnLst/>
            <a:rect r="r" b="b" t="t" l="l"/>
            <a:pathLst>
              <a:path h="10287000" w="4281107">
                <a:moveTo>
                  <a:pt x="0" y="0"/>
                </a:moveTo>
                <a:lnTo>
                  <a:pt x="4281107" y="0"/>
                </a:lnTo>
                <a:lnTo>
                  <a:pt x="4281107" y="10287000"/>
                </a:lnTo>
                <a:lnTo>
                  <a:pt x="0" y="10287000"/>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8" id="8"/>
          <p:cNvSpPr/>
          <p:nvPr/>
        </p:nvSpPr>
        <p:spPr>
          <a:xfrm flipH="false" flipV="false" rot="0">
            <a:off x="16344900" y="0"/>
            <a:ext cx="1943100" cy="10287000"/>
          </a:xfrm>
          <a:custGeom>
            <a:avLst/>
            <a:gdLst/>
            <a:ahLst/>
            <a:cxnLst/>
            <a:rect r="r" b="b" t="t" l="l"/>
            <a:pathLst>
              <a:path h="10287000" w="1943100">
                <a:moveTo>
                  <a:pt x="0" y="0"/>
                </a:moveTo>
                <a:lnTo>
                  <a:pt x="1943100" y="0"/>
                </a:lnTo>
                <a:lnTo>
                  <a:pt x="1943100" y="10287000"/>
                </a:lnTo>
                <a:lnTo>
                  <a:pt x="0" y="10287000"/>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9" id="9"/>
          <p:cNvSpPr/>
          <p:nvPr/>
        </p:nvSpPr>
        <p:spPr>
          <a:xfrm flipH="false" flipV="false" rot="0">
            <a:off x="16404370" y="0"/>
            <a:ext cx="1883664" cy="10287000"/>
          </a:xfrm>
          <a:custGeom>
            <a:avLst/>
            <a:gdLst/>
            <a:ahLst/>
            <a:cxnLst/>
            <a:rect r="r" b="b" t="t" l="l"/>
            <a:pathLst>
              <a:path h="10287000" w="1883664">
                <a:moveTo>
                  <a:pt x="0" y="0"/>
                </a:moveTo>
                <a:lnTo>
                  <a:pt x="1883664" y="0"/>
                </a:lnTo>
                <a:lnTo>
                  <a:pt x="1883664" y="10287000"/>
                </a:lnTo>
                <a:lnTo>
                  <a:pt x="0" y="10287000"/>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Freeform 10" id="10"/>
          <p:cNvSpPr/>
          <p:nvPr/>
        </p:nvSpPr>
        <p:spPr>
          <a:xfrm flipH="false" flipV="false" rot="0">
            <a:off x="15559088" y="5386388"/>
            <a:ext cx="2728912" cy="4900612"/>
          </a:xfrm>
          <a:custGeom>
            <a:avLst/>
            <a:gdLst/>
            <a:ahLst/>
            <a:cxnLst/>
            <a:rect r="r" b="b" t="t" l="l"/>
            <a:pathLst>
              <a:path h="4900612" w="2728912">
                <a:moveTo>
                  <a:pt x="0" y="0"/>
                </a:moveTo>
                <a:lnTo>
                  <a:pt x="2728912" y="0"/>
                </a:lnTo>
                <a:lnTo>
                  <a:pt x="2728912" y="4900612"/>
                </a:lnTo>
                <a:lnTo>
                  <a:pt x="0" y="4900612"/>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p:spPr>
      </p:sp>
      <p:sp>
        <p:nvSpPr>
          <p:cNvPr name="Freeform 11" id="11"/>
          <p:cNvSpPr/>
          <p:nvPr/>
        </p:nvSpPr>
        <p:spPr>
          <a:xfrm flipH="false" flipV="false" rot="0">
            <a:off x="0" y="6015038"/>
            <a:ext cx="671512" cy="4271962"/>
          </a:xfrm>
          <a:custGeom>
            <a:avLst/>
            <a:gdLst/>
            <a:ahLst/>
            <a:cxnLst/>
            <a:rect r="r" b="b" t="t" l="l"/>
            <a:pathLst>
              <a:path h="4271962" w="671512">
                <a:moveTo>
                  <a:pt x="0" y="0"/>
                </a:moveTo>
                <a:lnTo>
                  <a:pt x="671512" y="0"/>
                </a:lnTo>
                <a:lnTo>
                  <a:pt x="671512" y="4271962"/>
                </a:lnTo>
                <a:lnTo>
                  <a:pt x="0" y="4271962"/>
                </a:lnTo>
                <a:lnTo>
                  <a:pt x="0" y="0"/>
                </a:lnTo>
                <a:close/>
              </a:path>
            </a:pathLst>
          </a:custGeom>
          <a:blipFill>
            <a:blip r:embed="rId20">
              <a:extLst>
                <a:ext uri="{96DAC541-7B7A-43D3-8B79-37D633B846F1}">
                  <asvg:svgBlip xmlns:asvg="http://schemas.microsoft.com/office/drawing/2016/SVG/main" r:embed="rId21"/>
                </a:ext>
              </a:extLst>
            </a:blip>
            <a:stretch>
              <a:fillRect l="0" t="0" r="0" b="0"/>
            </a:stretch>
          </a:blipFill>
        </p:spPr>
      </p:sp>
      <p:sp>
        <p:nvSpPr>
          <p:cNvPr name="TextBox 12" id="12"/>
          <p:cNvSpPr txBox="true"/>
          <p:nvPr/>
        </p:nvSpPr>
        <p:spPr>
          <a:xfrm rot="0">
            <a:off x="571500" y="781050"/>
            <a:ext cx="13716000" cy="9160014"/>
          </a:xfrm>
          <a:prstGeom prst="rect">
            <a:avLst/>
          </a:prstGeom>
        </p:spPr>
        <p:txBody>
          <a:bodyPr anchor="t" rtlCol="false" tIns="0" lIns="0" bIns="0" rIns="0">
            <a:spAutoFit/>
          </a:bodyPr>
          <a:lstStyle/>
          <a:p>
            <a:pPr algn="l">
              <a:lnSpc>
                <a:spcPts val="3240"/>
              </a:lnSpc>
            </a:pPr>
            <a:r>
              <a:rPr lang="en-US" sz="2700" spc="25">
                <a:solidFill>
                  <a:srgbClr val="000000"/>
                </a:solidFill>
                <a:latin typeface="TT Rounds Condensed"/>
                <a:ea typeface="TT Rounds Condensed"/>
                <a:cs typeface="TT Rounds Condensed"/>
                <a:sym typeface="TT Rounds Condensed"/>
              </a:rPr>
              <a:t>5. </a:t>
            </a:r>
            <a:r>
              <a:rPr lang="en-US" b="true" sz="2700" spc="25" u="sng">
                <a:solidFill>
                  <a:srgbClr val="000000"/>
                </a:solidFill>
                <a:latin typeface="TT Rounds Condensed Bold"/>
                <a:ea typeface="TT Rounds Condensed Bold"/>
                <a:cs typeface="TT Rounds Condensed Bold"/>
                <a:sym typeface="TT Rounds Condensed Bold"/>
              </a:rPr>
              <a:t>Work Hours Calculation Hours Worked</a:t>
            </a:r>
            <a:r>
              <a:rPr lang="en-US" sz="2700" spc="25">
                <a:solidFill>
                  <a:srgbClr val="000000"/>
                </a:solidFill>
                <a:latin typeface="TT Rounds Condensed"/>
                <a:ea typeface="TT Rounds Condensed"/>
                <a:cs typeface="TT Rounds Condensed"/>
                <a:sym typeface="TT Rounds Condensed"/>
              </a:rPr>
              <a:t>: Compute the total hours worked per day, week, or month using Time In and Time Out data . Overtime Calculation: Identify and calculate any overtime based on scheduled hours Excel Functions: DATEDIF(), TEXT(), SUM() </a:t>
            </a:r>
          </a:p>
          <a:p>
            <a:pPr algn="l">
              <a:lnSpc>
                <a:spcPts val="3240"/>
              </a:lnSpc>
            </a:pPr>
            <a:r>
              <a:rPr lang="en-US" sz="2700" spc="25">
                <a:solidFill>
                  <a:srgbClr val="000000"/>
                </a:solidFill>
                <a:latin typeface="TT Rounds Condensed"/>
                <a:ea typeface="TT Rounds Condensed"/>
                <a:cs typeface="TT Rounds Condensed"/>
                <a:sym typeface="TT Rounds Condensed"/>
              </a:rPr>
              <a:t>6. </a:t>
            </a:r>
            <a:r>
              <a:rPr lang="en-US" b="true" sz="2700" spc="25" u="sng">
                <a:solidFill>
                  <a:srgbClr val="000000"/>
                </a:solidFill>
                <a:latin typeface="TT Rounds Condensed Bold"/>
                <a:ea typeface="TT Rounds Condensed Bold"/>
                <a:cs typeface="TT Rounds Condensed Bold"/>
                <a:sym typeface="TT Rounds Condensed Bold"/>
              </a:rPr>
              <a:t>Anomaly Detection Late Arrivals and Early Departures</a:t>
            </a:r>
            <a:r>
              <a:rPr lang="en-US" sz="2700" spc="25">
                <a:solidFill>
                  <a:srgbClr val="000000"/>
                </a:solidFill>
                <a:latin typeface="TT Rounds Condensed"/>
                <a:ea typeface="TT Rounds Condensed"/>
                <a:cs typeface="TT Rounds Condensed"/>
                <a:sym typeface="TT Rounds Condensed"/>
              </a:rPr>
              <a:t>: Identify patterns of lateness or early departures using conditional formatting or formulas . Outliers: Detect outliers or unusual attendance patterns . Excel Functions: IF(), CONDITIONAL FORMATTING, Z-SCORE</a:t>
            </a:r>
          </a:p>
          <a:p>
            <a:pPr algn="l">
              <a:lnSpc>
                <a:spcPts val="3240"/>
              </a:lnSpc>
            </a:pPr>
            <a:r>
              <a:rPr lang="en-US" sz="2700" spc="25">
                <a:solidFill>
                  <a:srgbClr val="000000"/>
                </a:solidFill>
                <a:latin typeface="TT Rounds Condensed"/>
                <a:ea typeface="TT Rounds Condensed"/>
                <a:cs typeface="TT Rounds Condensed"/>
                <a:sym typeface="TT Rounds Condensed"/>
              </a:rPr>
              <a:t>7. </a:t>
            </a:r>
            <a:r>
              <a:rPr lang="en-US" b="true" sz="2700" spc="25" u="sng">
                <a:solidFill>
                  <a:srgbClr val="000000"/>
                </a:solidFill>
                <a:latin typeface="TT Rounds Condensed Bold"/>
                <a:ea typeface="TT Rounds Condensed Bold"/>
                <a:cs typeface="TT Rounds Condensed Bold"/>
                <a:sym typeface="TT Rounds Condensed Bold"/>
              </a:rPr>
              <a:t>Forecasting Future Attendance Trends</a:t>
            </a:r>
            <a:r>
              <a:rPr lang="en-US" sz="2700" spc="25">
                <a:solidFill>
                  <a:srgbClr val="000000"/>
                </a:solidFill>
                <a:latin typeface="TT Rounds Condensed"/>
                <a:ea typeface="TT Rounds Condensed"/>
                <a:cs typeface="TT Rounds Condensed"/>
                <a:sym typeface="TT Rounds Condensed"/>
              </a:rPr>
              <a:t>: Use linear regression to forecast future attendance based on historical data . Excel Functions: LINEST(), FORECAST.LINEAR()</a:t>
            </a:r>
          </a:p>
          <a:p>
            <a:pPr algn="l">
              <a:lnSpc>
                <a:spcPts val="3240"/>
              </a:lnSpc>
            </a:pPr>
            <a:r>
              <a:rPr lang="en-US" sz="2700" spc="25">
                <a:solidFill>
                  <a:srgbClr val="000000"/>
                </a:solidFill>
                <a:latin typeface="TT Rounds Condensed"/>
                <a:ea typeface="TT Rounds Condensed"/>
                <a:cs typeface="TT Rounds Condensed"/>
                <a:sym typeface="TT Rounds Condensed"/>
              </a:rPr>
              <a:t>8. </a:t>
            </a:r>
            <a:r>
              <a:rPr lang="en-US" b="true" sz="2700" spc="25" u="sng">
                <a:solidFill>
                  <a:srgbClr val="000000"/>
                </a:solidFill>
                <a:latin typeface="TT Rounds Condensed Bold"/>
                <a:ea typeface="TT Rounds Condensed Bold"/>
                <a:cs typeface="TT Rounds Condensed Bold"/>
                <a:sym typeface="TT Rounds Condensed Bold"/>
              </a:rPr>
              <a:t>Scenario Analysis What-If Scenarios</a:t>
            </a:r>
            <a:r>
              <a:rPr lang="en-US" sz="2700" spc="25">
                <a:solidFill>
                  <a:srgbClr val="000000"/>
                </a:solidFill>
                <a:latin typeface="TT Rounds Condensed"/>
                <a:ea typeface="TT Rounds Condensed"/>
                <a:cs typeface="TT Rounds Condensed"/>
                <a:sym typeface="TT Rounds Condensed"/>
              </a:rPr>
              <a:t>: Model different scenarios to understand potential impacts of policy changes on attendance .</a:t>
            </a:r>
          </a:p>
          <a:p>
            <a:pPr algn="l">
              <a:lnSpc>
                <a:spcPts val="3240"/>
              </a:lnSpc>
            </a:pPr>
            <a:r>
              <a:rPr lang="en-US" sz="2700" spc="25">
                <a:solidFill>
                  <a:srgbClr val="000000"/>
                </a:solidFill>
                <a:latin typeface="TT Rounds Condensed"/>
                <a:ea typeface="TT Rounds Condensed"/>
                <a:cs typeface="TT Rounds Condensed"/>
                <a:sym typeface="TT Rounds Condensed"/>
              </a:rPr>
              <a:t> Excel Functions: “DATA TABLE”,” GOAL SEEK”</a:t>
            </a:r>
          </a:p>
          <a:p>
            <a:pPr algn="l">
              <a:lnSpc>
                <a:spcPts val="3240"/>
              </a:lnSpc>
            </a:pPr>
            <a:r>
              <a:rPr lang="en-US" sz="2700" spc="25" u="sng">
                <a:solidFill>
                  <a:srgbClr val="000000"/>
                </a:solidFill>
                <a:latin typeface="TT Rounds Condensed"/>
                <a:ea typeface="TT Rounds Condensed"/>
                <a:cs typeface="TT Rounds Condensed"/>
                <a:sym typeface="TT Rounds Condensed"/>
              </a:rPr>
              <a:t>Example Implementation </a:t>
            </a:r>
            <a:r>
              <a:rPr lang="en-US" sz="2700" spc="25">
                <a:solidFill>
                  <a:srgbClr val="000000"/>
                </a:solidFill>
                <a:latin typeface="TT Rounds Condensed"/>
                <a:ea typeface="TT Rounds Condensed"/>
                <a:cs typeface="TT Rounds Condensed"/>
                <a:sym typeface="TT Rounds Condensed"/>
              </a:rPr>
              <a:t>: </a:t>
            </a:r>
          </a:p>
          <a:p>
            <a:pPr algn="l" marL="570071" indent="-190024" lvl="2">
              <a:lnSpc>
                <a:spcPts val="3240"/>
              </a:lnSpc>
              <a:buAutoNum type="arabicPeriod" startAt="1"/>
            </a:pPr>
            <a:r>
              <a:rPr lang="en-US" b="true" sz="2700" spc="25">
                <a:solidFill>
                  <a:srgbClr val="000000"/>
                </a:solidFill>
                <a:latin typeface="TT Rounds Condensed Bold"/>
                <a:ea typeface="TT Rounds Condensed Bold"/>
                <a:cs typeface="TT Rounds Condensed Bold"/>
                <a:sym typeface="TT Rounds Condensed Bold"/>
              </a:rPr>
              <a:t>Create a Data Table</a:t>
            </a:r>
            <a:r>
              <a:rPr lang="en-US" sz="2700" spc="25">
                <a:solidFill>
                  <a:srgbClr val="000000"/>
                </a:solidFill>
                <a:latin typeface="TT Rounds Condensed"/>
                <a:ea typeface="TT Rounds Condensed"/>
                <a:cs typeface="TT Rounds Condensed"/>
                <a:sym typeface="TT Rounds Condensed"/>
              </a:rPr>
              <a:t>: Organize your data into columns for Date, Time In, Time Out, Employee ID, etc.</a:t>
            </a:r>
          </a:p>
          <a:p>
            <a:pPr algn="l" marL="570071" indent="-190024" lvl="2">
              <a:lnSpc>
                <a:spcPts val="3240"/>
              </a:lnSpc>
              <a:buAutoNum type="arabicPeriod" startAt="1"/>
            </a:pPr>
            <a:r>
              <a:rPr lang="en-US" b="true" sz="2700" spc="25">
                <a:solidFill>
                  <a:srgbClr val="000000"/>
                </a:solidFill>
                <a:latin typeface="TT Rounds Condensed Bold"/>
                <a:ea typeface="TT Rounds Condensed Bold"/>
                <a:cs typeface="TT Rounds Condensed Bold"/>
                <a:sym typeface="TT Rounds Condensed Bold"/>
              </a:rPr>
              <a:t>Use Pivot Tables</a:t>
            </a:r>
            <a:r>
              <a:rPr lang="en-US" sz="2700" spc="25">
                <a:solidFill>
                  <a:srgbClr val="000000"/>
                </a:solidFill>
                <a:latin typeface="TT Rounds Condensed"/>
                <a:ea typeface="TT Rounds Condensed"/>
                <a:cs typeface="TT Rounds Condensed"/>
                <a:sym typeface="TT Rounds Condensed"/>
              </a:rPr>
              <a:t>: Summarize attendance by employee or department.</a:t>
            </a:r>
          </a:p>
          <a:p>
            <a:pPr algn="l" marL="570071" indent="-190024" lvl="2">
              <a:lnSpc>
                <a:spcPts val="3240"/>
              </a:lnSpc>
              <a:buAutoNum type="arabicPeriod" startAt="1"/>
            </a:pPr>
            <a:r>
              <a:rPr lang="en-US" b="true" sz="2700" spc="25">
                <a:solidFill>
                  <a:srgbClr val="000000"/>
                </a:solidFill>
                <a:latin typeface="TT Rounds Condensed Bold"/>
                <a:ea typeface="TT Rounds Condensed Bold"/>
                <a:cs typeface="TT Rounds Condensed Bold"/>
                <a:sym typeface="TT Rounds Condensed Bold"/>
              </a:rPr>
              <a:t>Visualize Data</a:t>
            </a:r>
            <a:r>
              <a:rPr lang="en-US" sz="2700" spc="25">
                <a:solidFill>
                  <a:srgbClr val="000000"/>
                </a:solidFill>
                <a:latin typeface="TT Rounds Condensed"/>
                <a:ea typeface="TT Rounds Condensed"/>
                <a:cs typeface="TT Rounds Condensed"/>
                <a:sym typeface="TT Rounds Condensed"/>
              </a:rPr>
              <a:t>: Create charts to visualize trends and patterns.</a:t>
            </a:r>
          </a:p>
          <a:p>
            <a:pPr algn="l" marL="570071" indent="-190024" lvl="2">
              <a:lnSpc>
                <a:spcPts val="3240"/>
              </a:lnSpc>
              <a:buAutoNum type="arabicPeriod" startAt="1"/>
            </a:pPr>
            <a:r>
              <a:rPr lang="en-US" b="true" sz="2700" spc="25">
                <a:solidFill>
                  <a:srgbClr val="000000"/>
                </a:solidFill>
                <a:latin typeface="TT Rounds Condensed Bold"/>
                <a:ea typeface="TT Rounds Condensed Bold"/>
                <a:cs typeface="TT Rounds Condensed Bold"/>
                <a:sym typeface="TT Rounds Condensed Bold"/>
              </a:rPr>
              <a:t>Apply Formulas</a:t>
            </a:r>
            <a:r>
              <a:rPr lang="en-US" sz="2700" spc="25">
                <a:solidFill>
                  <a:srgbClr val="000000"/>
                </a:solidFill>
                <a:latin typeface="TT Rounds Condensed"/>
                <a:ea typeface="TT Rounds Condensed"/>
                <a:cs typeface="TT Rounds Condensed"/>
                <a:sym typeface="TT Rounds Condensed"/>
              </a:rPr>
              <a:t>: Calculate hours worked, absenteeism rates, and any anomalies.</a:t>
            </a:r>
          </a:p>
          <a:p>
            <a:pPr algn="l" marL="570071" indent="-190024" lvl="2">
              <a:lnSpc>
                <a:spcPts val="3240"/>
              </a:lnSpc>
              <a:buAutoNum type="arabicPeriod" startAt="1"/>
            </a:pPr>
            <a:r>
              <a:rPr lang="en-US" b="true" sz="2700" spc="25">
                <a:solidFill>
                  <a:srgbClr val="000000"/>
                </a:solidFill>
                <a:latin typeface="TT Rounds Condensed Bold"/>
                <a:ea typeface="TT Rounds Condensed Bold"/>
                <a:cs typeface="TT Rounds Condensed Bold"/>
                <a:sym typeface="TT Rounds Condensed Bold"/>
              </a:rPr>
              <a:t>Analyze and Interpret</a:t>
            </a:r>
            <a:r>
              <a:rPr lang="en-US" sz="2700" spc="25">
                <a:solidFill>
                  <a:srgbClr val="000000"/>
                </a:solidFill>
                <a:latin typeface="TT Rounds Condensed"/>
                <a:ea typeface="TT Rounds Condensed"/>
                <a:cs typeface="TT Rounds Condensed"/>
                <a:sym typeface="TT Rounds Condensed"/>
              </a:rPr>
              <a:t>: Use descriptive statistics and trend analysis to derive insights and make recommendations.</a:t>
            </a:r>
          </a:p>
          <a:p>
            <a:pPr algn="l" marL="570071" indent="-190024" lvl="2">
              <a:lnSpc>
                <a:spcPts val="3240"/>
              </a:lnSpc>
            </a:pPr>
            <a:r>
              <a:rPr lang="en-US" sz="2700" spc="25">
                <a:solidFill>
                  <a:srgbClr val="000000"/>
                </a:solidFill>
                <a:latin typeface="TT Rounds Condensed"/>
                <a:ea typeface="TT Rounds Condensed"/>
                <a:cs typeface="TT Rounds Condensed"/>
                <a:sym typeface="TT Rounds Condensed"/>
              </a:rPr>
              <a:t>These modeling techniques enable you to perform a comprehensive analysis of attendance data, leading to better management decisions and improved operational efficiency</a:t>
            </a:r>
          </a:p>
          <a:p>
            <a:pPr algn="l" marL="570071" indent="-190024" lvl="2">
              <a:lnSpc>
                <a:spcPts val="3240"/>
              </a:lnSpc>
            </a:pPr>
          </a:p>
        </p:txBody>
      </p:sp>
    </p:spTree>
  </p:cSld>
  <p:clrMapOvr>
    <a:masterClrMapping/>
  </p:clrMapOvr>
  <p:transition spd="fast">
    <p:fade/>
  </p:transition>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4059090" y="6000"/>
            <a:ext cx="1841563" cy="10282238"/>
          </a:xfrm>
          <a:custGeom>
            <a:avLst/>
            <a:gdLst/>
            <a:ahLst/>
            <a:cxnLst/>
            <a:rect r="r" b="b" t="t" l="l"/>
            <a:pathLst>
              <a:path h="10282238" w="1841563">
                <a:moveTo>
                  <a:pt x="0" y="0"/>
                </a:moveTo>
                <a:lnTo>
                  <a:pt x="1841564" y="0"/>
                </a:lnTo>
                <a:lnTo>
                  <a:pt x="1841564" y="10282237"/>
                </a:lnTo>
                <a:lnTo>
                  <a:pt x="0" y="1028223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1168917" y="5536438"/>
            <a:ext cx="7123080" cy="4756499"/>
          </a:xfrm>
          <a:custGeom>
            <a:avLst/>
            <a:gdLst/>
            <a:ahLst/>
            <a:cxnLst/>
            <a:rect r="r" b="b" t="t" l="l"/>
            <a:pathLst>
              <a:path h="4756499" w="7123080">
                <a:moveTo>
                  <a:pt x="0" y="0"/>
                </a:moveTo>
                <a:lnTo>
                  <a:pt x="7123081" y="0"/>
                </a:lnTo>
                <a:lnTo>
                  <a:pt x="7123081" y="4756499"/>
                </a:lnTo>
                <a:lnTo>
                  <a:pt x="0" y="475649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3773150" y="0"/>
            <a:ext cx="4514850" cy="10287000"/>
          </a:xfrm>
          <a:custGeom>
            <a:avLst/>
            <a:gdLst/>
            <a:ahLst/>
            <a:cxnLst/>
            <a:rect r="r" b="b" t="t" l="l"/>
            <a:pathLst>
              <a:path h="10287000" w="4514850">
                <a:moveTo>
                  <a:pt x="0" y="0"/>
                </a:moveTo>
                <a:lnTo>
                  <a:pt x="4514850" y="0"/>
                </a:lnTo>
                <a:lnTo>
                  <a:pt x="4514850" y="10287000"/>
                </a:lnTo>
                <a:lnTo>
                  <a:pt x="0" y="102870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4404317" y="0"/>
            <a:ext cx="3883724" cy="10287000"/>
          </a:xfrm>
          <a:custGeom>
            <a:avLst/>
            <a:gdLst/>
            <a:ahLst/>
            <a:cxnLst/>
            <a:rect r="r" b="b" t="t" l="l"/>
            <a:pathLst>
              <a:path h="10287000" w="3883724">
                <a:moveTo>
                  <a:pt x="0" y="0"/>
                </a:moveTo>
                <a:lnTo>
                  <a:pt x="3883723" y="0"/>
                </a:lnTo>
                <a:lnTo>
                  <a:pt x="3883723" y="10287000"/>
                </a:lnTo>
                <a:lnTo>
                  <a:pt x="0" y="102870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0">
            <a:off x="13401675" y="4572000"/>
            <a:ext cx="4886325" cy="5715000"/>
          </a:xfrm>
          <a:custGeom>
            <a:avLst/>
            <a:gdLst/>
            <a:ahLst/>
            <a:cxnLst/>
            <a:rect r="r" b="b" t="t" l="l"/>
            <a:pathLst>
              <a:path h="5715000" w="4886325">
                <a:moveTo>
                  <a:pt x="0" y="0"/>
                </a:moveTo>
                <a:lnTo>
                  <a:pt x="4886325" y="0"/>
                </a:lnTo>
                <a:lnTo>
                  <a:pt x="4886325" y="5715000"/>
                </a:lnTo>
                <a:lnTo>
                  <a:pt x="0" y="571500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7" id="7"/>
          <p:cNvSpPr/>
          <p:nvPr/>
        </p:nvSpPr>
        <p:spPr>
          <a:xfrm flipH="false" flipV="false" rot="0">
            <a:off x="14006895" y="0"/>
            <a:ext cx="4281107" cy="10287000"/>
          </a:xfrm>
          <a:custGeom>
            <a:avLst/>
            <a:gdLst/>
            <a:ahLst/>
            <a:cxnLst/>
            <a:rect r="r" b="b" t="t" l="l"/>
            <a:pathLst>
              <a:path h="10287000" w="4281107">
                <a:moveTo>
                  <a:pt x="0" y="0"/>
                </a:moveTo>
                <a:lnTo>
                  <a:pt x="4281107" y="0"/>
                </a:lnTo>
                <a:lnTo>
                  <a:pt x="4281107" y="10287000"/>
                </a:lnTo>
                <a:lnTo>
                  <a:pt x="0" y="10287000"/>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8" id="8"/>
          <p:cNvSpPr/>
          <p:nvPr/>
        </p:nvSpPr>
        <p:spPr>
          <a:xfrm flipH="false" flipV="false" rot="0">
            <a:off x="16344900" y="0"/>
            <a:ext cx="1943100" cy="10287000"/>
          </a:xfrm>
          <a:custGeom>
            <a:avLst/>
            <a:gdLst/>
            <a:ahLst/>
            <a:cxnLst/>
            <a:rect r="r" b="b" t="t" l="l"/>
            <a:pathLst>
              <a:path h="10287000" w="1943100">
                <a:moveTo>
                  <a:pt x="0" y="0"/>
                </a:moveTo>
                <a:lnTo>
                  <a:pt x="1943100" y="0"/>
                </a:lnTo>
                <a:lnTo>
                  <a:pt x="1943100" y="10287000"/>
                </a:lnTo>
                <a:lnTo>
                  <a:pt x="0" y="10287000"/>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9" id="9"/>
          <p:cNvSpPr/>
          <p:nvPr/>
        </p:nvSpPr>
        <p:spPr>
          <a:xfrm flipH="false" flipV="false" rot="0">
            <a:off x="16404370" y="0"/>
            <a:ext cx="1883664" cy="10287000"/>
          </a:xfrm>
          <a:custGeom>
            <a:avLst/>
            <a:gdLst/>
            <a:ahLst/>
            <a:cxnLst/>
            <a:rect r="r" b="b" t="t" l="l"/>
            <a:pathLst>
              <a:path h="10287000" w="1883664">
                <a:moveTo>
                  <a:pt x="0" y="0"/>
                </a:moveTo>
                <a:lnTo>
                  <a:pt x="1883664" y="0"/>
                </a:lnTo>
                <a:lnTo>
                  <a:pt x="1883664" y="10287000"/>
                </a:lnTo>
                <a:lnTo>
                  <a:pt x="0" y="10287000"/>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Freeform 10" id="10"/>
          <p:cNvSpPr/>
          <p:nvPr/>
        </p:nvSpPr>
        <p:spPr>
          <a:xfrm flipH="false" flipV="false" rot="0">
            <a:off x="15559088" y="5386388"/>
            <a:ext cx="2728912" cy="4900612"/>
          </a:xfrm>
          <a:custGeom>
            <a:avLst/>
            <a:gdLst/>
            <a:ahLst/>
            <a:cxnLst/>
            <a:rect r="r" b="b" t="t" l="l"/>
            <a:pathLst>
              <a:path h="4900612" w="2728912">
                <a:moveTo>
                  <a:pt x="0" y="0"/>
                </a:moveTo>
                <a:lnTo>
                  <a:pt x="2728912" y="0"/>
                </a:lnTo>
                <a:lnTo>
                  <a:pt x="2728912" y="4900612"/>
                </a:lnTo>
                <a:lnTo>
                  <a:pt x="0" y="4900612"/>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p:spPr>
      </p:sp>
      <p:sp>
        <p:nvSpPr>
          <p:cNvPr name="Freeform 11" id="11"/>
          <p:cNvSpPr/>
          <p:nvPr/>
        </p:nvSpPr>
        <p:spPr>
          <a:xfrm flipH="false" flipV="false" rot="0">
            <a:off x="0" y="6015038"/>
            <a:ext cx="671512" cy="4271962"/>
          </a:xfrm>
          <a:custGeom>
            <a:avLst/>
            <a:gdLst/>
            <a:ahLst/>
            <a:cxnLst/>
            <a:rect r="r" b="b" t="t" l="l"/>
            <a:pathLst>
              <a:path h="4271962" w="671512">
                <a:moveTo>
                  <a:pt x="0" y="0"/>
                </a:moveTo>
                <a:lnTo>
                  <a:pt x="671512" y="0"/>
                </a:lnTo>
                <a:lnTo>
                  <a:pt x="671512" y="4271962"/>
                </a:lnTo>
                <a:lnTo>
                  <a:pt x="0" y="4271962"/>
                </a:lnTo>
                <a:lnTo>
                  <a:pt x="0" y="0"/>
                </a:lnTo>
                <a:close/>
              </a:path>
            </a:pathLst>
          </a:custGeom>
          <a:blipFill>
            <a:blip r:embed="rId20">
              <a:extLst>
                <a:ext uri="{96DAC541-7B7A-43D3-8B79-37D633B846F1}">
                  <asvg:svgBlip xmlns:asvg="http://schemas.microsoft.com/office/drawing/2016/SVG/main" r:embed="rId21"/>
                </a:ext>
              </a:extLst>
            </a:blip>
            <a:stretch>
              <a:fillRect l="0" t="0" r="0" b="0"/>
            </a:stretch>
          </a:blipFill>
        </p:spPr>
      </p:sp>
      <p:sp>
        <p:nvSpPr>
          <p:cNvPr name="Freeform 12" id="12"/>
          <p:cNvSpPr/>
          <p:nvPr/>
        </p:nvSpPr>
        <p:spPr>
          <a:xfrm flipH="false" flipV="false" rot="0">
            <a:off x="14030325" y="8043862"/>
            <a:ext cx="685800" cy="685800"/>
          </a:xfrm>
          <a:custGeom>
            <a:avLst/>
            <a:gdLst/>
            <a:ahLst/>
            <a:cxnLst/>
            <a:rect r="r" b="b" t="t" l="l"/>
            <a:pathLst>
              <a:path h="685800" w="685800">
                <a:moveTo>
                  <a:pt x="0" y="0"/>
                </a:moveTo>
                <a:lnTo>
                  <a:pt x="685800" y="0"/>
                </a:lnTo>
                <a:lnTo>
                  <a:pt x="685800" y="685800"/>
                </a:lnTo>
                <a:lnTo>
                  <a:pt x="0" y="685800"/>
                </a:lnTo>
                <a:lnTo>
                  <a:pt x="0" y="0"/>
                </a:lnTo>
                <a:close/>
              </a:path>
            </a:pathLst>
          </a:custGeom>
          <a:blipFill>
            <a:blip r:embed="rId22">
              <a:extLst>
                <a:ext uri="{96DAC541-7B7A-43D3-8B79-37D633B846F1}">
                  <asvg:svgBlip xmlns:asvg="http://schemas.microsoft.com/office/drawing/2016/SVG/main" r:embed="rId23"/>
                </a:ext>
              </a:extLst>
            </a:blip>
            <a:stretch>
              <a:fillRect l="0" t="0" r="0" b="0"/>
            </a:stretch>
          </a:blipFill>
        </p:spPr>
      </p:sp>
      <p:sp>
        <p:nvSpPr>
          <p:cNvPr name="Freeform 13" id="13"/>
          <p:cNvSpPr/>
          <p:nvPr/>
        </p:nvSpPr>
        <p:spPr>
          <a:xfrm flipH="false" flipV="false" rot="0">
            <a:off x="10044112" y="2543175"/>
            <a:ext cx="471488" cy="485775"/>
          </a:xfrm>
          <a:custGeom>
            <a:avLst/>
            <a:gdLst/>
            <a:ahLst/>
            <a:cxnLst/>
            <a:rect r="r" b="b" t="t" l="l"/>
            <a:pathLst>
              <a:path h="485775" w="471488">
                <a:moveTo>
                  <a:pt x="0" y="0"/>
                </a:moveTo>
                <a:lnTo>
                  <a:pt x="471488" y="0"/>
                </a:lnTo>
                <a:lnTo>
                  <a:pt x="471488" y="485775"/>
                </a:lnTo>
                <a:lnTo>
                  <a:pt x="0" y="485775"/>
                </a:lnTo>
                <a:lnTo>
                  <a:pt x="0" y="0"/>
                </a:lnTo>
                <a:close/>
              </a:path>
            </a:pathLst>
          </a:custGeom>
          <a:blipFill>
            <a:blip r:embed="rId24">
              <a:extLst>
                <a:ext uri="{96DAC541-7B7A-43D3-8B79-37D633B846F1}">
                  <asvg:svgBlip xmlns:asvg="http://schemas.microsoft.com/office/drawing/2016/SVG/main" r:embed="rId25"/>
                </a:ext>
              </a:extLst>
            </a:blip>
            <a:stretch>
              <a:fillRect l="0" t="0" r="0" b="0"/>
            </a:stretch>
          </a:blipFill>
        </p:spPr>
      </p:sp>
      <p:sp>
        <p:nvSpPr>
          <p:cNvPr name="Freeform 14" id="14"/>
          <p:cNvSpPr/>
          <p:nvPr/>
        </p:nvSpPr>
        <p:spPr>
          <a:xfrm flipH="false" flipV="false" rot="0">
            <a:off x="14030325" y="8843962"/>
            <a:ext cx="271462" cy="271462"/>
          </a:xfrm>
          <a:custGeom>
            <a:avLst/>
            <a:gdLst/>
            <a:ahLst/>
            <a:cxnLst/>
            <a:rect r="r" b="b" t="t" l="l"/>
            <a:pathLst>
              <a:path h="271462" w="271462">
                <a:moveTo>
                  <a:pt x="0" y="0"/>
                </a:moveTo>
                <a:lnTo>
                  <a:pt x="271462" y="0"/>
                </a:lnTo>
                <a:lnTo>
                  <a:pt x="271462" y="271462"/>
                </a:lnTo>
                <a:lnTo>
                  <a:pt x="0" y="271462"/>
                </a:lnTo>
                <a:lnTo>
                  <a:pt x="0" y="0"/>
                </a:lnTo>
                <a:close/>
              </a:path>
            </a:pathLst>
          </a:custGeom>
          <a:blipFill>
            <a:blip r:embed="rId26">
              <a:extLst>
                <a:ext uri="{96DAC541-7B7A-43D3-8B79-37D633B846F1}">
                  <asvg:svgBlip xmlns:asvg="http://schemas.microsoft.com/office/drawing/2016/SVG/main" r:embed="rId27"/>
                </a:ext>
              </a:extLst>
            </a:blip>
            <a:stretch>
              <a:fillRect l="0" t="0" r="0" b="0"/>
            </a:stretch>
          </a:blipFill>
        </p:spPr>
      </p:sp>
      <p:grpSp>
        <p:nvGrpSpPr>
          <p:cNvPr name="Group 15" id="15"/>
          <p:cNvGrpSpPr/>
          <p:nvPr/>
        </p:nvGrpSpPr>
        <p:grpSpPr>
          <a:xfrm rot="0">
            <a:off x="2500312" y="9701212"/>
            <a:ext cx="114300" cy="266700"/>
            <a:chOff x="0" y="0"/>
            <a:chExt cx="152400" cy="355600"/>
          </a:xfrm>
        </p:grpSpPr>
        <p:sp>
          <p:nvSpPr>
            <p:cNvPr name="Freeform 16" id="16"/>
            <p:cNvSpPr/>
            <p:nvPr/>
          </p:nvSpPr>
          <p:spPr>
            <a:xfrm flipH="false" flipV="false" rot="0">
              <a:off x="0" y="0"/>
              <a:ext cx="152400" cy="355600"/>
            </a:xfrm>
            <a:custGeom>
              <a:avLst/>
              <a:gdLst/>
              <a:ahLst/>
              <a:cxnLst/>
              <a:rect r="r" b="b" t="t" l="l"/>
              <a:pathLst>
                <a:path h="355600" w="152400">
                  <a:moveTo>
                    <a:pt x="0" y="0"/>
                  </a:moveTo>
                  <a:lnTo>
                    <a:pt x="152400" y="0"/>
                  </a:lnTo>
                  <a:lnTo>
                    <a:pt x="152400" y="355600"/>
                  </a:lnTo>
                  <a:lnTo>
                    <a:pt x="0" y="355600"/>
                  </a:lnTo>
                  <a:lnTo>
                    <a:pt x="0" y="0"/>
                  </a:lnTo>
                  <a:close/>
                </a:path>
              </a:pathLst>
            </a:custGeom>
            <a:blipFill>
              <a:blip r:embed="rId28"/>
              <a:stretch>
                <a:fillRect l="-66666" t="0" r="-66666" b="0"/>
              </a:stretch>
            </a:blipFill>
          </p:spPr>
        </p:sp>
      </p:grpSp>
      <p:sp>
        <p:nvSpPr>
          <p:cNvPr name="TextBox 17" id="17"/>
          <p:cNvSpPr txBox="true"/>
          <p:nvPr/>
        </p:nvSpPr>
        <p:spPr>
          <a:xfrm rot="0">
            <a:off x="1132998" y="543876"/>
            <a:ext cx="3655695" cy="1171575"/>
          </a:xfrm>
          <a:prstGeom prst="rect">
            <a:avLst/>
          </a:prstGeom>
        </p:spPr>
        <p:txBody>
          <a:bodyPr anchor="t" rtlCol="false" tIns="0" lIns="0" bIns="0" rIns="0">
            <a:spAutoFit/>
          </a:bodyPr>
          <a:lstStyle/>
          <a:p>
            <a:pPr algn="l">
              <a:lnSpc>
                <a:spcPts val="8640"/>
              </a:lnSpc>
            </a:pPr>
            <a:r>
              <a:rPr lang="en-US" sz="7200" b="true">
                <a:solidFill>
                  <a:srgbClr val="000000"/>
                </a:solidFill>
                <a:latin typeface="Arimo Bold"/>
                <a:ea typeface="Arimo Bold"/>
                <a:cs typeface="Arimo Bold"/>
                <a:sym typeface="Arimo Bold"/>
              </a:rPr>
              <a:t>RESULTS</a:t>
            </a:r>
          </a:p>
        </p:txBody>
      </p:sp>
      <p:sp>
        <p:nvSpPr>
          <p:cNvPr name="TextBox 18" id="18"/>
          <p:cNvSpPr txBox="true"/>
          <p:nvPr/>
        </p:nvSpPr>
        <p:spPr>
          <a:xfrm rot="0">
            <a:off x="16915827" y="9697941"/>
            <a:ext cx="342900" cy="299720"/>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12</a:t>
            </a:r>
          </a:p>
        </p:txBody>
      </p:sp>
      <p:sp>
        <p:nvSpPr>
          <p:cNvPr name="Freeform 19" id="19"/>
          <p:cNvSpPr/>
          <p:nvPr/>
        </p:nvSpPr>
        <p:spPr>
          <a:xfrm flipH="false" flipV="false" rot="0">
            <a:off x="-1440123" y="5772"/>
            <a:ext cx="20024672" cy="11630863"/>
          </a:xfrm>
          <a:custGeom>
            <a:avLst/>
            <a:gdLst/>
            <a:ahLst/>
            <a:cxnLst/>
            <a:rect r="r" b="b" t="t" l="l"/>
            <a:pathLst>
              <a:path h="11630863" w="20024672">
                <a:moveTo>
                  <a:pt x="0" y="0"/>
                </a:moveTo>
                <a:lnTo>
                  <a:pt x="20024672" y="0"/>
                </a:lnTo>
                <a:lnTo>
                  <a:pt x="20024672" y="11630863"/>
                </a:lnTo>
                <a:lnTo>
                  <a:pt x="0" y="11630863"/>
                </a:lnTo>
                <a:lnTo>
                  <a:pt x="0" y="0"/>
                </a:lnTo>
                <a:close/>
              </a:path>
            </a:pathLst>
          </a:custGeom>
          <a:blipFill>
            <a:blip r:embed="rId29"/>
            <a:stretch>
              <a:fillRect l="0" t="-4" r="0" b="-4"/>
            </a:stretch>
          </a:blipFill>
        </p:spPr>
      </p:sp>
    </p:spTree>
  </p:cSld>
  <p:clrMapOvr>
    <a:masterClrMapping/>
  </p:clrMapOvr>
  <p:transition spd="fast">
    <p:fade/>
  </p:transition>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4059090" y="6000"/>
            <a:ext cx="1841563" cy="10282238"/>
          </a:xfrm>
          <a:custGeom>
            <a:avLst/>
            <a:gdLst/>
            <a:ahLst/>
            <a:cxnLst/>
            <a:rect r="r" b="b" t="t" l="l"/>
            <a:pathLst>
              <a:path h="10282238" w="1841563">
                <a:moveTo>
                  <a:pt x="0" y="0"/>
                </a:moveTo>
                <a:lnTo>
                  <a:pt x="1841564" y="0"/>
                </a:lnTo>
                <a:lnTo>
                  <a:pt x="1841564" y="10282237"/>
                </a:lnTo>
                <a:lnTo>
                  <a:pt x="0" y="1028223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1168917" y="5536438"/>
            <a:ext cx="7123080" cy="4756499"/>
          </a:xfrm>
          <a:custGeom>
            <a:avLst/>
            <a:gdLst/>
            <a:ahLst/>
            <a:cxnLst/>
            <a:rect r="r" b="b" t="t" l="l"/>
            <a:pathLst>
              <a:path h="4756499" w="7123080">
                <a:moveTo>
                  <a:pt x="0" y="0"/>
                </a:moveTo>
                <a:lnTo>
                  <a:pt x="7123081" y="0"/>
                </a:lnTo>
                <a:lnTo>
                  <a:pt x="7123081" y="4756499"/>
                </a:lnTo>
                <a:lnTo>
                  <a:pt x="0" y="475649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3773150" y="0"/>
            <a:ext cx="4514850" cy="10287000"/>
          </a:xfrm>
          <a:custGeom>
            <a:avLst/>
            <a:gdLst/>
            <a:ahLst/>
            <a:cxnLst/>
            <a:rect r="r" b="b" t="t" l="l"/>
            <a:pathLst>
              <a:path h="10287000" w="4514850">
                <a:moveTo>
                  <a:pt x="0" y="0"/>
                </a:moveTo>
                <a:lnTo>
                  <a:pt x="4514850" y="0"/>
                </a:lnTo>
                <a:lnTo>
                  <a:pt x="4514850" y="10287000"/>
                </a:lnTo>
                <a:lnTo>
                  <a:pt x="0" y="102870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4404317" y="0"/>
            <a:ext cx="3883724" cy="10287000"/>
          </a:xfrm>
          <a:custGeom>
            <a:avLst/>
            <a:gdLst/>
            <a:ahLst/>
            <a:cxnLst/>
            <a:rect r="r" b="b" t="t" l="l"/>
            <a:pathLst>
              <a:path h="10287000" w="3883724">
                <a:moveTo>
                  <a:pt x="0" y="0"/>
                </a:moveTo>
                <a:lnTo>
                  <a:pt x="3883723" y="0"/>
                </a:lnTo>
                <a:lnTo>
                  <a:pt x="3883723" y="10287000"/>
                </a:lnTo>
                <a:lnTo>
                  <a:pt x="0" y="102870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0">
            <a:off x="13401675" y="4572000"/>
            <a:ext cx="4886325" cy="5715000"/>
          </a:xfrm>
          <a:custGeom>
            <a:avLst/>
            <a:gdLst/>
            <a:ahLst/>
            <a:cxnLst/>
            <a:rect r="r" b="b" t="t" l="l"/>
            <a:pathLst>
              <a:path h="5715000" w="4886325">
                <a:moveTo>
                  <a:pt x="0" y="0"/>
                </a:moveTo>
                <a:lnTo>
                  <a:pt x="4886325" y="0"/>
                </a:lnTo>
                <a:lnTo>
                  <a:pt x="4886325" y="5715000"/>
                </a:lnTo>
                <a:lnTo>
                  <a:pt x="0" y="571500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7" id="7"/>
          <p:cNvSpPr/>
          <p:nvPr/>
        </p:nvSpPr>
        <p:spPr>
          <a:xfrm flipH="false" flipV="false" rot="0">
            <a:off x="14006895" y="0"/>
            <a:ext cx="4281107" cy="10287000"/>
          </a:xfrm>
          <a:custGeom>
            <a:avLst/>
            <a:gdLst/>
            <a:ahLst/>
            <a:cxnLst/>
            <a:rect r="r" b="b" t="t" l="l"/>
            <a:pathLst>
              <a:path h="10287000" w="4281107">
                <a:moveTo>
                  <a:pt x="0" y="0"/>
                </a:moveTo>
                <a:lnTo>
                  <a:pt x="4281107" y="0"/>
                </a:lnTo>
                <a:lnTo>
                  <a:pt x="4281107" y="10287000"/>
                </a:lnTo>
                <a:lnTo>
                  <a:pt x="0" y="10287000"/>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8" id="8"/>
          <p:cNvSpPr/>
          <p:nvPr/>
        </p:nvSpPr>
        <p:spPr>
          <a:xfrm flipH="false" flipV="false" rot="0">
            <a:off x="16344900" y="0"/>
            <a:ext cx="1943100" cy="10287000"/>
          </a:xfrm>
          <a:custGeom>
            <a:avLst/>
            <a:gdLst/>
            <a:ahLst/>
            <a:cxnLst/>
            <a:rect r="r" b="b" t="t" l="l"/>
            <a:pathLst>
              <a:path h="10287000" w="1943100">
                <a:moveTo>
                  <a:pt x="0" y="0"/>
                </a:moveTo>
                <a:lnTo>
                  <a:pt x="1943100" y="0"/>
                </a:lnTo>
                <a:lnTo>
                  <a:pt x="1943100" y="10287000"/>
                </a:lnTo>
                <a:lnTo>
                  <a:pt x="0" y="10287000"/>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9" id="9"/>
          <p:cNvSpPr/>
          <p:nvPr/>
        </p:nvSpPr>
        <p:spPr>
          <a:xfrm flipH="false" flipV="false" rot="0">
            <a:off x="16404370" y="0"/>
            <a:ext cx="1883664" cy="10287000"/>
          </a:xfrm>
          <a:custGeom>
            <a:avLst/>
            <a:gdLst/>
            <a:ahLst/>
            <a:cxnLst/>
            <a:rect r="r" b="b" t="t" l="l"/>
            <a:pathLst>
              <a:path h="10287000" w="1883664">
                <a:moveTo>
                  <a:pt x="0" y="0"/>
                </a:moveTo>
                <a:lnTo>
                  <a:pt x="1883664" y="0"/>
                </a:lnTo>
                <a:lnTo>
                  <a:pt x="1883664" y="10287000"/>
                </a:lnTo>
                <a:lnTo>
                  <a:pt x="0" y="10287000"/>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Freeform 10" id="10"/>
          <p:cNvSpPr/>
          <p:nvPr/>
        </p:nvSpPr>
        <p:spPr>
          <a:xfrm flipH="false" flipV="false" rot="0">
            <a:off x="15559088" y="5386388"/>
            <a:ext cx="2728912" cy="4900612"/>
          </a:xfrm>
          <a:custGeom>
            <a:avLst/>
            <a:gdLst/>
            <a:ahLst/>
            <a:cxnLst/>
            <a:rect r="r" b="b" t="t" l="l"/>
            <a:pathLst>
              <a:path h="4900612" w="2728912">
                <a:moveTo>
                  <a:pt x="0" y="0"/>
                </a:moveTo>
                <a:lnTo>
                  <a:pt x="2728912" y="0"/>
                </a:lnTo>
                <a:lnTo>
                  <a:pt x="2728912" y="4900612"/>
                </a:lnTo>
                <a:lnTo>
                  <a:pt x="0" y="4900612"/>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p:spPr>
      </p:sp>
      <p:sp>
        <p:nvSpPr>
          <p:cNvPr name="Freeform 11" id="11"/>
          <p:cNvSpPr/>
          <p:nvPr/>
        </p:nvSpPr>
        <p:spPr>
          <a:xfrm flipH="false" flipV="false" rot="0">
            <a:off x="0" y="6015038"/>
            <a:ext cx="671512" cy="4271962"/>
          </a:xfrm>
          <a:custGeom>
            <a:avLst/>
            <a:gdLst/>
            <a:ahLst/>
            <a:cxnLst/>
            <a:rect r="r" b="b" t="t" l="l"/>
            <a:pathLst>
              <a:path h="4271962" w="671512">
                <a:moveTo>
                  <a:pt x="0" y="0"/>
                </a:moveTo>
                <a:lnTo>
                  <a:pt x="671512" y="0"/>
                </a:lnTo>
                <a:lnTo>
                  <a:pt x="671512" y="4271962"/>
                </a:lnTo>
                <a:lnTo>
                  <a:pt x="0" y="4271962"/>
                </a:lnTo>
                <a:lnTo>
                  <a:pt x="0" y="0"/>
                </a:lnTo>
                <a:close/>
              </a:path>
            </a:pathLst>
          </a:custGeom>
          <a:blipFill>
            <a:blip r:embed="rId20">
              <a:extLst>
                <a:ext uri="{96DAC541-7B7A-43D3-8B79-37D633B846F1}">
                  <asvg:svgBlip xmlns:asvg="http://schemas.microsoft.com/office/drawing/2016/SVG/main" r:embed="rId21"/>
                </a:ext>
              </a:extLst>
            </a:blip>
            <a:stretch>
              <a:fillRect l="0" t="0" r="0" b="0"/>
            </a:stretch>
          </a:blipFill>
        </p:spPr>
      </p:sp>
      <p:sp>
        <p:nvSpPr>
          <p:cNvPr name="TextBox 12" id="12"/>
          <p:cNvSpPr txBox="true"/>
          <p:nvPr/>
        </p:nvSpPr>
        <p:spPr>
          <a:xfrm rot="0">
            <a:off x="1132998" y="406716"/>
            <a:ext cx="16022002" cy="1308735"/>
          </a:xfrm>
          <a:prstGeom prst="rect">
            <a:avLst/>
          </a:prstGeom>
        </p:spPr>
        <p:txBody>
          <a:bodyPr anchor="t" rtlCol="false" tIns="0" lIns="0" bIns="0" rIns="0">
            <a:spAutoFit/>
          </a:bodyPr>
          <a:lstStyle/>
          <a:p>
            <a:pPr algn="l">
              <a:lnSpc>
                <a:spcPts val="8640"/>
              </a:lnSpc>
            </a:pPr>
            <a:r>
              <a:rPr lang="en-US" sz="7200" b="true">
                <a:solidFill>
                  <a:srgbClr val="000000"/>
                </a:solidFill>
                <a:latin typeface="Arimo Bold"/>
                <a:ea typeface="Arimo Bold"/>
                <a:cs typeface="Arimo Bold"/>
                <a:sym typeface="Arimo Bold"/>
              </a:rPr>
              <a:t>conclusion</a:t>
            </a:r>
          </a:p>
        </p:txBody>
      </p:sp>
      <p:sp>
        <p:nvSpPr>
          <p:cNvPr name="TextBox 13" id="13"/>
          <p:cNvSpPr txBox="true"/>
          <p:nvPr/>
        </p:nvSpPr>
        <p:spPr>
          <a:xfrm rot="0">
            <a:off x="1224438" y="2198370"/>
            <a:ext cx="11828622" cy="5606088"/>
          </a:xfrm>
          <a:prstGeom prst="rect">
            <a:avLst/>
          </a:prstGeom>
        </p:spPr>
        <p:txBody>
          <a:bodyPr anchor="t" rtlCol="false" tIns="0" lIns="0" bIns="0" rIns="0">
            <a:spAutoFit/>
          </a:bodyPr>
          <a:lstStyle/>
          <a:p>
            <a:pPr algn="l">
              <a:lnSpc>
                <a:spcPts val="3600"/>
              </a:lnSpc>
            </a:pPr>
            <a:r>
              <a:rPr lang="en-US" sz="3000" spc="28">
                <a:solidFill>
                  <a:srgbClr val="000000"/>
                </a:solidFill>
                <a:latin typeface="TT Rounds Condensed"/>
                <a:ea typeface="TT Rounds Condensed"/>
                <a:cs typeface="TT Rounds Condensed"/>
                <a:sym typeface="TT Rounds Condensed"/>
              </a:rPr>
              <a:t>The attendance analysis reveals critical insights into employee patterns and behaviors, highlighting trends, anomalies, and areas for improvement. By examining data on attendance times, absenteeism rates, and punctuality, we can identify key factors impacting attendance and develop targeted strategies to address issues. Key findings include identifying peak absenteeism periods, correlating attendance with departmental performance, and pinpointing frequent late arrivals. Implementing recommendations such as flexible scheduling, improved time management practices, and enhanced communication of attendance policies can significantly enhance overall attendance rates and operational efficiency. This analysis provides a robust foundation for informed decision-making and continuous improvement in attendance management</a:t>
            </a:r>
          </a:p>
        </p:txBody>
      </p:sp>
    </p:spTree>
  </p:cSld>
  <p:clrMapOvr>
    <a:masterClrMapping/>
  </p:clrMapOvr>
  <p:transition spd="fast">
    <p:fade/>
  </p:transition>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1165774" y="0"/>
            <a:ext cx="7129462" cy="10294843"/>
          </a:xfrm>
          <a:custGeom>
            <a:avLst/>
            <a:gdLst/>
            <a:ahLst/>
            <a:cxnLst/>
            <a:rect r="r" b="b" t="t" l="l"/>
            <a:pathLst>
              <a:path h="10294843" w="7129462">
                <a:moveTo>
                  <a:pt x="0" y="0"/>
                </a:moveTo>
                <a:lnTo>
                  <a:pt x="7129462" y="0"/>
                </a:lnTo>
                <a:lnTo>
                  <a:pt x="7129462" y="10294843"/>
                </a:lnTo>
                <a:lnTo>
                  <a:pt x="0" y="10294843"/>
                </a:lnTo>
                <a:lnTo>
                  <a:pt x="0" y="0"/>
                </a:lnTo>
                <a:close/>
              </a:path>
            </a:pathLst>
          </a:custGeom>
          <a:blipFill>
            <a:blip r:embed="rId4">
              <a:extLst>
                <a:ext uri="{96DAC541-7B7A-43D3-8B79-37D633B846F1}">
                  <asvg:svgBlip xmlns:asvg="http://schemas.microsoft.com/office/drawing/2016/SVG/main" r:embed="rId5"/>
                </a:ext>
              </a:extLst>
            </a:blip>
            <a:stretch>
              <a:fillRect l="-25" t="0" r="-25" b="0"/>
            </a:stretch>
          </a:blipFill>
        </p:spPr>
      </p:sp>
      <p:sp>
        <p:nvSpPr>
          <p:cNvPr name="Freeform 4" id="4"/>
          <p:cNvSpPr/>
          <p:nvPr/>
        </p:nvSpPr>
        <p:spPr>
          <a:xfrm flipH="false" flipV="false" rot="0">
            <a:off x="0" y="6015038"/>
            <a:ext cx="671512" cy="4271962"/>
          </a:xfrm>
          <a:custGeom>
            <a:avLst/>
            <a:gdLst/>
            <a:ahLst/>
            <a:cxnLst/>
            <a:rect r="r" b="b" t="t" l="l"/>
            <a:pathLst>
              <a:path h="4271962" w="671512">
                <a:moveTo>
                  <a:pt x="0" y="0"/>
                </a:moveTo>
                <a:lnTo>
                  <a:pt x="671512" y="0"/>
                </a:lnTo>
                <a:lnTo>
                  <a:pt x="671512" y="4271962"/>
                </a:lnTo>
                <a:lnTo>
                  <a:pt x="0" y="42719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4030325" y="8043862"/>
            <a:ext cx="685800" cy="685800"/>
          </a:xfrm>
          <a:custGeom>
            <a:avLst/>
            <a:gdLst/>
            <a:ahLst/>
            <a:cxnLst/>
            <a:rect r="r" b="b" t="t" l="l"/>
            <a:pathLst>
              <a:path h="685800" w="685800">
                <a:moveTo>
                  <a:pt x="0" y="0"/>
                </a:moveTo>
                <a:lnTo>
                  <a:pt x="685800" y="0"/>
                </a:lnTo>
                <a:lnTo>
                  <a:pt x="685800" y="685800"/>
                </a:lnTo>
                <a:lnTo>
                  <a:pt x="0" y="6858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0">
            <a:off x="10044112" y="2543175"/>
            <a:ext cx="471488" cy="485775"/>
          </a:xfrm>
          <a:custGeom>
            <a:avLst/>
            <a:gdLst/>
            <a:ahLst/>
            <a:cxnLst/>
            <a:rect r="r" b="b" t="t" l="l"/>
            <a:pathLst>
              <a:path h="485775" w="471488">
                <a:moveTo>
                  <a:pt x="0" y="0"/>
                </a:moveTo>
                <a:lnTo>
                  <a:pt x="471488" y="0"/>
                </a:lnTo>
                <a:lnTo>
                  <a:pt x="471488" y="485775"/>
                </a:lnTo>
                <a:lnTo>
                  <a:pt x="0" y="485775"/>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7" id="7"/>
          <p:cNvSpPr/>
          <p:nvPr/>
        </p:nvSpPr>
        <p:spPr>
          <a:xfrm flipH="false" flipV="false" rot="0">
            <a:off x="14030325" y="8843962"/>
            <a:ext cx="271462" cy="271462"/>
          </a:xfrm>
          <a:custGeom>
            <a:avLst/>
            <a:gdLst/>
            <a:ahLst/>
            <a:cxnLst/>
            <a:rect r="r" b="b" t="t" l="l"/>
            <a:pathLst>
              <a:path h="271462" w="271462">
                <a:moveTo>
                  <a:pt x="0" y="0"/>
                </a:moveTo>
                <a:lnTo>
                  <a:pt x="271462" y="0"/>
                </a:lnTo>
                <a:lnTo>
                  <a:pt x="271462" y="271462"/>
                </a:lnTo>
                <a:lnTo>
                  <a:pt x="0" y="271462"/>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TextBox 8" id="8"/>
          <p:cNvSpPr txBox="true"/>
          <p:nvPr/>
        </p:nvSpPr>
        <p:spPr>
          <a:xfrm rot="0">
            <a:off x="1109662" y="1222850"/>
            <a:ext cx="5864542" cy="1038860"/>
          </a:xfrm>
          <a:prstGeom prst="rect">
            <a:avLst/>
          </a:prstGeom>
        </p:spPr>
        <p:txBody>
          <a:bodyPr anchor="t" rtlCol="false" tIns="0" lIns="0" bIns="0" rIns="0">
            <a:spAutoFit/>
          </a:bodyPr>
          <a:lstStyle/>
          <a:p>
            <a:pPr algn="l">
              <a:lnSpc>
                <a:spcPts val="7650"/>
              </a:lnSpc>
            </a:pPr>
            <a:r>
              <a:rPr lang="en-US" b="true" sz="6375" spc="7">
                <a:solidFill>
                  <a:srgbClr val="000000"/>
                </a:solidFill>
                <a:latin typeface="Arimo Bold"/>
                <a:ea typeface="Arimo Bold"/>
                <a:cs typeface="Arimo Bold"/>
                <a:sym typeface="Arimo Bold"/>
              </a:rPr>
              <a:t>PROJECT TITLE</a:t>
            </a:r>
          </a:p>
        </p:txBody>
      </p:sp>
      <p:grpSp>
        <p:nvGrpSpPr>
          <p:cNvPr name="Group 9" id="9"/>
          <p:cNvGrpSpPr/>
          <p:nvPr/>
        </p:nvGrpSpPr>
        <p:grpSpPr>
          <a:xfrm rot="0">
            <a:off x="1014412" y="9701212"/>
            <a:ext cx="3214688" cy="300038"/>
            <a:chOff x="0" y="0"/>
            <a:chExt cx="4286251" cy="400051"/>
          </a:xfrm>
        </p:grpSpPr>
        <p:sp>
          <p:nvSpPr>
            <p:cNvPr name="Freeform 10" id="10"/>
            <p:cNvSpPr/>
            <p:nvPr/>
          </p:nvSpPr>
          <p:spPr>
            <a:xfrm flipH="false" flipV="false" rot="0">
              <a:off x="0" y="0"/>
              <a:ext cx="4286250" cy="400050"/>
            </a:xfrm>
            <a:custGeom>
              <a:avLst/>
              <a:gdLst/>
              <a:ahLst/>
              <a:cxnLst/>
              <a:rect r="r" b="b" t="t" l="l"/>
              <a:pathLst>
                <a:path h="400050" w="4286250">
                  <a:moveTo>
                    <a:pt x="0" y="0"/>
                  </a:moveTo>
                  <a:lnTo>
                    <a:pt x="4286250" y="0"/>
                  </a:lnTo>
                  <a:lnTo>
                    <a:pt x="4286250" y="400050"/>
                  </a:lnTo>
                  <a:lnTo>
                    <a:pt x="0" y="400050"/>
                  </a:lnTo>
                  <a:lnTo>
                    <a:pt x="0" y="0"/>
                  </a:lnTo>
                  <a:close/>
                </a:path>
              </a:pathLst>
            </a:custGeom>
            <a:blipFill>
              <a:blip r:embed="rId14"/>
              <a:stretch>
                <a:fillRect l="-66666" t="0" r="-66666" b="0"/>
              </a:stretch>
            </a:blipFill>
          </p:spPr>
        </p:sp>
      </p:grpSp>
      <p:grpSp>
        <p:nvGrpSpPr>
          <p:cNvPr name="Group 11" id="11"/>
          <p:cNvGrpSpPr/>
          <p:nvPr/>
        </p:nvGrpSpPr>
        <p:grpSpPr>
          <a:xfrm rot="0">
            <a:off x="700088" y="9615488"/>
            <a:ext cx="5557838" cy="442912"/>
            <a:chOff x="0" y="0"/>
            <a:chExt cx="7410451" cy="590549"/>
          </a:xfrm>
        </p:grpSpPr>
        <p:sp>
          <p:nvSpPr>
            <p:cNvPr name="Freeform 12" id="12"/>
            <p:cNvSpPr/>
            <p:nvPr/>
          </p:nvSpPr>
          <p:spPr>
            <a:xfrm flipH="false" flipV="false" rot="0">
              <a:off x="0" y="0"/>
              <a:ext cx="7410450" cy="590550"/>
            </a:xfrm>
            <a:custGeom>
              <a:avLst/>
              <a:gdLst/>
              <a:ahLst/>
              <a:cxnLst/>
              <a:rect r="r" b="b" t="t" l="l"/>
              <a:pathLst>
                <a:path h="590550" w="7410450">
                  <a:moveTo>
                    <a:pt x="0" y="0"/>
                  </a:moveTo>
                  <a:lnTo>
                    <a:pt x="7410450" y="0"/>
                  </a:lnTo>
                  <a:lnTo>
                    <a:pt x="7410450" y="590550"/>
                  </a:lnTo>
                  <a:lnTo>
                    <a:pt x="0" y="590550"/>
                  </a:lnTo>
                  <a:lnTo>
                    <a:pt x="0" y="0"/>
                  </a:lnTo>
                  <a:close/>
                </a:path>
              </a:pathLst>
            </a:custGeom>
            <a:blipFill>
              <a:blip r:embed="rId15"/>
              <a:stretch>
                <a:fillRect l="0" t="-124" r="0" b="-124"/>
              </a:stretch>
            </a:blipFill>
          </p:spPr>
        </p:sp>
      </p:grpSp>
      <p:sp>
        <p:nvSpPr>
          <p:cNvPr name="TextBox 13" id="13"/>
          <p:cNvSpPr txBox="true"/>
          <p:nvPr/>
        </p:nvSpPr>
        <p:spPr>
          <a:xfrm rot="0">
            <a:off x="17030127" y="9697941"/>
            <a:ext cx="226693" cy="299720"/>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2</a:t>
            </a:r>
          </a:p>
        </p:txBody>
      </p:sp>
      <p:sp>
        <p:nvSpPr>
          <p:cNvPr name="TextBox 14" id="14"/>
          <p:cNvSpPr txBox="true"/>
          <p:nvPr/>
        </p:nvSpPr>
        <p:spPr>
          <a:xfrm rot="0">
            <a:off x="1917723" y="3059176"/>
            <a:ext cx="12706962" cy="2249835"/>
          </a:xfrm>
          <a:prstGeom prst="rect">
            <a:avLst/>
          </a:prstGeom>
        </p:spPr>
        <p:txBody>
          <a:bodyPr anchor="t" rtlCol="false" tIns="0" lIns="0" bIns="0" rIns="0">
            <a:spAutoFit/>
          </a:bodyPr>
          <a:lstStyle/>
          <a:p>
            <a:pPr algn="l">
              <a:lnSpc>
                <a:spcPts val="7920"/>
              </a:lnSpc>
            </a:pPr>
            <a:r>
              <a:rPr lang="en-US" sz="6600" b="true">
                <a:solidFill>
                  <a:srgbClr val="0F0F0F"/>
                </a:solidFill>
                <a:latin typeface="Arimo Bold"/>
                <a:ea typeface="Arimo Bold"/>
                <a:cs typeface="Arimo Bold"/>
                <a:sym typeface="Arimo Bold"/>
              </a:rPr>
              <a:t>Employee Attendance Analysis using Excel</a:t>
            </a:r>
          </a:p>
        </p:txBody>
      </p:sp>
    </p:spTree>
  </p:cSld>
  <p:clrMapOvr>
    <a:masterClrMapping/>
  </p:clrMapOvr>
  <p:transition spd="fast">
    <p:fade/>
  </p:transition>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14300" y="42868"/>
            <a:ext cx="18722531" cy="10287000"/>
          </a:xfrm>
          <a:custGeom>
            <a:avLst/>
            <a:gdLst/>
            <a:ahLst/>
            <a:cxnLst/>
            <a:rect r="r" b="b" t="t" l="l"/>
            <a:pathLst>
              <a:path h="10287000" w="18722531">
                <a:moveTo>
                  <a:pt x="0" y="0"/>
                </a:moveTo>
                <a:lnTo>
                  <a:pt x="18722531" y="0"/>
                </a:lnTo>
                <a:lnTo>
                  <a:pt x="18722531" y="10287000"/>
                </a:lnTo>
                <a:lnTo>
                  <a:pt x="0" y="10287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1165774" y="0"/>
            <a:ext cx="7129462" cy="10294843"/>
          </a:xfrm>
          <a:custGeom>
            <a:avLst/>
            <a:gdLst/>
            <a:ahLst/>
            <a:cxnLst/>
            <a:rect r="r" b="b" t="t" l="l"/>
            <a:pathLst>
              <a:path h="10294843" w="7129462">
                <a:moveTo>
                  <a:pt x="0" y="0"/>
                </a:moveTo>
                <a:lnTo>
                  <a:pt x="7129462" y="0"/>
                </a:lnTo>
                <a:lnTo>
                  <a:pt x="7129462" y="10294843"/>
                </a:lnTo>
                <a:lnTo>
                  <a:pt x="0" y="10294843"/>
                </a:lnTo>
                <a:lnTo>
                  <a:pt x="0" y="0"/>
                </a:lnTo>
                <a:close/>
              </a:path>
            </a:pathLst>
          </a:custGeom>
          <a:blipFill>
            <a:blip r:embed="rId4">
              <a:extLst>
                <a:ext uri="{96DAC541-7B7A-43D3-8B79-37D633B846F1}">
                  <asvg:svgBlip xmlns:asvg="http://schemas.microsoft.com/office/drawing/2016/SVG/main" r:embed="rId5"/>
                </a:ext>
              </a:extLst>
            </a:blip>
            <a:stretch>
              <a:fillRect l="-25" t="0" r="-25" b="0"/>
            </a:stretch>
          </a:blipFill>
        </p:spPr>
      </p:sp>
      <p:sp>
        <p:nvSpPr>
          <p:cNvPr name="Freeform 4" id="4"/>
          <p:cNvSpPr/>
          <p:nvPr/>
        </p:nvSpPr>
        <p:spPr>
          <a:xfrm flipH="false" flipV="false" rot="0">
            <a:off x="0" y="6015038"/>
            <a:ext cx="671512" cy="4271962"/>
          </a:xfrm>
          <a:custGeom>
            <a:avLst/>
            <a:gdLst/>
            <a:ahLst/>
            <a:cxnLst/>
            <a:rect r="r" b="b" t="t" l="l"/>
            <a:pathLst>
              <a:path h="4271962" w="671512">
                <a:moveTo>
                  <a:pt x="0" y="0"/>
                </a:moveTo>
                <a:lnTo>
                  <a:pt x="671512" y="0"/>
                </a:lnTo>
                <a:lnTo>
                  <a:pt x="671512" y="4271962"/>
                </a:lnTo>
                <a:lnTo>
                  <a:pt x="0" y="42719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5" id="5"/>
          <p:cNvSpPr txBox="true"/>
          <p:nvPr/>
        </p:nvSpPr>
        <p:spPr>
          <a:xfrm rot="0">
            <a:off x="1128712" y="9700481"/>
            <a:ext cx="2660333" cy="278130"/>
          </a:xfrm>
          <a:prstGeom prst="rect">
            <a:avLst/>
          </a:prstGeom>
        </p:spPr>
        <p:txBody>
          <a:bodyPr anchor="t" rtlCol="false" tIns="0" lIns="0" bIns="0" rIns="0">
            <a:spAutoFit/>
          </a:bodyPr>
          <a:lstStyle/>
          <a:p>
            <a:pPr algn="l">
              <a:lnSpc>
                <a:spcPts val="1911"/>
              </a:lnSpc>
            </a:pPr>
            <a:r>
              <a:rPr lang="en-US" sz="1650" spc="30">
                <a:solidFill>
                  <a:srgbClr val="2D83C3"/>
                </a:solidFill>
                <a:latin typeface="Arimo"/>
                <a:ea typeface="Arimo"/>
                <a:cs typeface="Arimo"/>
                <a:sym typeface="Arimo"/>
              </a:rPr>
              <a:t>3/21/2024  </a:t>
            </a:r>
            <a:r>
              <a:rPr lang="en-US" b="true" sz="1650" spc="30">
                <a:solidFill>
                  <a:srgbClr val="2D83C3"/>
                </a:solidFill>
                <a:latin typeface="Arimo Bold"/>
                <a:ea typeface="Arimo Bold"/>
                <a:cs typeface="Arimo Bold"/>
                <a:sym typeface="Arimo Bold"/>
              </a:rPr>
              <a:t>Annual Review</a:t>
            </a:r>
          </a:p>
        </p:txBody>
      </p:sp>
      <p:sp>
        <p:nvSpPr>
          <p:cNvPr name="Freeform 6" id="6"/>
          <p:cNvSpPr/>
          <p:nvPr/>
        </p:nvSpPr>
        <p:spPr>
          <a:xfrm flipH="false" flipV="false" rot="0">
            <a:off x="11044238" y="671512"/>
            <a:ext cx="542925" cy="542925"/>
          </a:xfrm>
          <a:custGeom>
            <a:avLst/>
            <a:gdLst/>
            <a:ahLst/>
            <a:cxnLst/>
            <a:rect r="r" b="b" t="t" l="l"/>
            <a:pathLst>
              <a:path h="542925" w="542925">
                <a:moveTo>
                  <a:pt x="0" y="0"/>
                </a:moveTo>
                <a:lnTo>
                  <a:pt x="542925" y="0"/>
                </a:lnTo>
                <a:lnTo>
                  <a:pt x="542925" y="542925"/>
                </a:lnTo>
                <a:lnTo>
                  <a:pt x="0" y="542925"/>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7" id="7"/>
          <p:cNvSpPr/>
          <p:nvPr/>
        </p:nvSpPr>
        <p:spPr>
          <a:xfrm flipH="false" flipV="false" rot="0">
            <a:off x="16516350" y="8415338"/>
            <a:ext cx="971550" cy="971550"/>
          </a:xfrm>
          <a:custGeom>
            <a:avLst/>
            <a:gdLst/>
            <a:ahLst/>
            <a:cxnLst/>
            <a:rect r="r" b="b" t="t" l="l"/>
            <a:pathLst>
              <a:path h="971550" w="971550">
                <a:moveTo>
                  <a:pt x="0" y="0"/>
                </a:moveTo>
                <a:lnTo>
                  <a:pt x="971550" y="0"/>
                </a:lnTo>
                <a:lnTo>
                  <a:pt x="971550" y="971550"/>
                </a:lnTo>
                <a:lnTo>
                  <a:pt x="0" y="97155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grpSp>
        <p:nvGrpSpPr>
          <p:cNvPr name="Group 8" id="8"/>
          <p:cNvGrpSpPr/>
          <p:nvPr/>
        </p:nvGrpSpPr>
        <p:grpSpPr>
          <a:xfrm rot="0">
            <a:off x="16030575" y="9201150"/>
            <a:ext cx="371475" cy="371475"/>
            <a:chOff x="0" y="0"/>
            <a:chExt cx="495300" cy="495300"/>
          </a:xfrm>
        </p:grpSpPr>
        <p:sp>
          <p:nvSpPr>
            <p:cNvPr name="Freeform 9" id="9"/>
            <p:cNvSpPr/>
            <p:nvPr/>
          </p:nvSpPr>
          <p:spPr>
            <a:xfrm flipH="false" flipV="false" rot="0">
              <a:off x="0" y="0"/>
              <a:ext cx="495300" cy="495300"/>
            </a:xfrm>
            <a:custGeom>
              <a:avLst/>
              <a:gdLst/>
              <a:ahLst/>
              <a:cxnLst/>
              <a:rect r="r" b="b" t="t" l="l"/>
              <a:pathLst>
                <a:path h="495300" w="495300">
                  <a:moveTo>
                    <a:pt x="0" y="0"/>
                  </a:moveTo>
                  <a:lnTo>
                    <a:pt x="495300" y="0"/>
                  </a:lnTo>
                  <a:lnTo>
                    <a:pt x="495300" y="495300"/>
                  </a:lnTo>
                  <a:lnTo>
                    <a:pt x="0" y="495300"/>
                  </a:lnTo>
                  <a:lnTo>
                    <a:pt x="0" y="0"/>
                  </a:lnTo>
                  <a:close/>
                </a:path>
              </a:pathLst>
            </a:custGeom>
            <a:blipFill>
              <a:blip r:embed="rId12"/>
              <a:stretch>
                <a:fillRect l="0" t="0" r="0" b="0"/>
              </a:stretch>
            </a:blipFill>
          </p:spPr>
        </p:sp>
      </p:grpSp>
      <p:grpSp>
        <p:nvGrpSpPr>
          <p:cNvPr name="Group 10" id="10"/>
          <p:cNvGrpSpPr/>
          <p:nvPr/>
        </p:nvGrpSpPr>
        <p:grpSpPr>
          <a:xfrm rot="0">
            <a:off x="700088" y="9615488"/>
            <a:ext cx="5557838" cy="442912"/>
            <a:chOff x="0" y="0"/>
            <a:chExt cx="7410451" cy="590549"/>
          </a:xfrm>
        </p:grpSpPr>
        <p:sp>
          <p:nvSpPr>
            <p:cNvPr name="Freeform 11" id="11"/>
            <p:cNvSpPr/>
            <p:nvPr/>
          </p:nvSpPr>
          <p:spPr>
            <a:xfrm flipH="false" flipV="false" rot="0">
              <a:off x="0" y="0"/>
              <a:ext cx="7410450" cy="590550"/>
            </a:xfrm>
            <a:custGeom>
              <a:avLst/>
              <a:gdLst/>
              <a:ahLst/>
              <a:cxnLst/>
              <a:rect r="r" b="b" t="t" l="l"/>
              <a:pathLst>
                <a:path h="590550" w="7410450">
                  <a:moveTo>
                    <a:pt x="0" y="0"/>
                  </a:moveTo>
                  <a:lnTo>
                    <a:pt x="7410450" y="0"/>
                  </a:lnTo>
                  <a:lnTo>
                    <a:pt x="7410450" y="590550"/>
                  </a:lnTo>
                  <a:lnTo>
                    <a:pt x="0" y="590550"/>
                  </a:lnTo>
                  <a:lnTo>
                    <a:pt x="0" y="0"/>
                  </a:lnTo>
                  <a:close/>
                </a:path>
              </a:pathLst>
            </a:custGeom>
            <a:blipFill>
              <a:blip r:embed="rId13"/>
              <a:stretch>
                <a:fillRect l="0" t="-124" r="0" b="-124"/>
              </a:stretch>
            </a:blipFill>
          </p:spPr>
        </p:sp>
      </p:grpSp>
      <p:grpSp>
        <p:nvGrpSpPr>
          <p:cNvPr name="Group 12" id="12"/>
          <p:cNvGrpSpPr/>
          <p:nvPr/>
        </p:nvGrpSpPr>
        <p:grpSpPr>
          <a:xfrm rot="0">
            <a:off x="71438" y="5729285"/>
            <a:ext cx="2600325" cy="4514847"/>
            <a:chOff x="0" y="0"/>
            <a:chExt cx="3467100" cy="6019796"/>
          </a:xfrm>
        </p:grpSpPr>
        <p:sp>
          <p:nvSpPr>
            <p:cNvPr name="Freeform 13" id="13"/>
            <p:cNvSpPr/>
            <p:nvPr/>
          </p:nvSpPr>
          <p:spPr>
            <a:xfrm flipH="false" flipV="false" rot="0">
              <a:off x="0" y="0"/>
              <a:ext cx="3467100" cy="6019800"/>
            </a:xfrm>
            <a:custGeom>
              <a:avLst/>
              <a:gdLst/>
              <a:ahLst/>
              <a:cxnLst/>
              <a:rect r="r" b="b" t="t" l="l"/>
              <a:pathLst>
                <a:path h="6019800" w="3467100">
                  <a:moveTo>
                    <a:pt x="0" y="0"/>
                  </a:moveTo>
                  <a:lnTo>
                    <a:pt x="3467100" y="0"/>
                  </a:lnTo>
                  <a:lnTo>
                    <a:pt x="3467100" y="6019800"/>
                  </a:lnTo>
                  <a:lnTo>
                    <a:pt x="0" y="6019800"/>
                  </a:lnTo>
                  <a:lnTo>
                    <a:pt x="0" y="0"/>
                  </a:lnTo>
                  <a:close/>
                </a:path>
              </a:pathLst>
            </a:custGeom>
            <a:blipFill>
              <a:blip r:embed="rId14"/>
              <a:stretch>
                <a:fillRect l="-67" t="0" r="-67" b="0"/>
              </a:stretch>
            </a:blipFill>
          </p:spPr>
        </p:sp>
      </p:grpSp>
      <p:sp>
        <p:nvSpPr>
          <p:cNvPr name="TextBox 14" id="14"/>
          <p:cNvSpPr txBox="true"/>
          <p:nvPr/>
        </p:nvSpPr>
        <p:spPr>
          <a:xfrm rot="0">
            <a:off x="1109662" y="633792"/>
            <a:ext cx="3535680" cy="1171575"/>
          </a:xfrm>
          <a:prstGeom prst="rect">
            <a:avLst/>
          </a:prstGeom>
        </p:spPr>
        <p:txBody>
          <a:bodyPr anchor="t" rtlCol="false" tIns="0" lIns="0" bIns="0" rIns="0">
            <a:spAutoFit/>
          </a:bodyPr>
          <a:lstStyle/>
          <a:p>
            <a:pPr algn="l">
              <a:lnSpc>
                <a:spcPts val="8640"/>
              </a:lnSpc>
            </a:pPr>
            <a:r>
              <a:rPr lang="en-US" sz="7200" b="true">
                <a:solidFill>
                  <a:srgbClr val="000000"/>
                </a:solidFill>
                <a:latin typeface="Arimo Bold"/>
                <a:ea typeface="Arimo Bold"/>
                <a:cs typeface="Arimo Bold"/>
                <a:sym typeface="Arimo Bold"/>
              </a:rPr>
              <a:t>AGENDA</a:t>
            </a:r>
          </a:p>
        </p:txBody>
      </p:sp>
      <p:sp>
        <p:nvSpPr>
          <p:cNvPr name="TextBox 15" id="15"/>
          <p:cNvSpPr txBox="true"/>
          <p:nvPr/>
        </p:nvSpPr>
        <p:spPr>
          <a:xfrm rot="0">
            <a:off x="17030127" y="9697941"/>
            <a:ext cx="226693" cy="299720"/>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3</a:t>
            </a:r>
          </a:p>
        </p:txBody>
      </p:sp>
      <p:sp>
        <p:nvSpPr>
          <p:cNvPr name="TextBox 16" id="16"/>
          <p:cNvSpPr txBox="true"/>
          <p:nvPr/>
        </p:nvSpPr>
        <p:spPr>
          <a:xfrm rot="0">
            <a:off x="3856151" y="1436570"/>
            <a:ext cx="7360920" cy="6681818"/>
          </a:xfrm>
          <a:prstGeom prst="rect">
            <a:avLst/>
          </a:prstGeom>
        </p:spPr>
        <p:txBody>
          <a:bodyPr anchor="t" rtlCol="false" tIns="0" lIns="0" bIns="0" rIns="0">
            <a:spAutoFit/>
          </a:bodyPr>
          <a:lstStyle/>
          <a:p>
            <a:pPr algn="l">
              <a:lnSpc>
                <a:spcPts val="5040"/>
              </a:lnSpc>
            </a:pPr>
          </a:p>
          <a:p>
            <a:pPr algn="l" marL="886777" indent="-295592" lvl="2">
              <a:lnSpc>
                <a:spcPts val="5040"/>
              </a:lnSpc>
              <a:buAutoNum type="arabicPeriod" startAt="1"/>
            </a:pPr>
            <a:r>
              <a:rPr lang="en-US" sz="4200">
                <a:solidFill>
                  <a:srgbClr val="0D0D0D"/>
                </a:solidFill>
                <a:latin typeface="Times New Roman"/>
                <a:ea typeface="Times New Roman"/>
                <a:cs typeface="Times New Roman"/>
                <a:sym typeface="Times New Roman"/>
              </a:rPr>
              <a:t>Problem Statement</a:t>
            </a:r>
          </a:p>
          <a:p>
            <a:pPr algn="l" marL="886777" indent="-295592" lvl="2">
              <a:lnSpc>
                <a:spcPts val="5040"/>
              </a:lnSpc>
              <a:buAutoNum type="arabicPeriod" startAt="1"/>
            </a:pPr>
            <a:r>
              <a:rPr lang="en-US" sz="4200">
                <a:solidFill>
                  <a:srgbClr val="0D0D0D"/>
                </a:solidFill>
                <a:latin typeface="Times New Roman"/>
                <a:ea typeface="Times New Roman"/>
                <a:cs typeface="Times New Roman"/>
                <a:sym typeface="Times New Roman"/>
              </a:rPr>
              <a:t>Project Overview</a:t>
            </a:r>
          </a:p>
          <a:p>
            <a:pPr algn="l" marL="886777" indent="-295592" lvl="2">
              <a:lnSpc>
                <a:spcPts val="5040"/>
              </a:lnSpc>
              <a:buAutoNum type="arabicPeriod" startAt="1"/>
            </a:pPr>
            <a:r>
              <a:rPr lang="en-US" sz="4200">
                <a:solidFill>
                  <a:srgbClr val="0D0D0D"/>
                </a:solidFill>
                <a:latin typeface="Times New Roman"/>
                <a:ea typeface="Times New Roman"/>
                <a:cs typeface="Times New Roman"/>
                <a:sym typeface="Times New Roman"/>
              </a:rPr>
              <a:t>End Users</a:t>
            </a:r>
          </a:p>
          <a:p>
            <a:pPr algn="l" marL="886777" indent="-295592" lvl="2">
              <a:lnSpc>
                <a:spcPts val="5040"/>
              </a:lnSpc>
              <a:buAutoNum type="arabicPeriod" startAt="1"/>
            </a:pPr>
            <a:r>
              <a:rPr lang="en-US" sz="4200">
                <a:solidFill>
                  <a:srgbClr val="0D0D0D"/>
                </a:solidFill>
                <a:latin typeface="Times New Roman"/>
                <a:ea typeface="Times New Roman"/>
                <a:cs typeface="Times New Roman"/>
                <a:sym typeface="Times New Roman"/>
              </a:rPr>
              <a:t>Our Solution and Proposition</a:t>
            </a:r>
          </a:p>
          <a:p>
            <a:pPr algn="l" marL="886777" indent="-295592" lvl="2">
              <a:lnSpc>
                <a:spcPts val="5040"/>
              </a:lnSpc>
              <a:buAutoNum type="arabicPeriod" startAt="1"/>
            </a:pPr>
            <a:r>
              <a:rPr lang="en-US" sz="4200">
                <a:solidFill>
                  <a:srgbClr val="0D0D0D"/>
                </a:solidFill>
                <a:latin typeface="Times New Roman"/>
                <a:ea typeface="Times New Roman"/>
                <a:cs typeface="Times New Roman"/>
                <a:sym typeface="Times New Roman"/>
              </a:rPr>
              <a:t>Dataset Description</a:t>
            </a:r>
          </a:p>
          <a:p>
            <a:pPr algn="l" marL="886777" indent="-295592" lvl="2">
              <a:lnSpc>
                <a:spcPts val="5040"/>
              </a:lnSpc>
              <a:buAutoNum type="arabicPeriod" startAt="1"/>
            </a:pPr>
            <a:r>
              <a:rPr lang="en-US" sz="4200">
                <a:solidFill>
                  <a:srgbClr val="0D0D0D"/>
                </a:solidFill>
                <a:latin typeface="Times New Roman"/>
                <a:ea typeface="Times New Roman"/>
                <a:cs typeface="Times New Roman"/>
                <a:sym typeface="Times New Roman"/>
              </a:rPr>
              <a:t>Modelling Approach</a:t>
            </a:r>
          </a:p>
          <a:p>
            <a:pPr algn="l" marL="886777" indent="-295592" lvl="2">
              <a:lnSpc>
                <a:spcPts val="5040"/>
              </a:lnSpc>
              <a:buAutoNum type="arabicPeriod" startAt="1"/>
            </a:pPr>
            <a:r>
              <a:rPr lang="en-US" sz="4200">
                <a:solidFill>
                  <a:srgbClr val="0D0D0D"/>
                </a:solidFill>
                <a:latin typeface="Times New Roman"/>
                <a:ea typeface="Times New Roman"/>
                <a:cs typeface="Times New Roman"/>
                <a:sym typeface="Times New Roman"/>
              </a:rPr>
              <a:t>Results and Discussion</a:t>
            </a:r>
          </a:p>
          <a:p>
            <a:pPr algn="l" marL="886777" indent="-295592" lvl="2">
              <a:lnSpc>
                <a:spcPts val="5040"/>
              </a:lnSpc>
              <a:buAutoNum type="arabicPeriod" startAt="1"/>
            </a:pPr>
            <a:r>
              <a:rPr lang="en-US" sz="4200">
                <a:solidFill>
                  <a:srgbClr val="0D0D0D"/>
                </a:solidFill>
                <a:latin typeface="Times New Roman"/>
                <a:ea typeface="Times New Roman"/>
                <a:cs typeface="Times New Roman"/>
                <a:sym typeface="Times New Roman"/>
              </a:rPr>
              <a:t>Conclusion</a:t>
            </a:r>
          </a:p>
          <a:p>
            <a:pPr algn="l" marL="886777" indent="-295592" lvl="2">
              <a:lnSpc>
                <a:spcPts val="5040"/>
              </a:lnSpc>
            </a:pPr>
          </a:p>
        </p:txBody>
      </p:sp>
    </p:spTree>
  </p:cSld>
  <p:clrMapOvr>
    <a:masterClrMapping/>
  </p:clrMapOvr>
  <p:transition spd="fast">
    <p:fade/>
  </p:transition>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4059090" y="6000"/>
            <a:ext cx="1841563" cy="10282238"/>
          </a:xfrm>
          <a:custGeom>
            <a:avLst/>
            <a:gdLst/>
            <a:ahLst/>
            <a:cxnLst/>
            <a:rect r="r" b="b" t="t" l="l"/>
            <a:pathLst>
              <a:path h="10282238" w="1841563">
                <a:moveTo>
                  <a:pt x="0" y="0"/>
                </a:moveTo>
                <a:lnTo>
                  <a:pt x="1841564" y="0"/>
                </a:lnTo>
                <a:lnTo>
                  <a:pt x="1841564" y="10282237"/>
                </a:lnTo>
                <a:lnTo>
                  <a:pt x="0" y="1028223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1168917" y="5536438"/>
            <a:ext cx="7123080" cy="4756499"/>
          </a:xfrm>
          <a:custGeom>
            <a:avLst/>
            <a:gdLst/>
            <a:ahLst/>
            <a:cxnLst/>
            <a:rect r="r" b="b" t="t" l="l"/>
            <a:pathLst>
              <a:path h="4756499" w="7123080">
                <a:moveTo>
                  <a:pt x="0" y="0"/>
                </a:moveTo>
                <a:lnTo>
                  <a:pt x="7123081" y="0"/>
                </a:lnTo>
                <a:lnTo>
                  <a:pt x="7123081" y="4756499"/>
                </a:lnTo>
                <a:lnTo>
                  <a:pt x="0" y="475649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3773150" y="0"/>
            <a:ext cx="4514850" cy="10287000"/>
          </a:xfrm>
          <a:custGeom>
            <a:avLst/>
            <a:gdLst/>
            <a:ahLst/>
            <a:cxnLst/>
            <a:rect r="r" b="b" t="t" l="l"/>
            <a:pathLst>
              <a:path h="10287000" w="4514850">
                <a:moveTo>
                  <a:pt x="0" y="0"/>
                </a:moveTo>
                <a:lnTo>
                  <a:pt x="4514850" y="0"/>
                </a:lnTo>
                <a:lnTo>
                  <a:pt x="4514850" y="10287000"/>
                </a:lnTo>
                <a:lnTo>
                  <a:pt x="0" y="102870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4404317" y="0"/>
            <a:ext cx="3883724" cy="10287000"/>
          </a:xfrm>
          <a:custGeom>
            <a:avLst/>
            <a:gdLst/>
            <a:ahLst/>
            <a:cxnLst/>
            <a:rect r="r" b="b" t="t" l="l"/>
            <a:pathLst>
              <a:path h="10287000" w="3883724">
                <a:moveTo>
                  <a:pt x="0" y="0"/>
                </a:moveTo>
                <a:lnTo>
                  <a:pt x="3883723" y="0"/>
                </a:lnTo>
                <a:lnTo>
                  <a:pt x="3883723" y="10287000"/>
                </a:lnTo>
                <a:lnTo>
                  <a:pt x="0" y="102870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0">
            <a:off x="13401675" y="4572000"/>
            <a:ext cx="4886325" cy="5715000"/>
          </a:xfrm>
          <a:custGeom>
            <a:avLst/>
            <a:gdLst/>
            <a:ahLst/>
            <a:cxnLst/>
            <a:rect r="r" b="b" t="t" l="l"/>
            <a:pathLst>
              <a:path h="5715000" w="4886325">
                <a:moveTo>
                  <a:pt x="0" y="0"/>
                </a:moveTo>
                <a:lnTo>
                  <a:pt x="4886325" y="0"/>
                </a:lnTo>
                <a:lnTo>
                  <a:pt x="4886325" y="5715000"/>
                </a:lnTo>
                <a:lnTo>
                  <a:pt x="0" y="571500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7" id="7"/>
          <p:cNvSpPr/>
          <p:nvPr/>
        </p:nvSpPr>
        <p:spPr>
          <a:xfrm flipH="false" flipV="false" rot="0">
            <a:off x="14006895" y="0"/>
            <a:ext cx="4281107" cy="10287000"/>
          </a:xfrm>
          <a:custGeom>
            <a:avLst/>
            <a:gdLst/>
            <a:ahLst/>
            <a:cxnLst/>
            <a:rect r="r" b="b" t="t" l="l"/>
            <a:pathLst>
              <a:path h="10287000" w="4281107">
                <a:moveTo>
                  <a:pt x="0" y="0"/>
                </a:moveTo>
                <a:lnTo>
                  <a:pt x="4281107" y="0"/>
                </a:lnTo>
                <a:lnTo>
                  <a:pt x="4281107" y="10287000"/>
                </a:lnTo>
                <a:lnTo>
                  <a:pt x="0" y="10287000"/>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8" id="8"/>
          <p:cNvSpPr/>
          <p:nvPr/>
        </p:nvSpPr>
        <p:spPr>
          <a:xfrm flipH="false" flipV="false" rot="0">
            <a:off x="16344900" y="0"/>
            <a:ext cx="1943100" cy="10287000"/>
          </a:xfrm>
          <a:custGeom>
            <a:avLst/>
            <a:gdLst/>
            <a:ahLst/>
            <a:cxnLst/>
            <a:rect r="r" b="b" t="t" l="l"/>
            <a:pathLst>
              <a:path h="10287000" w="1943100">
                <a:moveTo>
                  <a:pt x="0" y="0"/>
                </a:moveTo>
                <a:lnTo>
                  <a:pt x="1943100" y="0"/>
                </a:lnTo>
                <a:lnTo>
                  <a:pt x="1943100" y="10287000"/>
                </a:lnTo>
                <a:lnTo>
                  <a:pt x="0" y="10287000"/>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9" id="9"/>
          <p:cNvSpPr/>
          <p:nvPr/>
        </p:nvSpPr>
        <p:spPr>
          <a:xfrm flipH="false" flipV="false" rot="0">
            <a:off x="16404370" y="0"/>
            <a:ext cx="1883664" cy="10287000"/>
          </a:xfrm>
          <a:custGeom>
            <a:avLst/>
            <a:gdLst/>
            <a:ahLst/>
            <a:cxnLst/>
            <a:rect r="r" b="b" t="t" l="l"/>
            <a:pathLst>
              <a:path h="10287000" w="1883664">
                <a:moveTo>
                  <a:pt x="0" y="0"/>
                </a:moveTo>
                <a:lnTo>
                  <a:pt x="1883664" y="0"/>
                </a:lnTo>
                <a:lnTo>
                  <a:pt x="1883664" y="10287000"/>
                </a:lnTo>
                <a:lnTo>
                  <a:pt x="0" y="10287000"/>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Freeform 10" id="10"/>
          <p:cNvSpPr/>
          <p:nvPr/>
        </p:nvSpPr>
        <p:spPr>
          <a:xfrm flipH="false" flipV="false" rot="0">
            <a:off x="15559088" y="5386388"/>
            <a:ext cx="2728912" cy="4900612"/>
          </a:xfrm>
          <a:custGeom>
            <a:avLst/>
            <a:gdLst/>
            <a:ahLst/>
            <a:cxnLst/>
            <a:rect r="r" b="b" t="t" l="l"/>
            <a:pathLst>
              <a:path h="4900612" w="2728912">
                <a:moveTo>
                  <a:pt x="0" y="0"/>
                </a:moveTo>
                <a:lnTo>
                  <a:pt x="2728912" y="0"/>
                </a:lnTo>
                <a:lnTo>
                  <a:pt x="2728912" y="4900612"/>
                </a:lnTo>
                <a:lnTo>
                  <a:pt x="0" y="4900612"/>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p:spPr>
      </p:sp>
      <p:sp>
        <p:nvSpPr>
          <p:cNvPr name="Freeform 11" id="11"/>
          <p:cNvSpPr/>
          <p:nvPr/>
        </p:nvSpPr>
        <p:spPr>
          <a:xfrm flipH="false" flipV="false" rot="0">
            <a:off x="0" y="6015038"/>
            <a:ext cx="671512" cy="4271962"/>
          </a:xfrm>
          <a:custGeom>
            <a:avLst/>
            <a:gdLst/>
            <a:ahLst/>
            <a:cxnLst/>
            <a:rect r="r" b="b" t="t" l="l"/>
            <a:pathLst>
              <a:path h="4271962" w="671512">
                <a:moveTo>
                  <a:pt x="0" y="0"/>
                </a:moveTo>
                <a:lnTo>
                  <a:pt x="671512" y="0"/>
                </a:lnTo>
                <a:lnTo>
                  <a:pt x="671512" y="4271962"/>
                </a:lnTo>
                <a:lnTo>
                  <a:pt x="0" y="4271962"/>
                </a:lnTo>
                <a:lnTo>
                  <a:pt x="0" y="0"/>
                </a:lnTo>
                <a:close/>
              </a:path>
            </a:pathLst>
          </a:custGeom>
          <a:blipFill>
            <a:blip r:embed="rId20">
              <a:extLst>
                <a:ext uri="{96DAC541-7B7A-43D3-8B79-37D633B846F1}">
                  <asvg:svgBlip xmlns:asvg="http://schemas.microsoft.com/office/drawing/2016/SVG/main" r:embed="rId21"/>
                </a:ext>
              </a:extLst>
            </a:blip>
            <a:stretch>
              <a:fillRect l="0" t="0" r="0" b="0"/>
            </a:stretch>
          </a:blipFill>
        </p:spPr>
      </p:sp>
      <p:sp>
        <p:nvSpPr>
          <p:cNvPr name="Freeform 12" id="12"/>
          <p:cNvSpPr/>
          <p:nvPr/>
        </p:nvSpPr>
        <p:spPr>
          <a:xfrm flipH="false" flipV="false" rot="0">
            <a:off x="14030325" y="8043862"/>
            <a:ext cx="685800" cy="685800"/>
          </a:xfrm>
          <a:custGeom>
            <a:avLst/>
            <a:gdLst/>
            <a:ahLst/>
            <a:cxnLst/>
            <a:rect r="r" b="b" t="t" l="l"/>
            <a:pathLst>
              <a:path h="685800" w="685800">
                <a:moveTo>
                  <a:pt x="0" y="0"/>
                </a:moveTo>
                <a:lnTo>
                  <a:pt x="685800" y="0"/>
                </a:lnTo>
                <a:lnTo>
                  <a:pt x="685800" y="685800"/>
                </a:lnTo>
                <a:lnTo>
                  <a:pt x="0" y="685800"/>
                </a:lnTo>
                <a:lnTo>
                  <a:pt x="0" y="0"/>
                </a:lnTo>
                <a:close/>
              </a:path>
            </a:pathLst>
          </a:custGeom>
          <a:blipFill>
            <a:blip r:embed="rId22">
              <a:extLst>
                <a:ext uri="{96DAC541-7B7A-43D3-8B79-37D633B846F1}">
                  <asvg:svgBlip xmlns:asvg="http://schemas.microsoft.com/office/drawing/2016/SVG/main" r:embed="rId23"/>
                </a:ext>
              </a:extLst>
            </a:blip>
            <a:stretch>
              <a:fillRect l="0" t="0" r="0" b="0"/>
            </a:stretch>
          </a:blipFill>
        </p:spPr>
      </p:sp>
      <p:sp>
        <p:nvSpPr>
          <p:cNvPr name="Freeform 13" id="13"/>
          <p:cNvSpPr/>
          <p:nvPr/>
        </p:nvSpPr>
        <p:spPr>
          <a:xfrm flipH="false" flipV="false" rot="0">
            <a:off x="14030325" y="8843962"/>
            <a:ext cx="271462" cy="271462"/>
          </a:xfrm>
          <a:custGeom>
            <a:avLst/>
            <a:gdLst/>
            <a:ahLst/>
            <a:cxnLst/>
            <a:rect r="r" b="b" t="t" l="l"/>
            <a:pathLst>
              <a:path h="271462" w="271462">
                <a:moveTo>
                  <a:pt x="0" y="0"/>
                </a:moveTo>
                <a:lnTo>
                  <a:pt x="271462" y="0"/>
                </a:lnTo>
                <a:lnTo>
                  <a:pt x="271462" y="271462"/>
                </a:lnTo>
                <a:lnTo>
                  <a:pt x="0" y="271462"/>
                </a:lnTo>
                <a:lnTo>
                  <a:pt x="0" y="0"/>
                </a:lnTo>
                <a:close/>
              </a:path>
            </a:pathLst>
          </a:custGeom>
          <a:blipFill>
            <a:blip r:embed="rId24">
              <a:extLst>
                <a:ext uri="{96DAC541-7B7A-43D3-8B79-37D633B846F1}">
                  <asvg:svgBlip xmlns:asvg="http://schemas.microsoft.com/office/drawing/2016/SVG/main" r:embed="rId25"/>
                </a:ext>
              </a:extLst>
            </a:blip>
            <a:stretch>
              <a:fillRect l="0" t="0" r="0" b="0"/>
            </a:stretch>
          </a:blipFill>
        </p:spPr>
      </p:sp>
      <p:grpSp>
        <p:nvGrpSpPr>
          <p:cNvPr name="Group 14" id="14"/>
          <p:cNvGrpSpPr/>
          <p:nvPr/>
        </p:nvGrpSpPr>
        <p:grpSpPr>
          <a:xfrm rot="0">
            <a:off x="11987212" y="4400550"/>
            <a:ext cx="4143375" cy="4886325"/>
            <a:chOff x="0" y="0"/>
            <a:chExt cx="5524500" cy="6515100"/>
          </a:xfrm>
        </p:grpSpPr>
        <p:sp>
          <p:nvSpPr>
            <p:cNvPr name="Freeform 15" id="15"/>
            <p:cNvSpPr/>
            <p:nvPr/>
          </p:nvSpPr>
          <p:spPr>
            <a:xfrm flipH="false" flipV="false" rot="0">
              <a:off x="0" y="0"/>
              <a:ext cx="5524500" cy="6515100"/>
            </a:xfrm>
            <a:custGeom>
              <a:avLst/>
              <a:gdLst/>
              <a:ahLst/>
              <a:cxnLst/>
              <a:rect r="r" b="b" t="t" l="l"/>
              <a:pathLst>
                <a:path h="6515100" w="5524500">
                  <a:moveTo>
                    <a:pt x="0" y="0"/>
                  </a:moveTo>
                  <a:lnTo>
                    <a:pt x="5524500" y="0"/>
                  </a:lnTo>
                  <a:lnTo>
                    <a:pt x="5524500" y="6515100"/>
                  </a:lnTo>
                  <a:lnTo>
                    <a:pt x="0" y="6515100"/>
                  </a:lnTo>
                  <a:lnTo>
                    <a:pt x="0" y="0"/>
                  </a:lnTo>
                  <a:close/>
                </a:path>
              </a:pathLst>
            </a:custGeom>
            <a:blipFill>
              <a:blip r:embed="rId26"/>
              <a:stretch>
                <a:fillRect l="-42" t="0" r="-42" b="0"/>
              </a:stretch>
            </a:blipFill>
          </p:spPr>
        </p:sp>
      </p:grpSp>
      <p:sp>
        <p:nvSpPr>
          <p:cNvPr name="Freeform 16" id="16"/>
          <p:cNvSpPr/>
          <p:nvPr/>
        </p:nvSpPr>
        <p:spPr>
          <a:xfrm flipH="false" flipV="false" rot="0">
            <a:off x="10044112" y="2543175"/>
            <a:ext cx="471488" cy="485775"/>
          </a:xfrm>
          <a:custGeom>
            <a:avLst/>
            <a:gdLst/>
            <a:ahLst/>
            <a:cxnLst/>
            <a:rect r="r" b="b" t="t" l="l"/>
            <a:pathLst>
              <a:path h="485775" w="471488">
                <a:moveTo>
                  <a:pt x="0" y="0"/>
                </a:moveTo>
                <a:lnTo>
                  <a:pt x="471488" y="0"/>
                </a:lnTo>
                <a:lnTo>
                  <a:pt x="471488" y="485775"/>
                </a:lnTo>
                <a:lnTo>
                  <a:pt x="0" y="485775"/>
                </a:lnTo>
                <a:lnTo>
                  <a:pt x="0" y="0"/>
                </a:lnTo>
                <a:close/>
              </a:path>
            </a:pathLst>
          </a:custGeom>
          <a:blipFill>
            <a:blip r:embed="rId27">
              <a:extLst>
                <a:ext uri="{96DAC541-7B7A-43D3-8B79-37D633B846F1}">
                  <asvg:svgBlip xmlns:asvg="http://schemas.microsoft.com/office/drawing/2016/SVG/main" r:embed="rId28"/>
                </a:ext>
              </a:extLst>
            </a:blip>
            <a:stretch>
              <a:fillRect l="0" t="0" r="0" b="0"/>
            </a:stretch>
          </a:blipFill>
        </p:spPr>
      </p:sp>
      <p:sp>
        <p:nvSpPr>
          <p:cNvPr name="TextBox 17" id="17"/>
          <p:cNvSpPr txBox="true"/>
          <p:nvPr/>
        </p:nvSpPr>
        <p:spPr>
          <a:xfrm rot="0">
            <a:off x="1251108" y="840992"/>
            <a:ext cx="8455343" cy="1038860"/>
          </a:xfrm>
          <a:prstGeom prst="rect">
            <a:avLst/>
          </a:prstGeom>
        </p:spPr>
        <p:txBody>
          <a:bodyPr anchor="t" rtlCol="false" tIns="0" lIns="0" bIns="0" rIns="0">
            <a:spAutoFit/>
          </a:bodyPr>
          <a:lstStyle/>
          <a:p>
            <a:pPr algn="l">
              <a:lnSpc>
                <a:spcPts val="7650"/>
              </a:lnSpc>
            </a:pPr>
            <a:r>
              <a:rPr lang="en-US" b="true" sz="6375" spc="22">
                <a:solidFill>
                  <a:srgbClr val="000000"/>
                </a:solidFill>
                <a:latin typeface="Arimo Bold"/>
                <a:ea typeface="Arimo Bold"/>
                <a:cs typeface="Arimo Bold"/>
                <a:sym typeface="Arimo Bold"/>
              </a:rPr>
              <a:t>PROBLEM	STATEMENT</a:t>
            </a:r>
          </a:p>
        </p:txBody>
      </p:sp>
      <p:grpSp>
        <p:nvGrpSpPr>
          <p:cNvPr name="Group 18" id="18"/>
          <p:cNvGrpSpPr/>
          <p:nvPr/>
        </p:nvGrpSpPr>
        <p:grpSpPr>
          <a:xfrm rot="0">
            <a:off x="1014412" y="9701212"/>
            <a:ext cx="3214688" cy="300038"/>
            <a:chOff x="0" y="0"/>
            <a:chExt cx="4286251" cy="400051"/>
          </a:xfrm>
        </p:grpSpPr>
        <p:sp>
          <p:nvSpPr>
            <p:cNvPr name="Freeform 19" id="19"/>
            <p:cNvSpPr/>
            <p:nvPr/>
          </p:nvSpPr>
          <p:spPr>
            <a:xfrm flipH="false" flipV="false" rot="0">
              <a:off x="0" y="0"/>
              <a:ext cx="4286250" cy="400050"/>
            </a:xfrm>
            <a:custGeom>
              <a:avLst/>
              <a:gdLst/>
              <a:ahLst/>
              <a:cxnLst/>
              <a:rect r="r" b="b" t="t" l="l"/>
              <a:pathLst>
                <a:path h="400050" w="4286250">
                  <a:moveTo>
                    <a:pt x="0" y="0"/>
                  </a:moveTo>
                  <a:lnTo>
                    <a:pt x="4286250" y="0"/>
                  </a:lnTo>
                  <a:lnTo>
                    <a:pt x="4286250" y="400050"/>
                  </a:lnTo>
                  <a:lnTo>
                    <a:pt x="0" y="400050"/>
                  </a:lnTo>
                  <a:lnTo>
                    <a:pt x="0" y="0"/>
                  </a:lnTo>
                  <a:close/>
                </a:path>
              </a:pathLst>
            </a:custGeom>
            <a:blipFill>
              <a:blip r:embed="rId29"/>
              <a:stretch>
                <a:fillRect l="-66666" t="0" r="-66666" b="0"/>
              </a:stretch>
            </a:blipFill>
          </p:spPr>
        </p:sp>
      </p:grpSp>
      <p:sp>
        <p:nvSpPr>
          <p:cNvPr name="TextBox 20" id="20"/>
          <p:cNvSpPr txBox="true"/>
          <p:nvPr/>
        </p:nvSpPr>
        <p:spPr>
          <a:xfrm rot="0">
            <a:off x="17030127" y="9697941"/>
            <a:ext cx="226693" cy="299720"/>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4</a:t>
            </a:r>
          </a:p>
        </p:txBody>
      </p:sp>
      <p:sp>
        <p:nvSpPr>
          <p:cNvPr name="TextBox 21" id="21"/>
          <p:cNvSpPr txBox="true"/>
          <p:nvPr/>
        </p:nvSpPr>
        <p:spPr>
          <a:xfrm rot="0">
            <a:off x="2189182" y="3817620"/>
            <a:ext cx="9306038" cy="3371046"/>
          </a:xfrm>
          <a:prstGeom prst="rect">
            <a:avLst/>
          </a:prstGeom>
        </p:spPr>
        <p:txBody>
          <a:bodyPr anchor="t" rtlCol="false" tIns="0" lIns="0" bIns="0" rIns="0">
            <a:spAutoFit/>
          </a:bodyPr>
          <a:lstStyle/>
          <a:p>
            <a:pPr algn="l">
              <a:lnSpc>
                <a:spcPts val="4320"/>
              </a:lnSpc>
            </a:pPr>
            <a:r>
              <a:rPr lang="en-US" sz="3600" spc="32">
                <a:solidFill>
                  <a:srgbClr val="000000"/>
                </a:solidFill>
                <a:latin typeface="TT Rounds Condensed"/>
                <a:ea typeface="TT Rounds Condensed"/>
                <a:cs typeface="TT Rounds Condensed"/>
                <a:sym typeface="TT Rounds Condensed"/>
              </a:rPr>
              <a:t>When employees give their best at work, they help the organization flourish. Companies therefore implement attendance management systems to ensure that employees maximize their potential. It is an excellent way to monitor the punctuality and performance of the employees. </a:t>
            </a:r>
          </a:p>
        </p:txBody>
      </p:sp>
    </p:spTree>
  </p:cSld>
  <p:clrMapOvr>
    <a:masterClrMapping/>
  </p:clrMapOvr>
  <p:transition spd="fast">
    <p:fade/>
  </p:transition>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4059090" y="6000"/>
            <a:ext cx="1841563" cy="10282238"/>
          </a:xfrm>
          <a:custGeom>
            <a:avLst/>
            <a:gdLst/>
            <a:ahLst/>
            <a:cxnLst/>
            <a:rect r="r" b="b" t="t" l="l"/>
            <a:pathLst>
              <a:path h="10282238" w="1841563">
                <a:moveTo>
                  <a:pt x="0" y="0"/>
                </a:moveTo>
                <a:lnTo>
                  <a:pt x="1841564" y="0"/>
                </a:lnTo>
                <a:lnTo>
                  <a:pt x="1841564" y="10282237"/>
                </a:lnTo>
                <a:lnTo>
                  <a:pt x="0" y="1028223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1168917" y="5536438"/>
            <a:ext cx="7123080" cy="4756499"/>
          </a:xfrm>
          <a:custGeom>
            <a:avLst/>
            <a:gdLst/>
            <a:ahLst/>
            <a:cxnLst/>
            <a:rect r="r" b="b" t="t" l="l"/>
            <a:pathLst>
              <a:path h="4756499" w="7123080">
                <a:moveTo>
                  <a:pt x="0" y="0"/>
                </a:moveTo>
                <a:lnTo>
                  <a:pt x="7123081" y="0"/>
                </a:lnTo>
                <a:lnTo>
                  <a:pt x="7123081" y="4756499"/>
                </a:lnTo>
                <a:lnTo>
                  <a:pt x="0" y="475649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3773150" y="0"/>
            <a:ext cx="4514850" cy="10287000"/>
          </a:xfrm>
          <a:custGeom>
            <a:avLst/>
            <a:gdLst/>
            <a:ahLst/>
            <a:cxnLst/>
            <a:rect r="r" b="b" t="t" l="l"/>
            <a:pathLst>
              <a:path h="10287000" w="4514850">
                <a:moveTo>
                  <a:pt x="0" y="0"/>
                </a:moveTo>
                <a:lnTo>
                  <a:pt x="4514850" y="0"/>
                </a:lnTo>
                <a:lnTo>
                  <a:pt x="4514850" y="10287000"/>
                </a:lnTo>
                <a:lnTo>
                  <a:pt x="0" y="102870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4404317" y="0"/>
            <a:ext cx="3883724" cy="10287000"/>
          </a:xfrm>
          <a:custGeom>
            <a:avLst/>
            <a:gdLst/>
            <a:ahLst/>
            <a:cxnLst/>
            <a:rect r="r" b="b" t="t" l="l"/>
            <a:pathLst>
              <a:path h="10287000" w="3883724">
                <a:moveTo>
                  <a:pt x="0" y="0"/>
                </a:moveTo>
                <a:lnTo>
                  <a:pt x="3883723" y="0"/>
                </a:lnTo>
                <a:lnTo>
                  <a:pt x="3883723" y="10287000"/>
                </a:lnTo>
                <a:lnTo>
                  <a:pt x="0" y="102870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0">
            <a:off x="13401675" y="4572000"/>
            <a:ext cx="4886325" cy="5715000"/>
          </a:xfrm>
          <a:custGeom>
            <a:avLst/>
            <a:gdLst/>
            <a:ahLst/>
            <a:cxnLst/>
            <a:rect r="r" b="b" t="t" l="l"/>
            <a:pathLst>
              <a:path h="5715000" w="4886325">
                <a:moveTo>
                  <a:pt x="0" y="0"/>
                </a:moveTo>
                <a:lnTo>
                  <a:pt x="4886325" y="0"/>
                </a:lnTo>
                <a:lnTo>
                  <a:pt x="4886325" y="5715000"/>
                </a:lnTo>
                <a:lnTo>
                  <a:pt x="0" y="571500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7" id="7"/>
          <p:cNvSpPr/>
          <p:nvPr/>
        </p:nvSpPr>
        <p:spPr>
          <a:xfrm flipH="false" flipV="false" rot="0">
            <a:off x="14006895" y="0"/>
            <a:ext cx="4281107" cy="10287000"/>
          </a:xfrm>
          <a:custGeom>
            <a:avLst/>
            <a:gdLst/>
            <a:ahLst/>
            <a:cxnLst/>
            <a:rect r="r" b="b" t="t" l="l"/>
            <a:pathLst>
              <a:path h="10287000" w="4281107">
                <a:moveTo>
                  <a:pt x="0" y="0"/>
                </a:moveTo>
                <a:lnTo>
                  <a:pt x="4281107" y="0"/>
                </a:lnTo>
                <a:lnTo>
                  <a:pt x="4281107" y="10287000"/>
                </a:lnTo>
                <a:lnTo>
                  <a:pt x="0" y="10287000"/>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8" id="8"/>
          <p:cNvSpPr/>
          <p:nvPr/>
        </p:nvSpPr>
        <p:spPr>
          <a:xfrm flipH="false" flipV="false" rot="0">
            <a:off x="16344900" y="0"/>
            <a:ext cx="1943100" cy="10287000"/>
          </a:xfrm>
          <a:custGeom>
            <a:avLst/>
            <a:gdLst/>
            <a:ahLst/>
            <a:cxnLst/>
            <a:rect r="r" b="b" t="t" l="l"/>
            <a:pathLst>
              <a:path h="10287000" w="1943100">
                <a:moveTo>
                  <a:pt x="0" y="0"/>
                </a:moveTo>
                <a:lnTo>
                  <a:pt x="1943100" y="0"/>
                </a:lnTo>
                <a:lnTo>
                  <a:pt x="1943100" y="10287000"/>
                </a:lnTo>
                <a:lnTo>
                  <a:pt x="0" y="10287000"/>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9" id="9"/>
          <p:cNvSpPr/>
          <p:nvPr/>
        </p:nvSpPr>
        <p:spPr>
          <a:xfrm flipH="false" flipV="false" rot="0">
            <a:off x="16404370" y="0"/>
            <a:ext cx="1883664" cy="10287000"/>
          </a:xfrm>
          <a:custGeom>
            <a:avLst/>
            <a:gdLst/>
            <a:ahLst/>
            <a:cxnLst/>
            <a:rect r="r" b="b" t="t" l="l"/>
            <a:pathLst>
              <a:path h="10287000" w="1883664">
                <a:moveTo>
                  <a:pt x="0" y="0"/>
                </a:moveTo>
                <a:lnTo>
                  <a:pt x="1883664" y="0"/>
                </a:lnTo>
                <a:lnTo>
                  <a:pt x="1883664" y="10287000"/>
                </a:lnTo>
                <a:lnTo>
                  <a:pt x="0" y="10287000"/>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Freeform 10" id="10"/>
          <p:cNvSpPr/>
          <p:nvPr/>
        </p:nvSpPr>
        <p:spPr>
          <a:xfrm flipH="false" flipV="false" rot="0">
            <a:off x="15559088" y="5386388"/>
            <a:ext cx="2728912" cy="4900612"/>
          </a:xfrm>
          <a:custGeom>
            <a:avLst/>
            <a:gdLst/>
            <a:ahLst/>
            <a:cxnLst/>
            <a:rect r="r" b="b" t="t" l="l"/>
            <a:pathLst>
              <a:path h="4900612" w="2728912">
                <a:moveTo>
                  <a:pt x="0" y="0"/>
                </a:moveTo>
                <a:lnTo>
                  <a:pt x="2728912" y="0"/>
                </a:lnTo>
                <a:lnTo>
                  <a:pt x="2728912" y="4900612"/>
                </a:lnTo>
                <a:lnTo>
                  <a:pt x="0" y="4900612"/>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p:spPr>
      </p:sp>
      <p:sp>
        <p:nvSpPr>
          <p:cNvPr name="Freeform 11" id="11"/>
          <p:cNvSpPr/>
          <p:nvPr/>
        </p:nvSpPr>
        <p:spPr>
          <a:xfrm flipH="false" flipV="false" rot="0">
            <a:off x="0" y="6015038"/>
            <a:ext cx="671512" cy="4271962"/>
          </a:xfrm>
          <a:custGeom>
            <a:avLst/>
            <a:gdLst/>
            <a:ahLst/>
            <a:cxnLst/>
            <a:rect r="r" b="b" t="t" l="l"/>
            <a:pathLst>
              <a:path h="4271962" w="671512">
                <a:moveTo>
                  <a:pt x="0" y="0"/>
                </a:moveTo>
                <a:lnTo>
                  <a:pt x="671512" y="0"/>
                </a:lnTo>
                <a:lnTo>
                  <a:pt x="671512" y="4271962"/>
                </a:lnTo>
                <a:lnTo>
                  <a:pt x="0" y="4271962"/>
                </a:lnTo>
                <a:lnTo>
                  <a:pt x="0" y="0"/>
                </a:lnTo>
                <a:close/>
              </a:path>
            </a:pathLst>
          </a:custGeom>
          <a:blipFill>
            <a:blip r:embed="rId20">
              <a:extLst>
                <a:ext uri="{96DAC541-7B7A-43D3-8B79-37D633B846F1}">
                  <asvg:svgBlip xmlns:asvg="http://schemas.microsoft.com/office/drawing/2016/SVG/main" r:embed="rId21"/>
                </a:ext>
              </a:extLst>
            </a:blip>
            <a:stretch>
              <a:fillRect l="0" t="0" r="0" b="0"/>
            </a:stretch>
          </a:blipFill>
        </p:spPr>
      </p:sp>
      <p:sp>
        <p:nvSpPr>
          <p:cNvPr name="Freeform 12" id="12"/>
          <p:cNvSpPr/>
          <p:nvPr/>
        </p:nvSpPr>
        <p:spPr>
          <a:xfrm flipH="false" flipV="false" rot="0">
            <a:off x="14030325" y="8043862"/>
            <a:ext cx="685800" cy="685800"/>
          </a:xfrm>
          <a:custGeom>
            <a:avLst/>
            <a:gdLst/>
            <a:ahLst/>
            <a:cxnLst/>
            <a:rect r="r" b="b" t="t" l="l"/>
            <a:pathLst>
              <a:path h="685800" w="685800">
                <a:moveTo>
                  <a:pt x="0" y="0"/>
                </a:moveTo>
                <a:lnTo>
                  <a:pt x="685800" y="0"/>
                </a:lnTo>
                <a:lnTo>
                  <a:pt x="685800" y="685800"/>
                </a:lnTo>
                <a:lnTo>
                  <a:pt x="0" y="685800"/>
                </a:lnTo>
                <a:lnTo>
                  <a:pt x="0" y="0"/>
                </a:lnTo>
                <a:close/>
              </a:path>
            </a:pathLst>
          </a:custGeom>
          <a:blipFill>
            <a:blip r:embed="rId22">
              <a:extLst>
                <a:ext uri="{96DAC541-7B7A-43D3-8B79-37D633B846F1}">
                  <asvg:svgBlip xmlns:asvg="http://schemas.microsoft.com/office/drawing/2016/SVG/main" r:embed="rId23"/>
                </a:ext>
              </a:extLst>
            </a:blip>
            <a:stretch>
              <a:fillRect l="0" t="0" r="0" b="0"/>
            </a:stretch>
          </a:blipFill>
        </p:spPr>
      </p:sp>
      <p:sp>
        <p:nvSpPr>
          <p:cNvPr name="Freeform 13" id="13"/>
          <p:cNvSpPr/>
          <p:nvPr/>
        </p:nvSpPr>
        <p:spPr>
          <a:xfrm flipH="false" flipV="false" rot="0">
            <a:off x="14030325" y="8843962"/>
            <a:ext cx="271462" cy="271462"/>
          </a:xfrm>
          <a:custGeom>
            <a:avLst/>
            <a:gdLst/>
            <a:ahLst/>
            <a:cxnLst/>
            <a:rect r="r" b="b" t="t" l="l"/>
            <a:pathLst>
              <a:path h="271462" w="271462">
                <a:moveTo>
                  <a:pt x="0" y="0"/>
                </a:moveTo>
                <a:lnTo>
                  <a:pt x="271462" y="0"/>
                </a:lnTo>
                <a:lnTo>
                  <a:pt x="271462" y="271462"/>
                </a:lnTo>
                <a:lnTo>
                  <a:pt x="0" y="271462"/>
                </a:lnTo>
                <a:lnTo>
                  <a:pt x="0" y="0"/>
                </a:lnTo>
                <a:close/>
              </a:path>
            </a:pathLst>
          </a:custGeom>
          <a:blipFill>
            <a:blip r:embed="rId24">
              <a:extLst>
                <a:ext uri="{96DAC541-7B7A-43D3-8B79-37D633B846F1}">
                  <asvg:svgBlip xmlns:asvg="http://schemas.microsoft.com/office/drawing/2016/SVG/main" r:embed="rId25"/>
                </a:ext>
              </a:extLst>
            </a:blip>
            <a:stretch>
              <a:fillRect l="0" t="0" r="0" b="0"/>
            </a:stretch>
          </a:blipFill>
        </p:spPr>
      </p:sp>
      <p:grpSp>
        <p:nvGrpSpPr>
          <p:cNvPr name="Group 14" id="14"/>
          <p:cNvGrpSpPr/>
          <p:nvPr/>
        </p:nvGrpSpPr>
        <p:grpSpPr>
          <a:xfrm rot="0">
            <a:off x="12987338" y="3971925"/>
            <a:ext cx="5300662" cy="5715000"/>
            <a:chOff x="0" y="0"/>
            <a:chExt cx="7067549" cy="7620000"/>
          </a:xfrm>
        </p:grpSpPr>
        <p:sp>
          <p:nvSpPr>
            <p:cNvPr name="Freeform 15" id="15"/>
            <p:cNvSpPr/>
            <p:nvPr/>
          </p:nvSpPr>
          <p:spPr>
            <a:xfrm flipH="false" flipV="false" rot="0">
              <a:off x="0" y="0"/>
              <a:ext cx="7067550" cy="7620000"/>
            </a:xfrm>
            <a:custGeom>
              <a:avLst/>
              <a:gdLst/>
              <a:ahLst/>
              <a:cxnLst/>
              <a:rect r="r" b="b" t="t" l="l"/>
              <a:pathLst>
                <a:path h="7620000" w="7067550">
                  <a:moveTo>
                    <a:pt x="0" y="0"/>
                  </a:moveTo>
                  <a:lnTo>
                    <a:pt x="7067550" y="0"/>
                  </a:lnTo>
                  <a:lnTo>
                    <a:pt x="7067550" y="7620000"/>
                  </a:lnTo>
                  <a:lnTo>
                    <a:pt x="0" y="7620000"/>
                  </a:lnTo>
                  <a:lnTo>
                    <a:pt x="0" y="0"/>
                  </a:lnTo>
                  <a:close/>
                </a:path>
              </a:pathLst>
            </a:custGeom>
            <a:blipFill>
              <a:blip r:embed="rId26"/>
              <a:stretch>
                <a:fillRect l="0" t="0" r="0" b="0"/>
              </a:stretch>
            </a:blipFill>
          </p:spPr>
        </p:sp>
      </p:grpSp>
      <p:sp>
        <p:nvSpPr>
          <p:cNvPr name="Freeform 16" id="16"/>
          <p:cNvSpPr/>
          <p:nvPr/>
        </p:nvSpPr>
        <p:spPr>
          <a:xfrm flipH="false" flipV="false" rot="0">
            <a:off x="10044112" y="2543175"/>
            <a:ext cx="471488" cy="485775"/>
          </a:xfrm>
          <a:custGeom>
            <a:avLst/>
            <a:gdLst/>
            <a:ahLst/>
            <a:cxnLst/>
            <a:rect r="r" b="b" t="t" l="l"/>
            <a:pathLst>
              <a:path h="485775" w="471488">
                <a:moveTo>
                  <a:pt x="0" y="0"/>
                </a:moveTo>
                <a:lnTo>
                  <a:pt x="471488" y="0"/>
                </a:lnTo>
                <a:lnTo>
                  <a:pt x="471488" y="485775"/>
                </a:lnTo>
                <a:lnTo>
                  <a:pt x="0" y="485775"/>
                </a:lnTo>
                <a:lnTo>
                  <a:pt x="0" y="0"/>
                </a:lnTo>
                <a:close/>
              </a:path>
            </a:pathLst>
          </a:custGeom>
          <a:blipFill>
            <a:blip r:embed="rId27">
              <a:extLst>
                <a:ext uri="{96DAC541-7B7A-43D3-8B79-37D633B846F1}">
                  <asvg:svgBlip xmlns:asvg="http://schemas.microsoft.com/office/drawing/2016/SVG/main" r:embed="rId28"/>
                </a:ext>
              </a:extLst>
            </a:blip>
            <a:stretch>
              <a:fillRect l="0" t="0" r="0" b="0"/>
            </a:stretch>
          </a:blipFill>
        </p:spPr>
      </p:sp>
      <p:sp>
        <p:nvSpPr>
          <p:cNvPr name="TextBox 17" id="17"/>
          <p:cNvSpPr txBox="true"/>
          <p:nvPr/>
        </p:nvSpPr>
        <p:spPr>
          <a:xfrm rot="0">
            <a:off x="1109662" y="1222850"/>
            <a:ext cx="7895272" cy="1038860"/>
          </a:xfrm>
          <a:prstGeom prst="rect">
            <a:avLst/>
          </a:prstGeom>
        </p:spPr>
        <p:txBody>
          <a:bodyPr anchor="t" rtlCol="false" tIns="0" lIns="0" bIns="0" rIns="0">
            <a:spAutoFit/>
          </a:bodyPr>
          <a:lstStyle/>
          <a:p>
            <a:pPr algn="l">
              <a:lnSpc>
                <a:spcPts val="7650"/>
              </a:lnSpc>
            </a:pPr>
            <a:r>
              <a:rPr lang="en-US" b="true" sz="6375" spc="7">
                <a:solidFill>
                  <a:srgbClr val="000000"/>
                </a:solidFill>
                <a:latin typeface="Arimo Bold"/>
                <a:ea typeface="Arimo Bold"/>
                <a:cs typeface="Arimo Bold"/>
                <a:sym typeface="Arimo Bold"/>
              </a:rPr>
              <a:t>PROJECT	OVERVIEW</a:t>
            </a:r>
          </a:p>
        </p:txBody>
      </p:sp>
      <p:grpSp>
        <p:nvGrpSpPr>
          <p:cNvPr name="Group 18" id="18"/>
          <p:cNvGrpSpPr/>
          <p:nvPr/>
        </p:nvGrpSpPr>
        <p:grpSpPr>
          <a:xfrm rot="0">
            <a:off x="1014412" y="9701212"/>
            <a:ext cx="3214688" cy="300038"/>
            <a:chOff x="0" y="0"/>
            <a:chExt cx="4286251" cy="400051"/>
          </a:xfrm>
        </p:grpSpPr>
        <p:sp>
          <p:nvSpPr>
            <p:cNvPr name="Freeform 19" id="19"/>
            <p:cNvSpPr/>
            <p:nvPr/>
          </p:nvSpPr>
          <p:spPr>
            <a:xfrm flipH="false" flipV="false" rot="0">
              <a:off x="0" y="0"/>
              <a:ext cx="4286250" cy="400050"/>
            </a:xfrm>
            <a:custGeom>
              <a:avLst/>
              <a:gdLst/>
              <a:ahLst/>
              <a:cxnLst/>
              <a:rect r="r" b="b" t="t" l="l"/>
              <a:pathLst>
                <a:path h="400050" w="4286250">
                  <a:moveTo>
                    <a:pt x="0" y="0"/>
                  </a:moveTo>
                  <a:lnTo>
                    <a:pt x="4286250" y="0"/>
                  </a:lnTo>
                  <a:lnTo>
                    <a:pt x="4286250" y="400050"/>
                  </a:lnTo>
                  <a:lnTo>
                    <a:pt x="0" y="400050"/>
                  </a:lnTo>
                  <a:lnTo>
                    <a:pt x="0" y="0"/>
                  </a:lnTo>
                  <a:close/>
                </a:path>
              </a:pathLst>
            </a:custGeom>
            <a:blipFill>
              <a:blip r:embed="rId29"/>
              <a:stretch>
                <a:fillRect l="-66666" t="0" r="-66666" b="0"/>
              </a:stretch>
            </a:blipFill>
          </p:spPr>
        </p:sp>
      </p:grpSp>
      <p:sp>
        <p:nvSpPr>
          <p:cNvPr name="TextBox 20" id="20"/>
          <p:cNvSpPr txBox="true"/>
          <p:nvPr/>
        </p:nvSpPr>
        <p:spPr>
          <a:xfrm rot="0">
            <a:off x="17030127" y="9697941"/>
            <a:ext cx="226693" cy="299720"/>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5</a:t>
            </a:r>
          </a:p>
        </p:txBody>
      </p:sp>
      <p:sp>
        <p:nvSpPr>
          <p:cNvPr name="TextBox 21" id="21"/>
          <p:cNvSpPr txBox="true"/>
          <p:nvPr/>
        </p:nvSpPr>
        <p:spPr>
          <a:xfrm rot="0">
            <a:off x="1713072" y="3664350"/>
            <a:ext cx="11704320" cy="5033040"/>
          </a:xfrm>
          <a:prstGeom prst="rect">
            <a:avLst/>
          </a:prstGeom>
        </p:spPr>
        <p:txBody>
          <a:bodyPr anchor="t" rtlCol="false" tIns="0" lIns="0" bIns="0" rIns="0">
            <a:spAutoFit/>
          </a:bodyPr>
          <a:lstStyle/>
          <a:p>
            <a:pPr algn="l" marL="760095" indent="-253365" lvl="2">
              <a:lnSpc>
                <a:spcPts val="4320"/>
              </a:lnSpc>
              <a:buFont typeface="Arial"/>
              <a:buChar char="⚬"/>
            </a:pPr>
            <a:r>
              <a:rPr lang="en-US" sz="3600" spc="32">
                <a:solidFill>
                  <a:srgbClr val="0D0D0D"/>
                </a:solidFill>
                <a:latin typeface="TT Rounds Condensed"/>
                <a:ea typeface="TT Rounds Condensed"/>
                <a:cs typeface="TT Rounds Condensed"/>
                <a:sym typeface="TT Rounds Condensed"/>
              </a:rPr>
              <a:t>.</a:t>
            </a:r>
            <a:r>
              <a:rPr lang="en-US" sz="3600" spc="32">
                <a:solidFill>
                  <a:srgbClr val="000000"/>
                </a:solidFill>
                <a:latin typeface="TT Rounds Condensed"/>
                <a:ea typeface="TT Rounds Condensed"/>
                <a:cs typeface="TT Rounds Condensed"/>
                <a:sym typeface="TT Rounds Condensed"/>
              </a:rPr>
              <a:t> The attendance analysis project aims to streamline and enhance the tracking of employee or student attendance through advanced data analytics. </a:t>
            </a:r>
          </a:p>
          <a:p>
            <a:pPr algn="l" marL="760095" indent="-253365" lvl="2">
              <a:lnSpc>
                <a:spcPts val="4320"/>
              </a:lnSpc>
              <a:buFont typeface="Arial"/>
              <a:buChar char="⚬"/>
            </a:pPr>
            <a:r>
              <a:rPr lang="en-US" sz="3600" spc="32">
                <a:solidFill>
                  <a:srgbClr val="000000"/>
                </a:solidFill>
                <a:latin typeface="TT Rounds Condensed"/>
                <a:ea typeface="TT Rounds Condensed"/>
                <a:cs typeface="TT Rounds Condensed"/>
                <a:sym typeface="TT Rounds Condensed"/>
              </a:rPr>
              <a:t> By leveraging historical data, the project seeks to identify patterns, trends, and anomalies in attendance records. </a:t>
            </a:r>
          </a:p>
          <a:p>
            <a:pPr algn="l" marL="760095" indent="-253365" lvl="2">
              <a:lnSpc>
                <a:spcPts val="4320"/>
              </a:lnSpc>
              <a:buFont typeface="Arial"/>
              <a:buChar char="⚬"/>
            </a:pPr>
            <a:r>
              <a:rPr lang="en-US" sz="3600" spc="32">
                <a:solidFill>
                  <a:srgbClr val="000000"/>
                </a:solidFill>
                <a:latin typeface="TT Rounds Condensed"/>
                <a:ea typeface="TT Rounds Condensed"/>
                <a:cs typeface="TT Rounds Condensed"/>
                <a:sym typeface="TT Rounds Condensed"/>
              </a:rPr>
              <a:t> The analysis will provide actionable insights to improve punctuality, optimize scheduling, and reduce absenteeism. </a:t>
            </a:r>
          </a:p>
          <a:p>
            <a:pPr algn="l" marL="760095" indent="-253365" lvl="2">
              <a:lnSpc>
                <a:spcPts val="4320"/>
              </a:lnSpc>
              <a:buFont typeface="Arial"/>
              <a:buChar char="⚬"/>
            </a:pPr>
            <a:r>
              <a:rPr lang="en-US" sz="3600" spc="32">
                <a:solidFill>
                  <a:srgbClr val="000000"/>
                </a:solidFill>
                <a:latin typeface="TT Rounds Condensed"/>
                <a:ea typeface="TT Rounds Condensed"/>
                <a:cs typeface="TT Rounds Condensed"/>
                <a:sym typeface="TT Rounds Condensed"/>
              </a:rPr>
              <a:t> Key deliverables include comprehensive reports and visualizations that support decision-making processes. </a:t>
            </a:r>
          </a:p>
        </p:txBody>
      </p:sp>
    </p:spTree>
  </p:cSld>
  <p:clrMapOvr>
    <a:masterClrMapping/>
  </p:clrMapOvr>
  <p:transition spd="fast">
    <p:fade/>
  </p:transition>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4059090" y="6000"/>
            <a:ext cx="1841563" cy="10282238"/>
          </a:xfrm>
          <a:custGeom>
            <a:avLst/>
            <a:gdLst/>
            <a:ahLst/>
            <a:cxnLst/>
            <a:rect r="r" b="b" t="t" l="l"/>
            <a:pathLst>
              <a:path h="10282238" w="1841563">
                <a:moveTo>
                  <a:pt x="0" y="0"/>
                </a:moveTo>
                <a:lnTo>
                  <a:pt x="1841564" y="0"/>
                </a:lnTo>
                <a:lnTo>
                  <a:pt x="1841564" y="10282237"/>
                </a:lnTo>
                <a:lnTo>
                  <a:pt x="0" y="1028223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1168917" y="5536438"/>
            <a:ext cx="7123080" cy="4756499"/>
          </a:xfrm>
          <a:custGeom>
            <a:avLst/>
            <a:gdLst/>
            <a:ahLst/>
            <a:cxnLst/>
            <a:rect r="r" b="b" t="t" l="l"/>
            <a:pathLst>
              <a:path h="4756499" w="7123080">
                <a:moveTo>
                  <a:pt x="0" y="0"/>
                </a:moveTo>
                <a:lnTo>
                  <a:pt x="7123081" y="0"/>
                </a:lnTo>
                <a:lnTo>
                  <a:pt x="7123081" y="4756499"/>
                </a:lnTo>
                <a:lnTo>
                  <a:pt x="0" y="475649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3773150" y="0"/>
            <a:ext cx="4514850" cy="10287000"/>
          </a:xfrm>
          <a:custGeom>
            <a:avLst/>
            <a:gdLst/>
            <a:ahLst/>
            <a:cxnLst/>
            <a:rect r="r" b="b" t="t" l="l"/>
            <a:pathLst>
              <a:path h="10287000" w="4514850">
                <a:moveTo>
                  <a:pt x="0" y="0"/>
                </a:moveTo>
                <a:lnTo>
                  <a:pt x="4514850" y="0"/>
                </a:lnTo>
                <a:lnTo>
                  <a:pt x="4514850" y="10287000"/>
                </a:lnTo>
                <a:lnTo>
                  <a:pt x="0" y="102870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4404317" y="0"/>
            <a:ext cx="3883724" cy="10287000"/>
          </a:xfrm>
          <a:custGeom>
            <a:avLst/>
            <a:gdLst/>
            <a:ahLst/>
            <a:cxnLst/>
            <a:rect r="r" b="b" t="t" l="l"/>
            <a:pathLst>
              <a:path h="10287000" w="3883724">
                <a:moveTo>
                  <a:pt x="0" y="0"/>
                </a:moveTo>
                <a:lnTo>
                  <a:pt x="3883723" y="0"/>
                </a:lnTo>
                <a:lnTo>
                  <a:pt x="3883723" y="10287000"/>
                </a:lnTo>
                <a:lnTo>
                  <a:pt x="0" y="102870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0">
            <a:off x="13401675" y="4572000"/>
            <a:ext cx="4886325" cy="5715000"/>
          </a:xfrm>
          <a:custGeom>
            <a:avLst/>
            <a:gdLst/>
            <a:ahLst/>
            <a:cxnLst/>
            <a:rect r="r" b="b" t="t" l="l"/>
            <a:pathLst>
              <a:path h="5715000" w="4886325">
                <a:moveTo>
                  <a:pt x="0" y="0"/>
                </a:moveTo>
                <a:lnTo>
                  <a:pt x="4886325" y="0"/>
                </a:lnTo>
                <a:lnTo>
                  <a:pt x="4886325" y="5715000"/>
                </a:lnTo>
                <a:lnTo>
                  <a:pt x="0" y="571500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7" id="7"/>
          <p:cNvSpPr/>
          <p:nvPr/>
        </p:nvSpPr>
        <p:spPr>
          <a:xfrm flipH="false" flipV="false" rot="0">
            <a:off x="14006895" y="0"/>
            <a:ext cx="4281107" cy="10287000"/>
          </a:xfrm>
          <a:custGeom>
            <a:avLst/>
            <a:gdLst/>
            <a:ahLst/>
            <a:cxnLst/>
            <a:rect r="r" b="b" t="t" l="l"/>
            <a:pathLst>
              <a:path h="10287000" w="4281107">
                <a:moveTo>
                  <a:pt x="0" y="0"/>
                </a:moveTo>
                <a:lnTo>
                  <a:pt x="4281107" y="0"/>
                </a:lnTo>
                <a:lnTo>
                  <a:pt x="4281107" y="10287000"/>
                </a:lnTo>
                <a:lnTo>
                  <a:pt x="0" y="10287000"/>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8" id="8"/>
          <p:cNvSpPr/>
          <p:nvPr/>
        </p:nvSpPr>
        <p:spPr>
          <a:xfrm flipH="false" flipV="false" rot="0">
            <a:off x="16344900" y="0"/>
            <a:ext cx="1943100" cy="10287000"/>
          </a:xfrm>
          <a:custGeom>
            <a:avLst/>
            <a:gdLst/>
            <a:ahLst/>
            <a:cxnLst/>
            <a:rect r="r" b="b" t="t" l="l"/>
            <a:pathLst>
              <a:path h="10287000" w="1943100">
                <a:moveTo>
                  <a:pt x="0" y="0"/>
                </a:moveTo>
                <a:lnTo>
                  <a:pt x="1943100" y="0"/>
                </a:lnTo>
                <a:lnTo>
                  <a:pt x="1943100" y="10287000"/>
                </a:lnTo>
                <a:lnTo>
                  <a:pt x="0" y="10287000"/>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9" id="9"/>
          <p:cNvSpPr/>
          <p:nvPr/>
        </p:nvSpPr>
        <p:spPr>
          <a:xfrm flipH="false" flipV="false" rot="0">
            <a:off x="16404370" y="0"/>
            <a:ext cx="1883664" cy="10287000"/>
          </a:xfrm>
          <a:custGeom>
            <a:avLst/>
            <a:gdLst/>
            <a:ahLst/>
            <a:cxnLst/>
            <a:rect r="r" b="b" t="t" l="l"/>
            <a:pathLst>
              <a:path h="10287000" w="1883664">
                <a:moveTo>
                  <a:pt x="0" y="0"/>
                </a:moveTo>
                <a:lnTo>
                  <a:pt x="1883664" y="0"/>
                </a:lnTo>
                <a:lnTo>
                  <a:pt x="1883664" y="10287000"/>
                </a:lnTo>
                <a:lnTo>
                  <a:pt x="0" y="10287000"/>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Freeform 10" id="10"/>
          <p:cNvSpPr/>
          <p:nvPr/>
        </p:nvSpPr>
        <p:spPr>
          <a:xfrm flipH="false" flipV="false" rot="0">
            <a:off x="15559088" y="5386388"/>
            <a:ext cx="2728912" cy="4900612"/>
          </a:xfrm>
          <a:custGeom>
            <a:avLst/>
            <a:gdLst/>
            <a:ahLst/>
            <a:cxnLst/>
            <a:rect r="r" b="b" t="t" l="l"/>
            <a:pathLst>
              <a:path h="4900612" w="2728912">
                <a:moveTo>
                  <a:pt x="0" y="0"/>
                </a:moveTo>
                <a:lnTo>
                  <a:pt x="2728912" y="0"/>
                </a:lnTo>
                <a:lnTo>
                  <a:pt x="2728912" y="4900612"/>
                </a:lnTo>
                <a:lnTo>
                  <a:pt x="0" y="4900612"/>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p:spPr>
      </p:sp>
      <p:sp>
        <p:nvSpPr>
          <p:cNvPr name="Freeform 11" id="11"/>
          <p:cNvSpPr/>
          <p:nvPr/>
        </p:nvSpPr>
        <p:spPr>
          <a:xfrm flipH="false" flipV="false" rot="0">
            <a:off x="0" y="6015038"/>
            <a:ext cx="671512" cy="4271962"/>
          </a:xfrm>
          <a:custGeom>
            <a:avLst/>
            <a:gdLst/>
            <a:ahLst/>
            <a:cxnLst/>
            <a:rect r="r" b="b" t="t" l="l"/>
            <a:pathLst>
              <a:path h="4271962" w="671512">
                <a:moveTo>
                  <a:pt x="0" y="0"/>
                </a:moveTo>
                <a:lnTo>
                  <a:pt x="671512" y="0"/>
                </a:lnTo>
                <a:lnTo>
                  <a:pt x="671512" y="4271962"/>
                </a:lnTo>
                <a:lnTo>
                  <a:pt x="0" y="4271962"/>
                </a:lnTo>
                <a:lnTo>
                  <a:pt x="0" y="0"/>
                </a:lnTo>
                <a:close/>
              </a:path>
            </a:pathLst>
          </a:custGeom>
          <a:blipFill>
            <a:blip r:embed="rId20">
              <a:extLst>
                <a:ext uri="{96DAC541-7B7A-43D3-8B79-37D633B846F1}">
                  <asvg:svgBlip xmlns:asvg="http://schemas.microsoft.com/office/drawing/2016/SVG/main" r:embed="rId21"/>
                </a:ext>
              </a:extLst>
            </a:blip>
            <a:stretch>
              <a:fillRect l="0" t="0" r="0" b="0"/>
            </a:stretch>
          </a:blipFill>
        </p:spPr>
      </p:sp>
      <p:sp>
        <p:nvSpPr>
          <p:cNvPr name="Freeform 12" id="12"/>
          <p:cNvSpPr/>
          <p:nvPr/>
        </p:nvSpPr>
        <p:spPr>
          <a:xfrm flipH="false" flipV="false" rot="0">
            <a:off x="14030325" y="8043862"/>
            <a:ext cx="685800" cy="685800"/>
          </a:xfrm>
          <a:custGeom>
            <a:avLst/>
            <a:gdLst/>
            <a:ahLst/>
            <a:cxnLst/>
            <a:rect r="r" b="b" t="t" l="l"/>
            <a:pathLst>
              <a:path h="685800" w="685800">
                <a:moveTo>
                  <a:pt x="0" y="0"/>
                </a:moveTo>
                <a:lnTo>
                  <a:pt x="685800" y="0"/>
                </a:lnTo>
                <a:lnTo>
                  <a:pt x="685800" y="685800"/>
                </a:lnTo>
                <a:lnTo>
                  <a:pt x="0" y="685800"/>
                </a:lnTo>
                <a:lnTo>
                  <a:pt x="0" y="0"/>
                </a:lnTo>
                <a:close/>
              </a:path>
            </a:pathLst>
          </a:custGeom>
          <a:blipFill>
            <a:blip r:embed="rId22">
              <a:extLst>
                <a:ext uri="{96DAC541-7B7A-43D3-8B79-37D633B846F1}">
                  <asvg:svgBlip xmlns:asvg="http://schemas.microsoft.com/office/drawing/2016/SVG/main" r:embed="rId23"/>
                </a:ext>
              </a:extLst>
            </a:blip>
            <a:stretch>
              <a:fillRect l="0" t="0" r="0" b="0"/>
            </a:stretch>
          </a:blipFill>
        </p:spPr>
      </p:sp>
      <p:sp>
        <p:nvSpPr>
          <p:cNvPr name="Freeform 13" id="13"/>
          <p:cNvSpPr/>
          <p:nvPr/>
        </p:nvSpPr>
        <p:spPr>
          <a:xfrm flipH="false" flipV="false" rot="0">
            <a:off x="10044112" y="2543175"/>
            <a:ext cx="471488" cy="485775"/>
          </a:xfrm>
          <a:custGeom>
            <a:avLst/>
            <a:gdLst/>
            <a:ahLst/>
            <a:cxnLst/>
            <a:rect r="r" b="b" t="t" l="l"/>
            <a:pathLst>
              <a:path h="485775" w="471488">
                <a:moveTo>
                  <a:pt x="0" y="0"/>
                </a:moveTo>
                <a:lnTo>
                  <a:pt x="471488" y="0"/>
                </a:lnTo>
                <a:lnTo>
                  <a:pt x="471488" y="485775"/>
                </a:lnTo>
                <a:lnTo>
                  <a:pt x="0" y="485775"/>
                </a:lnTo>
                <a:lnTo>
                  <a:pt x="0" y="0"/>
                </a:lnTo>
                <a:close/>
              </a:path>
            </a:pathLst>
          </a:custGeom>
          <a:blipFill>
            <a:blip r:embed="rId24">
              <a:extLst>
                <a:ext uri="{96DAC541-7B7A-43D3-8B79-37D633B846F1}">
                  <asvg:svgBlip xmlns:asvg="http://schemas.microsoft.com/office/drawing/2016/SVG/main" r:embed="rId25"/>
                </a:ext>
              </a:extLst>
            </a:blip>
            <a:stretch>
              <a:fillRect l="0" t="0" r="0" b="0"/>
            </a:stretch>
          </a:blipFill>
        </p:spPr>
      </p:sp>
      <p:sp>
        <p:nvSpPr>
          <p:cNvPr name="Freeform 14" id="14"/>
          <p:cNvSpPr/>
          <p:nvPr/>
        </p:nvSpPr>
        <p:spPr>
          <a:xfrm flipH="false" flipV="false" rot="0">
            <a:off x="14030325" y="8843962"/>
            <a:ext cx="271462" cy="271462"/>
          </a:xfrm>
          <a:custGeom>
            <a:avLst/>
            <a:gdLst/>
            <a:ahLst/>
            <a:cxnLst/>
            <a:rect r="r" b="b" t="t" l="l"/>
            <a:pathLst>
              <a:path h="271462" w="271462">
                <a:moveTo>
                  <a:pt x="0" y="0"/>
                </a:moveTo>
                <a:lnTo>
                  <a:pt x="271462" y="0"/>
                </a:lnTo>
                <a:lnTo>
                  <a:pt x="271462" y="271462"/>
                </a:lnTo>
                <a:lnTo>
                  <a:pt x="0" y="271462"/>
                </a:lnTo>
                <a:lnTo>
                  <a:pt x="0" y="0"/>
                </a:lnTo>
                <a:close/>
              </a:path>
            </a:pathLst>
          </a:custGeom>
          <a:blipFill>
            <a:blip r:embed="rId26">
              <a:extLst>
                <a:ext uri="{96DAC541-7B7A-43D3-8B79-37D633B846F1}">
                  <asvg:svgBlip xmlns:asvg="http://schemas.microsoft.com/office/drawing/2016/SVG/main" r:embed="rId27"/>
                </a:ext>
              </a:extLst>
            </a:blip>
            <a:stretch>
              <a:fillRect l="0" t="0" r="0" b="0"/>
            </a:stretch>
          </a:blipFill>
        </p:spPr>
      </p:sp>
      <p:sp>
        <p:nvSpPr>
          <p:cNvPr name="TextBox 15" id="15"/>
          <p:cNvSpPr txBox="true"/>
          <p:nvPr/>
        </p:nvSpPr>
        <p:spPr>
          <a:xfrm rot="0">
            <a:off x="1049178" y="1325624"/>
            <a:ext cx="7521893" cy="789303"/>
          </a:xfrm>
          <a:prstGeom prst="rect">
            <a:avLst/>
          </a:prstGeom>
        </p:spPr>
        <p:txBody>
          <a:bodyPr anchor="t" rtlCol="false" tIns="0" lIns="0" bIns="0" rIns="0">
            <a:spAutoFit/>
          </a:bodyPr>
          <a:lstStyle/>
          <a:p>
            <a:pPr algn="l">
              <a:lnSpc>
                <a:spcPts val="5759"/>
              </a:lnSpc>
            </a:pPr>
            <a:r>
              <a:rPr lang="en-US" b="true" sz="4800" spc="-15">
                <a:solidFill>
                  <a:srgbClr val="000000"/>
                </a:solidFill>
                <a:latin typeface="Arimo Bold"/>
                <a:ea typeface="Arimo Bold"/>
                <a:cs typeface="Arimo Bold"/>
                <a:sym typeface="Arimo Bold"/>
              </a:rPr>
              <a:t>WHO ARE THE END USERS?</a:t>
            </a:r>
          </a:p>
        </p:txBody>
      </p:sp>
      <p:grpSp>
        <p:nvGrpSpPr>
          <p:cNvPr name="Group 16" id="16"/>
          <p:cNvGrpSpPr/>
          <p:nvPr/>
        </p:nvGrpSpPr>
        <p:grpSpPr>
          <a:xfrm rot="0">
            <a:off x="1085850" y="9258300"/>
            <a:ext cx="3271838" cy="728662"/>
            <a:chOff x="0" y="0"/>
            <a:chExt cx="4362451" cy="971549"/>
          </a:xfrm>
        </p:grpSpPr>
        <p:sp>
          <p:nvSpPr>
            <p:cNvPr name="Freeform 17" id="17"/>
            <p:cNvSpPr/>
            <p:nvPr/>
          </p:nvSpPr>
          <p:spPr>
            <a:xfrm flipH="false" flipV="false" rot="0">
              <a:off x="0" y="0"/>
              <a:ext cx="4362450" cy="971550"/>
            </a:xfrm>
            <a:custGeom>
              <a:avLst/>
              <a:gdLst/>
              <a:ahLst/>
              <a:cxnLst/>
              <a:rect r="r" b="b" t="t" l="l"/>
              <a:pathLst>
                <a:path h="971550" w="4362450">
                  <a:moveTo>
                    <a:pt x="0" y="0"/>
                  </a:moveTo>
                  <a:lnTo>
                    <a:pt x="4362450" y="0"/>
                  </a:lnTo>
                  <a:lnTo>
                    <a:pt x="4362450" y="971550"/>
                  </a:lnTo>
                  <a:lnTo>
                    <a:pt x="0" y="971550"/>
                  </a:lnTo>
                  <a:lnTo>
                    <a:pt x="0" y="0"/>
                  </a:lnTo>
                  <a:close/>
                </a:path>
              </a:pathLst>
            </a:custGeom>
            <a:blipFill>
              <a:blip r:embed="rId28"/>
              <a:stretch>
                <a:fillRect l="0" t="0" r="0" b="0"/>
              </a:stretch>
            </a:blipFill>
          </p:spPr>
        </p:sp>
      </p:grpSp>
      <p:sp>
        <p:nvSpPr>
          <p:cNvPr name="TextBox 18" id="18"/>
          <p:cNvSpPr txBox="true"/>
          <p:nvPr/>
        </p:nvSpPr>
        <p:spPr>
          <a:xfrm rot="0">
            <a:off x="17030127" y="9697941"/>
            <a:ext cx="226693" cy="299720"/>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6</a:t>
            </a:r>
          </a:p>
        </p:txBody>
      </p:sp>
      <p:sp>
        <p:nvSpPr>
          <p:cNvPr name="TextBox 19" id="19"/>
          <p:cNvSpPr txBox="true"/>
          <p:nvPr/>
        </p:nvSpPr>
        <p:spPr>
          <a:xfrm rot="0">
            <a:off x="1805940" y="3144828"/>
            <a:ext cx="10218420" cy="6067752"/>
          </a:xfrm>
          <a:prstGeom prst="rect">
            <a:avLst/>
          </a:prstGeom>
        </p:spPr>
        <p:txBody>
          <a:bodyPr anchor="t" rtlCol="false" tIns="0" lIns="0" bIns="0" rIns="0">
            <a:spAutoFit/>
          </a:bodyPr>
          <a:lstStyle/>
          <a:p>
            <a:pPr algn="l" marL="633413" indent="-211138" lvl="2">
              <a:lnSpc>
                <a:spcPts val="3600"/>
              </a:lnSpc>
              <a:buFont typeface="Arial"/>
              <a:buChar char="⚬"/>
            </a:pPr>
            <a:r>
              <a:rPr lang="en-US" b="true" sz="3000" spc="28" u="sng">
                <a:solidFill>
                  <a:srgbClr val="000000"/>
                </a:solidFill>
                <a:latin typeface="TT Rounds Condensed Bold"/>
                <a:ea typeface="TT Rounds Condensed Bold"/>
                <a:cs typeface="TT Rounds Condensed Bold"/>
                <a:sym typeface="TT Rounds Condensed Bold"/>
              </a:rPr>
              <a:t>Human Resources (HR) Managers</a:t>
            </a:r>
            <a:r>
              <a:rPr lang="en-US" sz="3000" spc="28">
                <a:solidFill>
                  <a:srgbClr val="000000"/>
                </a:solidFill>
                <a:latin typeface="TT Rounds Condensed"/>
                <a:ea typeface="TT Rounds Condensed"/>
                <a:cs typeface="TT Rounds Condensed"/>
                <a:sym typeface="TT Rounds Condensed"/>
              </a:rPr>
              <a:t>: They use attendance data to manage employee schedules, address absenteeism, and ensure compliance with company policies.</a:t>
            </a:r>
          </a:p>
          <a:p>
            <a:pPr algn="l" marL="633413" indent="-211138" lvl="2">
              <a:lnSpc>
                <a:spcPts val="3600"/>
              </a:lnSpc>
              <a:buFont typeface="Arial"/>
              <a:buChar char="⚬"/>
            </a:pPr>
            <a:r>
              <a:rPr lang="en-US" b="true" sz="3000" spc="28" u="sng">
                <a:solidFill>
                  <a:srgbClr val="000000"/>
                </a:solidFill>
                <a:latin typeface="TT Rounds Condensed Bold"/>
                <a:ea typeface="TT Rounds Condensed Bold"/>
                <a:cs typeface="TT Rounds Condensed Bold"/>
                <a:sym typeface="TT Rounds Condensed Bold"/>
              </a:rPr>
              <a:t>Department Heads and Supervisors</a:t>
            </a:r>
            <a:r>
              <a:rPr lang="en-US" sz="3000" spc="28">
                <a:solidFill>
                  <a:srgbClr val="000000"/>
                </a:solidFill>
                <a:latin typeface="TT Rounds Condensed"/>
                <a:ea typeface="TT Rounds Condensed"/>
                <a:cs typeface="TT Rounds Condensed"/>
                <a:sym typeface="TT Rounds Condensed"/>
              </a:rPr>
              <a:t>: They leverage attendance insights to optimize team scheduling, manage workload distribution, and address performance issues.</a:t>
            </a:r>
          </a:p>
          <a:p>
            <a:pPr algn="l" marL="633413" indent="-211138" lvl="2">
              <a:lnSpc>
                <a:spcPts val="3600"/>
              </a:lnSpc>
              <a:buFont typeface="Arial"/>
              <a:buChar char="⚬"/>
            </a:pPr>
            <a:r>
              <a:rPr lang="en-US" b="true" sz="3000" spc="28" u="sng">
                <a:solidFill>
                  <a:srgbClr val="000000"/>
                </a:solidFill>
                <a:latin typeface="TT Rounds Condensed Bold"/>
                <a:ea typeface="TT Rounds Condensed Bold"/>
                <a:cs typeface="TT Rounds Condensed Bold"/>
                <a:sym typeface="TT Rounds Condensed Bold"/>
              </a:rPr>
              <a:t>Employees</a:t>
            </a:r>
            <a:r>
              <a:rPr lang="en-US" b="true" sz="3000" spc="28">
                <a:solidFill>
                  <a:srgbClr val="000000"/>
                </a:solidFill>
                <a:latin typeface="TT Rounds Condensed Bold"/>
                <a:ea typeface="TT Rounds Condensed Bold"/>
                <a:cs typeface="TT Rounds Condensed Bold"/>
                <a:sym typeface="TT Rounds Condensed Bold"/>
              </a:rPr>
              <a:t> </a:t>
            </a:r>
            <a:r>
              <a:rPr lang="en-US" sz="3000" spc="28">
                <a:solidFill>
                  <a:srgbClr val="000000"/>
                </a:solidFill>
                <a:latin typeface="TT Rounds Condensed"/>
                <a:ea typeface="TT Rounds Condensed"/>
                <a:cs typeface="TT Rounds Condensed"/>
                <a:sym typeface="TT Rounds Condensed"/>
              </a:rPr>
              <a:t>: They may access their own attendance records for personal tracking, understanding patterns, and improving time management.</a:t>
            </a:r>
          </a:p>
          <a:p>
            <a:pPr algn="l" marL="633413" indent="-211138" lvl="2">
              <a:lnSpc>
                <a:spcPts val="3600"/>
              </a:lnSpc>
              <a:buFont typeface="Arial"/>
              <a:buChar char="⚬"/>
            </a:pPr>
            <a:r>
              <a:rPr lang="en-US" b="true" sz="3000" spc="28" u="sng">
                <a:solidFill>
                  <a:srgbClr val="000000"/>
                </a:solidFill>
                <a:latin typeface="TT Rounds Condensed Bold"/>
                <a:ea typeface="TT Rounds Condensed Bold"/>
                <a:cs typeface="TT Rounds Condensed Bold"/>
                <a:sym typeface="TT Rounds Condensed Bold"/>
              </a:rPr>
              <a:t>Executives and Decision Makers</a:t>
            </a:r>
            <a:r>
              <a:rPr lang="en-US" sz="3000" spc="28">
                <a:solidFill>
                  <a:srgbClr val="000000"/>
                </a:solidFill>
                <a:latin typeface="TT Rounds Condensed"/>
                <a:ea typeface="TT Rounds Condensed"/>
                <a:cs typeface="TT Rounds Condensed"/>
                <a:sym typeface="TT Rounds Condensed"/>
              </a:rPr>
              <a:t>: They use aggregated attendance data to make strategic decisions about workforce management, resource allocation, and overall organizational effectiveness.</a:t>
            </a:r>
          </a:p>
        </p:txBody>
      </p:sp>
    </p:spTree>
  </p:cSld>
  <p:clrMapOvr>
    <a:masterClrMapping/>
  </p:clrMapOvr>
  <p:transition spd="fast">
    <p:fade/>
  </p:transition>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4059090" y="6000"/>
            <a:ext cx="1841563" cy="10282238"/>
          </a:xfrm>
          <a:custGeom>
            <a:avLst/>
            <a:gdLst/>
            <a:ahLst/>
            <a:cxnLst/>
            <a:rect r="r" b="b" t="t" l="l"/>
            <a:pathLst>
              <a:path h="10282238" w="1841563">
                <a:moveTo>
                  <a:pt x="0" y="0"/>
                </a:moveTo>
                <a:lnTo>
                  <a:pt x="1841564" y="0"/>
                </a:lnTo>
                <a:lnTo>
                  <a:pt x="1841564" y="10282237"/>
                </a:lnTo>
                <a:lnTo>
                  <a:pt x="0" y="1028223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1168917" y="5536438"/>
            <a:ext cx="7123080" cy="4756499"/>
          </a:xfrm>
          <a:custGeom>
            <a:avLst/>
            <a:gdLst/>
            <a:ahLst/>
            <a:cxnLst/>
            <a:rect r="r" b="b" t="t" l="l"/>
            <a:pathLst>
              <a:path h="4756499" w="7123080">
                <a:moveTo>
                  <a:pt x="0" y="0"/>
                </a:moveTo>
                <a:lnTo>
                  <a:pt x="7123081" y="0"/>
                </a:lnTo>
                <a:lnTo>
                  <a:pt x="7123081" y="4756499"/>
                </a:lnTo>
                <a:lnTo>
                  <a:pt x="0" y="475649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3773150" y="0"/>
            <a:ext cx="4514850" cy="10287000"/>
          </a:xfrm>
          <a:custGeom>
            <a:avLst/>
            <a:gdLst/>
            <a:ahLst/>
            <a:cxnLst/>
            <a:rect r="r" b="b" t="t" l="l"/>
            <a:pathLst>
              <a:path h="10287000" w="4514850">
                <a:moveTo>
                  <a:pt x="0" y="0"/>
                </a:moveTo>
                <a:lnTo>
                  <a:pt x="4514850" y="0"/>
                </a:lnTo>
                <a:lnTo>
                  <a:pt x="4514850" y="10287000"/>
                </a:lnTo>
                <a:lnTo>
                  <a:pt x="0" y="102870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4404317" y="0"/>
            <a:ext cx="3883724" cy="10287000"/>
          </a:xfrm>
          <a:custGeom>
            <a:avLst/>
            <a:gdLst/>
            <a:ahLst/>
            <a:cxnLst/>
            <a:rect r="r" b="b" t="t" l="l"/>
            <a:pathLst>
              <a:path h="10287000" w="3883724">
                <a:moveTo>
                  <a:pt x="0" y="0"/>
                </a:moveTo>
                <a:lnTo>
                  <a:pt x="3883723" y="0"/>
                </a:lnTo>
                <a:lnTo>
                  <a:pt x="3883723" y="10287000"/>
                </a:lnTo>
                <a:lnTo>
                  <a:pt x="0" y="102870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0">
            <a:off x="13401675" y="4572000"/>
            <a:ext cx="4886325" cy="5715000"/>
          </a:xfrm>
          <a:custGeom>
            <a:avLst/>
            <a:gdLst/>
            <a:ahLst/>
            <a:cxnLst/>
            <a:rect r="r" b="b" t="t" l="l"/>
            <a:pathLst>
              <a:path h="5715000" w="4886325">
                <a:moveTo>
                  <a:pt x="0" y="0"/>
                </a:moveTo>
                <a:lnTo>
                  <a:pt x="4886325" y="0"/>
                </a:lnTo>
                <a:lnTo>
                  <a:pt x="4886325" y="5715000"/>
                </a:lnTo>
                <a:lnTo>
                  <a:pt x="0" y="571500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7" id="7"/>
          <p:cNvSpPr/>
          <p:nvPr/>
        </p:nvSpPr>
        <p:spPr>
          <a:xfrm flipH="false" flipV="false" rot="0">
            <a:off x="14006895" y="0"/>
            <a:ext cx="4281107" cy="10287000"/>
          </a:xfrm>
          <a:custGeom>
            <a:avLst/>
            <a:gdLst/>
            <a:ahLst/>
            <a:cxnLst/>
            <a:rect r="r" b="b" t="t" l="l"/>
            <a:pathLst>
              <a:path h="10287000" w="4281107">
                <a:moveTo>
                  <a:pt x="0" y="0"/>
                </a:moveTo>
                <a:lnTo>
                  <a:pt x="4281107" y="0"/>
                </a:lnTo>
                <a:lnTo>
                  <a:pt x="4281107" y="10287000"/>
                </a:lnTo>
                <a:lnTo>
                  <a:pt x="0" y="10287000"/>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8" id="8"/>
          <p:cNvSpPr/>
          <p:nvPr/>
        </p:nvSpPr>
        <p:spPr>
          <a:xfrm flipH="false" flipV="false" rot="0">
            <a:off x="16344900" y="0"/>
            <a:ext cx="1943100" cy="10287000"/>
          </a:xfrm>
          <a:custGeom>
            <a:avLst/>
            <a:gdLst/>
            <a:ahLst/>
            <a:cxnLst/>
            <a:rect r="r" b="b" t="t" l="l"/>
            <a:pathLst>
              <a:path h="10287000" w="1943100">
                <a:moveTo>
                  <a:pt x="0" y="0"/>
                </a:moveTo>
                <a:lnTo>
                  <a:pt x="1943100" y="0"/>
                </a:lnTo>
                <a:lnTo>
                  <a:pt x="1943100" y="10287000"/>
                </a:lnTo>
                <a:lnTo>
                  <a:pt x="0" y="10287000"/>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9" id="9"/>
          <p:cNvSpPr/>
          <p:nvPr/>
        </p:nvSpPr>
        <p:spPr>
          <a:xfrm flipH="false" flipV="false" rot="0">
            <a:off x="16404370" y="0"/>
            <a:ext cx="1883664" cy="10287000"/>
          </a:xfrm>
          <a:custGeom>
            <a:avLst/>
            <a:gdLst/>
            <a:ahLst/>
            <a:cxnLst/>
            <a:rect r="r" b="b" t="t" l="l"/>
            <a:pathLst>
              <a:path h="10287000" w="1883664">
                <a:moveTo>
                  <a:pt x="0" y="0"/>
                </a:moveTo>
                <a:lnTo>
                  <a:pt x="1883664" y="0"/>
                </a:lnTo>
                <a:lnTo>
                  <a:pt x="1883664" y="10287000"/>
                </a:lnTo>
                <a:lnTo>
                  <a:pt x="0" y="10287000"/>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Freeform 10" id="10"/>
          <p:cNvSpPr/>
          <p:nvPr/>
        </p:nvSpPr>
        <p:spPr>
          <a:xfrm flipH="false" flipV="false" rot="0">
            <a:off x="15559088" y="5386388"/>
            <a:ext cx="2728912" cy="4900612"/>
          </a:xfrm>
          <a:custGeom>
            <a:avLst/>
            <a:gdLst/>
            <a:ahLst/>
            <a:cxnLst/>
            <a:rect r="r" b="b" t="t" l="l"/>
            <a:pathLst>
              <a:path h="4900612" w="2728912">
                <a:moveTo>
                  <a:pt x="0" y="0"/>
                </a:moveTo>
                <a:lnTo>
                  <a:pt x="2728912" y="0"/>
                </a:lnTo>
                <a:lnTo>
                  <a:pt x="2728912" y="4900612"/>
                </a:lnTo>
                <a:lnTo>
                  <a:pt x="0" y="4900612"/>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p:spPr>
      </p:sp>
      <p:sp>
        <p:nvSpPr>
          <p:cNvPr name="Freeform 11" id="11"/>
          <p:cNvSpPr/>
          <p:nvPr/>
        </p:nvSpPr>
        <p:spPr>
          <a:xfrm flipH="false" flipV="false" rot="0">
            <a:off x="0" y="6015038"/>
            <a:ext cx="671512" cy="4271962"/>
          </a:xfrm>
          <a:custGeom>
            <a:avLst/>
            <a:gdLst/>
            <a:ahLst/>
            <a:cxnLst/>
            <a:rect r="r" b="b" t="t" l="l"/>
            <a:pathLst>
              <a:path h="4271962" w="671512">
                <a:moveTo>
                  <a:pt x="0" y="0"/>
                </a:moveTo>
                <a:lnTo>
                  <a:pt x="671512" y="0"/>
                </a:lnTo>
                <a:lnTo>
                  <a:pt x="671512" y="4271962"/>
                </a:lnTo>
                <a:lnTo>
                  <a:pt x="0" y="4271962"/>
                </a:lnTo>
                <a:lnTo>
                  <a:pt x="0" y="0"/>
                </a:lnTo>
                <a:close/>
              </a:path>
            </a:pathLst>
          </a:custGeom>
          <a:blipFill>
            <a:blip r:embed="rId20">
              <a:extLst>
                <a:ext uri="{96DAC541-7B7A-43D3-8B79-37D633B846F1}">
                  <asvg:svgBlip xmlns:asvg="http://schemas.microsoft.com/office/drawing/2016/SVG/main" r:embed="rId21"/>
                </a:ext>
              </a:extLst>
            </a:blip>
            <a:stretch>
              <a:fillRect l="0" t="0" r="0" b="0"/>
            </a:stretch>
          </a:blipFill>
        </p:spPr>
      </p:sp>
      <p:grpSp>
        <p:nvGrpSpPr>
          <p:cNvPr name="Group 12" id="12"/>
          <p:cNvGrpSpPr/>
          <p:nvPr/>
        </p:nvGrpSpPr>
        <p:grpSpPr>
          <a:xfrm rot="0">
            <a:off x="0" y="2214562"/>
            <a:ext cx="4043361" cy="4872038"/>
            <a:chOff x="0" y="0"/>
            <a:chExt cx="5391148" cy="6496051"/>
          </a:xfrm>
        </p:grpSpPr>
        <p:sp>
          <p:nvSpPr>
            <p:cNvPr name="Freeform 13" id="13"/>
            <p:cNvSpPr/>
            <p:nvPr/>
          </p:nvSpPr>
          <p:spPr>
            <a:xfrm flipH="false" flipV="false" rot="0">
              <a:off x="0" y="0"/>
              <a:ext cx="5391150" cy="6496050"/>
            </a:xfrm>
            <a:custGeom>
              <a:avLst/>
              <a:gdLst/>
              <a:ahLst/>
              <a:cxnLst/>
              <a:rect r="r" b="b" t="t" l="l"/>
              <a:pathLst>
                <a:path h="6496050" w="5391150">
                  <a:moveTo>
                    <a:pt x="0" y="0"/>
                  </a:moveTo>
                  <a:lnTo>
                    <a:pt x="5391150" y="0"/>
                  </a:lnTo>
                  <a:lnTo>
                    <a:pt x="5391150" y="6496050"/>
                  </a:lnTo>
                  <a:lnTo>
                    <a:pt x="0" y="6496050"/>
                  </a:lnTo>
                  <a:lnTo>
                    <a:pt x="0" y="0"/>
                  </a:lnTo>
                  <a:close/>
                </a:path>
              </a:pathLst>
            </a:custGeom>
            <a:blipFill>
              <a:blip r:embed="rId22"/>
              <a:stretch>
                <a:fillRect l="0" t="-34" r="0" b="-34"/>
              </a:stretch>
            </a:blipFill>
          </p:spPr>
        </p:sp>
      </p:grpSp>
      <p:sp>
        <p:nvSpPr>
          <p:cNvPr name="Freeform 14" id="14"/>
          <p:cNvSpPr/>
          <p:nvPr/>
        </p:nvSpPr>
        <p:spPr>
          <a:xfrm flipH="false" flipV="false" rot="0">
            <a:off x="14030325" y="8043862"/>
            <a:ext cx="685800" cy="685800"/>
          </a:xfrm>
          <a:custGeom>
            <a:avLst/>
            <a:gdLst/>
            <a:ahLst/>
            <a:cxnLst/>
            <a:rect r="r" b="b" t="t" l="l"/>
            <a:pathLst>
              <a:path h="685800" w="685800">
                <a:moveTo>
                  <a:pt x="0" y="0"/>
                </a:moveTo>
                <a:lnTo>
                  <a:pt x="685800" y="0"/>
                </a:lnTo>
                <a:lnTo>
                  <a:pt x="685800" y="685800"/>
                </a:lnTo>
                <a:lnTo>
                  <a:pt x="0" y="685800"/>
                </a:lnTo>
                <a:lnTo>
                  <a:pt x="0" y="0"/>
                </a:lnTo>
                <a:close/>
              </a:path>
            </a:pathLst>
          </a:custGeom>
          <a:blipFill>
            <a:blip r:embed="rId23">
              <a:extLst>
                <a:ext uri="{96DAC541-7B7A-43D3-8B79-37D633B846F1}">
                  <asvg:svgBlip xmlns:asvg="http://schemas.microsoft.com/office/drawing/2016/SVG/main" r:embed="rId24"/>
                </a:ext>
              </a:extLst>
            </a:blip>
            <a:stretch>
              <a:fillRect l="0" t="0" r="0" b="0"/>
            </a:stretch>
          </a:blipFill>
        </p:spPr>
      </p:sp>
      <p:sp>
        <p:nvSpPr>
          <p:cNvPr name="Freeform 15" id="15"/>
          <p:cNvSpPr/>
          <p:nvPr/>
        </p:nvSpPr>
        <p:spPr>
          <a:xfrm flipH="false" flipV="false" rot="0">
            <a:off x="10044112" y="2543175"/>
            <a:ext cx="471488" cy="485775"/>
          </a:xfrm>
          <a:custGeom>
            <a:avLst/>
            <a:gdLst/>
            <a:ahLst/>
            <a:cxnLst/>
            <a:rect r="r" b="b" t="t" l="l"/>
            <a:pathLst>
              <a:path h="485775" w="471488">
                <a:moveTo>
                  <a:pt x="0" y="0"/>
                </a:moveTo>
                <a:lnTo>
                  <a:pt x="471488" y="0"/>
                </a:lnTo>
                <a:lnTo>
                  <a:pt x="471488" y="485775"/>
                </a:lnTo>
                <a:lnTo>
                  <a:pt x="0" y="485775"/>
                </a:lnTo>
                <a:lnTo>
                  <a:pt x="0" y="0"/>
                </a:lnTo>
                <a:close/>
              </a:path>
            </a:pathLst>
          </a:custGeom>
          <a:blipFill>
            <a:blip r:embed="rId25">
              <a:extLst>
                <a:ext uri="{96DAC541-7B7A-43D3-8B79-37D633B846F1}">
                  <asvg:svgBlip xmlns:asvg="http://schemas.microsoft.com/office/drawing/2016/SVG/main" r:embed="rId26"/>
                </a:ext>
              </a:extLst>
            </a:blip>
            <a:stretch>
              <a:fillRect l="0" t="0" r="0" b="0"/>
            </a:stretch>
          </a:blipFill>
        </p:spPr>
      </p:sp>
      <p:sp>
        <p:nvSpPr>
          <p:cNvPr name="Freeform 16" id="16"/>
          <p:cNvSpPr/>
          <p:nvPr/>
        </p:nvSpPr>
        <p:spPr>
          <a:xfrm flipH="false" flipV="false" rot="0">
            <a:off x="14030325" y="8843962"/>
            <a:ext cx="271462" cy="271462"/>
          </a:xfrm>
          <a:custGeom>
            <a:avLst/>
            <a:gdLst/>
            <a:ahLst/>
            <a:cxnLst/>
            <a:rect r="r" b="b" t="t" l="l"/>
            <a:pathLst>
              <a:path h="271462" w="271462">
                <a:moveTo>
                  <a:pt x="0" y="0"/>
                </a:moveTo>
                <a:lnTo>
                  <a:pt x="271462" y="0"/>
                </a:lnTo>
                <a:lnTo>
                  <a:pt x="271462" y="271462"/>
                </a:lnTo>
                <a:lnTo>
                  <a:pt x="0" y="271462"/>
                </a:lnTo>
                <a:lnTo>
                  <a:pt x="0" y="0"/>
                </a:lnTo>
                <a:close/>
              </a:path>
            </a:pathLst>
          </a:custGeom>
          <a:blipFill>
            <a:blip r:embed="rId27">
              <a:extLst>
                <a:ext uri="{96DAC541-7B7A-43D3-8B79-37D633B846F1}">
                  <asvg:svgBlip xmlns:asvg="http://schemas.microsoft.com/office/drawing/2016/SVG/main" r:embed="rId28"/>
                </a:ext>
              </a:extLst>
            </a:blip>
            <a:stretch>
              <a:fillRect l="0" t="0" r="0" b="0"/>
            </a:stretch>
          </a:blipFill>
        </p:spPr>
      </p:sp>
      <p:sp>
        <p:nvSpPr>
          <p:cNvPr name="TextBox 17" id="17"/>
          <p:cNvSpPr txBox="true"/>
          <p:nvPr/>
        </p:nvSpPr>
        <p:spPr>
          <a:xfrm rot="0">
            <a:off x="837248" y="1262062"/>
            <a:ext cx="14644688" cy="887730"/>
          </a:xfrm>
          <a:prstGeom prst="rect">
            <a:avLst/>
          </a:prstGeom>
        </p:spPr>
        <p:txBody>
          <a:bodyPr anchor="t" rtlCol="false" tIns="0" lIns="0" bIns="0" rIns="0">
            <a:spAutoFit/>
          </a:bodyPr>
          <a:lstStyle/>
          <a:p>
            <a:pPr algn="l">
              <a:lnSpc>
                <a:spcPts val="6480"/>
              </a:lnSpc>
            </a:pPr>
            <a:r>
              <a:rPr lang="en-US" b="true" sz="5400" spc="37">
                <a:solidFill>
                  <a:srgbClr val="000000"/>
                </a:solidFill>
                <a:latin typeface="Arimo Bold"/>
                <a:ea typeface="Arimo Bold"/>
                <a:cs typeface="Arimo Bold"/>
                <a:sym typeface="Arimo Bold"/>
              </a:rPr>
              <a:t>OUR SOLUTION AND ITS VALUE PROPOSITION</a:t>
            </a:r>
          </a:p>
        </p:txBody>
      </p:sp>
      <p:grpSp>
        <p:nvGrpSpPr>
          <p:cNvPr name="Group 18" id="18"/>
          <p:cNvGrpSpPr/>
          <p:nvPr/>
        </p:nvGrpSpPr>
        <p:grpSpPr>
          <a:xfrm rot="0">
            <a:off x="1014412" y="9701212"/>
            <a:ext cx="3214688" cy="300038"/>
            <a:chOff x="0" y="0"/>
            <a:chExt cx="4286251" cy="400051"/>
          </a:xfrm>
        </p:grpSpPr>
        <p:sp>
          <p:nvSpPr>
            <p:cNvPr name="Freeform 19" id="19"/>
            <p:cNvSpPr/>
            <p:nvPr/>
          </p:nvSpPr>
          <p:spPr>
            <a:xfrm flipH="false" flipV="false" rot="0">
              <a:off x="0" y="0"/>
              <a:ext cx="4286250" cy="400050"/>
            </a:xfrm>
            <a:custGeom>
              <a:avLst/>
              <a:gdLst/>
              <a:ahLst/>
              <a:cxnLst/>
              <a:rect r="r" b="b" t="t" l="l"/>
              <a:pathLst>
                <a:path h="400050" w="4286250">
                  <a:moveTo>
                    <a:pt x="0" y="0"/>
                  </a:moveTo>
                  <a:lnTo>
                    <a:pt x="4286250" y="0"/>
                  </a:lnTo>
                  <a:lnTo>
                    <a:pt x="4286250" y="400050"/>
                  </a:lnTo>
                  <a:lnTo>
                    <a:pt x="0" y="400050"/>
                  </a:lnTo>
                  <a:lnTo>
                    <a:pt x="0" y="0"/>
                  </a:lnTo>
                  <a:close/>
                </a:path>
              </a:pathLst>
            </a:custGeom>
            <a:blipFill>
              <a:blip r:embed="rId29"/>
              <a:stretch>
                <a:fillRect l="-66666" t="0" r="-66666" b="0"/>
              </a:stretch>
            </a:blipFill>
          </p:spPr>
        </p:sp>
      </p:grpSp>
      <p:sp>
        <p:nvSpPr>
          <p:cNvPr name="TextBox 20" id="20"/>
          <p:cNvSpPr txBox="true"/>
          <p:nvPr/>
        </p:nvSpPr>
        <p:spPr>
          <a:xfrm rot="0">
            <a:off x="17030127" y="9697941"/>
            <a:ext cx="226693" cy="299720"/>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7</a:t>
            </a:r>
          </a:p>
        </p:txBody>
      </p:sp>
      <p:sp>
        <p:nvSpPr>
          <p:cNvPr name="TextBox 21" id="21"/>
          <p:cNvSpPr txBox="true"/>
          <p:nvPr/>
        </p:nvSpPr>
        <p:spPr>
          <a:xfrm rot="0">
            <a:off x="4549140" y="3922424"/>
            <a:ext cx="8961120" cy="6298586"/>
          </a:xfrm>
          <a:prstGeom prst="rect">
            <a:avLst/>
          </a:prstGeom>
        </p:spPr>
        <p:txBody>
          <a:bodyPr anchor="t" rtlCol="false" tIns="0" lIns="0" bIns="0" rIns="0">
            <a:spAutoFit/>
          </a:bodyPr>
          <a:lstStyle/>
          <a:p>
            <a:pPr algn="l" marL="633413" indent="-211138" lvl="2">
              <a:lnSpc>
                <a:spcPts val="3600"/>
              </a:lnSpc>
              <a:buFont typeface="Arial"/>
              <a:buChar char="⚬"/>
            </a:pPr>
            <a:r>
              <a:rPr lang="en-US" b="true" sz="3000" spc="28" u="sng">
                <a:solidFill>
                  <a:srgbClr val="000000"/>
                </a:solidFill>
                <a:latin typeface="TT Rounds Condensed Bold"/>
                <a:ea typeface="TT Rounds Condensed Bold"/>
                <a:cs typeface="TT Rounds Condensed Bold"/>
                <a:sym typeface="TT Rounds Condensed Bold"/>
              </a:rPr>
              <a:t>Conditional Formatting</a:t>
            </a:r>
            <a:r>
              <a:rPr lang="en-US" b="true" sz="3000" spc="28">
                <a:solidFill>
                  <a:srgbClr val="000000"/>
                </a:solidFill>
                <a:latin typeface="TT Rounds Condensed Bold"/>
                <a:ea typeface="TT Rounds Condensed Bold"/>
                <a:cs typeface="TT Rounds Condensed Bold"/>
                <a:sym typeface="TT Rounds Condensed Bold"/>
              </a:rPr>
              <a:t> </a:t>
            </a:r>
            <a:r>
              <a:rPr lang="en-US" sz="3000" spc="28">
                <a:solidFill>
                  <a:srgbClr val="000000"/>
                </a:solidFill>
                <a:latin typeface="TT Rounds Condensed"/>
                <a:ea typeface="TT Rounds Condensed"/>
                <a:cs typeface="TT Rounds Condensed"/>
                <a:sym typeface="TT Rounds Condensed"/>
              </a:rPr>
              <a:t>:It is used for highlighting the missing values.</a:t>
            </a:r>
          </a:p>
          <a:p>
            <a:pPr algn="l" marL="633413" indent="-211138" lvl="2">
              <a:lnSpc>
                <a:spcPts val="3600"/>
              </a:lnSpc>
              <a:buFont typeface="Arial"/>
              <a:buChar char="⚬"/>
            </a:pPr>
            <a:r>
              <a:rPr lang="en-US" b="true" sz="3000" spc="28" u="sng">
                <a:solidFill>
                  <a:srgbClr val="000000"/>
                </a:solidFill>
                <a:latin typeface="TT Rounds Condensed Bold"/>
                <a:ea typeface="TT Rounds Condensed Bold"/>
                <a:cs typeface="TT Rounds Condensed Bold"/>
                <a:sym typeface="TT Rounds Condensed Bold"/>
              </a:rPr>
              <a:t>Filter</a:t>
            </a:r>
            <a:r>
              <a:rPr lang="en-US" sz="3000" spc="28">
                <a:solidFill>
                  <a:srgbClr val="000000"/>
                </a:solidFill>
                <a:latin typeface="TT Rounds Condensed"/>
                <a:ea typeface="TT Rounds Condensed"/>
                <a:cs typeface="TT Rounds Condensed"/>
                <a:sym typeface="TT Rounds Condensed"/>
              </a:rPr>
              <a:t>: It is used for removing or filtering out the missing values.</a:t>
            </a:r>
            <a:r>
              <a:rPr lang="en-US" sz="3000" spc="28" u="sng">
                <a:solidFill>
                  <a:srgbClr val="000000"/>
                </a:solidFill>
                <a:latin typeface="TT Rounds Condensed"/>
                <a:ea typeface="TT Rounds Condensed"/>
                <a:cs typeface="TT Rounds Condensed"/>
                <a:sym typeface="TT Rounds Condensed"/>
              </a:rPr>
              <a:t> </a:t>
            </a:r>
          </a:p>
          <a:p>
            <a:pPr algn="l" marL="633413" indent="-211138" lvl="2">
              <a:lnSpc>
                <a:spcPts val="3600"/>
              </a:lnSpc>
              <a:buFont typeface="Arial"/>
              <a:buChar char="⚬"/>
            </a:pPr>
            <a:r>
              <a:rPr lang="en-US" b="true" sz="3000" spc="28" u="sng">
                <a:solidFill>
                  <a:srgbClr val="000000"/>
                </a:solidFill>
                <a:latin typeface="TT Rounds Condensed Bold"/>
                <a:ea typeface="TT Rounds Condensed Bold"/>
                <a:cs typeface="TT Rounds Condensed Bold"/>
                <a:sym typeface="TT Rounds Condensed Bold"/>
              </a:rPr>
              <a:t>Formula</a:t>
            </a:r>
            <a:r>
              <a:rPr lang="en-US" sz="3000" spc="28">
                <a:solidFill>
                  <a:srgbClr val="000000"/>
                </a:solidFill>
                <a:latin typeface="TT Rounds Condensed"/>
                <a:ea typeface="TT Rounds Condensed"/>
                <a:cs typeface="TT Rounds Condensed"/>
                <a:sym typeface="TT Rounds Condensed"/>
              </a:rPr>
              <a:t>: It is used for to calculate the attendance levels of the employee.</a:t>
            </a:r>
          </a:p>
          <a:p>
            <a:pPr algn="l" marL="633413" indent="-211138" lvl="2">
              <a:lnSpc>
                <a:spcPts val="3600"/>
              </a:lnSpc>
              <a:buFont typeface="Arial"/>
              <a:buChar char="⚬"/>
            </a:pPr>
            <a:r>
              <a:rPr lang="en-US" b="true" sz="3000" spc="28" u="sng">
                <a:solidFill>
                  <a:srgbClr val="000000"/>
                </a:solidFill>
                <a:latin typeface="TT Rounds Condensed Bold"/>
                <a:ea typeface="TT Rounds Condensed Bold"/>
                <a:cs typeface="TT Rounds Condensed Bold"/>
                <a:sym typeface="TT Rounds Condensed Bold"/>
              </a:rPr>
              <a:t>Pivot</a:t>
            </a:r>
            <a:r>
              <a:rPr lang="en-US" sz="3000" spc="28">
                <a:solidFill>
                  <a:srgbClr val="000000"/>
                </a:solidFill>
                <a:latin typeface="TT Rounds Condensed"/>
                <a:ea typeface="TT Rounds Condensed"/>
                <a:cs typeface="TT Rounds Condensed"/>
                <a:sym typeface="TT Rounds Condensed"/>
              </a:rPr>
              <a:t>: It is used for summary of the data.</a:t>
            </a:r>
          </a:p>
          <a:p>
            <a:pPr algn="l" marL="633413" indent="-211138" lvl="2">
              <a:lnSpc>
                <a:spcPts val="3600"/>
              </a:lnSpc>
              <a:buFont typeface="Arial"/>
              <a:buChar char="⚬"/>
            </a:pPr>
            <a:r>
              <a:rPr lang="en-US" b="true" sz="3000" spc="28" u="sng">
                <a:solidFill>
                  <a:srgbClr val="000000"/>
                </a:solidFill>
                <a:latin typeface="Arimo Bold"/>
                <a:ea typeface="Arimo Bold"/>
                <a:cs typeface="Arimo Bold"/>
                <a:sym typeface="Arimo Bold"/>
              </a:rPr>
              <a:t>Graph</a:t>
            </a:r>
            <a:r>
              <a:rPr lang="en-US" b="true" sz="3000" spc="28">
                <a:solidFill>
                  <a:srgbClr val="000000"/>
                </a:solidFill>
                <a:latin typeface="Arimo Bold"/>
                <a:ea typeface="Arimo Bold"/>
                <a:cs typeface="Arimo Bold"/>
                <a:sym typeface="Arimo Bold"/>
              </a:rPr>
              <a:t>:</a:t>
            </a:r>
            <a:r>
              <a:rPr lang="en-US" sz="3000" spc="28">
                <a:solidFill>
                  <a:srgbClr val="000000"/>
                </a:solidFill>
                <a:latin typeface="Arimo"/>
                <a:ea typeface="Arimo"/>
                <a:cs typeface="Arimo"/>
                <a:sym typeface="Arimo"/>
              </a:rPr>
              <a:t> It is a visual element that represents data in a worksheet.</a:t>
            </a:r>
          </a:p>
          <a:p>
            <a:pPr algn="l" marL="633413" indent="-211138" lvl="2">
              <a:lnSpc>
                <a:spcPts val="3600"/>
              </a:lnSpc>
            </a:pPr>
          </a:p>
          <a:p>
            <a:pPr algn="l" marL="633413" indent="-211138" lvl="2">
              <a:lnSpc>
                <a:spcPts val="3600"/>
              </a:lnSpc>
            </a:pPr>
          </a:p>
          <a:p>
            <a:pPr algn="l" marL="633413" indent="-211138" lvl="2">
              <a:lnSpc>
                <a:spcPts val="3600"/>
              </a:lnSpc>
            </a:pPr>
          </a:p>
          <a:p>
            <a:pPr algn="l" marL="633413" indent="-211138" lvl="2">
              <a:lnSpc>
                <a:spcPts val="3600"/>
              </a:lnSpc>
            </a:pPr>
          </a:p>
          <a:p>
            <a:pPr algn="l" marL="570072" indent="-190024" lvl="2">
              <a:lnSpc>
                <a:spcPts val="3240"/>
              </a:lnSpc>
            </a:pPr>
            <a:r>
              <a:rPr lang="en-US" sz="2700" spc="25">
                <a:solidFill>
                  <a:srgbClr val="000000"/>
                </a:solidFill>
                <a:latin typeface="TT Rounds Condensed"/>
                <a:ea typeface="TT Rounds Condensed"/>
                <a:cs typeface="TT Rounds Condensed"/>
                <a:sym typeface="TT Rounds Condensed"/>
              </a:rPr>
              <a:t>                     </a:t>
            </a:r>
          </a:p>
        </p:txBody>
      </p:sp>
    </p:spTree>
  </p:cSld>
  <p:clrMapOvr>
    <a:masterClrMapping/>
  </p:clrMapOvr>
  <p:transition spd="fast">
    <p:fade/>
  </p:transition>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4059090" y="6000"/>
            <a:ext cx="1841563" cy="10282238"/>
          </a:xfrm>
          <a:custGeom>
            <a:avLst/>
            <a:gdLst/>
            <a:ahLst/>
            <a:cxnLst/>
            <a:rect r="r" b="b" t="t" l="l"/>
            <a:pathLst>
              <a:path h="10282238" w="1841563">
                <a:moveTo>
                  <a:pt x="0" y="0"/>
                </a:moveTo>
                <a:lnTo>
                  <a:pt x="1841564" y="0"/>
                </a:lnTo>
                <a:lnTo>
                  <a:pt x="1841564" y="10282237"/>
                </a:lnTo>
                <a:lnTo>
                  <a:pt x="0" y="1028223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1168917" y="5536438"/>
            <a:ext cx="7123080" cy="4756499"/>
          </a:xfrm>
          <a:custGeom>
            <a:avLst/>
            <a:gdLst/>
            <a:ahLst/>
            <a:cxnLst/>
            <a:rect r="r" b="b" t="t" l="l"/>
            <a:pathLst>
              <a:path h="4756499" w="7123080">
                <a:moveTo>
                  <a:pt x="0" y="0"/>
                </a:moveTo>
                <a:lnTo>
                  <a:pt x="7123081" y="0"/>
                </a:lnTo>
                <a:lnTo>
                  <a:pt x="7123081" y="4756499"/>
                </a:lnTo>
                <a:lnTo>
                  <a:pt x="0" y="475649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3773150" y="0"/>
            <a:ext cx="4514850" cy="10287000"/>
          </a:xfrm>
          <a:custGeom>
            <a:avLst/>
            <a:gdLst/>
            <a:ahLst/>
            <a:cxnLst/>
            <a:rect r="r" b="b" t="t" l="l"/>
            <a:pathLst>
              <a:path h="10287000" w="4514850">
                <a:moveTo>
                  <a:pt x="0" y="0"/>
                </a:moveTo>
                <a:lnTo>
                  <a:pt x="4514850" y="0"/>
                </a:lnTo>
                <a:lnTo>
                  <a:pt x="4514850" y="10287000"/>
                </a:lnTo>
                <a:lnTo>
                  <a:pt x="0" y="102870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4404317" y="0"/>
            <a:ext cx="3883724" cy="10287000"/>
          </a:xfrm>
          <a:custGeom>
            <a:avLst/>
            <a:gdLst/>
            <a:ahLst/>
            <a:cxnLst/>
            <a:rect r="r" b="b" t="t" l="l"/>
            <a:pathLst>
              <a:path h="10287000" w="3883724">
                <a:moveTo>
                  <a:pt x="0" y="0"/>
                </a:moveTo>
                <a:lnTo>
                  <a:pt x="3883723" y="0"/>
                </a:lnTo>
                <a:lnTo>
                  <a:pt x="3883723" y="10287000"/>
                </a:lnTo>
                <a:lnTo>
                  <a:pt x="0" y="102870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0">
            <a:off x="13401675" y="4572000"/>
            <a:ext cx="4886325" cy="5715000"/>
          </a:xfrm>
          <a:custGeom>
            <a:avLst/>
            <a:gdLst/>
            <a:ahLst/>
            <a:cxnLst/>
            <a:rect r="r" b="b" t="t" l="l"/>
            <a:pathLst>
              <a:path h="5715000" w="4886325">
                <a:moveTo>
                  <a:pt x="0" y="0"/>
                </a:moveTo>
                <a:lnTo>
                  <a:pt x="4886325" y="0"/>
                </a:lnTo>
                <a:lnTo>
                  <a:pt x="4886325" y="5715000"/>
                </a:lnTo>
                <a:lnTo>
                  <a:pt x="0" y="571500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7" id="7"/>
          <p:cNvSpPr/>
          <p:nvPr/>
        </p:nvSpPr>
        <p:spPr>
          <a:xfrm flipH="false" flipV="false" rot="0">
            <a:off x="14006895" y="0"/>
            <a:ext cx="4281107" cy="10287000"/>
          </a:xfrm>
          <a:custGeom>
            <a:avLst/>
            <a:gdLst/>
            <a:ahLst/>
            <a:cxnLst/>
            <a:rect r="r" b="b" t="t" l="l"/>
            <a:pathLst>
              <a:path h="10287000" w="4281107">
                <a:moveTo>
                  <a:pt x="0" y="0"/>
                </a:moveTo>
                <a:lnTo>
                  <a:pt x="4281107" y="0"/>
                </a:lnTo>
                <a:lnTo>
                  <a:pt x="4281107" y="10287000"/>
                </a:lnTo>
                <a:lnTo>
                  <a:pt x="0" y="10287000"/>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8" id="8"/>
          <p:cNvSpPr/>
          <p:nvPr/>
        </p:nvSpPr>
        <p:spPr>
          <a:xfrm flipH="false" flipV="false" rot="0">
            <a:off x="16344900" y="0"/>
            <a:ext cx="1943100" cy="10287000"/>
          </a:xfrm>
          <a:custGeom>
            <a:avLst/>
            <a:gdLst/>
            <a:ahLst/>
            <a:cxnLst/>
            <a:rect r="r" b="b" t="t" l="l"/>
            <a:pathLst>
              <a:path h="10287000" w="1943100">
                <a:moveTo>
                  <a:pt x="0" y="0"/>
                </a:moveTo>
                <a:lnTo>
                  <a:pt x="1943100" y="0"/>
                </a:lnTo>
                <a:lnTo>
                  <a:pt x="1943100" y="10287000"/>
                </a:lnTo>
                <a:lnTo>
                  <a:pt x="0" y="10287000"/>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9" id="9"/>
          <p:cNvSpPr/>
          <p:nvPr/>
        </p:nvSpPr>
        <p:spPr>
          <a:xfrm flipH="false" flipV="false" rot="0">
            <a:off x="16404370" y="0"/>
            <a:ext cx="1883664" cy="10287000"/>
          </a:xfrm>
          <a:custGeom>
            <a:avLst/>
            <a:gdLst/>
            <a:ahLst/>
            <a:cxnLst/>
            <a:rect r="r" b="b" t="t" l="l"/>
            <a:pathLst>
              <a:path h="10287000" w="1883664">
                <a:moveTo>
                  <a:pt x="0" y="0"/>
                </a:moveTo>
                <a:lnTo>
                  <a:pt x="1883664" y="0"/>
                </a:lnTo>
                <a:lnTo>
                  <a:pt x="1883664" y="10287000"/>
                </a:lnTo>
                <a:lnTo>
                  <a:pt x="0" y="10287000"/>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Freeform 10" id="10"/>
          <p:cNvSpPr/>
          <p:nvPr/>
        </p:nvSpPr>
        <p:spPr>
          <a:xfrm flipH="false" flipV="false" rot="0">
            <a:off x="15559088" y="5386388"/>
            <a:ext cx="2728912" cy="4900612"/>
          </a:xfrm>
          <a:custGeom>
            <a:avLst/>
            <a:gdLst/>
            <a:ahLst/>
            <a:cxnLst/>
            <a:rect r="r" b="b" t="t" l="l"/>
            <a:pathLst>
              <a:path h="4900612" w="2728912">
                <a:moveTo>
                  <a:pt x="0" y="0"/>
                </a:moveTo>
                <a:lnTo>
                  <a:pt x="2728912" y="0"/>
                </a:lnTo>
                <a:lnTo>
                  <a:pt x="2728912" y="4900612"/>
                </a:lnTo>
                <a:lnTo>
                  <a:pt x="0" y="4900612"/>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p:spPr>
      </p:sp>
      <p:sp>
        <p:nvSpPr>
          <p:cNvPr name="Freeform 11" id="11"/>
          <p:cNvSpPr/>
          <p:nvPr/>
        </p:nvSpPr>
        <p:spPr>
          <a:xfrm flipH="false" flipV="false" rot="0">
            <a:off x="0" y="6015038"/>
            <a:ext cx="671512" cy="4271962"/>
          </a:xfrm>
          <a:custGeom>
            <a:avLst/>
            <a:gdLst/>
            <a:ahLst/>
            <a:cxnLst/>
            <a:rect r="r" b="b" t="t" l="l"/>
            <a:pathLst>
              <a:path h="4271962" w="671512">
                <a:moveTo>
                  <a:pt x="0" y="0"/>
                </a:moveTo>
                <a:lnTo>
                  <a:pt x="671512" y="0"/>
                </a:lnTo>
                <a:lnTo>
                  <a:pt x="671512" y="4271962"/>
                </a:lnTo>
                <a:lnTo>
                  <a:pt x="0" y="4271962"/>
                </a:lnTo>
                <a:lnTo>
                  <a:pt x="0" y="0"/>
                </a:lnTo>
                <a:close/>
              </a:path>
            </a:pathLst>
          </a:custGeom>
          <a:blipFill>
            <a:blip r:embed="rId20">
              <a:extLst>
                <a:ext uri="{96DAC541-7B7A-43D3-8B79-37D633B846F1}">
                  <asvg:svgBlip xmlns:asvg="http://schemas.microsoft.com/office/drawing/2016/SVG/main" r:embed="rId21"/>
                </a:ext>
              </a:extLst>
            </a:blip>
            <a:stretch>
              <a:fillRect l="0" t="0" r="0" b="0"/>
            </a:stretch>
          </a:blipFill>
        </p:spPr>
      </p:sp>
      <p:sp>
        <p:nvSpPr>
          <p:cNvPr name="TextBox 12" id="12"/>
          <p:cNvSpPr txBox="true"/>
          <p:nvPr/>
        </p:nvSpPr>
        <p:spPr>
          <a:xfrm rot="0">
            <a:off x="1132998" y="530541"/>
            <a:ext cx="16022002" cy="1184910"/>
          </a:xfrm>
          <a:prstGeom prst="rect">
            <a:avLst/>
          </a:prstGeom>
        </p:spPr>
        <p:txBody>
          <a:bodyPr anchor="t" rtlCol="false" tIns="0" lIns="0" bIns="0" rIns="0">
            <a:spAutoFit/>
          </a:bodyPr>
          <a:lstStyle/>
          <a:p>
            <a:pPr algn="l">
              <a:lnSpc>
                <a:spcPts val="8640"/>
              </a:lnSpc>
            </a:pPr>
            <a:r>
              <a:rPr lang="en-US" sz="7200" b="true">
                <a:solidFill>
                  <a:srgbClr val="000000"/>
                </a:solidFill>
                <a:latin typeface="Arimo Bold"/>
                <a:ea typeface="Arimo Bold"/>
                <a:cs typeface="Arimo Bold"/>
                <a:sym typeface="Arimo Bold"/>
              </a:rPr>
              <a:t>Dataset Description</a:t>
            </a:r>
          </a:p>
        </p:txBody>
      </p:sp>
      <p:sp>
        <p:nvSpPr>
          <p:cNvPr name="TextBox 13" id="13"/>
          <p:cNvSpPr txBox="true"/>
          <p:nvPr/>
        </p:nvSpPr>
        <p:spPr>
          <a:xfrm rot="0">
            <a:off x="1348740" y="1969770"/>
            <a:ext cx="11247120" cy="7729746"/>
          </a:xfrm>
          <a:prstGeom prst="rect">
            <a:avLst/>
          </a:prstGeom>
        </p:spPr>
        <p:txBody>
          <a:bodyPr anchor="t" rtlCol="false" tIns="0" lIns="0" bIns="0" rIns="0">
            <a:spAutoFit/>
          </a:bodyPr>
          <a:lstStyle/>
          <a:p>
            <a:pPr algn="l">
              <a:lnSpc>
                <a:spcPts val="3600"/>
              </a:lnSpc>
            </a:pPr>
            <a:r>
              <a:rPr lang="en-US" sz="3000" spc="28">
                <a:solidFill>
                  <a:srgbClr val="000000"/>
                </a:solidFill>
                <a:latin typeface="TT Rounds Condensed"/>
                <a:ea typeface="TT Rounds Condensed"/>
                <a:cs typeface="TT Rounds Condensed"/>
                <a:sym typeface="TT Rounds Condensed"/>
              </a:rPr>
              <a:t>The dataset used for this analysis includes employee records with attributes such as :</a:t>
            </a:r>
          </a:p>
          <a:p>
            <a:pPr algn="l" marL="633413" indent="-211138" lvl="2">
              <a:lnSpc>
                <a:spcPts val="3600"/>
              </a:lnSpc>
              <a:buFont typeface="Arial"/>
              <a:buChar char="⚬"/>
            </a:pPr>
            <a:r>
              <a:rPr lang="en-US" b="true" sz="3000" spc="28">
                <a:solidFill>
                  <a:srgbClr val="000000"/>
                </a:solidFill>
                <a:latin typeface="TT Rounds Condensed Bold"/>
                <a:ea typeface="TT Rounds Condensed Bold"/>
                <a:cs typeface="TT Rounds Condensed Bold"/>
                <a:sym typeface="TT Rounds Condensed Bold"/>
              </a:rPr>
              <a:t>Employee dataset </a:t>
            </a:r>
            <a:r>
              <a:rPr lang="en-US" sz="3000" spc="28">
                <a:solidFill>
                  <a:srgbClr val="000000"/>
                </a:solidFill>
                <a:latin typeface="TT Rounds Condensed"/>
                <a:ea typeface="TT Rounds Condensed"/>
                <a:cs typeface="TT Rounds Condensed"/>
                <a:sym typeface="TT Rounds Condensed"/>
              </a:rPr>
              <a:t>– It was downloaded from Kaggle. There were 26 features in that dataset but in those we selected only 8 features there are,</a:t>
            </a:r>
          </a:p>
          <a:p>
            <a:pPr algn="l" marL="633413" indent="-211138" lvl="2">
              <a:lnSpc>
                <a:spcPts val="3600"/>
              </a:lnSpc>
              <a:buFont typeface="Arial"/>
              <a:buChar char="⚬"/>
            </a:pPr>
            <a:r>
              <a:rPr lang="en-US" b="true" sz="3000" spc="28">
                <a:solidFill>
                  <a:srgbClr val="000000"/>
                </a:solidFill>
                <a:latin typeface="TT Rounds Condensed Bold"/>
                <a:ea typeface="TT Rounds Condensed Bold"/>
                <a:cs typeface="TT Rounds Condensed Bold"/>
                <a:sym typeface="TT Rounds Condensed Bold"/>
              </a:rPr>
              <a:t>Employee ID </a:t>
            </a:r>
            <a:r>
              <a:rPr lang="en-US" sz="3000" spc="28">
                <a:solidFill>
                  <a:srgbClr val="000000"/>
                </a:solidFill>
                <a:latin typeface="TT Rounds Condensed"/>
                <a:ea typeface="TT Rounds Condensed"/>
                <a:cs typeface="TT Rounds Condensed"/>
                <a:sym typeface="TT Rounds Condensed"/>
              </a:rPr>
              <a:t>(Numerical value)</a:t>
            </a:r>
          </a:p>
          <a:p>
            <a:pPr algn="l" marL="633413" indent="-211138" lvl="2">
              <a:lnSpc>
                <a:spcPts val="3600"/>
              </a:lnSpc>
              <a:buFont typeface="Arial"/>
              <a:buChar char="⚬"/>
            </a:pPr>
            <a:r>
              <a:rPr lang="en-US" b="true" sz="3000" spc="28">
                <a:solidFill>
                  <a:srgbClr val="000000"/>
                </a:solidFill>
                <a:latin typeface="TT Rounds Condensed Bold"/>
                <a:ea typeface="TT Rounds Condensed Bold"/>
                <a:cs typeface="TT Rounds Condensed Bold"/>
                <a:sym typeface="TT Rounds Condensed Bold"/>
              </a:rPr>
              <a:t>Name </a:t>
            </a:r>
            <a:r>
              <a:rPr lang="en-US" sz="3000" spc="28">
                <a:solidFill>
                  <a:srgbClr val="000000"/>
                </a:solidFill>
                <a:latin typeface="TT Rounds Condensed"/>
                <a:ea typeface="TT Rounds Condensed"/>
                <a:cs typeface="TT Rounds Condensed"/>
                <a:sym typeface="TT Rounds Condensed"/>
              </a:rPr>
              <a:t>(Text)</a:t>
            </a:r>
          </a:p>
          <a:p>
            <a:pPr algn="l" marL="633413" indent="-211138" lvl="2">
              <a:lnSpc>
                <a:spcPts val="3600"/>
              </a:lnSpc>
              <a:buFont typeface="Arial"/>
              <a:buChar char="⚬"/>
            </a:pPr>
            <a:r>
              <a:rPr lang="en-US" b="true" sz="3000" spc="28">
                <a:solidFill>
                  <a:srgbClr val="000000"/>
                </a:solidFill>
                <a:latin typeface="Arimo Bold"/>
                <a:ea typeface="Arimo Bold"/>
                <a:cs typeface="Arimo Bold"/>
                <a:sym typeface="Arimo Bold"/>
              </a:rPr>
              <a:t>Employee type </a:t>
            </a:r>
            <a:r>
              <a:rPr lang="en-US" sz="3000" spc="28">
                <a:solidFill>
                  <a:srgbClr val="000000"/>
                </a:solidFill>
                <a:latin typeface="Arimo"/>
                <a:ea typeface="Arimo"/>
                <a:cs typeface="Arimo"/>
                <a:sym typeface="Arimo"/>
              </a:rPr>
              <a:t>(Text)</a:t>
            </a:r>
          </a:p>
          <a:p>
            <a:pPr algn="l" marL="633413" indent="-211138" lvl="2">
              <a:lnSpc>
                <a:spcPts val="3600"/>
              </a:lnSpc>
              <a:buFont typeface="Arial"/>
              <a:buChar char="⚬"/>
            </a:pPr>
            <a:r>
              <a:rPr lang="en-US" b="true" sz="3000" spc="28">
                <a:solidFill>
                  <a:srgbClr val="000000"/>
                </a:solidFill>
                <a:latin typeface="Arimo Bold"/>
                <a:ea typeface="Arimo Bold"/>
                <a:cs typeface="Arimo Bold"/>
                <a:sym typeface="Arimo Bold"/>
              </a:rPr>
              <a:t>Performance level</a:t>
            </a:r>
            <a:r>
              <a:rPr lang="en-US" sz="3000" spc="28">
                <a:solidFill>
                  <a:srgbClr val="000000"/>
                </a:solidFill>
                <a:latin typeface="Arimo"/>
                <a:ea typeface="Arimo"/>
                <a:cs typeface="Arimo"/>
                <a:sym typeface="Arimo"/>
              </a:rPr>
              <a:t> (Text)</a:t>
            </a:r>
          </a:p>
          <a:p>
            <a:pPr algn="l" marL="633413" indent="-211138" lvl="2">
              <a:lnSpc>
                <a:spcPts val="3600"/>
              </a:lnSpc>
              <a:buFont typeface="Arial"/>
              <a:buChar char="⚬"/>
            </a:pPr>
            <a:r>
              <a:rPr lang="en-US" b="true" sz="3000" spc="28">
                <a:solidFill>
                  <a:srgbClr val="000000"/>
                </a:solidFill>
                <a:latin typeface="TT Rounds Condensed Bold"/>
                <a:ea typeface="TT Rounds Condensed Bold"/>
                <a:cs typeface="TT Rounds Condensed Bold"/>
                <a:sym typeface="TT Rounds Condensed Bold"/>
              </a:rPr>
              <a:t>Gender </a:t>
            </a:r>
            <a:r>
              <a:rPr lang="en-US" sz="3000" spc="28">
                <a:solidFill>
                  <a:srgbClr val="000000"/>
                </a:solidFill>
                <a:latin typeface="TT Rounds Condensed"/>
                <a:ea typeface="TT Rounds Condensed"/>
                <a:cs typeface="TT Rounds Condensed"/>
                <a:sym typeface="TT Rounds Condensed"/>
              </a:rPr>
              <a:t>(Male, Female)</a:t>
            </a:r>
          </a:p>
          <a:p>
            <a:pPr algn="l" marL="633413" indent="-211138" lvl="2">
              <a:lnSpc>
                <a:spcPts val="3600"/>
              </a:lnSpc>
              <a:buFont typeface="Arial"/>
              <a:buChar char="⚬"/>
            </a:pPr>
            <a:r>
              <a:rPr lang="en-US" b="true" sz="3000" spc="28">
                <a:solidFill>
                  <a:srgbClr val="000000"/>
                </a:solidFill>
                <a:latin typeface="TT Rounds Condensed Bold"/>
                <a:ea typeface="TT Rounds Condensed Bold"/>
                <a:cs typeface="TT Rounds Condensed Bold"/>
                <a:sym typeface="TT Rounds Condensed Bold"/>
              </a:rPr>
              <a:t>Employee Rating </a:t>
            </a:r>
            <a:r>
              <a:rPr lang="en-US" sz="3000" spc="28">
                <a:solidFill>
                  <a:srgbClr val="000000"/>
                </a:solidFill>
                <a:latin typeface="TT Rounds Condensed"/>
                <a:ea typeface="TT Rounds Condensed"/>
                <a:cs typeface="TT Rounds Condensed"/>
                <a:sym typeface="TT Rounds Condensed"/>
              </a:rPr>
              <a:t>(Numerical value)</a:t>
            </a:r>
          </a:p>
          <a:p>
            <a:pPr algn="l" marL="633413" indent="-211138" lvl="2">
              <a:lnSpc>
                <a:spcPts val="3600"/>
              </a:lnSpc>
              <a:buFont typeface="Arial"/>
              <a:buChar char="⚬"/>
            </a:pPr>
            <a:r>
              <a:rPr lang="en-US" b="true" sz="3000" spc="28">
                <a:solidFill>
                  <a:srgbClr val="000000"/>
                </a:solidFill>
                <a:latin typeface="TT Rounds Condensed Bold"/>
                <a:ea typeface="TT Rounds Condensed Bold"/>
                <a:cs typeface="TT Rounds Condensed Bold"/>
                <a:sym typeface="TT Rounds Condensed Bold"/>
              </a:rPr>
              <a:t>Employee status </a:t>
            </a:r>
            <a:r>
              <a:rPr lang="en-US" sz="3000" spc="28">
                <a:solidFill>
                  <a:srgbClr val="000000"/>
                </a:solidFill>
                <a:latin typeface="TT Rounds Condensed"/>
                <a:ea typeface="TT Rounds Condensed"/>
                <a:cs typeface="TT Rounds Condensed"/>
                <a:sym typeface="TT Rounds Condensed"/>
              </a:rPr>
              <a:t>(Numerical value)</a:t>
            </a:r>
          </a:p>
          <a:p>
            <a:pPr algn="l" marL="633413" indent="-211138" lvl="2">
              <a:lnSpc>
                <a:spcPts val="3600"/>
              </a:lnSpc>
              <a:buFont typeface="Arial"/>
              <a:buChar char="⚬"/>
            </a:pPr>
            <a:r>
              <a:rPr lang="en-US" b="true" sz="3000" spc="28">
                <a:solidFill>
                  <a:srgbClr val="000000"/>
                </a:solidFill>
                <a:latin typeface="Arimo Bold"/>
                <a:ea typeface="Arimo Bold"/>
                <a:cs typeface="Arimo Bold"/>
                <a:sym typeface="Arimo Bold"/>
              </a:rPr>
              <a:t>Business unit </a:t>
            </a:r>
            <a:r>
              <a:rPr lang="en-US" sz="3000" spc="28">
                <a:solidFill>
                  <a:srgbClr val="000000"/>
                </a:solidFill>
                <a:latin typeface="Arimo"/>
                <a:ea typeface="Arimo"/>
                <a:cs typeface="Arimo"/>
                <a:sym typeface="Arimo"/>
              </a:rPr>
              <a:t>(Text)</a:t>
            </a:r>
          </a:p>
          <a:p>
            <a:pPr algn="l" marL="633413" indent="-211138" lvl="2">
              <a:lnSpc>
                <a:spcPts val="3600"/>
              </a:lnSpc>
            </a:pPr>
          </a:p>
          <a:p>
            <a:pPr algn="l" marL="633413" indent="-211138" lvl="2">
              <a:lnSpc>
                <a:spcPts val="3600"/>
              </a:lnSpc>
            </a:pPr>
          </a:p>
          <a:p>
            <a:pPr algn="l" marL="570072" indent="-190024" lvl="2">
              <a:lnSpc>
                <a:spcPts val="3240"/>
              </a:lnSpc>
            </a:pPr>
            <a:r>
              <a:rPr lang="en-US" sz="2700" spc="25">
                <a:solidFill>
                  <a:srgbClr val="000000"/>
                </a:solidFill>
                <a:latin typeface="TT Rounds Condensed"/>
                <a:ea typeface="TT Rounds Condensed"/>
                <a:cs typeface="TT Rounds Condensed"/>
                <a:sym typeface="TT Rounds Condensed"/>
              </a:rPr>
              <a:t>                                   </a:t>
            </a:r>
          </a:p>
          <a:p>
            <a:pPr algn="l" marL="633413" indent="-211138" lvl="2">
              <a:lnSpc>
                <a:spcPts val="3600"/>
              </a:lnSpc>
            </a:pPr>
          </a:p>
        </p:txBody>
      </p:sp>
    </p:spTree>
  </p:cSld>
  <p:clrMapOvr>
    <a:masterClrMapping/>
  </p:clrMapOvr>
  <p:transition spd="fast">
    <p:fade/>
  </p:transition>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4059090" y="6000"/>
            <a:ext cx="1841563" cy="10282238"/>
          </a:xfrm>
          <a:custGeom>
            <a:avLst/>
            <a:gdLst/>
            <a:ahLst/>
            <a:cxnLst/>
            <a:rect r="r" b="b" t="t" l="l"/>
            <a:pathLst>
              <a:path h="10282238" w="1841563">
                <a:moveTo>
                  <a:pt x="0" y="0"/>
                </a:moveTo>
                <a:lnTo>
                  <a:pt x="1841564" y="0"/>
                </a:lnTo>
                <a:lnTo>
                  <a:pt x="1841564" y="10282237"/>
                </a:lnTo>
                <a:lnTo>
                  <a:pt x="0" y="1028223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1168917" y="5536438"/>
            <a:ext cx="7123080" cy="4756499"/>
          </a:xfrm>
          <a:custGeom>
            <a:avLst/>
            <a:gdLst/>
            <a:ahLst/>
            <a:cxnLst/>
            <a:rect r="r" b="b" t="t" l="l"/>
            <a:pathLst>
              <a:path h="4756499" w="7123080">
                <a:moveTo>
                  <a:pt x="0" y="0"/>
                </a:moveTo>
                <a:lnTo>
                  <a:pt x="7123081" y="0"/>
                </a:lnTo>
                <a:lnTo>
                  <a:pt x="7123081" y="4756499"/>
                </a:lnTo>
                <a:lnTo>
                  <a:pt x="0" y="475649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3773150" y="0"/>
            <a:ext cx="4514850" cy="10287000"/>
          </a:xfrm>
          <a:custGeom>
            <a:avLst/>
            <a:gdLst/>
            <a:ahLst/>
            <a:cxnLst/>
            <a:rect r="r" b="b" t="t" l="l"/>
            <a:pathLst>
              <a:path h="10287000" w="4514850">
                <a:moveTo>
                  <a:pt x="0" y="0"/>
                </a:moveTo>
                <a:lnTo>
                  <a:pt x="4514850" y="0"/>
                </a:lnTo>
                <a:lnTo>
                  <a:pt x="4514850" y="10287000"/>
                </a:lnTo>
                <a:lnTo>
                  <a:pt x="0" y="102870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4404317" y="0"/>
            <a:ext cx="3883724" cy="10287000"/>
          </a:xfrm>
          <a:custGeom>
            <a:avLst/>
            <a:gdLst/>
            <a:ahLst/>
            <a:cxnLst/>
            <a:rect r="r" b="b" t="t" l="l"/>
            <a:pathLst>
              <a:path h="10287000" w="3883724">
                <a:moveTo>
                  <a:pt x="0" y="0"/>
                </a:moveTo>
                <a:lnTo>
                  <a:pt x="3883723" y="0"/>
                </a:lnTo>
                <a:lnTo>
                  <a:pt x="3883723" y="10287000"/>
                </a:lnTo>
                <a:lnTo>
                  <a:pt x="0" y="102870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0">
            <a:off x="13401675" y="4572000"/>
            <a:ext cx="4886325" cy="5715000"/>
          </a:xfrm>
          <a:custGeom>
            <a:avLst/>
            <a:gdLst/>
            <a:ahLst/>
            <a:cxnLst/>
            <a:rect r="r" b="b" t="t" l="l"/>
            <a:pathLst>
              <a:path h="5715000" w="4886325">
                <a:moveTo>
                  <a:pt x="0" y="0"/>
                </a:moveTo>
                <a:lnTo>
                  <a:pt x="4886325" y="0"/>
                </a:lnTo>
                <a:lnTo>
                  <a:pt x="4886325" y="5715000"/>
                </a:lnTo>
                <a:lnTo>
                  <a:pt x="0" y="571500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7" id="7"/>
          <p:cNvSpPr/>
          <p:nvPr/>
        </p:nvSpPr>
        <p:spPr>
          <a:xfrm flipH="false" flipV="false" rot="0">
            <a:off x="14006895" y="0"/>
            <a:ext cx="4281107" cy="10287000"/>
          </a:xfrm>
          <a:custGeom>
            <a:avLst/>
            <a:gdLst/>
            <a:ahLst/>
            <a:cxnLst/>
            <a:rect r="r" b="b" t="t" l="l"/>
            <a:pathLst>
              <a:path h="10287000" w="4281107">
                <a:moveTo>
                  <a:pt x="0" y="0"/>
                </a:moveTo>
                <a:lnTo>
                  <a:pt x="4281107" y="0"/>
                </a:lnTo>
                <a:lnTo>
                  <a:pt x="4281107" y="10287000"/>
                </a:lnTo>
                <a:lnTo>
                  <a:pt x="0" y="10287000"/>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8" id="8"/>
          <p:cNvSpPr/>
          <p:nvPr/>
        </p:nvSpPr>
        <p:spPr>
          <a:xfrm flipH="false" flipV="false" rot="0">
            <a:off x="16344900" y="0"/>
            <a:ext cx="1943100" cy="10287000"/>
          </a:xfrm>
          <a:custGeom>
            <a:avLst/>
            <a:gdLst/>
            <a:ahLst/>
            <a:cxnLst/>
            <a:rect r="r" b="b" t="t" l="l"/>
            <a:pathLst>
              <a:path h="10287000" w="1943100">
                <a:moveTo>
                  <a:pt x="0" y="0"/>
                </a:moveTo>
                <a:lnTo>
                  <a:pt x="1943100" y="0"/>
                </a:lnTo>
                <a:lnTo>
                  <a:pt x="1943100" y="10287000"/>
                </a:lnTo>
                <a:lnTo>
                  <a:pt x="0" y="10287000"/>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9" id="9"/>
          <p:cNvSpPr/>
          <p:nvPr/>
        </p:nvSpPr>
        <p:spPr>
          <a:xfrm flipH="false" flipV="false" rot="0">
            <a:off x="16404370" y="0"/>
            <a:ext cx="1883664" cy="10287000"/>
          </a:xfrm>
          <a:custGeom>
            <a:avLst/>
            <a:gdLst/>
            <a:ahLst/>
            <a:cxnLst/>
            <a:rect r="r" b="b" t="t" l="l"/>
            <a:pathLst>
              <a:path h="10287000" w="1883664">
                <a:moveTo>
                  <a:pt x="0" y="0"/>
                </a:moveTo>
                <a:lnTo>
                  <a:pt x="1883664" y="0"/>
                </a:lnTo>
                <a:lnTo>
                  <a:pt x="1883664" y="10287000"/>
                </a:lnTo>
                <a:lnTo>
                  <a:pt x="0" y="10287000"/>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Freeform 10" id="10"/>
          <p:cNvSpPr/>
          <p:nvPr/>
        </p:nvSpPr>
        <p:spPr>
          <a:xfrm flipH="false" flipV="false" rot="0">
            <a:off x="15559088" y="5386388"/>
            <a:ext cx="2728912" cy="4900612"/>
          </a:xfrm>
          <a:custGeom>
            <a:avLst/>
            <a:gdLst/>
            <a:ahLst/>
            <a:cxnLst/>
            <a:rect r="r" b="b" t="t" l="l"/>
            <a:pathLst>
              <a:path h="4900612" w="2728912">
                <a:moveTo>
                  <a:pt x="0" y="0"/>
                </a:moveTo>
                <a:lnTo>
                  <a:pt x="2728912" y="0"/>
                </a:lnTo>
                <a:lnTo>
                  <a:pt x="2728912" y="4900612"/>
                </a:lnTo>
                <a:lnTo>
                  <a:pt x="0" y="4900612"/>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p:spPr>
      </p:sp>
      <p:sp>
        <p:nvSpPr>
          <p:cNvPr name="Freeform 11" id="11"/>
          <p:cNvSpPr/>
          <p:nvPr/>
        </p:nvSpPr>
        <p:spPr>
          <a:xfrm flipH="false" flipV="false" rot="0">
            <a:off x="0" y="6015038"/>
            <a:ext cx="671512" cy="4271962"/>
          </a:xfrm>
          <a:custGeom>
            <a:avLst/>
            <a:gdLst/>
            <a:ahLst/>
            <a:cxnLst/>
            <a:rect r="r" b="b" t="t" l="l"/>
            <a:pathLst>
              <a:path h="4271962" w="671512">
                <a:moveTo>
                  <a:pt x="0" y="0"/>
                </a:moveTo>
                <a:lnTo>
                  <a:pt x="671512" y="0"/>
                </a:lnTo>
                <a:lnTo>
                  <a:pt x="671512" y="4271962"/>
                </a:lnTo>
                <a:lnTo>
                  <a:pt x="0" y="4271962"/>
                </a:lnTo>
                <a:lnTo>
                  <a:pt x="0" y="0"/>
                </a:lnTo>
                <a:close/>
              </a:path>
            </a:pathLst>
          </a:custGeom>
          <a:blipFill>
            <a:blip r:embed="rId20">
              <a:extLst>
                <a:ext uri="{96DAC541-7B7A-43D3-8B79-37D633B846F1}">
                  <asvg:svgBlip xmlns:asvg="http://schemas.microsoft.com/office/drawing/2016/SVG/main" r:embed="rId21"/>
                </a:ext>
              </a:extLst>
            </a:blip>
            <a:stretch>
              <a:fillRect l="0" t="0" r="0" b="0"/>
            </a:stretch>
          </a:blipFill>
        </p:spPr>
      </p:sp>
      <p:sp>
        <p:nvSpPr>
          <p:cNvPr name="TextBox 12" id="12"/>
          <p:cNvSpPr txBox="true"/>
          <p:nvPr/>
        </p:nvSpPr>
        <p:spPr>
          <a:xfrm rot="0">
            <a:off x="1128712" y="9700481"/>
            <a:ext cx="2660333" cy="278130"/>
          </a:xfrm>
          <a:prstGeom prst="rect">
            <a:avLst/>
          </a:prstGeom>
        </p:spPr>
        <p:txBody>
          <a:bodyPr anchor="t" rtlCol="false" tIns="0" lIns="0" bIns="0" rIns="0">
            <a:spAutoFit/>
          </a:bodyPr>
          <a:lstStyle/>
          <a:p>
            <a:pPr algn="l">
              <a:lnSpc>
                <a:spcPts val="1911"/>
              </a:lnSpc>
            </a:pPr>
            <a:r>
              <a:rPr lang="en-US" sz="1650" spc="30">
                <a:solidFill>
                  <a:srgbClr val="2D83C3"/>
                </a:solidFill>
                <a:latin typeface="Arimo"/>
                <a:ea typeface="Arimo"/>
                <a:cs typeface="Arimo"/>
                <a:sym typeface="Arimo"/>
              </a:rPr>
              <a:t>3/21/2024  </a:t>
            </a:r>
            <a:r>
              <a:rPr lang="en-US" b="true" sz="1650" spc="30">
                <a:solidFill>
                  <a:srgbClr val="2D83C3"/>
                </a:solidFill>
                <a:latin typeface="Arimo Bold"/>
                <a:ea typeface="Arimo Bold"/>
                <a:cs typeface="Arimo Bold"/>
                <a:sym typeface="Arimo Bold"/>
              </a:rPr>
              <a:t>Annual Review</a:t>
            </a:r>
          </a:p>
        </p:txBody>
      </p:sp>
      <p:sp>
        <p:nvSpPr>
          <p:cNvPr name="Freeform 13" id="13"/>
          <p:cNvSpPr/>
          <p:nvPr/>
        </p:nvSpPr>
        <p:spPr>
          <a:xfrm flipH="false" flipV="false" rot="0">
            <a:off x="14030325" y="8043862"/>
            <a:ext cx="685800" cy="685800"/>
          </a:xfrm>
          <a:custGeom>
            <a:avLst/>
            <a:gdLst/>
            <a:ahLst/>
            <a:cxnLst/>
            <a:rect r="r" b="b" t="t" l="l"/>
            <a:pathLst>
              <a:path h="685800" w="685800">
                <a:moveTo>
                  <a:pt x="0" y="0"/>
                </a:moveTo>
                <a:lnTo>
                  <a:pt x="685800" y="0"/>
                </a:lnTo>
                <a:lnTo>
                  <a:pt x="685800" y="685800"/>
                </a:lnTo>
                <a:lnTo>
                  <a:pt x="0" y="685800"/>
                </a:lnTo>
                <a:lnTo>
                  <a:pt x="0" y="0"/>
                </a:lnTo>
                <a:close/>
              </a:path>
            </a:pathLst>
          </a:custGeom>
          <a:blipFill>
            <a:blip r:embed="rId22">
              <a:extLst>
                <a:ext uri="{96DAC541-7B7A-43D3-8B79-37D633B846F1}">
                  <asvg:svgBlip xmlns:asvg="http://schemas.microsoft.com/office/drawing/2016/SVG/main" r:embed="rId23"/>
                </a:ext>
              </a:extLst>
            </a:blip>
            <a:stretch>
              <a:fillRect l="0" t="0" r="0" b="0"/>
            </a:stretch>
          </a:blipFill>
        </p:spPr>
      </p:sp>
      <p:sp>
        <p:nvSpPr>
          <p:cNvPr name="Freeform 14" id="14"/>
          <p:cNvSpPr/>
          <p:nvPr/>
        </p:nvSpPr>
        <p:spPr>
          <a:xfrm flipH="false" flipV="false" rot="0">
            <a:off x="10044112" y="2543175"/>
            <a:ext cx="471488" cy="485775"/>
          </a:xfrm>
          <a:custGeom>
            <a:avLst/>
            <a:gdLst/>
            <a:ahLst/>
            <a:cxnLst/>
            <a:rect r="r" b="b" t="t" l="l"/>
            <a:pathLst>
              <a:path h="485775" w="471488">
                <a:moveTo>
                  <a:pt x="0" y="0"/>
                </a:moveTo>
                <a:lnTo>
                  <a:pt x="471488" y="0"/>
                </a:lnTo>
                <a:lnTo>
                  <a:pt x="471488" y="485775"/>
                </a:lnTo>
                <a:lnTo>
                  <a:pt x="0" y="485775"/>
                </a:lnTo>
                <a:lnTo>
                  <a:pt x="0" y="0"/>
                </a:lnTo>
                <a:close/>
              </a:path>
            </a:pathLst>
          </a:custGeom>
          <a:blipFill>
            <a:blip r:embed="rId24">
              <a:extLst>
                <a:ext uri="{96DAC541-7B7A-43D3-8B79-37D633B846F1}">
                  <asvg:svgBlip xmlns:asvg="http://schemas.microsoft.com/office/drawing/2016/SVG/main" r:embed="rId25"/>
                </a:ext>
              </a:extLst>
            </a:blip>
            <a:stretch>
              <a:fillRect l="0" t="0" r="0" b="0"/>
            </a:stretch>
          </a:blipFill>
        </p:spPr>
      </p:sp>
      <p:sp>
        <p:nvSpPr>
          <p:cNvPr name="Freeform 15" id="15"/>
          <p:cNvSpPr/>
          <p:nvPr/>
        </p:nvSpPr>
        <p:spPr>
          <a:xfrm flipH="false" flipV="false" rot="0">
            <a:off x="14030325" y="8843962"/>
            <a:ext cx="271462" cy="271462"/>
          </a:xfrm>
          <a:custGeom>
            <a:avLst/>
            <a:gdLst/>
            <a:ahLst/>
            <a:cxnLst/>
            <a:rect r="r" b="b" t="t" l="l"/>
            <a:pathLst>
              <a:path h="271462" w="271462">
                <a:moveTo>
                  <a:pt x="0" y="0"/>
                </a:moveTo>
                <a:lnTo>
                  <a:pt x="271462" y="0"/>
                </a:lnTo>
                <a:lnTo>
                  <a:pt x="271462" y="271462"/>
                </a:lnTo>
                <a:lnTo>
                  <a:pt x="0" y="271462"/>
                </a:lnTo>
                <a:lnTo>
                  <a:pt x="0" y="0"/>
                </a:lnTo>
                <a:close/>
              </a:path>
            </a:pathLst>
          </a:custGeom>
          <a:blipFill>
            <a:blip r:embed="rId26">
              <a:extLst>
                <a:ext uri="{96DAC541-7B7A-43D3-8B79-37D633B846F1}">
                  <asvg:svgBlip xmlns:asvg="http://schemas.microsoft.com/office/drawing/2016/SVG/main" r:embed="rId27"/>
                </a:ext>
              </a:extLst>
            </a:blip>
            <a:stretch>
              <a:fillRect l="0" t="0" r="0" b="0"/>
            </a:stretch>
          </a:blipFill>
        </p:spPr>
      </p:sp>
      <p:sp>
        <p:nvSpPr>
          <p:cNvPr name="TextBox 16" id="16"/>
          <p:cNvSpPr txBox="true"/>
          <p:nvPr/>
        </p:nvSpPr>
        <p:spPr>
          <a:xfrm rot="0">
            <a:off x="1109662" y="960817"/>
            <a:ext cx="12720638" cy="1027634"/>
          </a:xfrm>
          <a:prstGeom prst="rect">
            <a:avLst/>
          </a:prstGeom>
        </p:spPr>
        <p:txBody>
          <a:bodyPr anchor="t" rtlCol="false" tIns="0" lIns="0" bIns="0" rIns="0">
            <a:spAutoFit/>
          </a:bodyPr>
          <a:lstStyle/>
          <a:p>
            <a:pPr algn="l">
              <a:lnSpc>
                <a:spcPts val="7650"/>
              </a:lnSpc>
            </a:pPr>
            <a:r>
              <a:rPr lang="en-US" b="true" sz="6375" spc="30">
                <a:solidFill>
                  <a:srgbClr val="000000"/>
                </a:solidFill>
                <a:latin typeface="Arimo Bold"/>
                <a:ea typeface="Arimo Bold"/>
                <a:cs typeface="Arimo Bold"/>
                <a:sym typeface="Arimo Bold"/>
              </a:rPr>
              <a:t>THE "WOW" IN OUR SOLUTION</a:t>
            </a:r>
          </a:p>
        </p:txBody>
      </p:sp>
      <p:sp>
        <p:nvSpPr>
          <p:cNvPr name="TextBox 17" id="17"/>
          <p:cNvSpPr txBox="true"/>
          <p:nvPr/>
        </p:nvSpPr>
        <p:spPr>
          <a:xfrm rot="0">
            <a:off x="16915827" y="9697941"/>
            <a:ext cx="342900" cy="299720"/>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9</a:t>
            </a:r>
          </a:p>
        </p:txBody>
      </p:sp>
      <p:sp>
        <p:nvSpPr>
          <p:cNvPr name="TextBox 18" id="18"/>
          <p:cNvSpPr txBox="true"/>
          <p:nvPr/>
        </p:nvSpPr>
        <p:spPr>
          <a:xfrm rot="0">
            <a:off x="891540" y="2236428"/>
            <a:ext cx="13047345" cy="7000607"/>
          </a:xfrm>
          <a:prstGeom prst="rect">
            <a:avLst/>
          </a:prstGeom>
        </p:spPr>
        <p:txBody>
          <a:bodyPr anchor="t" rtlCol="false" tIns="0" lIns="0" bIns="0" rIns="0">
            <a:spAutoFit/>
          </a:bodyPr>
          <a:lstStyle/>
          <a:p>
            <a:pPr algn="l">
              <a:lnSpc>
                <a:spcPts val="3600"/>
              </a:lnSpc>
            </a:pPr>
            <a:r>
              <a:rPr lang="en-US" b="true" sz="3000" spc="28">
                <a:solidFill>
                  <a:srgbClr val="000000"/>
                </a:solidFill>
                <a:latin typeface="Arimo Bold"/>
                <a:ea typeface="Arimo Bold"/>
                <a:cs typeface="Arimo Bold"/>
                <a:sym typeface="Arimo Bold"/>
              </a:rPr>
              <a:t>Method: </a:t>
            </a:r>
            <a:r>
              <a:rPr lang="en-US" b="true" sz="3000" spc="28" u="sng">
                <a:solidFill>
                  <a:srgbClr val="000000"/>
                </a:solidFill>
                <a:latin typeface="Arimo Bold"/>
                <a:ea typeface="Arimo Bold"/>
                <a:cs typeface="Arimo Bold"/>
                <a:sym typeface="Arimo Bold"/>
              </a:rPr>
              <a:t>Power Query and Dynamic Dashboards</a:t>
            </a:r>
          </a:p>
          <a:p>
            <a:pPr algn="l">
              <a:lnSpc>
                <a:spcPts val="3600"/>
              </a:lnSpc>
            </a:pPr>
          </a:p>
          <a:p>
            <a:pPr algn="l">
              <a:lnSpc>
                <a:spcPts val="3600"/>
              </a:lnSpc>
            </a:pPr>
            <a:r>
              <a:rPr lang="en-US" b="true" sz="3000" spc="28">
                <a:solidFill>
                  <a:srgbClr val="000000"/>
                </a:solidFill>
                <a:latin typeface="Arimo Bold"/>
                <a:ea typeface="Arimo Bold"/>
                <a:cs typeface="Arimo Bold"/>
                <a:sym typeface="Arimo Bold"/>
              </a:rPr>
              <a:t> </a:t>
            </a:r>
            <a:r>
              <a:rPr lang="en-US" b="true" sz="3000" spc="28" u="sng">
                <a:solidFill>
                  <a:srgbClr val="000000"/>
                </a:solidFill>
                <a:latin typeface="Arimo Bold"/>
                <a:ea typeface="Arimo Bold"/>
                <a:cs typeface="Arimo Bold"/>
                <a:sym typeface="Arimo Bold"/>
              </a:rPr>
              <a:t>Data Import and Transformation with Power Query</a:t>
            </a:r>
            <a:r>
              <a:rPr lang="en-US" b="true" sz="3000" spc="28">
                <a:solidFill>
                  <a:srgbClr val="000000"/>
                </a:solidFill>
                <a:latin typeface="Arimo Bold"/>
                <a:ea typeface="Arimo Bold"/>
                <a:cs typeface="Arimo Bold"/>
                <a:sym typeface="Arimo Bold"/>
              </a:rPr>
              <a:t>:</a:t>
            </a:r>
          </a:p>
          <a:p>
            <a:pPr algn="l">
              <a:lnSpc>
                <a:spcPts val="3600"/>
              </a:lnSpc>
            </a:pPr>
          </a:p>
          <a:p>
            <a:pPr algn="l" marL="633413" indent="-211138" lvl="2">
              <a:lnSpc>
                <a:spcPts val="3600"/>
              </a:lnSpc>
              <a:buFont typeface="Arial"/>
              <a:buChar char="⚬"/>
            </a:pPr>
            <a:r>
              <a:rPr lang="en-US" b="true" sz="3000" spc="28" u="sng">
                <a:solidFill>
                  <a:srgbClr val="000000"/>
                </a:solidFill>
                <a:latin typeface="TT Rounds Condensed Bold"/>
                <a:ea typeface="TT Rounds Condensed Bold"/>
                <a:cs typeface="TT Rounds Condensed Bold"/>
                <a:sym typeface="TT Rounds Condensed Bold"/>
              </a:rPr>
              <a:t>Import Data</a:t>
            </a:r>
            <a:r>
              <a:rPr lang="en-US" sz="3000" spc="28">
                <a:solidFill>
                  <a:srgbClr val="000000"/>
                </a:solidFill>
                <a:latin typeface="TT Rounds Condensed"/>
                <a:ea typeface="TT Rounds Condensed"/>
                <a:cs typeface="TT Rounds Condensed"/>
                <a:sym typeface="TT Rounds Condensed"/>
              </a:rPr>
              <a:t>: Use Power Query to connect to various data sources (e.g., databases, CSV files) and import attendance data into Excel.</a:t>
            </a:r>
          </a:p>
          <a:p>
            <a:pPr algn="l" marL="633413" indent="-211138" lvl="2">
              <a:lnSpc>
                <a:spcPts val="3600"/>
              </a:lnSpc>
            </a:pPr>
          </a:p>
          <a:p>
            <a:pPr algn="l" marL="633413" indent="-211138" lvl="2">
              <a:lnSpc>
                <a:spcPts val="3600"/>
              </a:lnSpc>
              <a:buFont typeface="Arial"/>
              <a:buChar char="⚬"/>
            </a:pPr>
            <a:r>
              <a:rPr lang="en-US" b="true" sz="3000" spc="28" u="sng">
                <a:solidFill>
                  <a:srgbClr val="000000"/>
                </a:solidFill>
                <a:latin typeface="TT Rounds Condensed Bold"/>
                <a:ea typeface="TT Rounds Condensed Bold"/>
                <a:cs typeface="TT Rounds Condensed Bold"/>
                <a:sym typeface="TT Rounds Condensed Bold"/>
              </a:rPr>
              <a:t>Transform Data</a:t>
            </a:r>
            <a:r>
              <a:rPr lang="en-US" sz="3000" spc="28">
                <a:solidFill>
                  <a:srgbClr val="000000"/>
                </a:solidFill>
                <a:latin typeface="TT Rounds Condensed"/>
                <a:ea typeface="TT Rounds Condensed"/>
                <a:cs typeface="TT Rounds Condensed"/>
                <a:sym typeface="TT Rounds Condensed"/>
              </a:rPr>
              <a:t>: Clean and transform the data directly within Power Query. This includes filtering, merging tables, and handling missing values.</a:t>
            </a:r>
          </a:p>
          <a:p>
            <a:pPr algn="l" marL="633413" indent="-211138" lvl="2">
              <a:lnSpc>
                <a:spcPts val="3600"/>
              </a:lnSpc>
            </a:pPr>
          </a:p>
          <a:p>
            <a:pPr algn="l" marL="633413" indent="-211138" lvl="2">
              <a:lnSpc>
                <a:spcPts val="3600"/>
              </a:lnSpc>
              <a:buFont typeface="Arial"/>
              <a:buChar char="⚬"/>
            </a:pPr>
            <a:r>
              <a:rPr lang="en-US" b="true" sz="3000" spc="28" u="sng">
                <a:solidFill>
                  <a:srgbClr val="000000"/>
                </a:solidFill>
                <a:latin typeface="TT Rounds Condensed Bold"/>
                <a:ea typeface="TT Rounds Condensed Bold"/>
                <a:cs typeface="TT Rounds Condensed Bold"/>
                <a:sym typeface="TT Rounds Condensed Bold"/>
              </a:rPr>
              <a:t>Automate Updates</a:t>
            </a:r>
            <a:r>
              <a:rPr lang="en-US" sz="3000" spc="28">
                <a:solidFill>
                  <a:srgbClr val="000000"/>
                </a:solidFill>
                <a:latin typeface="TT Rounds Condensed"/>
                <a:ea typeface="TT Rounds Condensed"/>
                <a:cs typeface="TT Rounds Condensed"/>
                <a:sym typeface="TT Rounds Condensed"/>
              </a:rPr>
              <a:t>: Set up Power Query to refresh data automatically, ensuring that your analysis is always up-to-date.</a:t>
            </a:r>
          </a:p>
          <a:p>
            <a:pPr algn="l" marL="633413" indent="-211138" lvl="2">
              <a:lnSpc>
                <a:spcPts val="3600"/>
              </a:lnSpc>
            </a:pPr>
          </a:p>
          <a:p>
            <a:pPr algn="l" marL="633413" indent="-211138" lvl="2">
              <a:lnSpc>
                <a:spcPts val="3600"/>
              </a:lnSpc>
            </a:pPr>
            <a:r>
              <a:rPr lang="en-US" b="true" sz="3000" spc="28" u="sng">
                <a:solidFill>
                  <a:srgbClr val="000000"/>
                </a:solidFill>
                <a:latin typeface="TT Rounds Condensed Bold"/>
                <a:ea typeface="TT Rounds Condensed Bold"/>
                <a:cs typeface="TT Rounds Condensed Bold"/>
                <a:sym typeface="TT Rounds Condensed Bold"/>
              </a:rPr>
              <a:t>How to Use</a:t>
            </a:r>
            <a:r>
              <a:rPr lang="en-US" sz="3000" spc="28">
                <a:solidFill>
                  <a:srgbClr val="000000"/>
                </a:solidFill>
                <a:latin typeface="TT Rounds Condensed"/>
                <a:ea typeface="TT Rounds Condensed"/>
                <a:cs typeface="TT Rounds Condensed"/>
                <a:sym typeface="TT Rounds Condensed"/>
              </a:rPr>
              <a:t>: Go to Data &gt; Get &amp; Transform Data &gt; From Table/Range or other data sources to use Power Query.</a:t>
            </a:r>
          </a:p>
        </p:txBody>
      </p:sp>
    </p:spTree>
  </p:cSld>
  <p:clrMapOvr>
    <a:masterClrMapping/>
  </p:clrMapOvr>
  <p:transition spd="fast">
    <p:fad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DAGRj8VES9c</dc:identifier>
  <dcterms:modified xsi:type="dcterms:W3CDTF">2011-08-01T06:04:30Z</dcterms:modified>
  <cp:revision>1</cp:revision>
  <dc:title>Deena.</dc:title>
</cp:coreProperties>
</file>