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03"/>
    <p:restoredTop sz="94707"/>
  </p:normalViewPr>
  <p:slideViewPr>
    <p:cSldViewPr snapToGrid="0">
      <p:cViewPr>
        <p:scale>
          <a:sx n="189" d="100"/>
          <a:sy n="189" d="100"/>
        </p:scale>
        <p:origin x="22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8909-0986-4B4B-BAB1-052611A8735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C569B-8D19-454D-B892-ED86CFCD6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499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C569B-8D19-454D-B892-ED86CFCD6E9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60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0FD30-9418-06A8-3FB3-C6D28F9F1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159AA-9789-E01F-0740-A6C97869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F4E42-EB7D-ACC8-93F9-8B7E93CA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EDE86-48A5-F38C-C64E-6DD3B850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9D119-2B26-F2D8-4E85-143D0ED4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256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6581A-6B11-A9A4-9679-9EEE770E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FB54D-9ED0-AC17-204B-D48840A4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2851B-DACC-9357-A044-88241679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E3873-0E1D-35ED-EC5D-C66EFDE4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F9A12-F0BF-6A9F-1F7D-E7D5AFCE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09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27FB90-799B-A485-851F-F5AC8F6C8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E851C-DC22-CB2B-4B32-E98BB8989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205A1-B5AF-BCD6-1FBB-78870A4C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6CE13-C9E1-7DD5-EA56-D1F3092A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0DAF0-A25A-B075-254A-8A62EA97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4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81641-578F-7742-FE83-4DC3876B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54EEE-564E-AEC8-2A65-3BC5701B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C55DA-72CC-AF9E-55C8-E6B5E497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55871-FC36-B339-B767-3158CAA5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BDFBD-D693-6719-35D5-A05FAD9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10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B9471-FFDA-D95C-9A55-2C6623F6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8208E-56A1-5BC3-2533-55A1DD0BA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5DC26-BEC9-2DA6-1D37-F1A65F8E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B874F-FA5C-A5CF-3462-461766CB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2DBE6-9C71-AF95-D2B6-C579F7EC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22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90732-3DEE-F752-67C6-DEE7A306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9264F-A6E3-926F-AB51-EF44DDB3B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F95B3-B0D4-86E3-5881-D57F97F2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16A1B-5F14-9215-AC09-FC13E5E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7D24EA-8A55-501A-A5D8-4D61851A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67E48-4AD6-2C2B-8C87-A2E0DDBA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7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08B32-8EC6-14C9-7D66-3E66AD38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B5E0F-2167-1168-F07D-6394075F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45E32-8330-9711-7908-2BBC9EA7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461179-8947-315D-20C5-D31C8DA41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A2FCB9-A155-47C1-909C-2DFDD261A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FD2981-144D-4EB7-551C-5799C744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9D24FA-C108-A406-E2D4-7D7FB05C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623E76-F6CF-30CC-E5C1-05632971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15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CC89-4603-A3F3-8E4F-79D7861B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85C58-20BE-5A0B-67C2-AE684CC7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B3F0B8-20AE-9DAD-EA11-9A595D85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0BFDDB-2757-406D-E64B-AECBCC7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16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F21E03-DA9D-1378-C15F-FC36B8C0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8FC828-175B-6FA0-631D-33C1072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26BFD-500E-F2C9-3604-6BA7BE13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8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5BDAD-45AD-DA33-D3EE-D7C1B7F1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FBFA-DAB8-0803-151F-51988BD5B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78617-0DDD-8A40-6EA0-4F77C123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6FEF3-AD87-ADB5-8844-0AC9FCF9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A003D-81FC-0E6C-584A-DD730900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7E6CB-D7FF-506C-05B5-A411B1AB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29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79468-0635-73A3-D045-97E7F333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5A42E4-6FF6-A320-48A4-49C441EAE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866F18-0A8C-BDE7-7610-605F1CC93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24A59-A1D1-9490-3FF8-2EE1C58A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6EE44-413E-6E4F-007C-61A76795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08A264-AE06-537D-B69B-D93C8F8D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73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2A3C37-B4ED-ECEB-9031-FBAD2893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8A76D-D526-84A7-28C3-EE72606B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E04A5-BB92-8C2E-7B0E-A3378E563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806D6-0407-DF4F-93BF-C31C9771D978}" type="datetimeFigureOut">
              <a:rPr kumimoji="1" lang="zh-CN" altLang="en-US" smtClean="0"/>
              <a:t>2024/7/21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C2F-0AEB-BCFE-8C36-D606AC92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1794F-2869-CA5A-7D09-7DB5B8BB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CF745-0503-F044-AADE-4F2911BA33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6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ongzijin@stu2020.jnu.edu.cn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emf"/><Relationship Id="rId21" Type="http://schemas.openxmlformats.org/officeDocument/2006/relationships/image" Target="../media/image14.png"/><Relationship Id="rId7" Type="http://schemas.openxmlformats.org/officeDocument/2006/relationships/image" Target="../media/image5.emf"/><Relationship Id="rId12" Type="http://schemas.openxmlformats.org/officeDocument/2006/relationships/hyperlink" Target="https://arxiv.org/pdf/2402.11517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emf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hyperlink" Target="https://github.com/Rcrossmeister/Knowledge-to-SQL" TargetMode="External"/><Relationship Id="rId5" Type="http://schemas.openxmlformats.org/officeDocument/2006/relationships/image" Target="../media/image3.jpg"/><Relationship Id="rId15" Type="http://schemas.openxmlformats.org/officeDocument/2006/relationships/image" Target="../media/image8.emf"/><Relationship Id="rId10" Type="http://schemas.openxmlformats.org/officeDocument/2006/relationships/hyperlink" Target="mailto:huangfr@jnu.edu.cn" TargetMode="External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hyperlink" Target="mailto:xiaohuang@comp.polyu.edu.hk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CAF36CBF-916C-C2F4-6F9F-5D84361F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60" y="1500624"/>
            <a:ext cx="5368823" cy="2500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7E7B8-1C34-48B9-F69F-7D42C4FFBD4B}"/>
              </a:ext>
            </a:extLst>
          </p:cNvPr>
          <p:cNvSpPr txBox="1"/>
          <p:nvPr/>
        </p:nvSpPr>
        <p:spPr>
          <a:xfrm>
            <a:off x="2814349" y="45656"/>
            <a:ext cx="6563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latin typeface="Palatino Linotype" panose="02040502050505030304" pitchFamily="18" charset="0"/>
              </a:rPr>
              <a:t>Knowledge-to-SQL: Enhancing SQL Generation with</a:t>
            </a:r>
          </a:p>
          <a:p>
            <a:pPr algn="ctr"/>
            <a:r>
              <a:rPr lang="en-SG" sz="2000" b="1" dirty="0">
                <a:latin typeface="Palatino Linotype" panose="02040502050505030304" pitchFamily="18" charset="0"/>
              </a:rPr>
              <a:t> Data Expert LLM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C59B9-7687-D5E7-1E92-5DF8B7D4C92D}"/>
              </a:ext>
            </a:extLst>
          </p:cNvPr>
          <p:cNvSpPr txBox="1"/>
          <p:nvPr/>
        </p:nvSpPr>
        <p:spPr>
          <a:xfrm>
            <a:off x="3379489" y="695086"/>
            <a:ext cx="54330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Zijin Hong, Zheng Yuan, Hao Chen, Qinggang Zhang</a:t>
            </a:r>
            <a:r>
              <a:rPr lang="en-US" sz="1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, </a:t>
            </a:r>
            <a:r>
              <a:rPr lang="de-DE" sz="11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Feiran Huang, Xiao Huang</a:t>
            </a:r>
          </a:p>
          <a:p>
            <a:pPr algn="ctr"/>
            <a:r>
              <a:rPr kumimoji="1" lang="en-US" altLang="zh-CN" sz="1100" dirty="0">
                <a:solidFill>
                  <a:srgbClr val="000000"/>
                </a:solidFill>
                <a:latin typeface="Palatino Linotype" panose="02040502050505030304" pitchFamily="18" charset="0"/>
                <a:cs typeface="Times New Roman" pitchFamily="18" charset="0"/>
              </a:rPr>
              <a:t>Jinan University, The Hong Kong Polytechnic University</a:t>
            </a:r>
          </a:p>
        </p:txBody>
      </p:sp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0D0F8EAB-E1D2-E11B-8EB3-05EB8F651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7" y="202643"/>
            <a:ext cx="2654576" cy="707887"/>
          </a:xfrm>
          <a:prstGeom prst="rect">
            <a:avLst/>
          </a:prstGeom>
        </p:spPr>
      </p:pic>
      <p:pic>
        <p:nvPicPr>
          <p:cNvPr id="11" name="图片 10" descr="黑白色的标志&#10;&#10;描述已自动生成">
            <a:extLst>
              <a:ext uri="{FF2B5EF4-FFF2-40B4-BE49-F238E27FC236}">
                <a16:creationId xmlns:a16="http://schemas.microsoft.com/office/drawing/2014/main" id="{204043AC-17D3-3720-FC7F-FCC09E143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947" y="88587"/>
            <a:ext cx="1461701" cy="468000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9A5AE90A-2D3E-6D92-9A85-DC5C9909D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8947" y="612000"/>
            <a:ext cx="2448986" cy="46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DF9E4D3-04EC-BECA-0F49-C8085E8069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7" b="925"/>
          <a:stretch/>
        </p:blipFill>
        <p:spPr>
          <a:xfrm>
            <a:off x="72000" y="1479600"/>
            <a:ext cx="3127805" cy="2328194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18929D21-C283-0262-67E9-206FEC61DABD}"/>
              </a:ext>
            </a:extLst>
          </p:cNvPr>
          <p:cNvSpPr txBox="1"/>
          <p:nvPr/>
        </p:nvSpPr>
        <p:spPr>
          <a:xfrm>
            <a:off x="58309" y="1203225"/>
            <a:ext cx="5231591" cy="276999"/>
          </a:xfrm>
          <a:prstGeom prst="rect">
            <a:avLst/>
          </a:prstGeom>
          <a:solidFill>
            <a:srgbClr val="9E243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Introduction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11E4ACE3-F606-156B-41BE-B0AFA6645272}"/>
              </a:ext>
            </a:extLst>
          </p:cNvPr>
          <p:cNvSpPr/>
          <p:nvPr/>
        </p:nvSpPr>
        <p:spPr>
          <a:xfrm>
            <a:off x="58309" y="1203224"/>
            <a:ext cx="5231591" cy="2603004"/>
          </a:xfrm>
          <a:prstGeom prst="rect">
            <a:avLst/>
          </a:prstGeom>
          <a:noFill/>
          <a:ln w="19050">
            <a:solidFill>
              <a:srgbClr val="9E2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9399" tIns="29700" rIns="59399" bIns="29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677">
              <a:latin typeface="Palatino Linotype" panose="0204050205050503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B2765F6-9362-1932-2367-E3D37037E823}"/>
              </a:ext>
            </a:extLst>
          </p:cNvPr>
          <p:cNvSpPr txBox="1"/>
          <p:nvPr/>
        </p:nvSpPr>
        <p:spPr>
          <a:xfrm>
            <a:off x="2898000" y="1478868"/>
            <a:ext cx="2384504" cy="230832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﻿The text-to-SQL task involves converting natural language question into executable SQL query.</a:t>
            </a: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endParaRPr lang="en-US" altLang="zh-CN" sz="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﻿Given challenging questions and complex database structures, LLMs often make mistakes</a:t>
            </a:r>
            <a:r>
              <a:rPr lang="zh-CN" altLang="en-US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without sufficient specialized knowledge.</a:t>
            </a: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endParaRPr lang="en-US" altLang="zh-CN" sz="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Incorporating "Expert Knowledge" linking domain-specific content with the database and question can help.</a:t>
            </a: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endParaRPr lang="en-US" altLang="zh-CN" sz="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We propose a novel framework that can generate the required knowledge to assist in accurate SQL generation.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3EA2BD27-CD1E-F9B0-6A34-9C4833B1ED0D}"/>
              </a:ext>
            </a:extLst>
          </p:cNvPr>
          <p:cNvSpPr txBox="1"/>
          <p:nvPr/>
        </p:nvSpPr>
        <p:spPr>
          <a:xfrm>
            <a:off x="58308" y="3851901"/>
            <a:ext cx="5242013" cy="276999"/>
          </a:xfrm>
          <a:prstGeom prst="rect">
            <a:avLst/>
          </a:prstGeom>
          <a:solidFill>
            <a:srgbClr val="9E243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Training Details of Data Expert LLM</a:t>
            </a:r>
            <a:r>
              <a:rPr lang="zh-CN" alt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(DELLM)</a:t>
            </a:r>
            <a:endParaRPr lang="en-US" sz="12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D075911E-0EA8-AAFC-0AC4-E771D834770C}"/>
              </a:ext>
            </a:extLst>
          </p:cNvPr>
          <p:cNvSpPr/>
          <p:nvPr/>
        </p:nvSpPr>
        <p:spPr>
          <a:xfrm>
            <a:off x="58309" y="3855658"/>
            <a:ext cx="5231444" cy="2952000"/>
          </a:xfrm>
          <a:prstGeom prst="rect">
            <a:avLst/>
          </a:prstGeom>
          <a:noFill/>
          <a:ln w="19050">
            <a:solidFill>
              <a:srgbClr val="9E2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9399" tIns="29700" rIns="59399" bIns="29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677">
              <a:latin typeface="Palatino Linotype" panose="02040502050505030304" pitchFamily="18" charset="0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695985AE-D111-CDBD-4246-3AFE11D06831}"/>
              </a:ext>
            </a:extLst>
          </p:cNvPr>
          <p:cNvSpPr txBox="1"/>
          <p:nvPr/>
        </p:nvSpPr>
        <p:spPr>
          <a:xfrm>
            <a:off x="5351229" y="1203225"/>
            <a:ext cx="6782461" cy="276999"/>
          </a:xfrm>
          <a:prstGeom prst="rect">
            <a:avLst/>
          </a:prstGeom>
          <a:solidFill>
            <a:srgbClr val="9E243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Proposed Method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7A88ED31-2F2E-524B-8DDC-E635478418D5}"/>
              </a:ext>
            </a:extLst>
          </p:cNvPr>
          <p:cNvSpPr/>
          <p:nvPr/>
        </p:nvSpPr>
        <p:spPr>
          <a:xfrm>
            <a:off x="5351229" y="1203224"/>
            <a:ext cx="6782462" cy="2812773"/>
          </a:xfrm>
          <a:prstGeom prst="rect">
            <a:avLst/>
          </a:prstGeom>
          <a:noFill/>
          <a:ln w="19050">
            <a:solidFill>
              <a:srgbClr val="9E2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9399" tIns="29700" rIns="59399" bIns="29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677">
              <a:latin typeface="Palatino Linotype" panose="02040502050505030304" pitchFamily="18" charset="0"/>
            </a:endParaRPr>
          </a:p>
        </p:txBody>
      </p:sp>
      <p:sp>
        <p:nvSpPr>
          <p:cNvPr id="46" name="TextBox 7">
            <a:extLst>
              <a:ext uri="{FF2B5EF4-FFF2-40B4-BE49-F238E27FC236}">
                <a16:creationId xmlns:a16="http://schemas.microsoft.com/office/drawing/2014/main" id="{9935C02B-C0E6-E9C7-C7AE-440F84F892E6}"/>
              </a:ext>
            </a:extLst>
          </p:cNvPr>
          <p:cNvSpPr txBox="1"/>
          <p:nvPr/>
        </p:nvSpPr>
        <p:spPr>
          <a:xfrm>
            <a:off x="5351229" y="4065174"/>
            <a:ext cx="6782460" cy="276999"/>
          </a:xfrm>
          <a:prstGeom prst="rect">
            <a:avLst/>
          </a:prstGeom>
          <a:solidFill>
            <a:srgbClr val="9E243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Experiments</a:t>
            </a: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6EC9151F-2280-9201-473B-E0955825FEC4}"/>
              </a:ext>
            </a:extLst>
          </p:cNvPr>
          <p:cNvSpPr/>
          <p:nvPr/>
        </p:nvSpPr>
        <p:spPr>
          <a:xfrm>
            <a:off x="5351228" y="4065172"/>
            <a:ext cx="6782461" cy="2328663"/>
          </a:xfrm>
          <a:prstGeom prst="rect">
            <a:avLst/>
          </a:prstGeom>
          <a:noFill/>
          <a:ln w="19050">
            <a:solidFill>
              <a:srgbClr val="9E24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9399" tIns="29700" rIns="59399" bIns="29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677">
              <a:latin typeface="Palatino Linotype" panose="02040502050505030304" pitchFamily="18" charset="0"/>
            </a:endParaRPr>
          </a:p>
        </p:txBody>
      </p:sp>
      <p:sp>
        <p:nvSpPr>
          <p:cNvPr id="49" name="Rounded Rectangle 14">
            <a:extLst>
              <a:ext uri="{FF2B5EF4-FFF2-40B4-BE49-F238E27FC236}">
                <a16:creationId xmlns:a16="http://schemas.microsoft.com/office/drawing/2014/main" id="{B0D3581B-AE2E-8FC9-7DF9-EED5A3B16683}"/>
              </a:ext>
            </a:extLst>
          </p:cNvPr>
          <p:cNvSpPr/>
          <p:nvPr/>
        </p:nvSpPr>
        <p:spPr>
          <a:xfrm>
            <a:off x="5351229" y="6438326"/>
            <a:ext cx="6782460" cy="369332"/>
          </a:xfrm>
          <a:prstGeom prst="roundRect">
            <a:avLst/>
          </a:prstGeom>
          <a:noFill/>
          <a:ln w="12700">
            <a:solidFill>
              <a:srgbClr val="9E24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3814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93A4D1F-D653-9A01-46BF-EEED23977389}"/>
              </a:ext>
            </a:extLst>
          </p:cNvPr>
          <p:cNvSpPr txBox="1"/>
          <p:nvPr/>
        </p:nvSpPr>
        <p:spPr>
          <a:xfrm>
            <a:off x="5387325" y="6443012"/>
            <a:ext cx="6603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440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Contact: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  <a:hlinkClick r:id="rId8"/>
              </a:rPr>
              <a:t>hongzijin@stu2020.jnu.edu.cn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  <a:hlinkClick r:id="rId9"/>
              </a:rPr>
              <a:t>xiaohuang@comp.polyu.edu.hk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  <a:hlinkClick r:id="rId10"/>
              </a:rPr>
              <a:t>huangfr@jnu.edu.cn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(corresponding author)</a:t>
            </a:r>
          </a:p>
          <a:p>
            <a:pPr indent="-1440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Code: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  <a:hlinkClick r:id="rId11"/>
              </a:rPr>
              <a:t>https://github.com/Rcrossmeister/Knowledge-to-SQL</a:t>
            </a:r>
            <a:r>
              <a:rPr lang="zh-CN" altLang="en-US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Paper: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  <a:hlinkClick r:id="rId12"/>
              </a:rPr>
              <a:t>https://arxiv.org/pdf/2402.11517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09A3BC-65E9-E577-A300-9F31D2662C2B}"/>
              </a:ext>
            </a:extLst>
          </p:cNvPr>
          <p:cNvSpPr txBox="1"/>
          <p:nvPr/>
        </p:nvSpPr>
        <p:spPr>
          <a:xfrm>
            <a:off x="5383872" y="6184800"/>
            <a:ext cx="4368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improvement brought by DELLM to different methods on Spider and BIRD 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2E4FF98-87EB-C556-B258-78297A54A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3437" y="4376136"/>
            <a:ext cx="4341759" cy="182630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65436B61-4DA6-FC41-87B1-3729979F13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21584" y="4382866"/>
            <a:ext cx="2031833" cy="92131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AF644F80-0384-8703-0E7A-5B33452199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12380" y="5469182"/>
            <a:ext cx="1116000" cy="706259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E317F67E-0C6D-F44A-C92B-37ECFEE9FB5D}"/>
              </a:ext>
            </a:extLst>
          </p:cNvPr>
          <p:cNvSpPr txBox="1"/>
          <p:nvPr/>
        </p:nvSpPr>
        <p:spPr>
          <a:xfrm>
            <a:off x="9758005" y="5275254"/>
            <a:ext cx="23582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Compared to human expert annotations</a:t>
            </a: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DC9514A-5817-D5F0-E559-38B824F133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17698" y="5461200"/>
            <a:ext cx="1098000" cy="71450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CBBB8CE-C0FF-D72C-7591-952193A5A12C}"/>
              </a:ext>
            </a:extLst>
          </p:cNvPr>
          <p:cNvSpPr txBox="1"/>
          <p:nvPr/>
        </p:nvSpPr>
        <p:spPr>
          <a:xfrm>
            <a:off x="9849836" y="6184800"/>
            <a:ext cx="21753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Performance on partial training data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FE2FC0-91E2-CFAF-879C-9699FBB72AAC}"/>
              </a:ext>
            </a:extLst>
          </p:cNvPr>
          <p:cNvSpPr txBox="1"/>
          <p:nvPr/>
        </p:nvSpPr>
        <p:spPr>
          <a:xfrm>
            <a:off x="10404000" y="1459359"/>
            <a:ext cx="1738197" cy="258532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SFT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Supervised Fine-tunes the DELLM based on enhanced input and human-annotated knowledge.</a:t>
            </a: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endParaRPr lang="en-US" altLang="zh-CN" sz="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﻿</a:t>
            </a:r>
            <a:r>
              <a:rPr lang="en-US" altLang="zh-CN" sz="9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PLDBF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Optimizes knowledge generation through preference learning with database feedback.</a:t>
            </a: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endParaRPr lang="en-US" altLang="zh-CN" sz="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457200" lvl="2" indent="-144000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sz="9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Knowledge-to-SQL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: Integrates generated knowledge to assist an off-the-shelf text-to-SQL model, significantly improving</a:t>
            </a:r>
            <a:r>
              <a:rPr lang="zh-CN" altLang="en-US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accuracy.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0A72BA-5AB4-8E39-F02E-6A29A32C85C7}"/>
              </a:ext>
            </a:extLst>
          </p:cNvPr>
          <p:cNvSpPr txBox="1"/>
          <p:nvPr/>
        </p:nvSpPr>
        <p:spPr>
          <a:xfrm>
            <a:off x="9859509" y="5470109"/>
            <a:ext cx="29148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Palatino Linotype" panose="02040502050505030304" pitchFamily="18" charset="0"/>
                <a:cs typeface="Arial" panose="020B0604020202020204" pitchFamily="34" charset="0"/>
              </a:rPr>
              <a:t>EX</a:t>
            </a:r>
            <a:endParaRPr kumimoji="1" lang="zh-CN" altLang="en-US" sz="600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A3B599-939E-8BCD-C66D-DF2AA8C4BC8F}"/>
              </a:ext>
            </a:extLst>
          </p:cNvPr>
          <p:cNvSpPr txBox="1"/>
          <p:nvPr/>
        </p:nvSpPr>
        <p:spPr>
          <a:xfrm>
            <a:off x="10954567" y="5469182"/>
            <a:ext cx="345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" dirty="0">
                <a:latin typeface="Palatino Linotype" panose="02040502050505030304" pitchFamily="18" charset="0"/>
                <a:cs typeface="Arial Narrow" panose="020B0604020202020204" pitchFamily="34" charset="0"/>
              </a:rPr>
              <a:t>VES</a:t>
            </a:r>
            <a:endParaRPr kumimoji="1" lang="zh-CN" altLang="en-US" sz="600" dirty="0">
              <a:latin typeface="Palatino Linotype" panose="02040502050505030304" pitchFamily="18" charset="0"/>
              <a:cs typeface="Arial Narrow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773A1F-CA12-F1A0-945D-E1214612BB6E}"/>
              </a:ext>
            </a:extLst>
          </p:cNvPr>
          <p:cNvGrpSpPr/>
          <p:nvPr/>
        </p:nvGrpSpPr>
        <p:grpSpPr>
          <a:xfrm>
            <a:off x="46826" y="4086865"/>
            <a:ext cx="5269433" cy="2654811"/>
            <a:chOff x="46826" y="4086865"/>
            <a:chExt cx="5269433" cy="26548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5737E21-2691-70AD-9CAC-7F25ACCED2C5}"/>
                    </a:ext>
                  </a:extLst>
                </p:cNvPr>
                <p:cNvSpPr txBox="1"/>
                <p:nvPr/>
              </p:nvSpPr>
              <p:spPr>
                <a:xfrm>
                  <a:off x="46826" y="4086865"/>
                  <a:ext cx="5264822" cy="787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-144000">
                    <a:buClr>
                      <a:srgbClr val="C00000"/>
                    </a:buClr>
                    <a:buFont typeface="Wingdings" panose="05000000000000000000" pitchFamily="2" charset="2"/>
                    <a:buChar char="Ø"/>
                  </a:pPr>
                  <a:r>
                    <a:rPr lang="en-US" altLang="zh-CN" sz="900" b="1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Supervised Fine-tuning of DELLM: </a:t>
                  </a:r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Firstly, the model is SFT based on the gold knowledge annotated by human experts, which can generate helpful knowledge preliminarily.</a:t>
                  </a:r>
                </a:p>
                <a:p>
                  <a:pPr marL="277200" lvl="2" indent="-144000">
                    <a:buClr>
                      <a:schemeClr val="tx1"/>
                    </a:buClr>
                    <a:buFont typeface="Wingdings" pitchFamily="2" charset="2"/>
                    <a:buChar char="q"/>
                  </a:pPr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To enhance</a:t>
                  </a:r>
                  <a:r>
                    <a:rPr lang="zh-CN" altLang="en-US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the model understanding, the input of SFT training incorporates the relevant ﻿table </a:t>
                  </a:r>
                  <a14:m>
                    <m:oMath xmlns:m="http://schemas.openxmlformats.org/officeDocument/2006/math"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for the user question </a:t>
                  </a:r>
                  <a14:m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in the corresponding database </a:t>
                  </a:r>
                  <a14:m>
                    <m:oMath xmlns:m="http://schemas.openxmlformats.org/officeDocument/2006/math">
                      <m:r>
                        <a:rPr lang="en-US" altLang="zh-CN" sz="9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.</a:t>
                  </a:r>
                </a:p>
                <a:p>
                  <a:pPr marL="277200" lvl="2" indent="-144000">
                    <a:buClr>
                      <a:schemeClr val="tx1"/>
                    </a:buClr>
                    <a:buFont typeface="Wingdings" pitchFamily="2" charset="2"/>
                    <a:buChar char="q"/>
                  </a:pPr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﻿Given human-annotated knowledge</a:t>
                  </a:r>
                  <a14:m>
                    <m:oMath xmlns:m="http://schemas.openxmlformats.org/officeDocument/2006/math">
                      <m:r>
                        <a:rPr lang="en-US" altLang="zh-CN" sz="9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𝑔𝑜𝑙𝑑</m:t>
                          </m:r>
                        </m:sup>
                      </m:sSup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as the training label, the objective function of SFT is:</a:t>
                  </a: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5737E21-2691-70AD-9CAC-7F25ACCED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6" y="4086865"/>
                  <a:ext cx="5264822" cy="787331"/>
                </a:xfrm>
                <a:prstGeom prst="rect">
                  <a:avLst/>
                </a:prstGeom>
                <a:blipFill>
                  <a:blip r:embed="rId17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D35A9F3-597D-19AC-5455-06A9680911D9}"/>
                    </a:ext>
                  </a:extLst>
                </p:cNvPr>
                <p:cNvSpPr txBox="1"/>
                <p:nvPr/>
              </p:nvSpPr>
              <p:spPr>
                <a:xfrm>
                  <a:off x="51437" y="4944204"/>
                  <a:ext cx="5264822" cy="1693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-144000">
                    <a:lnSpc>
                      <a:spcPts val="1430"/>
                    </a:lnSpc>
                    <a:buClr>
                      <a:srgbClr val="C00000"/>
                    </a:buClr>
                    <a:buFont typeface="Wingdings" panose="05000000000000000000" pitchFamily="2" charset="2"/>
                    <a:buChar char="Ø"/>
                  </a:pPr>
                  <a:r>
                    <a:rPr lang="en-US" altLang="zh-CN" sz="900" b="1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Preference Learning via Database Feedback: </a:t>
                  </a:r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Secondly, the model is further refined by PL based the feedback from the database’s execution and the knowledge contribution to the ground-truth SQL.</a:t>
                  </a:r>
                </a:p>
                <a:p>
                  <a:pPr marL="277200" lvl="2" indent="-144000">
                    <a:lnSpc>
                      <a:spcPts val="1430"/>
                    </a:lnSpc>
                    <a:buClr>
                      <a:schemeClr val="tx1"/>
                    </a:buClr>
                    <a:buFont typeface="Wingdings" pitchFamily="2" charset="2"/>
                    <a:buChar char="q"/>
                  </a:pPr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The gold and generated knowledge are denoted by</a:t>
                  </a:r>
                  <a14:m>
                    <m:oMath xmlns:m="http://schemas.openxmlformats.org/officeDocument/2006/math">
                      <m:r>
                        <a:rPr lang="en-US" altLang="zh-CN" sz="9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sup>
                      </m:sSup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sup>
                      </m:sSup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, respectively. The execution result of the ground-truth SQL </a:t>
                  </a:r>
                  <a14:m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and the SQL generated by incorporating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𝑒𝑛</m:t>
                          </m:r>
                        </m:sup>
                      </m:sSup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are denoted by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𝑔𝑜𝑙𝑑</m:t>
                          </m:r>
                        </m:sup>
                      </m:sSup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𝑔𝑒𝑛</m:t>
                          </m:r>
                        </m:sup>
                      </m:sSup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. We obtain the preference knowledge pairs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through indicator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𝑑𝑏</m:t>
                          </m:r>
                        </m:sub>
                      </m:sSub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that evaluates the execution results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𝑠𝑞𝑙</m:t>
                          </m:r>
                        </m:sub>
                      </m:sSub>
                    </m:oMath>
                  </a14:m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 that measures the contribution of the knowledge:</a:t>
                  </a:r>
                </a:p>
                <a:p>
                  <a:pPr marL="277200" lvl="2" indent="-144000">
                    <a:lnSpc>
                      <a:spcPts val="1430"/>
                    </a:lnSpc>
                    <a:buClr>
                      <a:schemeClr val="tx1"/>
                    </a:buClr>
                    <a:buFont typeface="Wingdings" pitchFamily="2" charset="2"/>
                    <a:buChar char="q"/>
                  </a:pPr>
                  <a:endParaRPr lang="en-US" altLang="zh-CN" sz="900" dirty="0"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  <a:p>
                  <a:pPr marL="277200" lvl="2" indent="-144000">
                    <a:lnSpc>
                      <a:spcPts val="1430"/>
                    </a:lnSpc>
                    <a:buClr>
                      <a:schemeClr val="tx1"/>
                    </a:buClr>
                    <a:buFont typeface="Wingdings" pitchFamily="2" charset="2"/>
                    <a:buChar char="q"/>
                  </a:pPr>
                  <a:endParaRPr lang="en-US" altLang="zh-CN" sz="900" dirty="0">
                    <a:latin typeface="Palatino Linotype" panose="02040502050505030304" pitchFamily="18" charset="0"/>
                    <a:cs typeface="Times New Roman" panose="02020603050405020304" pitchFamily="18" charset="0"/>
                  </a:endParaRPr>
                </a:p>
                <a:p>
                  <a:pPr marL="277200" lvl="2" indent="-144000">
                    <a:lnSpc>
                      <a:spcPts val="1430"/>
                    </a:lnSpc>
                    <a:buClr>
                      <a:schemeClr val="tx1"/>
                    </a:buClr>
                    <a:buFont typeface="Wingdings" pitchFamily="2" charset="2"/>
                    <a:buChar char="q"/>
                  </a:pPr>
                  <a:r>
                    <a:rPr lang="en-US" altLang="zh-CN" sz="900" dirty="0">
                      <a:latin typeface="Palatino Linotype" panose="02040502050505030304" pitchFamily="18" charset="0"/>
                      <a:cs typeface="Times New Roman" panose="02020603050405020304" pitchFamily="18" charset="0"/>
                    </a:rPr>
                    <a:t>Then, the DPO training is conducted as further preference learning refinement:</a:t>
                  </a:r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D35A9F3-597D-19AC-5455-06A968091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7" y="4944204"/>
                  <a:ext cx="5264822" cy="1693990"/>
                </a:xfrm>
                <a:prstGeom prst="rect">
                  <a:avLst/>
                </a:prstGeom>
                <a:blipFill>
                  <a:blip r:embed="rId18"/>
                  <a:stretch>
                    <a:fillRect b="-7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EBFF55D-F7AE-B9BA-662B-4E7A92A88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48939" y="6266622"/>
              <a:ext cx="3250184" cy="17170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7DA8C7A-02E1-4EEA-3E77-F096F1701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474135" y="6066754"/>
              <a:ext cx="2399792" cy="156464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412F655-05C2-E9DF-63C2-3B310558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361573" y="6604516"/>
              <a:ext cx="2636520" cy="13716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81D72B7-A6F0-0CD0-5D4B-0DC40252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225380" y="4846453"/>
              <a:ext cx="2916936" cy="169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13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417</Words>
  <Application>Microsoft Macintosh PowerPoint</Application>
  <PresentationFormat>宽屏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Palatino Linotype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Zijin Hong (BSc App Math w Math (Jinan) FT)</dc:creator>
  <cp:lastModifiedBy>Zijin Hong (BSc App Math w Math (Jinan) FT)</cp:lastModifiedBy>
  <cp:revision>35</cp:revision>
  <dcterms:created xsi:type="dcterms:W3CDTF">2024-07-18T12:07:17Z</dcterms:created>
  <dcterms:modified xsi:type="dcterms:W3CDTF">2024-07-21T15:40:00Z</dcterms:modified>
</cp:coreProperties>
</file>