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220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3E53F-5DD9-4429-8128-EA2492E7B99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E4711-60B3-4FAF-9C2A-54CAF9E6D18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88900"/>
            <a:ext cx="4673600" cy="4699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farmer registers on the Multilingual portal</a:t>
            </a:r>
            <a:r>
              <a:rPr lang="en-US" dirty="0"/>
              <a:t>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73600" y="659452"/>
            <a:ext cx="4614091" cy="70485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Verification of legal documents (proof he’s a farmer) and quality of product on site.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9900" y="1658961"/>
            <a:ext cx="4673600" cy="67727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farmer can now upload his product via SMS, Website, Call.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413032" y="2660602"/>
            <a:ext cx="4673600" cy="61813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farmer will be shown Minimum Selling Price, to give him estimate value.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819900" y="3582328"/>
            <a:ext cx="4673600" cy="1054100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the date of expiry arrives, the price decreases by a certain percentage. On the expiry date, the product will be taken down.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05712" y="4948455"/>
            <a:ext cx="4673600" cy="701154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 scale farmers can form groups to cater to large orders.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91069" y="5506256"/>
            <a:ext cx="4673600" cy="1197591"/>
          </a:xfrm>
          <a:prstGeom prst="roundRect">
            <a:avLst/>
          </a:prstGeom>
          <a:solidFill>
            <a:srgbClr val="B8DCB8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farmer has to deposit his produce at the nearby government warehouse for packaging and labeling, and then it will set out for delivery. 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826223" y="245656"/>
            <a:ext cx="242316" cy="409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684593" y="1364302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9628563" y="2312067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9628562" y="3294800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684592" y="461565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472248" y="5197953"/>
            <a:ext cx="241043" cy="308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8000" y="2380491"/>
            <a:ext cx="4039738" cy="17964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</a:rPr>
              <a:t>FARMER SOLUTION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37374" y="1402724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Reporting System</a:t>
            </a:r>
          </a:p>
        </p:txBody>
      </p:sp>
      <p:sp>
        <p:nvSpPr>
          <p:cNvPr id="3" name="Cloud 2"/>
          <p:cNvSpPr/>
          <p:nvPr/>
        </p:nvSpPr>
        <p:spPr>
          <a:xfrm>
            <a:off x="2597240" y="5589431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Review System</a:t>
            </a:r>
          </a:p>
        </p:txBody>
      </p:sp>
      <p:sp>
        <p:nvSpPr>
          <p:cNvPr id="4" name="Cloud 3"/>
          <p:cNvSpPr/>
          <p:nvPr/>
        </p:nvSpPr>
        <p:spPr>
          <a:xfrm>
            <a:off x="5085008" y="572144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Bestsellers</a:t>
            </a:r>
          </a:p>
        </p:txBody>
      </p:sp>
      <p:sp>
        <p:nvSpPr>
          <p:cNvPr id="5" name="Cloud 4"/>
          <p:cNvSpPr/>
          <p:nvPr/>
        </p:nvSpPr>
        <p:spPr>
          <a:xfrm>
            <a:off x="7533068" y="5589431"/>
            <a:ext cx="2099256" cy="1184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Filter System </a:t>
            </a:r>
            <a:r>
              <a:rPr lang="en-US" dirty="0"/>
              <a:t>(stars and comments)</a:t>
            </a:r>
          </a:p>
        </p:txBody>
      </p:sp>
      <p:sp>
        <p:nvSpPr>
          <p:cNvPr id="6" name="Cloud 5"/>
          <p:cNvSpPr/>
          <p:nvPr/>
        </p:nvSpPr>
        <p:spPr>
          <a:xfrm>
            <a:off x="8747546" y="1483770"/>
            <a:ext cx="3166485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Recommendation System</a:t>
            </a:r>
          </a:p>
        </p:txBody>
      </p:sp>
      <p:sp>
        <p:nvSpPr>
          <p:cNvPr id="7" name="Cloud 6"/>
          <p:cNvSpPr/>
          <p:nvPr/>
        </p:nvSpPr>
        <p:spPr>
          <a:xfrm>
            <a:off x="137374" y="2349321"/>
            <a:ext cx="3706969" cy="3359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Subscription feature.</a:t>
            </a:r>
            <a:r>
              <a:rPr lang="en-IN" dirty="0"/>
              <a:t> (Order once, product will  be delivered for the specified duration). Government warehouses available for storage to reduce the repeated delivery charges. </a:t>
            </a:r>
          </a:p>
        </p:txBody>
      </p:sp>
      <p:sp>
        <p:nvSpPr>
          <p:cNvPr id="8" name="Cloud 7"/>
          <p:cNvSpPr/>
          <p:nvPr/>
        </p:nvSpPr>
        <p:spPr>
          <a:xfrm>
            <a:off x="9052775" y="2639097"/>
            <a:ext cx="2861256" cy="31145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Bookmark system</a:t>
            </a:r>
            <a:r>
              <a:rPr lang="en-IN" dirty="0"/>
              <a:t> (buyer prefers a farmer, he will be notified every time the farmer uploads).</a:t>
            </a: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84879" y="1223493"/>
            <a:ext cx="2948189" cy="1777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BUYER </a:t>
            </a:r>
          </a:p>
          <a:p>
            <a:pPr algn="ctr"/>
            <a:r>
              <a:rPr lang="en-US" sz="2400" b="1" dirty="0"/>
              <a:t>FEATURES</a:t>
            </a:r>
          </a:p>
        </p:txBody>
      </p:sp>
      <p:cxnSp>
        <p:nvCxnSpPr>
          <p:cNvPr id="20" name="Straight Arrow Connector 19"/>
          <p:cNvCxnSpPr>
            <a:stCxn id="9" idx="2"/>
          </p:cNvCxnSpPr>
          <p:nvPr/>
        </p:nvCxnSpPr>
        <p:spPr>
          <a:xfrm flipH="1">
            <a:off x="3646868" y="2112135"/>
            <a:ext cx="938011" cy="888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H="1">
            <a:off x="4275786" y="2740500"/>
            <a:ext cx="740845" cy="2848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4" idx="3"/>
          </p:cNvCxnSpPr>
          <p:nvPr/>
        </p:nvCxnSpPr>
        <p:spPr>
          <a:xfrm>
            <a:off x="6058974" y="3000777"/>
            <a:ext cx="75662" cy="278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5" idx="3"/>
          </p:cNvCxnSpPr>
          <p:nvPr/>
        </p:nvCxnSpPr>
        <p:spPr>
          <a:xfrm>
            <a:off x="7101316" y="2740500"/>
            <a:ext cx="1481380" cy="2916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</p:cNvCxnSpPr>
          <p:nvPr/>
        </p:nvCxnSpPr>
        <p:spPr>
          <a:xfrm>
            <a:off x="7533068" y="2112135"/>
            <a:ext cx="1868509" cy="1004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loud 31"/>
          <p:cNvSpPr/>
          <p:nvPr/>
        </p:nvSpPr>
        <p:spPr>
          <a:xfrm>
            <a:off x="2244422" y="535637"/>
            <a:ext cx="2290293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Personalized Chat section</a:t>
            </a:r>
          </a:p>
        </p:txBody>
      </p:sp>
      <p:cxnSp>
        <p:nvCxnSpPr>
          <p:cNvPr id="34" name="Straight Arrow Connector 33"/>
          <p:cNvCxnSpPr>
            <a:stCxn id="9" idx="1"/>
          </p:cNvCxnSpPr>
          <p:nvPr/>
        </p:nvCxnSpPr>
        <p:spPr>
          <a:xfrm flipH="1" flipV="1">
            <a:off x="4468969" y="1223493"/>
            <a:ext cx="547662" cy="260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37893" y="1571223"/>
            <a:ext cx="2558604" cy="270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7"/>
            <a:endCxn id="6" idx="2"/>
          </p:cNvCxnSpPr>
          <p:nvPr/>
        </p:nvCxnSpPr>
        <p:spPr>
          <a:xfrm>
            <a:off x="7101316" y="1483770"/>
            <a:ext cx="1656052" cy="55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7101316" y="528120"/>
            <a:ext cx="2099256" cy="11075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Notification</a:t>
            </a:r>
          </a:p>
          <a:p>
            <a:pPr algn="ctr"/>
            <a:r>
              <a:rPr lang="en-US" b="1" dirty="0"/>
              <a:t>System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729181" y="1017432"/>
            <a:ext cx="372135" cy="336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7374" y="50443"/>
            <a:ext cx="117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BUYER CAN PURCHASE PRODUCTS ONLINE FROM THE PORTAL.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850" y="756920"/>
            <a:ext cx="6164213" cy="42767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IN" sz="1700" dirty="0"/>
              <a:t>The </a:t>
            </a:r>
            <a:r>
              <a:rPr lang="en-IN" sz="1700" b="1" dirty="0"/>
              <a:t>farmer is given the opportunity to deliver</a:t>
            </a:r>
            <a:r>
              <a:rPr lang="en-IN" sz="1700" dirty="0"/>
              <a:t>, if he chooses not to, </a:t>
            </a:r>
            <a:r>
              <a:rPr lang="en-IN" sz="1700" b="1" dirty="0"/>
              <a:t>delivery system are integrated</a:t>
            </a:r>
            <a:r>
              <a:rPr lang="en-IN" sz="1700" dirty="0"/>
              <a:t> for the delivery service.  </a:t>
            </a:r>
            <a:r>
              <a:rPr lang="en-IN" sz="1700" b="1" dirty="0"/>
              <a:t>Buyer </a:t>
            </a:r>
            <a:r>
              <a:rPr lang="en-IN" sz="1700" dirty="0"/>
              <a:t>also has the option to </a:t>
            </a:r>
            <a:r>
              <a:rPr lang="en-IN" sz="1700" b="1" dirty="0"/>
              <a:t>pickup </a:t>
            </a:r>
            <a:r>
              <a:rPr lang="en-IN" sz="1700" dirty="0"/>
              <a:t>his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 The farmer has to </a:t>
            </a:r>
            <a:r>
              <a:rPr lang="en-IN" sz="1700" b="1" dirty="0"/>
              <a:t>take his products to the ware house nearest to his vicinity</a:t>
            </a:r>
            <a:r>
              <a:rPr lang="en-IN" sz="1700" dirty="0"/>
              <a:t> (rented by government at 7 </a:t>
            </a:r>
            <a:r>
              <a:rPr lang="en-IN" sz="1700" dirty="0" err="1"/>
              <a:t>Rs</a:t>
            </a:r>
            <a:r>
              <a:rPr lang="en-IN" sz="1700" dirty="0"/>
              <a:t>/ quintal) for packaging and labelling.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Agrocraft will </a:t>
            </a:r>
            <a:r>
              <a:rPr lang="en-IN" sz="1700" b="1" dirty="0"/>
              <a:t>verify the products at the warehouse</a:t>
            </a:r>
            <a:r>
              <a:rPr lang="en-IN" sz="1700" dirty="0"/>
              <a:t>, package it and then label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dirty="0"/>
              <a:t>The </a:t>
            </a:r>
            <a:r>
              <a:rPr lang="en-IN" sz="1700" b="1" dirty="0"/>
              <a:t>delivery agent/buyer will pick it up</a:t>
            </a:r>
            <a:r>
              <a:rPr lang="en-IN" sz="1700" dirty="0"/>
              <a:t> from here or the farmer can now deliver his product and the buyer can track his delivery.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7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700" b="1" dirty="0"/>
              <a:t>Top Courier services and Indian post</a:t>
            </a:r>
            <a:r>
              <a:rPr lang="en-IN" sz="1700" dirty="0"/>
              <a:t> (covers all regions in India) are available for delivery in the portal.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365" y="5303520"/>
            <a:ext cx="1184148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Modern Technology 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Big Data , Data Analytics , Visualization, Machine learning .</a:t>
            </a:r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b="1" dirty="0"/>
              <a:t>  Mobile Development </a:t>
            </a:r>
            <a:r>
              <a:rPr lang="en-IN" sz="1700" dirty="0"/>
              <a:t>:-Android Studio, Android SDK and Jellybean version and above.</a:t>
            </a:r>
          </a:p>
          <a:p>
            <a:pPr marL="171450" indent="-171450" algn="l">
              <a:buFont typeface="Wingdings" panose="05000000000000000000" charset="0"/>
              <a:buChar char="q"/>
            </a:pPr>
            <a:r>
              <a:rPr lang="en-IN" sz="1700" dirty="0"/>
              <a:t>  </a:t>
            </a: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Development</a:t>
            </a:r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: -MySQL Database and Firebase.</a:t>
            </a:r>
            <a:endParaRPr lang="en-IN" sz="1700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 Technology </a:t>
            </a:r>
            <a:r>
              <a:rPr lang="en-IN" sz="17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</a:t>
            </a:r>
            <a:r>
              <a:rPr lang="en-IN" sz="1700" dirty="0">
                <a:sym typeface="+mn-ea"/>
              </a:rPr>
              <a:t> - HTML, CSS, JavaScript, AJAX, Bootstrap , Django and </a:t>
            </a:r>
            <a:r>
              <a:rPr lang="en-IN" sz="1700" dirty="0" err="1">
                <a:sym typeface="+mn-ea"/>
              </a:rPr>
              <a:t>nodeJS</a:t>
            </a:r>
            <a:r>
              <a:rPr lang="en-IN" sz="1700" dirty="0">
                <a:sym typeface="+mn-ea"/>
              </a:rPr>
              <a:t> 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sz="17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Programming languages </a:t>
            </a:r>
            <a:r>
              <a:rPr lang="en-IN" sz="1700" dirty="0">
                <a:sym typeface="+mn-ea"/>
              </a:rPr>
              <a:t>: - Python.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7138671" y="161925"/>
            <a:ext cx="366776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ONVENTIONAL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/</a:t>
            </a:r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</a:t>
            </a:r>
            <a:r>
              <a:rPr 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AGROCRAFT</a:t>
            </a:r>
          </a:p>
        </p:txBody>
      </p:sp>
      <p:pic>
        <p:nvPicPr>
          <p:cNvPr id="3" name="Picture 2" descr="Simple Flow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370" y="756920"/>
            <a:ext cx="4406900" cy="3347085"/>
          </a:xfrm>
          <a:prstGeom prst="rect">
            <a:avLst/>
          </a:prstGeom>
        </p:spPr>
      </p:pic>
      <p:sp>
        <p:nvSpPr>
          <p:cNvPr id="4" name="Rectangle 11"/>
          <p:cNvSpPr/>
          <p:nvPr/>
        </p:nvSpPr>
        <p:spPr>
          <a:xfrm>
            <a:off x="853123" y="161925"/>
            <a:ext cx="421957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0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DELIVERY AND QUALITY VERIFICATION</a:t>
            </a:r>
          </a:p>
        </p:txBody>
      </p:sp>
      <p:sp>
        <p:nvSpPr>
          <p:cNvPr id="6" name="Rectangle 11"/>
          <p:cNvSpPr/>
          <p:nvPr/>
        </p:nvSpPr>
        <p:spPr>
          <a:xfrm>
            <a:off x="5383849" y="4904740"/>
            <a:ext cx="231330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altLang="en-US" sz="2000" b="1" i="1" u="sng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TECHNOLOGY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78380" y="121285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344920" y="121285"/>
            <a:ext cx="57467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Farmer- basic phone and legal documents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This application can be installed in all devices having </a:t>
            </a:r>
            <a:r>
              <a:rPr lang="en-IN" b="1" dirty="0">
                <a:sym typeface="+mn-ea"/>
              </a:rPr>
              <a:t>Android version Jellybean and higher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An </a:t>
            </a:r>
            <a:r>
              <a:rPr lang="en-IN" b="1" dirty="0">
                <a:sym typeface="+mn-ea"/>
              </a:rPr>
              <a:t>online portal</a:t>
            </a:r>
            <a:r>
              <a:rPr lang="en-IN" dirty="0">
                <a:sym typeface="+mn-ea"/>
              </a:rPr>
              <a:t> generated shall require IE v9 or higher, Google Chrome, Mozilla Firefox, or any other </a:t>
            </a:r>
            <a:r>
              <a:rPr lang="en-IN" b="1" dirty="0">
                <a:sym typeface="+mn-ea"/>
              </a:rPr>
              <a:t>web browser.</a:t>
            </a:r>
            <a:endParaRPr lang="en-IN" b="1" dirty="0"/>
          </a:p>
          <a:p>
            <a:endParaRPr lang="en-US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6344920" y="2366010"/>
            <a:ext cx="55822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SHOWSTOPPERS</a:t>
            </a:r>
            <a:r>
              <a:rPr lang="en-IN" b="1" dirty="0">
                <a:sym typeface="+mn-ea"/>
              </a:rPr>
              <a:t> </a:t>
            </a:r>
          </a:p>
          <a:p>
            <a:pPr algn="ctr"/>
            <a:endParaRPr lang="en-IN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For the 47% of  illiterate farmers</a:t>
            </a:r>
            <a:r>
              <a:rPr lang="en-IN" b="1" dirty="0">
                <a:sym typeface="+mn-ea"/>
              </a:rPr>
              <a:t>, Multilingual SMS and Multilingual Call System </a:t>
            </a:r>
            <a:r>
              <a:rPr lang="en-IN" dirty="0">
                <a:sym typeface="+mn-ea"/>
              </a:rPr>
              <a:t>has been designed.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Farmer profits -</a:t>
            </a:r>
            <a:r>
              <a:rPr lang="en-IN" dirty="0">
                <a:sym typeface="+mn-ea"/>
              </a:rPr>
              <a:t> sells at better rates.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Buyer</a:t>
            </a:r>
            <a:r>
              <a:rPr lang="en-IN" dirty="0">
                <a:sym typeface="+mn-ea"/>
              </a:rPr>
              <a:t> </a:t>
            </a:r>
            <a:r>
              <a:rPr lang="en-IN" b="1" dirty="0">
                <a:sym typeface="+mn-ea"/>
              </a:rPr>
              <a:t>profits  - </a:t>
            </a:r>
            <a:r>
              <a:rPr lang="en-IN" dirty="0">
                <a:sym typeface="+mn-ea"/>
              </a:rPr>
              <a:t>buy at cheaper rates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Transport systems  profit</a:t>
            </a:r>
            <a:r>
              <a:rPr lang="en-IN" dirty="0">
                <a:sym typeface="+mn-ea"/>
              </a:rPr>
              <a:t> - increase of clients at their end.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 b="1"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dirty="0">
                <a:sym typeface="+mn-ea"/>
              </a:rPr>
              <a:t>Buyers are </a:t>
            </a:r>
            <a:r>
              <a:rPr lang="en-IN" b="1" dirty="0">
                <a:sym typeface="+mn-ea"/>
              </a:rPr>
              <a:t>not restricted</a:t>
            </a:r>
            <a:r>
              <a:rPr lang="en-IN" dirty="0">
                <a:sym typeface="+mn-ea"/>
              </a:rPr>
              <a:t> to buy products from their </a:t>
            </a:r>
            <a:r>
              <a:rPr lang="en-IN" b="1" dirty="0">
                <a:sym typeface="+mn-ea"/>
              </a:rPr>
              <a:t>own city</a:t>
            </a:r>
            <a:r>
              <a:rPr lang="en-IN" dirty="0">
                <a:sym typeface="+mn-ea"/>
              </a:rPr>
              <a:t> anymore.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b="1" dirty="0">
                <a:sym typeface="+mn-ea"/>
              </a:rPr>
              <a:t>Remote farmers come in contact with city buyers </a:t>
            </a:r>
            <a:r>
              <a:rPr lang="en-IN" dirty="0">
                <a:sym typeface="+mn-ea"/>
              </a:rPr>
              <a:t>and they can negotiate using the chat system/call.</a:t>
            </a: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489586"/>
            <a:ext cx="6214291" cy="63684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527</Words>
  <Application>Microsoft Office PowerPoint</Application>
  <PresentationFormat>Widescreen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Somnath Ghosh</cp:lastModifiedBy>
  <cp:revision>52</cp:revision>
  <dcterms:created xsi:type="dcterms:W3CDTF">2020-01-31T11:38:00Z</dcterms:created>
  <dcterms:modified xsi:type="dcterms:W3CDTF">2024-05-01T07:44:34Z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