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797675" cy="9926625"/>
  <p:embeddedFontLst>
    <p:embeddedFont>
      <p:font typeface="Corbel"/>
      <p:regular r:id="rId29"/>
      <p:bold r:id="rId30"/>
      <p:italic r:id="rId31"/>
      <p:boldItalic r:id="rId32"/>
    </p:embeddedFont>
    <p:embeddedFont>
      <p:font typeface="Merriweather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08">
          <p15:clr>
            <a:srgbClr val="000000"/>
          </p15:clr>
        </p15:guide>
        <p15:guide id="2" pos="360">
          <p15:clr>
            <a:srgbClr val="000000"/>
          </p15:clr>
        </p15:guide>
        <p15:guide id="3" orient="horz" pos="2952">
          <p15:clr>
            <a:srgbClr val="747775"/>
          </p15:clr>
        </p15:guide>
      </p15:sldGuideLst>
    </p:ext>
    <p:ext uri="http://customooxmlschemas.google.com/">
      <go:slidesCustomData xmlns:go="http://customooxmlschemas.google.com/" r:id="rId37" roundtripDataSignature="AMtx7miS3SwsSp3zLtfhBBJ0g/HBpGnt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5B208B9-B33A-4FBE-90F1-588F8378FC3A}">
  <a:tblStyle styleId="{25B208B9-B33A-4FBE-90F1-588F8378FC3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08" orient="horz"/>
        <p:guide pos="360"/>
        <p:guide pos="295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orbel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orbel-italic.fntdata"/><Relationship Id="rId30" Type="http://schemas.openxmlformats.org/officeDocument/2006/relationships/font" Target="fonts/Corbel-bold.fntdata"/><Relationship Id="rId11" Type="http://schemas.openxmlformats.org/officeDocument/2006/relationships/slide" Target="slides/slide5.xml"/><Relationship Id="rId33" Type="http://schemas.openxmlformats.org/officeDocument/2006/relationships/font" Target="fonts/Merriweather-regular.fntdata"/><Relationship Id="rId10" Type="http://schemas.openxmlformats.org/officeDocument/2006/relationships/slide" Target="slides/slide4.xml"/><Relationship Id="rId32" Type="http://schemas.openxmlformats.org/officeDocument/2006/relationships/font" Target="fonts/Corbel-boldItalic.fntdata"/><Relationship Id="rId13" Type="http://schemas.openxmlformats.org/officeDocument/2006/relationships/slide" Target="slides/slide7.xml"/><Relationship Id="rId35" Type="http://schemas.openxmlformats.org/officeDocument/2006/relationships/font" Target="fonts/Merriweather-italic.fntdata"/><Relationship Id="rId12" Type="http://schemas.openxmlformats.org/officeDocument/2006/relationships/slide" Target="slides/slide6.xml"/><Relationship Id="rId34" Type="http://schemas.openxmlformats.org/officeDocument/2006/relationships/font" Target="fonts/Merriweather-bold.fntdata"/><Relationship Id="rId15" Type="http://schemas.openxmlformats.org/officeDocument/2006/relationships/slide" Target="slides/slide9.xml"/><Relationship Id="rId37" Type="http://customschemas.google.com/relationships/presentationmetadata" Target="metadata"/><Relationship Id="rId14" Type="http://schemas.openxmlformats.org/officeDocument/2006/relationships/slide" Target="slides/slide8.xml"/><Relationship Id="rId36" Type="http://schemas.openxmlformats.org/officeDocument/2006/relationships/font" Target="fonts/Merriweather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7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4875"/>
            <a:ext cx="5438775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75" lIns="95550" spcFirstLastPara="1" rIns="95550" wrap="square" tIns="477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7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79450" y="4714875"/>
            <a:ext cx="5438775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:notes"/>
          <p:cNvSpPr txBox="1"/>
          <p:nvPr/>
        </p:nvSpPr>
        <p:spPr>
          <a:xfrm>
            <a:off x="3849687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679450" y="4714875"/>
            <a:ext cx="5438775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0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:notes"/>
          <p:cNvSpPr txBox="1"/>
          <p:nvPr>
            <p:ph idx="1" type="body"/>
          </p:nvPr>
        </p:nvSpPr>
        <p:spPr>
          <a:xfrm>
            <a:off x="679450" y="4714875"/>
            <a:ext cx="5438775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1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 txBox="1"/>
          <p:nvPr>
            <p:ph idx="1" type="body"/>
          </p:nvPr>
        </p:nvSpPr>
        <p:spPr>
          <a:xfrm>
            <a:off x="679450" y="4714875"/>
            <a:ext cx="5438700" cy="44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2:notes"/>
          <p:cNvSpPr/>
          <p:nvPr>
            <p:ph idx="2" type="sldImg"/>
          </p:nvPr>
        </p:nvSpPr>
        <p:spPr>
          <a:xfrm>
            <a:off x="92075" y="746125"/>
            <a:ext cx="6613500" cy="372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:notes"/>
          <p:cNvSpPr txBox="1"/>
          <p:nvPr>
            <p:ph idx="1" type="body"/>
          </p:nvPr>
        </p:nvSpPr>
        <p:spPr>
          <a:xfrm>
            <a:off x="679450" y="4714875"/>
            <a:ext cx="5438775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3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:notes"/>
          <p:cNvSpPr txBox="1"/>
          <p:nvPr>
            <p:ph idx="1" type="body"/>
          </p:nvPr>
        </p:nvSpPr>
        <p:spPr>
          <a:xfrm>
            <a:off x="679450" y="4714875"/>
            <a:ext cx="5438775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4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 txBox="1"/>
          <p:nvPr>
            <p:ph idx="1" type="body"/>
          </p:nvPr>
        </p:nvSpPr>
        <p:spPr>
          <a:xfrm>
            <a:off x="679450" y="4714875"/>
            <a:ext cx="5438775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5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 txBox="1"/>
          <p:nvPr>
            <p:ph idx="1" type="body"/>
          </p:nvPr>
        </p:nvSpPr>
        <p:spPr>
          <a:xfrm>
            <a:off x="679450" y="4714875"/>
            <a:ext cx="5438775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6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 txBox="1"/>
          <p:nvPr>
            <p:ph idx="1" type="body"/>
          </p:nvPr>
        </p:nvSpPr>
        <p:spPr>
          <a:xfrm>
            <a:off x="679450" y="4714875"/>
            <a:ext cx="5438775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7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/>
          <p:nvPr>
            <p:ph idx="1" type="body"/>
          </p:nvPr>
        </p:nvSpPr>
        <p:spPr>
          <a:xfrm>
            <a:off x="679450" y="4714875"/>
            <a:ext cx="5438775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8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:notes"/>
          <p:cNvSpPr/>
          <p:nvPr>
            <p:ph idx="2" type="sldImg"/>
          </p:nvPr>
        </p:nvSpPr>
        <p:spPr>
          <a:xfrm>
            <a:off x="92075" y="746125"/>
            <a:ext cx="6613500" cy="372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4" name="Google Shape;194;p19:notes"/>
          <p:cNvSpPr txBox="1"/>
          <p:nvPr>
            <p:ph idx="1" type="body"/>
          </p:nvPr>
        </p:nvSpPr>
        <p:spPr>
          <a:xfrm>
            <a:off x="679450" y="4714875"/>
            <a:ext cx="5438700" cy="44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19:notes"/>
          <p:cNvSpPr txBox="1"/>
          <p:nvPr>
            <p:ph idx="12" type="sldNum"/>
          </p:nvPr>
        </p:nvSpPr>
        <p:spPr>
          <a:xfrm>
            <a:off x="3849687" y="9429750"/>
            <a:ext cx="2946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79450" y="4714875"/>
            <a:ext cx="5438775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:notes"/>
          <p:cNvSpPr txBox="1"/>
          <p:nvPr/>
        </p:nvSpPr>
        <p:spPr>
          <a:xfrm>
            <a:off x="3849687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:notes"/>
          <p:cNvSpPr txBox="1"/>
          <p:nvPr>
            <p:ph idx="1" type="body"/>
          </p:nvPr>
        </p:nvSpPr>
        <p:spPr>
          <a:xfrm>
            <a:off x="679450" y="4714875"/>
            <a:ext cx="5438775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0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:notes"/>
          <p:cNvSpPr txBox="1"/>
          <p:nvPr>
            <p:ph idx="1" type="body"/>
          </p:nvPr>
        </p:nvSpPr>
        <p:spPr>
          <a:xfrm>
            <a:off x="679450" y="4714875"/>
            <a:ext cx="5438775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1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8" name="Google Shape;218;p22:notes"/>
          <p:cNvSpPr txBox="1"/>
          <p:nvPr>
            <p:ph idx="1" type="body"/>
          </p:nvPr>
        </p:nvSpPr>
        <p:spPr>
          <a:xfrm>
            <a:off x="679450" y="4714875"/>
            <a:ext cx="5438700" cy="44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2:notes"/>
          <p:cNvSpPr txBox="1"/>
          <p:nvPr>
            <p:ph idx="12" type="sldNum"/>
          </p:nvPr>
        </p:nvSpPr>
        <p:spPr>
          <a:xfrm>
            <a:off x="3849687" y="9429750"/>
            <a:ext cx="2946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79450" y="4714875"/>
            <a:ext cx="5438775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:notes"/>
          <p:cNvSpPr txBox="1"/>
          <p:nvPr/>
        </p:nvSpPr>
        <p:spPr>
          <a:xfrm>
            <a:off x="3849687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92075" y="746125"/>
            <a:ext cx="6613500" cy="372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79450" y="4714875"/>
            <a:ext cx="5438700" cy="44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p4:notes"/>
          <p:cNvSpPr txBox="1"/>
          <p:nvPr>
            <p:ph idx="12" type="sldNum"/>
          </p:nvPr>
        </p:nvSpPr>
        <p:spPr>
          <a:xfrm>
            <a:off x="3849687" y="9429750"/>
            <a:ext cx="2946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/>
          <p:nvPr>
            <p:ph idx="2" type="sldImg"/>
          </p:nvPr>
        </p:nvSpPr>
        <p:spPr>
          <a:xfrm>
            <a:off x="92075" y="746125"/>
            <a:ext cx="6613500" cy="372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79450" y="4714875"/>
            <a:ext cx="5438700" cy="44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5:notes"/>
          <p:cNvSpPr txBox="1"/>
          <p:nvPr>
            <p:ph idx="12" type="sldNum"/>
          </p:nvPr>
        </p:nvSpPr>
        <p:spPr>
          <a:xfrm>
            <a:off x="3849687" y="9429750"/>
            <a:ext cx="2946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79450" y="4714875"/>
            <a:ext cx="5438775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6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 txBox="1"/>
          <p:nvPr>
            <p:ph idx="1" type="body"/>
          </p:nvPr>
        </p:nvSpPr>
        <p:spPr>
          <a:xfrm>
            <a:off x="679450" y="4714875"/>
            <a:ext cx="5438775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8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 txBox="1"/>
          <p:nvPr>
            <p:ph idx="1" type="body"/>
          </p:nvPr>
        </p:nvSpPr>
        <p:spPr>
          <a:xfrm>
            <a:off x="679450" y="4714875"/>
            <a:ext cx="5438775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9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5bd798d0a_0_7:notes"/>
          <p:cNvSpPr txBox="1"/>
          <p:nvPr>
            <p:ph idx="1" type="body"/>
          </p:nvPr>
        </p:nvSpPr>
        <p:spPr>
          <a:xfrm>
            <a:off x="679450" y="4714875"/>
            <a:ext cx="5438700" cy="44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245bd798d0a_0_7:notes"/>
          <p:cNvSpPr/>
          <p:nvPr>
            <p:ph idx="2" type="sldImg"/>
          </p:nvPr>
        </p:nvSpPr>
        <p:spPr>
          <a:xfrm>
            <a:off x="92075" y="746125"/>
            <a:ext cx="6613500" cy="372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title"/>
          </p:nvPr>
        </p:nvSpPr>
        <p:spPr>
          <a:xfrm>
            <a:off x="457200" y="114300"/>
            <a:ext cx="8229600" cy="938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" type="body"/>
          </p:nvPr>
        </p:nvSpPr>
        <p:spPr>
          <a:xfrm>
            <a:off x="457200" y="1330452"/>
            <a:ext cx="4038600" cy="3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>
            <a:lvl1pPr indent="-37084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❏"/>
              <a:defRPr b="1" sz="1650" u="sng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576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60"/>
              <a:buChar char="❏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❏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❏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❏"/>
              <a:defRPr sz="1800"/>
            </a:lvl9pPr>
          </a:lstStyle>
          <a:p/>
        </p:txBody>
      </p:sp>
      <p:sp>
        <p:nvSpPr>
          <p:cNvPr id="20" name="Google Shape;20;p24"/>
          <p:cNvSpPr txBox="1"/>
          <p:nvPr>
            <p:ph idx="2" type="body"/>
          </p:nvPr>
        </p:nvSpPr>
        <p:spPr>
          <a:xfrm>
            <a:off x="4648200" y="1330452"/>
            <a:ext cx="4038600" cy="3467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>
            <a:lvl1pPr indent="-37084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◼"/>
              <a:defRPr sz="2800"/>
            </a:lvl1pPr>
            <a:lvl2pPr indent="-36576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60"/>
              <a:buChar char="▪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9pPr>
          </a:lstStyle>
          <a:p/>
        </p:txBody>
      </p:sp>
      <p:sp>
        <p:nvSpPr>
          <p:cNvPr id="21" name="Google Shape;21;p24"/>
          <p:cNvSpPr txBox="1"/>
          <p:nvPr>
            <p:ph idx="10" type="dt"/>
          </p:nvPr>
        </p:nvSpPr>
        <p:spPr>
          <a:xfrm>
            <a:off x="457200" y="4857750"/>
            <a:ext cx="2133600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1" type="ftr"/>
          </p:nvPr>
        </p:nvSpPr>
        <p:spPr>
          <a:xfrm>
            <a:off x="2640012" y="4857750"/>
            <a:ext cx="5508625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2" type="sldNum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5"/>
          <p:cNvSpPr txBox="1"/>
          <p:nvPr>
            <p:ph type="title"/>
          </p:nvPr>
        </p:nvSpPr>
        <p:spPr>
          <a:xfrm>
            <a:off x="457200" y="116586"/>
            <a:ext cx="8229600" cy="939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" type="body"/>
          </p:nvPr>
        </p:nvSpPr>
        <p:spPr>
          <a:xfrm>
            <a:off x="457200" y="1331912"/>
            <a:ext cx="8229600" cy="3468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◼"/>
              <a:defRPr/>
            </a:lvl1pPr>
            <a:lvl2pPr indent="-331469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0" type="dt"/>
          </p:nvPr>
        </p:nvSpPr>
        <p:spPr>
          <a:xfrm>
            <a:off x="457200" y="4857750"/>
            <a:ext cx="2133600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1" type="ftr"/>
          </p:nvPr>
        </p:nvSpPr>
        <p:spPr>
          <a:xfrm>
            <a:off x="2640012" y="4857750"/>
            <a:ext cx="5508625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2" type="sldNum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6"/>
          <p:cNvSpPr txBox="1"/>
          <p:nvPr>
            <p:ph type="title"/>
          </p:nvPr>
        </p:nvSpPr>
        <p:spPr>
          <a:xfrm>
            <a:off x="457200" y="114300"/>
            <a:ext cx="8229600" cy="938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0" type="dt"/>
          </p:nvPr>
        </p:nvSpPr>
        <p:spPr>
          <a:xfrm>
            <a:off x="457200" y="4857750"/>
            <a:ext cx="2133600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1" type="ftr"/>
          </p:nvPr>
        </p:nvSpPr>
        <p:spPr>
          <a:xfrm>
            <a:off x="2640012" y="4857750"/>
            <a:ext cx="5508625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2" type="sldNum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 txBox="1"/>
          <p:nvPr>
            <p:ph type="title"/>
          </p:nvPr>
        </p:nvSpPr>
        <p:spPr>
          <a:xfrm>
            <a:off x="457200" y="114300"/>
            <a:ext cx="8229600" cy="938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" type="body"/>
          </p:nvPr>
        </p:nvSpPr>
        <p:spPr>
          <a:xfrm rot="5400000">
            <a:off x="2837657" y="-1048544"/>
            <a:ext cx="3468687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◼"/>
              <a:defRPr/>
            </a:lvl1pPr>
            <a:lvl2pPr indent="-331469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0" type="dt"/>
          </p:nvPr>
        </p:nvSpPr>
        <p:spPr>
          <a:xfrm>
            <a:off x="457200" y="4857750"/>
            <a:ext cx="2133600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1" type="ftr"/>
          </p:nvPr>
        </p:nvSpPr>
        <p:spPr>
          <a:xfrm>
            <a:off x="2640012" y="4857750"/>
            <a:ext cx="5508625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12" type="sldNum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/>
          <p:nvPr>
            <p:ph type="title"/>
          </p:nvPr>
        </p:nvSpPr>
        <p:spPr>
          <a:xfrm>
            <a:off x="457200" y="114300"/>
            <a:ext cx="8229600" cy="938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" type="body"/>
          </p:nvPr>
        </p:nvSpPr>
        <p:spPr>
          <a:xfrm>
            <a:off x="457200" y="1274241"/>
            <a:ext cx="4040188" cy="536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46300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  <a:defRPr b="1" sz="2300" cap="none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8"/>
          <p:cNvSpPr txBox="1"/>
          <p:nvPr>
            <p:ph idx="2" type="body"/>
          </p:nvPr>
        </p:nvSpPr>
        <p:spPr>
          <a:xfrm>
            <a:off x="457200" y="1837134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◼"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?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/>
        </p:txBody>
      </p:sp>
      <p:sp>
        <p:nvSpPr>
          <p:cNvPr id="45" name="Google Shape;45;p28"/>
          <p:cNvSpPr txBox="1"/>
          <p:nvPr>
            <p:ph idx="3" type="body"/>
          </p:nvPr>
        </p:nvSpPr>
        <p:spPr>
          <a:xfrm>
            <a:off x="4645026" y="1274241"/>
            <a:ext cx="4041775" cy="536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46300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  <a:defRPr b="1" sz="2300" cap="none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8"/>
          <p:cNvSpPr txBox="1"/>
          <p:nvPr>
            <p:ph idx="4" type="body"/>
          </p:nvPr>
        </p:nvSpPr>
        <p:spPr>
          <a:xfrm>
            <a:off x="4645026" y="1837134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◼"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?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/>
        </p:txBody>
      </p:sp>
      <p:sp>
        <p:nvSpPr>
          <p:cNvPr id="47" name="Google Shape;47;p28"/>
          <p:cNvSpPr txBox="1"/>
          <p:nvPr>
            <p:ph idx="10" type="dt"/>
          </p:nvPr>
        </p:nvSpPr>
        <p:spPr>
          <a:xfrm>
            <a:off x="457200" y="4857750"/>
            <a:ext cx="2133600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1" type="ftr"/>
          </p:nvPr>
        </p:nvSpPr>
        <p:spPr>
          <a:xfrm>
            <a:off x="2640012" y="4857750"/>
            <a:ext cx="5508625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/>
        </p:nvSpPr>
        <p:spPr>
          <a:xfrm>
            <a:off x="0" y="1076325"/>
            <a:ext cx="9144000" cy="3492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r="5400000" dist="10160">
              <a:srgbClr val="000000">
                <a:alpha val="5803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3"/>
          <p:cNvSpPr txBox="1"/>
          <p:nvPr/>
        </p:nvSpPr>
        <p:spPr>
          <a:xfrm>
            <a:off x="0" y="0"/>
            <a:ext cx="9144000" cy="10747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3"/>
          <p:cNvSpPr txBox="1"/>
          <p:nvPr>
            <p:ph type="title"/>
          </p:nvPr>
        </p:nvSpPr>
        <p:spPr>
          <a:xfrm>
            <a:off x="457200" y="114300"/>
            <a:ext cx="8229600" cy="938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500" u="none" cap="none" strike="noStrik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500" u="none" cap="none" strike="noStrik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500" u="none" cap="none" strike="noStrik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500" u="none" cap="none" strike="noStrik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500" u="none" cap="none" strike="noStrik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500" u="none" cap="none" strike="noStrik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500" u="none" cap="none" strike="noStrik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500" u="none" cap="none" strike="noStrik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500" u="none" cap="none" strike="noStrik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" type="body"/>
          </p:nvPr>
        </p:nvSpPr>
        <p:spPr>
          <a:xfrm>
            <a:off x="457200" y="1331912"/>
            <a:ext cx="8229600" cy="3468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>
            <a:lvl1pPr indent="-3911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◼"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8619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66C7D"/>
              </a:buClr>
              <a:buSzPts val="2400"/>
              <a:buFont typeface="Arial"/>
              <a:buChar char="▪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BB76D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8651"/>
              </a:buClr>
              <a:buSzPts val="2000"/>
              <a:buFont typeface="Noto Sans Symbols"/>
              <a:buChar char="?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0" type="dt"/>
          </p:nvPr>
        </p:nvSpPr>
        <p:spPr>
          <a:xfrm>
            <a:off x="457200" y="4857750"/>
            <a:ext cx="2133600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3"/>
          <p:cNvSpPr txBox="1"/>
          <p:nvPr>
            <p:ph idx="11" type="ftr"/>
          </p:nvPr>
        </p:nvSpPr>
        <p:spPr>
          <a:xfrm>
            <a:off x="2640012" y="4857750"/>
            <a:ext cx="5508625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>
            <p:ph idx="4294967295" type="title"/>
          </p:nvPr>
        </p:nvSpPr>
        <p:spPr>
          <a:xfrm>
            <a:off x="0" y="51027"/>
            <a:ext cx="9144000" cy="1052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400"/>
              <a:buFont typeface="Corbel"/>
              <a:buNone/>
            </a:pPr>
            <a:r>
              <a:rPr b="1" i="0" lang="en-US" sz="2400" u="none" cap="none" strike="noStrik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rPr>
              <a:t>UNIVERSITY COLLEGE OF ENGINEERING KANCHEEPURAM</a:t>
            </a:r>
            <a:br>
              <a:rPr b="1" i="0" lang="en-US" sz="2400" u="none" cap="none" strike="noStrik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1" i="0" lang="en-US" sz="2400" u="none" cap="none" strike="noStrik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2000"/>
              <a:t>DEPARTMENT OF COMPUTER SCIENCE AND ENGINEERING</a:t>
            </a:r>
            <a:endParaRPr b="1" i="0" sz="1200" u="none" cap="none" strike="noStrike">
              <a:solidFill>
                <a:srgbClr val="FFC8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255600" y="1365287"/>
            <a:ext cx="8632800" cy="969900"/>
          </a:xfrm>
          <a:prstGeom prst="rect">
            <a:avLst/>
          </a:prstGeom>
          <a:solidFill>
            <a:schemeClr val="lt1"/>
          </a:solidFill>
          <a:ln cap="flat" cmpd="thickThin" w="48000">
            <a:solidFill>
              <a:srgbClr val="BC26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SECURE FILE STORAGE USING NEO-HYBRID CRYPTOGRAPHY</a:t>
            </a:r>
            <a:endParaRPr b="1" i="0" sz="1400" u="none" cap="none" strike="noStrike">
              <a:solidFill>
                <a:srgbClr val="00206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255600" y="2714325"/>
            <a:ext cx="8632800" cy="1912800"/>
          </a:xfrm>
          <a:prstGeom prst="rect">
            <a:avLst/>
          </a:prstGeom>
          <a:solidFill>
            <a:schemeClr val="lt1"/>
          </a:solidFill>
          <a:ln cap="flat" cmpd="thickThin" w="48000">
            <a:solidFill>
              <a:srgbClr val="BC26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 MEMBERS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Deepach Chandru M (513419104010)</a:t>
            </a:r>
            <a:endParaRPr b="0" i="0" sz="2000" u="none" cap="none" strike="noStrike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Raghul J (513419104035)</a:t>
            </a:r>
            <a:endParaRPr b="0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Thillaivalavan  A S (513419104049)</a:t>
            </a:r>
            <a:endParaRPr b="1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rbel"/>
              <a:buNone/>
            </a:pPr>
            <a:r>
              <a:t/>
            </a:r>
            <a:endParaRPr b="1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rbel"/>
              <a:buNone/>
            </a:pPr>
            <a:r>
              <a:rPr b="1" i="0" lang="en-US" sz="1600" u="none" cap="none" strike="noStrike">
                <a:solidFill>
                  <a:srgbClr val="002060"/>
                </a:solidFill>
                <a:latin typeface="Corbel"/>
                <a:ea typeface="Corbel"/>
                <a:cs typeface="Corbel"/>
                <a:sym typeface="Corbel"/>
              </a:rPr>
              <a:t>GUIDED BY –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Mr. J. Devanathan </a:t>
            </a:r>
            <a:r>
              <a:rPr b="1" i="0" lang="en-US" sz="1600" u="none" cap="none" strike="noStrike">
                <a:solidFill>
                  <a:srgbClr val="002060"/>
                </a:solidFill>
                <a:latin typeface="Corbel"/>
                <a:ea typeface="Corbel"/>
                <a:cs typeface="Corbel"/>
                <a:sym typeface="Corbel"/>
              </a:rPr>
              <a:t>M.Tech.,Teaching Fellow</a:t>
            </a:r>
            <a:endParaRPr b="1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59" name="Google Shape;5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50" y="239150"/>
            <a:ext cx="680528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"/>
          <p:cNvSpPr txBox="1"/>
          <p:nvPr>
            <p:ph idx="4294967295" type="title"/>
          </p:nvPr>
        </p:nvSpPr>
        <p:spPr>
          <a:xfrm>
            <a:off x="457200" y="116586"/>
            <a:ext cx="8229600" cy="939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Corbel"/>
              <a:buNone/>
            </a:pPr>
            <a:r>
              <a:rPr lang="en-US" sz="2800">
                <a:solidFill>
                  <a:srgbClr val="FFC000"/>
                </a:solidFill>
              </a:rPr>
              <a:t>ALGORITHMS / TECHNIQUES USED</a:t>
            </a:r>
            <a:endParaRPr b="1" i="0" sz="2800" u="none" cap="none" strike="noStrike">
              <a:solidFill>
                <a:srgbClr val="FFC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5" name="Google Shape;125;p10"/>
          <p:cNvSpPr/>
          <p:nvPr/>
        </p:nvSpPr>
        <p:spPr>
          <a:xfrm>
            <a:off x="300975" y="1736975"/>
            <a:ext cx="46578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AES_Encrypt(plaintext, key):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state = plaintext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round_key = key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AddRoundKey(state, round_key)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for round in 1 to 10: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SubBytes(state)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ShiftRows(state)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MixColumns(state)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AddRoundKey(state, round_key)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return state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0" y="1208525"/>
            <a:ext cx="4053999" cy="378257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0"/>
          <p:cNvSpPr txBox="1"/>
          <p:nvPr/>
        </p:nvSpPr>
        <p:spPr>
          <a:xfrm>
            <a:off x="218875" y="1208513"/>
            <a:ext cx="5020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ADVANCED ENCRYPTION STANDARD(AES)</a:t>
            </a:r>
            <a:endParaRPr b="1" i="0" sz="17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"/>
          <p:cNvSpPr txBox="1"/>
          <p:nvPr>
            <p:ph idx="4294967295" type="title"/>
          </p:nvPr>
        </p:nvSpPr>
        <p:spPr>
          <a:xfrm>
            <a:off x="457200" y="116586"/>
            <a:ext cx="8229600" cy="939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Corbel"/>
              <a:buNone/>
            </a:pPr>
            <a:r>
              <a:rPr lang="en-US" sz="2800">
                <a:solidFill>
                  <a:srgbClr val="FFC000"/>
                </a:solidFill>
              </a:rPr>
              <a:t>ALGORITHMS / TECHNIQUES USED</a:t>
            </a:r>
            <a:endParaRPr b="1" i="0" sz="2800" u="none" cap="none" strike="noStrike">
              <a:solidFill>
                <a:srgbClr val="FFC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descr="Encryption and Decryption Process of 3DES. | Download Scientific Diagram" id="133" name="Google Shape;133;p1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Encryption and Decryption Process of 3DES. | Download Scientific Diagram" id="134" name="Google Shape;134;p1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sudar\Downloads\Flowchart-of-3DES-encryption-and-decryption-algorithm-40.png" id="135" name="Google Shape;13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7472" y="1471422"/>
            <a:ext cx="4657804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1"/>
          <p:cNvSpPr/>
          <p:nvPr/>
        </p:nvSpPr>
        <p:spPr>
          <a:xfrm>
            <a:off x="457210" y="1261506"/>
            <a:ext cx="491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TRIPLE-DATA ENCRYPTION STANDARD(3-DES)</a:t>
            </a:r>
            <a:endParaRPr b="1" i="0" sz="1600" u="sng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1"/>
          <p:cNvSpPr/>
          <p:nvPr/>
        </p:nvSpPr>
        <p:spPr>
          <a:xfrm>
            <a:off x="460375" y="1696250"/>
            <a:ext cx="4286400" cy="3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TripleDES_Encrypt(plaintext, key1, key2, key3):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ciphertext = DES_Encrypt(plaintext, key1)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ciphertext=DES_Decrypt(ciphertext, key2) 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ciphertext=DES_Encrypt(ciphertext, key3)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ciphertext function DES_Encrypt(data, key):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# Perform DES encryption 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# ... function 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DES_Decrypt(data, key):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# Perform DES decryption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"/>
          <p:cNvSpPr txBox="1"/>
          <p:nvPr>
            <p:ph idx="4294967295" type="title"/>
          </p:nvPr>
        </p:nvSpPr>
        <p:spPr>
          <a:xfrm>
            <a:off x="457200" y="116586"/>
            <a:ext cx="82296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Corbel"/>
              <a:buNone/>
            </a:pPr>
            <a:r>
              <a:rPr lang="en-US" sz="2800">
                <a:solidFill>
                  <a:srgbClr val="FFC000"/>
                </a:solidFill>
              </a:rPr>
              <a:t>ALGORITHMS / TECHNIQUES USED</a:t>
            </a:r>
            <a:endParaRPr b="1" i="0" sz="2800" u="none" cap="none" strike="noStrike">
              <a:solidFill>
                <a:srgbClr val="FFC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C:\Users\sudar\Downloads\r\Final Year Project Stuff\Diagrams\Block-Diagram-of-Blowfish-3.jpg" id="143" name="Google Shape;14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8720" y="1341119"/>
            <a:ext cx="3857054" cy="340156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2"/>
          <p:cNvSpPr/>
          <p:nvPr/>
        </p:nvSpPr>
        <p:spPr>
          <a:xfrm>
            <a:off x="457193" y="1230906"/>
            <a:ext cx="298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BLOWFISH ALGORITHM</a:t>
            </a:r>
            <a:endParaRPr b="1" i="0" sz="1800" u="sng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2"/>
          <p:cNvSpPr/>
          <p:nvPr/>
        </p:nvSpPr>
        <p:spPr>
          <a:xfrm>
            <a:off x="396700" y="1668900"/>
            <a:ext cx="44802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Blowfish_Encrypt(plaintext, key): 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 = extract left half of plaintext 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 = extract right half of plaintext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round in 1 to 16: 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left = left XOR round key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right = F-function(right) XOR left 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swap left and right 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swap left and right 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 = right XOR round key 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 = left XOR round key 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ciphertext = concatenate left and right 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ciphertext 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"/>
          <p:cNvSpPr txBox="1"/>
          <p:nvPr>
            <p:ph type="title"/>
          </p:nvPr>
        </p:nvSpPr>
        <p:spPr>
          <a:xfrm>
            <a:off x="457200" y="114300"/>
            <a:ext cx="8229600" cy="938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Corbel"/>
              <a:buNone/>
            </a:pPr>
            <a:r>
              <a:rPr lang="en-US" sz="2800">
                <a:solidFill>
                  <a:srgbClr val="FFC000"/>
                </a:solidFill>
              </a:rPr>
              <a:t>ALGORITHMS / TECHNIQUES USED</a:t>
            </a:r>
            <a:endParaRPr b="1" i="0" sz="2800" u="none" cap="none" strike="noStrike">
              <a:solidFill>
                <a:srgbClr val="FFC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1" name="Google Shape;151;p13"/>
          <p:cNvSpPr txBox="1"/>
          <p:nvPr>
            <p:ph idx="12" type="sldNum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13"/>
          <p:cNvSpPr txBox="1"/>
          <p:nvPr>
            <p:ph idx="1" type="body"/>
          </p:nvPr>
        </p:nvSpPr>
        <p:spPr>
          <a:xfrm>
            <a:off x="68400" y="1179975"/>
            <a:ext cx="73185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-228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1" lang="en-US" sz="1600" u="sng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INTERNATIONAL DATA ENCRYPTION ALGORITHM (IDEA)</a:t>
            </a:r>
            <a:endParaRPr b="0" sz="1600" u="none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descr="IDEA+–+Block+Diagram.jpg" id="153" name="Google Shape;15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0600" y="1682575"/>
            <a:ext cx="3043400" cy="31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3"/>
          <p:cNvSpPr txBox="1"/>
          <p:nvPr/>
        </p:nvSpPr>
        <p:spPr>
          <a:xfrm>
            <a:off x="383025" y="1682575"/>
            <a:ext cx="58956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IDEA_Encrypt(plaintext, key): 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plaintext_words = SplitPlaintextIntoWords(plaintext) 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key_words = SplitKeyIntoWords(key)  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round in 1 to 8: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plaintext_words =RoundFunction(plaintext_words, key_words,round) 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plaintext_words=LastRoundFunction(plaintext_words, key_words) 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ciphertext = CombineWordsIntoCiphertext(plaintext_words)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return ciphertext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 txBox="1"/>
          <p:nvPr>
            <p:ph type="title"/>
          </p:nvPr>
        </p:nvSpPr>
        <p:spPr>
          <a:xfrm>
            <a:off x="457200" y="114300"/>
            <a:ext cx="8229600" cy="938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Corbel"/>
              <a:buNone/>
            </a:pPr>
            <a:r>
              <a:rPr lang="en-US" sz="2800">
                <a:solidFill>
                  <a:srgbClr val="FFC000"/>
                </a:solidFill>
              </a:rPr>
              <a:t>ALGORITHMS / TECHNIQUES USED</a:t>
            </a:r>
            <a:endParaRPr b="1" i="0" sz="2800" u="none" cap="none" strike="noStrike">
              <a:solidFill>
                <a:srgbClr val="FFC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0" name="Google Shape;160;p14"/>
          <p:cNvSpPr txBox="1"/>
          <p:nvPr>
            <p:ph idx="1" type="body"/>
          </p:nvPr>
        </p:nvSpPr>
        <p:spPr>
          <a:xfrm>
            <a:off x="0" y="1224501"/>
            <a:ext cx="403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-228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1800"/>
              <a:t>FERNET ALGORITHM</a:t>
            </a:r>
            <a:endParaRPr sz="1800"/>
          </a:p>
        </p:txBody>
      </p:sp>
      <p:sp>
        <p:nvSpPr>
          <p:cNvPr id="161" name="Google Shape;161;p14"/>
          <p:cNvSpPr txBox="1"/>
          <p:nvPr>
            <p:ph idx="12" type="sldNum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FERNET.png" id="162" name="Google Shape;1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5302" y="1415345"/>
            <a:ext cx="4478558" cy="3153427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4"/>
          <p:cNvSpPr txBox="1"/>
          <p:nvPr/>
        </p:nvSpPr>
        <p:spPr>
          <a:xfrm>
            <a:off x="246225" y="1686200"/>
            <a:ext cx="45825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Fernet_Encrypt(plaintext, key): 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 random 128-bit Initialization Vector 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encryptor = AES_Encryptor(key)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ciphertext = encryptor.encrypt(IV + plaintext) 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IV + ciphertextfunction Fernet_Decrypt(ciphertext, key): 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 = extract IV from the beginning of ciphertext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encryptor = AES_Encryptor(key) 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plaintext = encryptor.decrypt(ciphertext) 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plaintext[16:] 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 txBox="1"/>
          <p:nvPr>
            <p:ph idx="4294967295" type="title"/>
          </p:nvPr>
        </p:nvSpPr>
        <p:spPr>
          <a:xfrm>
            <a:off x="457200" y="116586"/>
            <a:ext cx="8229600" cy="939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111"/>
              <a:buFont typeface="Corbel"/>
              <a:buNone/>
            </a:pPr>
            <a:r>
              <a:rPr b="1" i="0" lang="en-US" sz="2800" u="none" cap="none" strike="noStrike">
                <a:solidFill>
                  <a:srgbClr val="FFC000"/>
                </a:solidFill>
                <a:latin typeface="Corbel"/>
                <a:ea typeface="Corbel"/>
                <a:cs typeface="Corbel"/>
                <a:sym typeface="Corbel"/>
              </a:rPr>
              <a:t>SYSTEM / ARCHITECTURE DIAGRAM </a:t>
            </a:r>
            <a:br>
              <a:rPr b="1" i="0" lang="en-US" sz="2800" u="none" cap="none" strike="noStrike">
                <a:solidFill>
                  <a:srgbClr val="FFC000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2800">
                <a:solidFill>
                  <a:srgbClr val="FFC000"/>
                </a:solidFill>
              </a:rPr>
              <a:t>ENCRYPTION</a:t>
            </a:r>
            <a:endParaRPr b="1" i="0" sz="2800" u="none" cap="none" strike="noStrike">
              <a:solidFill>
                <a:srgbClr val="FFC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ENCRYPT .png" id="169" name="Google Shape;1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950" y="1188725"/>
            <a:ext cx="7458949" cy="395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 txBox="1"/>
          <p:nvPr>
            <p:ph idx="4294967295" type="title"/>
          </p:nvPr>
        </p:nvSpPr>
        <p:spPr>
          <a:xfrm>
            <a:off x="457200" y="116586"/>
            <a:ext cx="8229600" cy="939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111"/>
              <a:buFont typeface="Corbel"/>
              <a:buNone/>
            </a:pPr>
            <a:r>
              <a:rPr b="1" i="0" lang="en-US" sz="2800" u="none" cap="none" strike="noStrike">
                <a:solidFill>
                  <a:srgbClr val="FFC000"/>
                </a:solidFill>
                <a:latin typeface="Corbel"/>
                <a:ea typeface="Corbel"/>
                <a:cs typeface="Corbel"/>
                <a:sym typeface="Corbel"/>
              </a:rPr>
              <a:t>SYSTEM / ARCHITECTURE DIAGRAM</a:t>
            </a:r>
            <a:br>
              <a:rPr b="1" i="0" lang="en-US" sz="2800" u="none" cap="none" strike="noStrike">
                <a:solidFill>
                  <a:srgbClr val="FFC000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2800">
                <a:solidFill>
                  <a:srgbClr val="FFC000"/>
                </a:solidFill>
              </a:rPr>
              <a:t>DECRYPTION</a:t>
            </a:r>
            <a:endParaRPr b="1" i="0" sz="2800" u="none" cap="none" strike="noStrike">
              <a:solidFill>
                <a:srgbClr val="FFC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DECRYPT.png" id="175" name="Google Shape;1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743" y="1228099"/>
            <a:ext cx="7127064" cy="391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 txBox="1"/>
          <p:nvPr>
            <p:ph type="title"/>
          </p:nvPr>
        </p:nvSpPr>
        <p:spPr>
          <a:xfrm>
            <a:off x="457200" y="116586"/>
            <a:ext cx="8229600" cy="939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RESULT</a:t>
            </a:r>
            <a:endParaRPr sz="3600"/>
          </a:p>
        </p:txBody>
      </p:sp>
      <p:sp>
        <p:nvSpPr>
          <p:cNvPr id="181" name="Google Shape;181;p17"/>
          <p:cNvSpPr txBox="1"/>
          <p:nvPr>
            <p:ph idx="1" type="body"/>
          </p:nvPr>
        </p:nvSpPr>
        <p:spPr>
          <a:xfrm>
            <a:off x="457200" y="1331912"/>
            <a:ext cx="8229600" cy="3468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2" name="Google Shape;182;p17"/>
          <p:cNvSpPr txBox="1"/>
          <p:nvPr>
            <p:ph idx="12" type="sldNum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creenshot (8).png" id="183" name="Google Shape;18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81250"/>
            <a:ext cx="4432175" cy="4062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(9).png" id="184" name="Google Shape;18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2175" y="1081250"/>
            <a:ext cx="4711826" cy="40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/>
          <p:nvPr>
            <p:ph idx="4294967295" type="title"/>
          </p:nvPr>
        </p:nvSpPr>
        <p:spPr>
          <a:xfrm>
            <a:off x="457200" y="116586"/>
            <a:ext cx="8229600" cy="939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Corbel"/>
              <a:buNone/>
            </a:pPr>
            <a:r>
              <a:rPr lang="en-US" sz="2800">
                <a:solidFill>
                  <a:srgbClr val="FFC000"/>
                </a:solidFill>
              </a:rPr>
              <a:t>PERFORMANCE EVALUATION</a:t>
            </a:r>
            <a:endParaRPr b="1" i="0" sz="2800" u="none" cap="none" strike="noStrike">
              <a:solidFill>
                <a:srgbClr val="FFC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90" name="Google Shape;19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08525"/>
            <a:ext cx="4608075" cy="386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08075" y="1208525"/>
            <a:ext cx="4535925" cy="393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/>
          <p:nvPr>
            <p:ph type="title"/>
          </p:nvPr>
        </p:nvSpPr>
        <p:spPr>
          <a:xfrm>
            <a:off x="457200" y="114300"/>
            <a:ext cx="82296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solidFill>
                  <a:srgbClr val="FFC000"/>
                </a:solidFill>
              </a:rPr>
              <a:t>PERFORMANCE EVALUATION</a:t>
            </a:r>
            <a:endParaRPr/>
          </a:p>
        </p:txBody>
      </p:sp>
      <p:sp>
        <p:nvSpPr>
          <p:cNvPr id="198" name="Google Shape;198;p19"/>
          <p:cNvSpPr txBox="1"/>
          <p:nvPr>
            <p:ph idx="12" type="sldNum"/>
          </p:nvPr>
        </p:nvSpPr>
        <p:spPr>
          <a:xfrm>
            <a:off x="8204200" y="4857750"/>
            <a:ext cx="7335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p19"/>
          <p:cNvSpPr txBox="1"/>
          <p:nvPr>
            <p:ph idx="2" type="body"/>
          </p:nvPr>
        </p:nvSpPr>
        <p:spPr>
          <a:xfrm>
            <a:off x="4648200" y="1330452"/>
            <a:ext cx="4038600" cy="3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</p:txBody>
      </p:sp>
      <p:pic>
        <p:nvPicPr>
          <p:cNvPr id="200" name="Google Shape;20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61375"/>
            <a:ext cx="3953375" cy="400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157750"/>
            <a:ext cx="4572000" cy="364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idx="4294967295" type="title"/>
          </p:nvPr>
        </p:nvSpPr>
        <p:spPr>
          <a:xfrm>
            <a:off x="457200" y="116586"/>
            <a:ext cx="8229600" cy="939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Corbel"/>
              <a:buNone/>
            </a:pPr>
            <a:r>
              <a:rPr lang="en-US" sz="2800">
                <a:solidFill>
                  <a:srgbClr val="FFC000"/>
                </a:solidFill>
              </a:rPr>
              <a:t>ABSTRACT</a:t>
            </a:r>
            <a:endParaRPr b="1" i="0" sz="2800" u="none" cap="none" strike="noStrike">
              <a:solidFill>
                <a:srgbClr val="FF068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6" name="Google Shape;66;p2"/>
          <p:cNvSpPr txBox="1"/>
          <p:nvPr>
            <p:ph idx="1" type="body"/>
          </p:nvPr>
        </p:nvSpPr>
        <p:spPr>
          <a:xfrm>
            <a:off x="571500" y="1336500"/>
            <a:ext cx="75507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Security is a major concern in a wide range of applications, from cloud storage to messaging via chat.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Many different approaches have also been proposed to provide data protection in the cloud, such as AES, DES, and RSA, but Existing systems often fail when only a certain form of encoding is utilized, either AES, OR DES, OR RSA depending on a consumer requirement.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Cryptographic techniques such as DES and AES are used in order to provide Security to the data but using a single technique sometimes doesn’t provide high-level security.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So here the proposed work focused on introducing a hybrid cryptographic mechanism that involves multiple techniques to encrypt and decrypt the data.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/>
          <p:nvPr>
            <p:ph idx="4294967295" type="title"/>
          </p:nvPr>
        </p:nvSpPr>
        <p:spPr>
          <a:xfrm>
            <a:off x="457200" y="116586"/>
            <a:ext cx="8229600" cy="939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Corbel"/>
              <a:buNone/>
            </a:pPr>
            <a:r>
              <a:rPr b="1" i="0" lang="en-US" sz="2800" u="none" cap="none" strike="noStrike">
                <a:solidFill>
                  <a:srgbClr val="FFC000"/>
                </a:solidFill>
                <a:latin typeface="Corbel"/>
                <a:ea typeface="Corbel"/>
                <a:cs typeface="Corbel"/>
                <a:sym typeface="Corbel"/>
              </a:rPr>
              <a:t>CONCLUSION / </a:t>
            </a:r>
            <a:r>
              <a:rPr lang="en-US" sz="2800">
                <a:solidFill>
                  <a:srgbClr val="FFC000"/>
                </a:solidFill>
              </a:rPr>
              <a:t>FUTURE WORK</a:t>
            </a:r>
            <a:endParaRPr b="1" i="0" sz="1600" u="none" cap="none" strike="noStrike">
              <a:solidFill>
                <a:srgbClr val="FFC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7" name="Google Shape;207;p20"/>
          <p:cNvSpPr txBox="1"/>
          <p:nvPr>
            <p:ph idx="1" type="body"/>
          </p:nvPr>
        </p:nvSpPr>
        <p:spPr>
          <a:xfrm>
            <a:off x="101525" y="1600212"/>
            <a:ext cx="8229600" cy="3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2004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proposed cryptosystem uses a combination of symmetric cryptography to secure data.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system also introduces a sub-process to encrypt the keys used for encryption before embedding them in an image.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combination of Blowfish, AES, TripleDES has significantly improved the security and also ensured that the drawbacks of the standalone systems are addressed.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system also helps in improving security without the use of keys of larger lengths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System is now designed only for text based files. Future work is to make the system capable of supporting audio, video, many other file formats.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20"/>
          <p:cNvSpPr txBox="1"/>
          <p:nvPr/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/>
          <p:nvPr>
            <p:ph idx="4294967295" type="title"/>
          </p:nvPr>
        </p:nvSpPr>
        <p:spPr>
          <a:xfrm>
            <a:off x="457200" y="116586"/>
            <a:ext cx="8229600" cy="939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Corbel"/>
              <a:buNone/>
            </a:pPr>
            <a:r>
              <a:rPr b="1" i="0" lang="en-US" sz="2800" u="none" cap="none" strike="noStrike">
                <a:solidFill>
                  <a:srgbClr val="FFC000"/>
                </a:solidFill>
                <a:latin typeface="Corbel"/>
                <a:ea typeface="Corbel"/>
                <a:cs typeface="Corbel"/>
                <a:sym typeface="Corbel"/>
              </a:rPr>
              <a:t>REFERENCES</a:t>
            </a:r>
            <a:endParaRPr b="1" i="0" sz="1600" u="none" cap="none" strike="noStrike">
              <a:solidFill>
                <a:srgbClr val="FFC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4" name="Google Shape;214;p21"/>
          <p:cNvSpPr txBox="1"/>
          <p:nvPr>
            <p:ph idx="1" type="body"/>
          </p:nvPr>
        </p:nvSpPr>
        <p:spPr>
          <a:xfrm>
            <a:off x="0" y="1121664"/>
            <a:ext cx="8900160" cy="4249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0" lvl="0" marL="1371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[1]	Chinnasamy, P., Padmavathi, S., Swathy, R., &amp; Rakesh, S. (2021).Efficient Data Security Using      Hybrid Cryptography on Cloud Computing.  In Inventive Communication and Computational Technologies (pp. 537-547). Springer, Singapore.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[2]	Rose Adee1 and Haralambos Mouratidis (2022) “A Dynamic Four-Step Data Security Model for Data in Cloud Computing Based on Cryptography and Steganography”Sensors 1109. https://doi.org/10.3390/s22031109.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[3] Secure File Storage Using Hybrid Cryptography: 2021 6th International Conference on Communication and Electronics Systems (ICCES) Authors:Putta Bharathi, Gayathri Annam, Jaya Bindu,Kandi Vamsi,Krishna Duggana and Anjali.T.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4] Exploring LSB Steganography Possibilities in RGB Images: 2021 12th International Conference on Computing Communication and Networking Technologies Authors: Rutvik Dumre and Aashka Dave.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[5]	Combined Cryptography and Steganography for Enhanced Security in Suboptimal Images: 2020 International Conference on Artificial Intelligence and Signal Processing (AISP)Authors:S. Joseph Gladwin and Pasumarthi Lakshmi Gowthami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21"/>
          <p:cNvSpPr txBox="1"/>
          <p:nvPr/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idx="12" type="sldNum"/>
          </p:nvPr>
        </p:nvSpPr>
        <p:spPr>
          <a:xfrm>
            <a:off x="8204200" y="4857750"/>
            <a:ext cx="7335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22"/>
          <p:cNvSpPr txBox="1"/>
          <p:nvPr/>
        </p:nvSpPr>
        <p:spPr>
          <a:xfrm>
            <a:off x="1041100" y="1933450"/>
            <a:ext cx="6717600" cy="9829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THANK YOU</a:t>
            </a:r>
            <a:endParaRPr b="1" i="0" sz="5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>
            <p:ph idx="4294967295" type="title"/>
          </p:nvPr>
        </p:nvSpPr>
        <p:spPr>
          <a:xfrm>
            <a:off x="457200" y="116586"/>
            <a:ext cx="8229600" cy="939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Corbel"/>
              <a:buNone/>
            </a:pPr>
            <a:r>
              <a:rPr b="1" i="0" lang="en-US" sz="2800" u="none" cap="none" strike="noStrike">
                <a:solidFill>
                  <a:srgbClr val="FFC000"/>
                </a:solidFill>
                <a:latin typeface="Corbel"/>
                <a:ea typeface="Corbel"/>
                <a:cs typeface="Corbel"/>
                <a:sym typeface="Corbel"/>
              </a:rPr>
              <a:t>AIM / OBJECTIVE</a:t>
            </a:r>
            <a:endParaRPr b="1" i="0" sz="2800" u="none" cap="none" strike="noStrike">
              <a:solidFill>
                <a:srgbClr val="FF068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4" name="Google Shape;74;p3"/>
          <p:cNvSpPr txBox="1"/>
          <p:nvPr>
            <p:ph idx="1" type="body"/>
          </p:nvPr>
        </p:nvSpPr>
        <p:spPr>
          <a:xfrm>
            <a:off x="571500" y="1600200"/>
            <a:ext cx="7746000" cy="3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To build a Hybrid Crypto-system that secures data on multiple layers and also ensures security of keys. </a:t>
            </a:r>
            <a:endParaRPr/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To store the keys securely so that they don’t lead to any vulnerabilities. </a:t>
            </a:r>
            <a:endParaRPr/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creation of  a crypto-system that provides excellent security without compromising on performance and speed. </a:t>
            </a:r>
            <a:endParaRPr/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To overcome the performance-security tradeoffs of cryptographic algorithms when used separately.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/>
          <p:nvPr>
            <p:ph type="title"/>
          </p:nvPr>
        </p:nvSpPr>
        <p:spPr>
          <a:xfrm>
            <a:off x="457200" y="116586"/>
            <a:ext cx="82296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solidFill>
                  <a:srgbClr val="FFC000"/>
                </a:solidFill>
              </a:rPr>
              <a:t>LITERATURE REVIEW </a:t>
            </a:r>
            <a:endParaRPr/>
          </a:p>
        </p:txBody>
      </p:sp>
      <p:sp>
        <p:nvSpPr>
          <p:cNvPr id="82" name="Google Shape;82;p4"/>
          <p:cNvSpPr txBox="1"/>
          <p:nvPr>
            <p:ph idx="12" type="sldNum"/>
          </p:nvPr>
        </p:nvSpPr>
        <p:spPr>
          <a:xfrm>
            <a:off x="8204200" y="4857750"/>
            <a:ext cx="7335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83" name="Google Shape;83;p4"/>
          <p:cNvGraphicFramePr/>
          <p:nvPr/>
        </p:nvGraphicFramePr>
        <p:xfrm>
          <a:off x="0" y="10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{25B208B9-B33A-4FBE-90F1-588F8378FC3A}</a:tableStyleId>
              </a:tblPr>
              <a:tblGrid>
                <a:gridCol w="639900"/>
                <a:gridCol w="2279025"/>
                <a:gridCol w="2977850"/>
                <a:gridCol w="1486825"/>
                <a:gridCol w="1760400"/>
              </a:tblGrid>
              <a:tr h="559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S.NO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PUBLICATION AND YEAR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DRAWBACK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1146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Design of a secure virtual file storage system on cloud using hybrid cryptography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Bello.A.Buhari,Aliyu Mubarak,Bello A.Bodinga,Muazu D.sifawa, Muaza D.sifawa 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IEEE, 2022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Only AES is used for encryption and SHA-2 for checking the integrity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1342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Comprehensive Study of Digital Image Steganography Techniques 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Shahid rahman , Jamaludeen, Muhammed Zakarya (Senior Member, IEEE),Hameed hussain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IEEE, 2023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comprehensive study of steganography tells us about data hiding techniques and its complexities.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103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Secure File Storage on Cloud using Hybrid Cryptography 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Vivek Sharma, Abhishek Chauhan, Harsh Saxena, Shubham Mishra, Sulabh Bansal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IEEE, 2021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3-DES and Blowfish algorithms is used , key are not secured in the system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/>
          <p:nvPr>
            <p:ph type="title"/>
          </p:nvPr>
        </p:nvSpPr>
        <p:spPr>
          <a:xfrm>
            <a:off x="457200" y="116586"/>
            <a:ext cx="82296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solidFill>
                  <a:srgbClr val="FFC000"/>
                </a:solidFill>
              </a:rPr>
              <a:t>LITERATURE REVIEW </a:t>
            </a:r>
            <a:endParaRPr/>
          </a:p>
        </p:txBody>
      </p:sp>
      <p:sp>
        <p:nvSpPr>
          <p:cNvPr id="90" name="Google Shape;90;p5"/>
          <p:cNvSpPr txBox="1"/>
          <p:nvPr>
            <p:ph idx="12" type="sldNum"/>
          </p:nvPr>
        </p:nvSpPr>
        <p:spPr>
          <a:xfrm>
            <a:off x="8204200" y="4857750"/>
            <a:ext cx="7335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91" name="Google Shape;91;p5"/>
          <p:cNvGraphicFramePr/>
          <p:nvPr/>
        </p:nvGraphicFramePr>
        <p:xfrm>
          <a:off x="0" y="10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{25B208B9-B33A-4FBE-90F1-588F8378FC3A}</a:tableStyleId>
              </a:tblPr>
              <a:tblGrid>
                <a:gridCol w="639900"/>
                <a:gridCol w="2292700"/>
                <a:gridCol w="1815100"/>
                <a:gridCol w="1486825"/>
                <a:gridCol w="2909475"/>
              </a:tblGrid>
              <a:tr h="445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S.NO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PUBLICATION AND YEAR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DRAWBACK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106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Secure File Storage using Hybrid Cryptography 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Putta,Bharathi,Gayathi Annam,Anjali 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and Vamsi Krishna Duggana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IEEE, 2021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uses AES,DES and RSA algorithms for encryption and decryption but each of them are old and known for vulnerabilities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1055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Using Efficient Combination of RSA Cryptography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Osama fouad, Abdel wahab, Ashraf A. M. khalaf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IEEE, 2021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This methodology mainly focuses on data compression using RSA and Huffman coding algorithm.There is no key management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1290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Hybrid Cryptography for Cloud Computing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Heena Kausar Khan, Rubika Pradhan, B. R. Chandavarkar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IEEE, 2021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They applied AES and ECC for encryption and E-LSB steganography for data hiding in the cloud its is faster but can be improved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idx="4294967295" type="title"/>
          </p:nvPr>
        </p:nvSpPr>
        <p:spPr>
          <a:xfrm>
            <a:off x="457200" y="116586"/>
            <a:ext cx="8229600" cy="939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500"/>
              <a:buNone/>
            </a:pPr>
            <a:r>
              <a:rPr lang="en-US" sz="2800">
                <a:solidFill>
                  <a:srgbClr val="FFC000"/>
                </a:solidFill>
              </a:rPr>
              <a:t>SUMMARY OF LITERATURE SURVEY</a:t>
            </a:r>
            <a:endParaRPr b="1" i="0" sz="1400" u="none" cap="none" strike="noStrike">
              <a:solidFill>
                <a:srgbClr val="FFC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6"/>
          <p:cNvSpPr txBox="1"/>
          <p:nvPr>
            <p:ph idx="1" type="body"/>
          </p:nvPr>
        </p:nvSpPr>
        <p:spPr>
          <a:xfrm>
            <a:off x="304975" y="1267351"/>
            <a:ext cx="8327100" cy="3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Only one encryption technique is used, and keys are not effectively    supervised,                                                                                there is a risk of key leakage.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Due to weak random number generator of RSA, it takes comparatively lesser time           of cracking the algorithm.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Various combinations of Advanced Encryption Standard (AES), Elliptical Curve Cryptography (ECC) and Rivest, Shamir and Adleman (RSA) algorithms are used to provide hybrid encryption. Secure Hash Algorithm (SHA-256) is also used to provide authentication and integrity, but the combinations are less effective.</a:t>
            </a:r>
            <a:endParaRPr/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most common hybrid system is based on the Diffie-Hellman key exchange, which is a method for exchanging private keys using public-key encryption.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AES, DES or RSA methods are used for encryption and the key sharing process is not secure.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 txBox="1"/>
          <p:nvPr>
            <p:ph idx="4294967295" type="title"/>
          </p:nvPr>
        </p:nvSpPr>
        <p:spPr>
          <a:xfrm>
            <a:off x="457200" y="116586"/>
            <a:ext cx="8229600" cy="939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500"/>
              <a:buFont typeface="Corbel"/>
              <a:buNone/>
            </a:pPr>
            <a:r>
              <a:rPr b="1" i="0" lang="en-US" sz="4500" u="none" cap="none" strike="noStrike">
                <a:solidFill>
                  <a:srgbClr val="FFC000"/>
                </a:solidFill>
                <a:latin typeface="Corbel"/>
                <a:ea typeface="Corbel"/>
                <a:cs typeface="Corbel"/>
                <a:sym typeface="Corbel"/>
              </a:rPr>
              <a:t>  </a:t>
            </a:r>
            <a:r>
              <a:rPr b="1" i="0" lang="en-US" sz="2800" u="none" cap="none" strike="noStrike">
                <a:solidFill>
                  <a:srgbClr val="FFC000"/>
                </a:solidFill>
                <a:latin typeface="Corbel"/>
                <a:ea typeface="Corbel"/>
                <a:cs typeface="Corbel"/>
                <a:sym typeface="Corbel"/>
              </a:rPr>
              <a:t>PROPOSED WORK</a:t>
            </a:r>
            <a:endParaRPr b="1" i="0" sz="2800" u="none" cap="none" strike="noStrike">
              <a:solidFill>
                <a:srgbClr val="FFC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4" name="Google Shape;104;p8"/>
          <p:cNvSpPr txBox="1"/>
          <p:nvPr/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8"/>
          <p:cNvSpPr txBox="1"/>
          <p:nvPr>
            <p:ph idx="1" type="body"/>
          </p:nvPr>
        </p:nvSpPr>
        <p:spPr>
          <a:xfrm>
            <a:off x="-121675" y="1600201"/>
            <a:ext cx="8726400" cy="3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42900" lvl="0" marL="685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proposed system, When a user uploads data, it is divided into five sections, the first of which is encrypted with AES, the second with BlowFish, the third with Triple-DES, the fourth part with IDEA and the fifth part with Fernet Algorithm.</a:t>
            </a:r>
            <a:endParaRPr/>
          </a:p>
          <a:p>
            <a:pPr indent="-342900" lvl="0" marL="685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LSB steganography is used to store the keys in the image, and the encrypted files are stored in the cloud. </a:t>
            </a:r>
            <a:endParaRPr/>
          </a:p>
          <a:p>
            <a:pPr indent="-342900" lvl="0" marL="685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Users must first recover the keys from the image before they can import all data from the server. </a:t>
            </a:r>
            <a:endParaRPr/>
          </a:p>
          <a:p>
            <a:pPr indent="-342900" lvl="0" marL="685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These keys are then used to decrypt the data once more with AES, Triple-DES,  BlowFish, IDEA and Fernet</a:t>
            </a:r>
            <a:endParaRPr/>
          </a:p>
          <a:p>
            <a:pPr indent="-342900" lvl="0" marL="685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This approach increases the security of records.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 txBox="1"/>
          <p:nvPr>
            <p:ph idx="4294967295" type="title"/>
          </p:nvPr>
        </p:nvSpPr>
        <p:spPr>
          <a:xfrm>
            <a:off x="457200" y="116586"/>
            <a:ext cx="8229600" cy="939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500"/>
              <a:buFont typeface="Corbel"/>
              <a:buNone/>
            </a:pPr>
            <a:r>
              <a:rPr lang="en-US" sz="3200">
                <a:solidFill>
                  <a:srgbClr val="FFC000"/>
                </a:solidFill>
              </a:rPr>
              <a:t>PROPOSED SYSTEM ADVANTAGE</a:t>
            </a:r>
            <a:endParaRPr b="1" i="0" sz="1500" u="none" cap="none" strike="noStrike">
              <a:solidFill>
                <a:srgbClr val="FFC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1" name="Google Shape;111;p9"/>
          <p:cNvSpPr txBox="1"/>
          <p:nvPr/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9"/>
          <p:cNvSpPr txBox="1"/>
          <p:nvPr>
            <p:ph idx="1" type="body"/>
          </p:nvPr>
        </p:nvSpPr>
        <p:spPr>
          <a:xfrm>
            <a:off x="0" y="1600201"/>
            <a:ext cx="8726400" cy="3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42900" lvl="0" marL="8001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Instead of  DES, the system uses Triple-DES.  Where it has three keys, the data is first encrypted with Key1 and then decrypted with Key2 and then encrypted back with Key3, which provides more security than DES.</a:t>
            </a:r>
            <a:endParaRPr/>
          </a:p>
          <a:p>
            <a:pPr indent="-342900" lvl="0" marL="8001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Using BlowFish Algorithm rather than RSA, Blowfish is speedy enough to use on large documents, while RSA is pretty slow and therefore mostly used on small bits of data.</a:t>
            </a:r>
            <a:endParaRPr/>
          </a:p>
          <a:p>
            <a:pPr indent="-342900" lvl="0" marL="8001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largest Blowfish keys (448 bits) are significantly smaller than the smallest RSA keys (1024 bits)</a:t>
            </a:r>
            <a:endParaRPr/>
          </a:p>
          <a:p>
            <a:pPr indent="-342900" lvl="0" marL="8001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Keys and Encrypted files are then embedded in a cover image using LSB Steganography provides secure data transfer.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5bd798d0a_0_7"/>
          <p:cNvSpPr txBox="1"/>
          <p:nvPr>
            <p:ph idx="4294967295" type="title"/>
          </p:nvPr>
        </p:nvSpPr>
        <p:spPr>
          <a:xfrm>
            <a:off x="457200" y="116586"/>
            <a:ext cx="82296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Corbel"/>
              <a:buNone/>
            </a:pPr>
            <a:r>
              <a:rPr b="1" i="0" lang="en-US" sz="2800" u="none" cap="none" strike="noStrike">
                <a:solidFill>
                  <a:srgbClr val="FFC000"/>
                </a:solidFill>
                <a:latin typeface="Corbel"/>
                <a:ea typeface="Corbel"/>
                <a:cs typeface="Corbel"/>
                <a:sym typeface="Corbel"/>
              </a:rPr>
              <a:t>SYSTEM MODULES</a:t>
            </a:r>
            <a:endParaRPr b="1" i="0" sz="2800" u="none" cap="none" strike="noStrike">
              <a:solidFill>
                <a:srgbClr val="FFC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8" name="Google Shape;118;g245bd798d0a_0_7"/>
          <p:cNvSpPr txBox="1"/>
          <p:nvPr>
            <p:ph idx="1" type="body"/>
          </p:nvPr>
        </p:nvSpPr>
        <p:spPr>
          <a:xfrm>
            <a:off x="1476500" y="1534025"/>
            <a:ext cx="5568600" cy="24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The system modules consists of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298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200"/>
              <a:buChar char="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Data Pre-processing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298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200"/>
              <a:buChar char="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Cryptography Algorithm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298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200"/>
              <a:buChar char="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Steganography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298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200"/>
              <a:buChar char="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Decryption and Extraction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g245bd798d0a_0_7"/>
          <p:cNvSpPr txBox="1"/>
          <p:nvPr/>
        </p:nvSpPr>
        <p:spPr>
          <a:xfrm>
            <a:off x="8204200" y="4857750"/>
            <a:ext cx="7335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ule">
  <a:themeElements>
    <a:clrScheme name="Verve">
      <a:dk1>
        <a:srgbClr val="000000"/>
      </a:dk1>
      <a:lt1>
        <a:srgbClr val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