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797675" cy="9926625"/>
  <p:embeddedFontLst>
    <p:embeddedFont>
      <p:font typeface="Roboto"/>
      <p:regular r:id="rId21"/>
      <p:bold r:id="rId22"/>
      <p:italic r:id="rId23"/>
      <p:boldItalic r:id="rId24"/>
    </p:embeddedFont>
    <p:embeddedFont>
      <p:font typeface="Corbel"/>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8BAEC6-5EFA-4294-9314-6919F4D60711}">
  <a:tblStyle styleId="{0E8BAEC6-5EFA-4294-9314-6919F4D6071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band1H>
    <a:band2H>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band2H>
    <a:band1V>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band1V>
    <a:band2V>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band2V>
    <a:lastCol>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lastCol>
    <a:firstCol>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firstCol>
    <a:lastRow>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lastRow>
    <a:seCell>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seCell>
    <a:swCell>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swCell>
    <a:firstRow>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firstRow>
    <a:neCell>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neCell>
    <a:nwCell>
      <a:tcTxStyle b="off" i="off"/>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rbel-bold.fntdata"/><Relationship Id="rId25" Type="http://schemas.openxmlformats.org/officeDocument/2006/relationships/font" Target="fonts/Corbel-regular.fntdata"/><Relationship Id="rId28" Type="http://schemas.openxmlformats.org/officeDocument/2006/relationships/font" Target="fonts/Corbel-boldItalic.fntdata"/><Relationship Id="rId27" Type="http://schemas.openxmlformats.org/officeDocument/2006/relationships/font" Target="fonts/Corbel-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49687" y="0"/>
            <a:ext cx="2946400" cy="495300"/>
          </a:xfrm>
          <a:prstGeom prst="rect">
            <a:avLst/>
          </a:prstGeom>
          <a:noFill/>
          <a:ln>
            <a:noFill/>
          </a:ln>
        </p:spPr>
        <p:txBody>
          <a:bodyPr anchorCtr="0" anchor="t" bIns="47775" lIns="95550" spcFirstLastPara="1" rIns="95550" wrap="square" tIns="4777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 name="Google Shape;52;p1: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53" name="Google Shape;53;p1: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5" name="Google Shape;125;p10: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26" name="Google Shape;126;p10: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34" name="Google Shape;134;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42" name="Google Shape;142;p1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4: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49" name="Google Shape;149;p2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6" name="Google Shape;156;p25:notes"/>
          <p:cNvSpPr txBox="1"/>
          <p:nvPr>
            <p:ph idx="1" type="body"/>
          </p:nvPr>
        </p:nvSpPr>
        <p:spPr>
          <a:xfrm>
            <a:off x="679450" y="4714875"/>
            <a:ext cx="5438700" cy="4465500"/>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57" name="Google Shape;157;p25:notes"/>
          <p:cNvSpPr txBox="1"/>
          <p:nvPr>
            <p:ph idx="12" type="sldNum"/>
          </p:nvPr>
        </p:nvSpPr>
        <p:spPr>
          <a:xfrm>
            <a:off x="3849687" y="9429750"/>
            <a:ext cx="2946300" cy="495300"/>
          </a:xfrm>
          <a:prstGeom prst="rect">
            <a:avLst/>
          </a:prstGeom>
          <a:noFill/>
          <a:ln>
            <a:noFill/>
          </a:ln>
        </p:spPr>
        <p:txBody>
          <a:bodyPr anchorCtr="0" anchor="b" bIns="47775" lIns="95550" spcFirstLastPara="1" rIns="95550" wrap="square" tIns="47775">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 name="Google Shape;63;p2: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64" name="Google Shape;64;p2: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1" name="Google Shape;71;p3: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72" name="Google Shape;72;p3: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9" name="Google Shape;79;p4: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80" name="Google Shape;80;p4: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87" name="Google Shape;87;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4" name="Google Shape;94;p6: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95" name="Google Shape;95;p6: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02" name="Google Shape;102;p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09" name="Google Shape;109;p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6" name="Google Shape;116;p9:notes"/>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17" name="Google Shape;117;p9:notes"/>
          <p:cNvSpPr txBox="1"/>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2"/>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body"/>
          </p:nvPr>
        </p:nvSpPr>
        <p:spPr>
          <a:xfrm>
            <a:off x="457200" y="1330452"/>
            <a:ext cx="4038600" cy="3468000"/>
          </a:xfrm>
          <a:prstGeom prst="rect">
            <a:avLst/>
          </a:prstGeom>
          <a:noFill/>
          <a:ln>
            <a:noFill/>
          </a:ln>
        </p:spPr>
        <p:txBody>
          <a:bodyPr anchorCtr="0" anchor="t" bIns="45700" lIns="91425" spcFirstLastPara="1" rIns="91425" wrap="square" tIns="91425">
            <a:noAutofit/>
          </a:bodyPr>
          <a:lstStyle>
            <a:lvl1pPr indent="-370840" lvl="0" marL="457200" algn="l">
              <a:lnSpc>
                <a:spcPct val="100000"/>
              </a:lnSpc>
              <a:spcBef>
                <a:spcPts val="0"/>
              </a:spcBef>
              <a:spcAft>
                <a:spcPts val="0"/>
              </a:spcAft>
              <a:buSzPts val="2240"/>
              <a:buChar char="❏"/>
              <a:defRPr b="1" sz="1650" u="sng">
                <a:solidFill>
                  <a:srgbClr val="202124"/>
                </a:solidFill>
                <a:highlight>
                  <a:srgbClr val="FFFFFF"/>
                </a:highlight>
                <a:latin typeface="Times New Roman"/>
                <a:ea typeface="Times New Roman"/>
                <a:cs typeface="Times New Roman"/>
                <a:sym typeface="Times New Roman"/>
              </a:defRPr>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0" name="Google Shape;20;p2"/>
          <p:cNvSpPr txBox="1"/>
          <p:nvPr>
            <p:ph idx="2" type="body"/>
          </p:nvPr>
        </p:nvSpPr>
        <p:spPr>
          <a:xfrm>
            <a:off x="4648200" y="1330452"/>
            <a:ext cx="4038600" cy="3467862"/>
          </a:xfrm>
          <a:prstGeom prst="rect">
            <a:avLst/>
          </a:prstGeom>
          <a:noFill/>
          <a:ln>
            <a:noFill/>
          </a:ln>
        </p:spPr>
        <p:txBody>
          <a:bodyPr anchorCtr="0" anchor="t" bIns="45700" lIns="54850"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1" name="Google Shape;21;p2"/>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7" name="Google Shape;27;p3"/>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5" name="Shape 35"/>
        <p:cNvGrpSpPr/>
        <p:nvPr/>
      </p:nvGrpSpPr>
      <p:grpSpPr>
        <a:xfrm>
          <a:off x="0" y="0"/>
          <a:ext cx="0" cy="0"/>
          <a:chOff x="0" y="0"/>
          <a:chExt cx="0" cy="0"/>
        </a:xfrm>
      </p:grpSpPr>
      <p:sp>
        <p:nvSpPr>
          <p:cNvPr id="36" name="Google Shape;36;p5"/>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rot="5400000">
            <a:off x="2837657" y="-1048544"/>
            <a:ext cx="3468687" cy="8229600"/>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5"/>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274241"/>
            <a:ext cx="4040188" cy="536516"/>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4" name="Google Shape;44;p6"/>
          <p:cNvSpPr txBox="1"/>
          <p:nvPr>
            <p:ph idx="2" type="body"/>
          </p:nvPr>
        </p:nvSpPr>
        <p:spPr>
          <a:xfrm>
            <a:off x="457200" y="1837134"/>
            <a:ext cx="4040188" cy="2963466"/>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5" name="Google Shape;45;p6"/>
          <p:cNvSpPr txBox="1"/>
          <p:nvPr>
            <p:ph idx="3" type="body"/>
          </p:nvPr>
        </p:nvSpPr>
        <p:spPr>
          <a:xfrm>
            <a:off x="4645026" y="1274241"/>
            <a:ext cx="4041775" cy="536516"/>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6" name="Google Shape;46;p6"/>
          <p:cNvSpPr txBox="1"/>
          <p:nvPr>
            <p:ph idx="4" type="body"/>
          </p:nvPr>
        </p:nvSpPr>
        <p:spPr>
          <a:xfrm>
            <a:off x="4645026" y="1837134"/>
            <a:ext cx="4041775" cy="2963466"/>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7" name="Google Shape;47;p6"/>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076325"/>
            <a:ext cx="9144000" cy="34925"/>
          </a:xfrm>
          <a:prstGeom prst="rect">
            <a:avLst/>
          </a:prstGeom>
          <a:solidFill>
            <a:srgbClr val="FFFFFF"/>
          </a:solidFill>
          <a:ln>
            <a:noFill/>
          </a:ln>
          <a:effectLst>
            <a:outerShdw blurRad="63500" dir="5400000" dist="10160">
              <a:srgbClr val="000000">
                <a:alpha val="5843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Google Shape;11;p1"/>
          <p:cNvSpPr txBox="1"/>
          <p:nvPr/>
        </p:nvSpPr>
        <p:spPr>
          <a:xfrm>
            <a:off x="0" y="0"/>
            <a:ext cx="9144000" cy="10747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ph type="title"/>
          </p:nvPr>
        </p:nvSpPr>
        <p:spPr>
          <a:xfrm>
            <a:off x="457200" y="114300"/>
            <a:ext cx="8229600" cy="938212"/>
          </a:xfrm>
          <a:prstGeom prst="rect">
            <a:avLst/>
          </a:prstGeom>
          <a:noFill/>
          <a:ln>
            <a:noFill/>
          </a:ln>
        </p:spPr>
        <p:txBody>
          <a:bodyPr anchorCtr="0" anchor="ctr" bIns="45700" lIns="91425" spcFirstLastPara="1" rIns="45700" wrap="square" tIns="45700">
            <a:normAutofit/>
          </a:bodyPr>
          <a:lstStyle>
            <a:lvl1pPr lvl="0"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1" i="0" sz="4500" u="none" cap="none" strike="noStrike">
                <a:solidFill>
                  <a:srgbClr val="FFC800"/>
                </a:solidFill>
                <a:latin typeface="Corbel"/>
                <a:ea typeface="Corbel"/>
                <a:cs typeface="Corbel"/>
                <a:sym typeface="Corbel"/>
              </a:defRPr>
            </a:lvl9pPr>
          </a:lstStyle>
          <a:p/>
        </p:txBody>
      </p:sp>
      <p:sp>
        <p:nvSpPr>
          <p:cNvPr id="13" name="Google Shape;13;p1"/>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lvl1pPr indent="-391160" lvl="0" marL="457200" marR="0" rtl="0" algn="l">
              <a:lnSpc>
                <a:spcPct val="100000"/>
              </a:lnSpc>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lnSpc>
                <a:spcPct val="100000"/>
              </a:lnSpc>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lnSpc>
                <a:spcPct val="100000"/>
              </a:lnSpc>
              <a:spcBef>
                <a:spcPts val="480"/>
              </a:spcBef>
              <a:spcAft>
                <a:spcPts val="0"/>
              </a:spcAft>
              <a:buClr>
                <a:srgbClr val="E66C7D"/>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00000"/>
              </a:lnSpc>
              <a:spcBef>
                <a:spcPts val="400"/>
              </a:spcBef>
              <a:spcAft>
                <a:spcPts val="0"/>
              </a:spcAft>
              <a:buClr>
                <a:srgbClr val="6BB76D"/>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lnSpc>
                <a:spcPct val="100000"/>
              </a:lnSpc>
              <a:spcBef>
                <a:spcPts val="400"/>
              </a:spcBef>
              <a:spcAft>
                <a:spcPts val="0"/>
              </a:spcAft>
              <a:buClr>
                <a:srgbClr val="E88651"/>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14" name="Google Shape;14;p1"/>
          <p:cNvSpPr txBox="1"/>
          <p:nvPr>
            <p:ph idx="10" type="dt"/>
          </p:nvPr>
        </p:nvSpPr>
        <p:spPr>
          <a:xfrm>
            <a:off x="457200" y="4857750"/>
            <a:ext cx="2133600" cy="206375"/>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2640012" y="4857750"/>
            <a:ext cx="5508625" cy="206375"/>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204200" y="4857750"/>
            <a:ext cx="733425" cy="206375"/>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0" lvl="1"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2pPr>
            <a:lvl3pPr indent="0" lvl="2"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3pPr>
            <a:lvl4pPr indent="0" lvl="3"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4pPr>
            <a:lvl5pPr indent="0" lvl="4"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5pPr>
            <a:lvl6pPr indent="0" lvl="5"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6pPr>
            <a:lvl7pPr indent="0" lvl="6"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7pPr>
            <a:lvl8pPr indent="0" lvl="7"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8pPr>
            <a:lvl9pPr indent="0" lvl="8" marL="0" marR="0" rtl="0" algn="r">
              <a:lnSpc>
                <a:spcPct val="100000"/>
              </a:lnSpc>
              <a:spcBef>
                <a:spcPts val="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ph idx="4294967295" type="title"/>
          </p:nvPr>
        </p:nvSpPr>
        <p:spPr>
          <a:xfrm>
            <a:off x="0" y="51027"/>
            <a:ext cx="9144000" cy="1052513"/>
          </a:xfrm>
          <a:prstGeom prst="rect">
            <a:avLst/>
          </a:prstGeom>
          <a:noFill/>
          <a:ln>
            <a:noFill/>
          </a:ln>
        </p:spPr>
        <p:txBody>
          <a:bodyPr anchorCtr="0" anchor="ctr" bIns="45700" lIns="91425" spcFirstLastPara="1" rIns="45700" wrap="square" tIns="45700">
            <a:noAutofit/>
          </a:bodyPr>
          <a:lstStyle/>
          <a:p>
            <a:pPr indent="0" lvl="0" marL="457200" marR="0" rtl="0" algn="ctr">
              <a:lnSpc>
                <a:spcPct val="100000"/>
              </a:lnSpc>
              <a:spcBef>
                <a:spcPts val="0"/>
              </a:spcBef>
              <a:spcAft>
                <a:spcPts val="0"/>
              </a:spcAft>
              <a:buClr>
                <a:srgbClr val="FFC800"/>
              </a:buClr>
              <a:buSzPts val="2400"/>
              <a:buFont typeface="Corbel"/>
              <a:buNone/>
            </a:pPr>
            <a:r>
              <a:rPr b="1" i="0" lang="en-US" sz="2400" u="none" cap="none" strike="noStrike">
                <a:solidFill>
                  <a:srgbClr val="FFC800"/>
                </a:solidFill>
                <a:latin typeface="Corbel"/>
                <a:ea typeface="Corbel"/>
                <a:cs typeface="Corbel"/>
                <a:sym typeface="Corbel"/>
              </a:rPr>
              <a:t>UNIVERSITY COLLEGE OF ENGINEERING KANCHEEPURAM</a:t>
            </a:r>
            <a:br>
              <a:rPr b="1" i="0" lang="en-US" sz="2400" u="none" cap="none" strike="noStrike">
                <a:solidFill>
                  <a:srgbClr val="FFC800"/>
                </a:solidFill>
                <a:latin typeface="Corbel"/>
                <a:ea typeface="Corbel"/>
                <a:cs typeface="Corbel"/>
                <a:sym typeface="Corbel"/>
              </a:rPr>
            </a:br>
            <a:r>
              <a:rPr b="1" i="0" lang="en-US" sz="2400" u="none" cap="none" strike="noStrike">
                <a:solidFill>
                  <a:srgbClr val="FFC800"/>
                </a:solidFill>
                <a:latin typeface="Corbel"/>
                <a:ea typeface="Corbel"/>
                <a:cs typeface="Corbel"/>
                <a:sym typeface="Corbel"/>
              </a:rPr>
              <a:t> </a:t>
            </a:r>
            <a:r>
              <a:rPr lang="en-US" sz="2000"/>
              <a:t>DEPARTMENT OF COMPUTER SCIENCE AND ENGINEERING</a:t>
            </a:r>
            <a:endParaRPr b="1" i="0" sz="1200" u="none" cap="none" strike="noStrike">
              <a:solidFill>
                <a:srgbClr val="FFC800"/>
              </a:solidFill>
              <a:latin typeface="Corbel"/>
              <a:ea typeface="Corbel"/>
              <a:cs typeface="Corbel"/>
              <a:sym typeface="Corbel"/>
            </a:endParaRPr>
          </a:p>
        </p:txBody>
      </p:sp>
      <p:sp>
        <p:nvSpPr>
          <p:cNvPr id="56" name="Google Shape;56;p7"/>
          <p:cNvSpPr txBox="1"/>
          <p:nvPr/>
        </p:nvSpPr>
        <p:spPr>
          <a:xfrm>
            <a:off x="163512" y="1200150"/>
            <a:ext cx="8785225" cy="533400"/>
          </a:xfrm>
          <a:prstGeom prst="rect">
            <a:avLst/>
          </a:prstGeom>
          <a:noFill/>
          <a:ln>
            <a:noFill/>
          </a:ln>
        </p:spPr>
        <p:txBody>
          <a:bodyPr anchorCtr="0" anchor="b" bIns="0" lIns="45700" spcFirstLastPara="1" rIns="45700" wrap="square" tIns="45700">
            <a:noAutofit/>
          </a:bodyPr>
          <a:lstStyle/>
          <a:p>
            <a:pPr indent="0" lvl="0" marL="0" marR="0" rtl="0" algn="ctr">
              <a:lnSpc>
                <a:spcPct val="100000"/>
              </a:lnSpc>
              <a:spcBef>
                <a:spcPts val="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MAIN PROJECT</a:t>
            </a:r>
            <a:endParaRPr b="0" i="0" sz="1400" u="none" cap="none" strike="noStrike">
              <a:solidFill>
                <a:srgbClr val="000000"/>
              </a:solidFill>
              <a:latin typeface="Arial"/>
              <a:ea typeface="Arial"/>
              <a:cs typeface="Arial"/>
              <a:sym typeface="Arial"/>
            </a:endParaRPr>
          </a:p>
        </p:txBody>
      </p:sp>
      <p:sp>
        <p:nvSpPr>
          <p:cNvPr id="57" name="Google Shape;57;p7"/>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58" name="Google Shape;58;p7"/>
          <p:cNvSpPr txBox="1"/>
          <p:nvPr/>
        </p:nvSpPr>
        <p:spPr>
          <a:xfrm>
            <a:off x="315912" y="1830387"/>
            <a:ext cx="8632825" cy="969962"/>
          </a:xfrm>
          <a:prstGeom prst="rect">
            <a:avLst/>
          </a:prstGeom>
          <a:solidFill>
            <a:schemeClr val="lt1"/>
          </a:solidFill>
          <a:ln cap="flat" cmpd="thickThin" w="48000">
            <a:solidFill>
              <a:srgbClr val="BC266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chemeClr val="dk1"/>
                </a:solidFill>
                <a:latin typeface="Merriweather"/>
                <a:ea typeface="Merriweather"/>
                <a:cs typeface="Merriweather"/>
                <a:sym typeface="Merriweather"/>
              </a:rPr>
              <a:t>SECURE FILE STORAGE USING NEO-HYBRID CRYPTOGRAPHY</a:t>
            </a:r>
            <a:endParaRPr b="1" i="0" sz="1400" u="none" cap="none" strike="noStrike">
              <a:solidFill>
                <a:srgbClr val="002060"/>
              </a:solidFill>
              <a:latin typeface="Corbel"/>
              <a:ea typeface="Corbel"/>
              <a:cs typeface="Corbel"/>
              <a:sym typeface="Corbel"/>
            </a:endParaRPr>
          </a:p>
        </p:txBody>
      </p:sp>
      <p:sp>
        <p:nvSpPr>
          <p:cNvPr id="59" name="Google Shape;59;p7"/>
          <p:cNvSpPr txBox="1"/>
          <p:nvPr/>
        </p:nvSpPr>
        <p:spPr>
          <a:xfrm>
            <a:off x="315912" y="3028950"/>
            <a:ext cx="8632825" cy="1912937"/>
          </a:xfrm>
          <a:prstGeom prst="rect">
            <a:avLst/>
          </a:prstGeom>
          <a:solidFill>
            <a:schemeClr val="lt1"/>
          </a:solidFill>
          <a:ln cap="flat" cmpd="thickThin" w="48000">
            <a:solidFill>
              <a:srgbClr val="BC266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BATCH MEMBERS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1.</a:t>
            </a:r>
            <a:r>
              <a:rPr b="1" i="0" lang="en-US" sz="2000" u="none" cap="none" strike="noStrike">
                <a:solidFill>
                  <a:srgbClr val="000000"/>
                </a:solidFill>
                <a:latin typeface="Calibri"/>
                <a:ea typeface="Calibri"/>
                <a:cs typeface="Calibri"/>
                <a:sym typeface="Calibri"/>
              </a:rPr>
              <a:t> </a:t>
            </a:r>
            <a:r>
              <a:rPr b="0" i="0" lang="en-US" sz="2000" u="none" cap="none" strike="noStrike">
                <a:solidFill>
                  <a:srgbClr val="000000"/>
                </a:solidFill>
                <a:latin typeface="Times New Roman"/>
                <a:ea typeface="Times New Roman"/>
                <a:cs typeface="Times New Roman"/>
                <a:sym typeface="Times New Roman"/>
              </a:rPr>
              <a:t>Deepach Chandru M (513419104010)</a:t>
            </a:r>
            <a:endParaRPr b="0" i="0" sz="2000" u="none" cap="none" strike="noStrike">
              <a:solidFill>
                <a:srgbClr val="0C0C0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2.</a:t>
            </a:r>
            <a:r>
              <a:rPr b="1" i="0" lang="en-US" sz="2000" u="none" cap="none" strike="noStrike">
                <a:solidFill>
                  <a:srgbClr val="000000"/>
                </a:solidFill>
                <a:latin typeface="Calibri"/>
                <a:ea typeface="Calibri"/>
                <a:cs typeface="Calibri"/>
                <a:sym typeface="Calibri"/>
              </a:rPr>
              <a:t> </a:t>
            </a:r>
            <a:r>
              <a:rPr b="0" i="0" lang="en-US" sz="2000" u="none" cap="none" strike="noStrike">
                <a:solidFill>
                  <a:srgbClr val="000000"/>
                </a:solidFill>
                <a:latin typeface="Times New Roman"/>
                <a:ea typeface="Times New Roman"/>
                <a:cs typeface="Times New Roman"/>
                <a:sym typeface="Times New Roman"/>
              </a:rPr>
              <a:t>Raghul J (513419104035)</a:t>
            </a:r>
            <a:endParaRPr b="0" i="0" sz="20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Times New Roman"/>
                <a:ea typeface="Times New Roman"/>
                <a:cs typeface="Times New Roman"/>
                <a:sym typeface="Times New Roman"/>
              </a:rPr>
              <a:t>3.</a:t>
            </a:r>
            <a:r>
              <a:rPr b="1" i="0"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Thillaivalavan  A S (513419104049)</a:t>
            </a:r>
            <a:endParaRPr b="1" i="0" sz="20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Corbel"/>
              <a:buNone/>
            </a:pPr>
            <a:r>
              <a:t/>
            </a:r>
            <a:endParaRPr b="1" i="0" sz="2000" u="none" cap="none" strike="noStrike">
              <a:solidFill>
                <a:srgbClr val="00206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2060"/>
              </a:buClr>
              <a:buSzPts val="2000"/>
              <a:buFont typeface="Corbel"/>
              <a:buNone/>
            </a:pPr>
            <a:r>
              <a:rPr b="1" i="0" lang="en-US" sz="1600" u="none" cap="none" strike="noStrike">
                <a:solidFill>
                  <a:srgbClr val="002060"/>
                </a:solidFill>
                <a:latin typeface="Corbel"/>
                <a:ea typeface="Corbel"/>
                <a:cs typeface="Corbel"/>
                <a:sym typeface="Corbel"/>
              </a:rPr>
              <a:t>GUIDED BY – </a:t>
            </a:r>
            <a:r>
              <a:rPr b="1" i="0" lang="en-US" sz="1600" u="none" cap="none" strike="noStrike">
                <a:solidFill>
                  <a:schemeClr val="dk1"/>
                </a:solidFill>
                <a:latin typeface="Corbel"/>
                <a:ea typeface="Corbel"/>
                <a:cs typeface="Corbel"/>
                <a:sym typeface="Corbel"/>
              </a:rPr>
              <a:t>Mr. J. Devanathan </a:t>
            </a:r>
            <a:r>
              <a:rPr b="1" i="0" lang="en-US" sz="1600" u="none" cap="none" strike="noStrike">
                <a:solidFill>
                  <a:srgbClr val="002060"/>
                </a:solidFill>
                <a:latin typeface="Corbel"/>
                <a:ea typeface="Corbel"/>
                <a:cs typeface="Corbel"/>
                <a:sym typeface="Corbel"/>
              </a:rPr>
              <a:t>M.Tech.,Teaching Fellow</a:t>
            </a:r>
            <a:endParaRPr b="1" i="0" sz="1600" u="none" cap="none" strike="noStrike">
              <a:solidFill>
                <a:schemeClr val="dk1"/>
              </a:solidFill>
              <a:latin typeface="Corbel"/>
              <a:ea typeface="Corbel"/>
              <a:cs typeface="Corbel"/>
              <a:sym typeface="Corbel"/>
            </a:endParaRPr>
          </a:p>
        </p:txBody>
      </p:sp>
      <p:pic>
        <p:nvPicPr>
          <p:cNvPr id="60" name="Google Shape;60;p7"/>
          <p:cNvPicPr preferRelativeResize="0"/>
          <p:nvPr/>
        </p:nvPicPr>
        <p:blipFill rotWithShape="1">
          <a:blip r:embed="rId3">
            <a:alphaModFix/>
          </a:blip>
          <a:srcRect b="0" l="0" r="0" t="0"/>
          <a:stretch/>
        </p:blipFill>
        <p:spPr>
          <a:xfrm>
            <a:off x="73950" y="239150"/>
            <a:ext cx="680528" cy="67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6"/>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LITERATURE REVIEW (CONT..)</a:t>
            </a:r>
            <a:endParaRPr b="1" i="0" sz="2800" u="none" cap="none" strike="noStrike">
              <a:solidFill>
                <a:srgbClr val="FF0684"/>
              </a:solidFill>
              <a:latin typeface="Corbel"/>
              <a:ea typeface="Corbel"/>
              <a:cs typeface="Corbel"/>
              <a:sym typeface="Corbel"/>
            </a:endParaRPr>
          </a:p>
        </p:txBody>
      </p:sp>
      <p:sp>
        <p:nvSpPr>
          <p:cNvPr id="129" name="Google Shape;129;p16"/>
          <p:cNvSpPr txBox="1"/>
          <p:nvPr>
            <p:ph idx="1" type="body"/>
          </p:nvPr>
        </p:nvSpPr>
        <p:spPr>
          <a:xfrm>
            <a:off x="457263" y="1493650"/>
            <a:ext cx="8229600" cy="3635100"/>
          </a:xfrm>
          <a:prstGeom prst="rect">
            <a:avLst/>
          </a:prstGeom>
          <a:noFill/>
          <a:ln>
            <a:noFill/>
          </a:ln>
        </p:spPr>
        <p:txBody>
          <a:bodyPr anchorCtr="0" anchor="t" bIns="45700" lIns="54850" spcFirstLastPara="1" rIns="91425" wrap="square" tIns="91425">
            <a:noAutofit/>
          </a:bodyPr>
          <a:lstStyle/>
          <a:p>
            <a:pPr indent="171450" lvl="0" marL="971550" rtl="0" algn="just">
              <a:lnSpc>
                <a:spcPct val="100000"/>
              </a:lnSpc>
              <a:spcBef>
                <a:spcPts val="0"/>
              </a:spcBef>
              <a:spcAft>
                <a:spcPts val="0"/>
              </a:spcAft>
              <a:buSzPts val="1440"/>
              <a:buNone/>
            </a:pPr>
            <a:r>
              <a:t/>
            </a:r>
            <a:endParaRPr sz="1600"/>
          </a:p>
          <a:p>
            <a:pPr indent="0" lvl="0" marL="0" rtl="0" algn="l">
              <a:lnSpc>
                <a:spcPct val="100000"/>
              </a:lnSpc>
              <a:spcBef>
                <a:spcPts val="1200"/>
              </a:spcBef>
              <a:spcAft>
                <a:spcPts val="1200"/>
              </a:spcAft>
              <a:buSzPts val="1440"/>
              <a:buNone/>
            </a:pPr>
            <a:r>
              <a:t/>
            </a:r>
            <a:endParaRPr sz="1600">
              <a:solidFill>
                <a:schemeClr val="dk2"/>
              </a:solidFill>
              <a:latin typeface="Roboto"/>
              <a:ea typeface="Roboto"/>
              <a:cs typeface="Roboto"/>
              <a:sym typeface="Roboto"/>
            </a:endParaRPr>
          </a:p>
        </p:txBody>
      </p:sp>
      <p:sp>
        <p:nvSpPr>
          <p:cNvPr id="130" name="Google Shape;130;p16"/>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graphicFrame>
        <p:nvGraphicFramePr>
          <p:cNvPr id="131" name="Google Shape;131;p16"/>
          <p:cNvGraphicFramePr/>
          <p:nvPr/>
        </p:nvGraphicFramePr>
        <p:xfrm>
          <a:off x="457188" y="1284725"/>
          <a:ext cx="3000000" cy="3000000"/>
        </p:xfrm>
        <a:graphic>
          <a:graphicData uri="http://schemas.openxmlformats.org/drawingml/2006/table">
            <a:tbl>
              <a:tblPr>
                <a:noFill/>
                <a:tableStyleId>{0E8BAEC6-5EFA-4294-9314-6919F4D60711}</a:tableStyleId>
              </a:tblPr>
              <a:tblGrid>
                <a:gridCol w="481600"/>
                <a:gridCol w="2401250"/>
                <a:gridCol w="1360875"/>
                <a:gridCol w="1621125"/>
                <a:gridCol w="2364775"/>
              </a:tblGrid>
              <a:tr h="47422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chemeClr val="dk1"/>
                          </a:solidFill>
                        </a:rPr>
                        <a:t>S.No</a:t>
                      </a:r>
                      <a:endParaRPr b="1" sz="1200" u="none" cap="none" strike="noStrike">
                        <a:solidFill>
                          <a:schemeClr val="dk1"/>
                        </a:solidFill>
                      </a:endParaRPr>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rPr>
                        <a:t>Title</a:t>
                      </a:r>
                      <a:endParaRPr b="1" sz="1200" u="none" cap="none" strike="noStrike">
                        <a:solidFill>
                          <a:schemeClr val="dk1"/>
                        </a:solidFill>
                      </a:endParaRPr>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rPr>
                        <a:t>Author</a:t>
                      </a:r>
                      <a:endParaRPr b="1" sz="1200" u="none" cap="none" strike="noStrike">
                        <a:solidFill>
                          <a:schemeClr val="dk1"/>
                        </a:solidFill>
                      </a:endParaRPr>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rPr>
                        <a:t>Publication and Year</a:t>
                      </a:r>
                      <a:endParaRPr b="1" sz="1200" u="none" cap="none" strike="noStrike">
                        <a:solidFill>
                          <a:schemeClr val="dk1"/>
                        </a:solidFill>
                      </a:endParaRPr>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rPr>
                        <a:t>Context</a:t>
                      </a:r>
                      <a:endParaRPr b="1" sz="1200" u="none" cap="none" strike="noStrike">
                        <a:solidFill>
                          <a:schemeClr val="dk1"/>
                        </a:solidFill>
                      </a:endParaRPr>
                    </a:p>
                  </a:txBody>
                  <a:tcPr marT="91425" marB="91425" marR="91425" marL="91425">
                    <a:solidFill>
                      <a:schemeClr val="lt2"/>
                    </a:solidFill>
                  </a:tcPr>
                </a:tc>
              </a:tr>
              <a:tr h="9578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Hiding Data Using Efficient Combination of RSA Cryptography, and Compression Steganography Techniques </a:t>
                      </a:r>
                      <a:endParaRPr sz="1100" u="none" cap="none" strike="noStrike">
                        <a:latin typeface="Times New Roman"/>
                        <a:ea typeface="Times New Roman"/>
                        <a:cs typeface="Times New Roman"/>
                        <a:sym typeface="Times New Roman"/>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OSAMA FOUAD ABDEL WAHAB, ASHRAF A. M. KHALAF  , AZIZA I. HUSSEIN , AND HESHAM F. A. HAMED</a:t>
                      </a:r>
                      <a:endParaRPr sz="10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IEEE, 2021</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chemeClr val="dk1"/>
                          </a:solidFill>
                          <a:highlight>
                            <a:srgbClr val="FFFFFF"/>
                          </a:highlight>
                          <a:latin typeface="Times New Roman"/>
                          <a:ea typeface="Times New Roman"/>
                          <a:cs typeface="Times New Roman"/>
                          <a:sym typeface="Times New Roman"/>
                        </a:rPr>
                        <a:t>The proposed system deals about the efficient way of hiding data using combination of RSA Cryptography and Compression Steganography Techniques with its types(lossy and lossless)</a:t>
                      </a:r>
                      <a:endParaRPr sz="900" u="none" cap="none" strike="noStrike">
                        <a:solidFill>
                          <a:schemeClr val="dk1"/>
                        </a:solidFill>
                        <a:latin typeface="Times New Roman"/>
                        <a:ea typeface="Times New Roman"/>
                        <a:cs typeface="Times New Roman"/>
                        <a:sym typeface="Times New Roman"/>
                      </a:endParaRPr>
                    </a:p>
                  </a:txBody>
                  <a:tcPr marT="91425" marB="91425" marR="91425" marL="91425"/>
                </a:tc>
              </a:tr>
              <a:tr h="1086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050" u="none" cap="none" strike="noStrike">
                          <a:latin typeface="Times New Roman"/>
                          <a:ea typeface="Times New Roman"/>
                          <a:cs typeface="Times New Roman"/>
                          <a:sym typeface="Times New Roman"/>
                        </a:rPr>
                        <a:t>Improving Security with Efficinet Key Management in Public Cloud using Hybrid AES, ECC and LSB Steganography comparing with Novel Hybrid Cube Base Obfuscation</a:t>
                      </a:r>
                      <a:endParaRPr sz="105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K Vandhana, Dr.S.Krishna Kumari</a:t>
                      </a:r>
                      <a:endParaRPr sz="10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IEEE, 2022</a:t>
                      </a:r>
                      <a:endParaRPr sz="12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This proposed system compares the Hybrid AES, ECC and LSB steganography and cube based Obfuscation.  Based on the experimental and statistical results achieved it is concluded that cube based obfuscation seems to be secure.</a:t>
                      </a:r>
                      <a:endParaRPr sz="1400" u="none" cap="none" strike="noStrike"/>
                    </a:p>
                  </a:txBody>
                  <a:tcPr marT="91425" marB="91425" marR="91425" marL="91425"/>
                </a:tc>
              </a:tr>
              <a:tr h="7776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latin typeface="Times New Roman"/>
                          <a:ea typeface="Times New Roman"/>
                          <a:cs typeface="Times New Roman"/>
                          <a:sym typeface="Times New Roman"/>
                        </a:rPr>
                        <a:t>Secure file storage on cloud using Hybrid cryptography</a:t>
                      </a:r>
                      <a:endParaRPr sz="11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Vivek Sharma, Abhishek Chauhan, Harsh Saxena, Shubham Mishra, Sulabh BansAL</a:t>
                      </a:r>
                      <a:endParaRPr sz="10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Times New Roman"/>
                          <a:ea typeface="Times New Roman"/>
                          <a:cs typeface="Times New Roman"/>
                          <a:sym typeface="Times New Roman"/>
                        </a:rPr>
                        <a:t>IEEE, 2021</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900" u="none" cap="none" strike="noStrike">
                          <a:latin typeface="Times New Roman"/>
                          <a:ea typeface="Times New Roman"/>
                          <a:cs typeface="Times New Roman"/>
                          <a:sym typeface="Times New Roman"/>
                        </a:rPr>
                        <a:t>In this Proposes system, 3DES (Triple Data Encryption Standard) and Blowfish Algorithms are used to provide security.</a:t>
                      </a:r>
                      <a:endParaRPr sz="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SYSTEM REQUIREMENTS </a:t>
            </a:r>
            <a:endParaRPr/>
          </a:p>
        </p:txBody>
      </p:sp>
      <p:sp>
        <p:nvSpPr>
          <p:cNvPr id="137" name="Google Shape;137;p17"/>
          <p:cNvSpPr txBox="1"/>
          <p:nvPr>
            <p:ph idx="1" type="body"/>
          </p:nvPr>
        </p:nvSpPr>
        <p:spPr>
          <a:xfrm>
            <a:off x="445008" y="1600123"/>
            <a:ext cx="3979800" cy="2231735"/>
          </a:xfrm>
          <a:prstGeom prst="rect">
            <a:avLst/>
          </a:prstGeom>
          <a:noFill/>
          <a:ln>
            <a:noFill/>
          </a:ln>
        </p:spPr>
        <p:txBody>
          <a:bodyPr anchorCtr="0" anchor="t" bIns="45700" lIns="54850"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US" sz="1900">
                <a:solidFill>
                  <a:srgbClr val="073763"/>
                </a:solidFill>
                <a:latin typeface="Times New Roman"/>
                <a:ea typeface="Times New Roman"/>
                <a:cs typeface="Times New Roman"/>
                <a:sym typeface="Times New Roman"/>
              </a:rPr>
              <a:t>HARDWARE REQUIREMENTS</a:t>
            </a:r>
            <a:endParaRPr b="1" sz="1900">
              <a:solidFill>
                <a:srgbClr val="073763"/>
              </a:solidFill>
              <a:latin typeface="Times New Roman"/>
              <a:ea typeface="Times New Roman"/>
              <a:cs typeface="Times New Roman"/>
              <a:sym typeface="Times New Roman"/>
            </a:endParaRPr>
          </a:p>
          <a:p>
            <a:pPr indent="-320040" lvl="0" marL="457200" rtl="0" algn="l">
              <a:lnSpc>
                <a:spcPct val="100000"/>
              </a:lnSpc>
              <a:spcBef>
                <a:spcPts val="0"/>
              </a:spcBef>
              <a:spcAft>
                <a:spcPts val="0"/>
              </a:spcAft>
              <a:buSzPts val="1440"/>
              <a:buChar char="◼"/>
            </a:pPr>
            <a:r>
              <a:rPr b="1" lang="en-US" sz="1600">
                <a:latin typeface="Times New Roman"/>
                <a:ea typeface="Times New Roman"/>
                <a:cs typeface="Times New Roman"/>
                <a:sym typeface="Times New Roman"/>
              </a:rPr>
              <a:t>Processors</a:t>
            </a:r>
            <a:r>
              <a:rPr lang="en-US" sz="1600">
                <a:latin typeface="Times New Roman"/>
                <a:ea typeface="Times New Roman"/>
                <a:cs typeface="Times New Roman"/>
                <a:sym typeface="Times New Roman"/>
              </a:rPr>
              <a:t>: Intel’s Atom® processor or Intel’s Core™ processor i3 or above </a:t>
            </a:r>
            <a:endParaRPr/>
          </a:p>
          <a:p>
            <a:pPr indent="-320040" lvl="0" marL="457200" rtl="0" algn="l">
              <a:lnSpc>
                <a:spcPct val="100000"/>
              </a:lnSpc>
              <a:spcBef>
                <a:spcPts val="0"/>
              </a:spcBef>
              <a:spcAft>
                <a:spcPts val="0"/>
              </a:spcAft>
              <a:buSzPts val="1440"/>
              <a:buChar char="◼"/>
            </a:pPr>
            <a:r>
              <a:rPr b="1" lang="en-US" sz="1600">
                <a:latin typeface="Times New Roman"/>
                <a:ea typeface="Times New Roman"/>
                <a:cs typeface="Times New Roman"/>
                <a:sym typeface="Times New Roman"/>
              </a:rPr>
              <a:t>Disk space</a:t>
            </a:r>
            <a:r>
              <a:rPr lang="en-US" sz="1600">
                <a:latin typeface="Times New Roman"/>
                <a:ea typeface="Times New Roman"/>
                <a:cs typeface="Times New Roman"/>
                <a:sym typeface="Times New Roman"/>
              </a:rPr>
              <a:t>: Recommended disk space is 1 GB </a:t>
            </a:r>
            <a:endParaRPr/>
          </a:p>
          <a:p>
            <a:pPr indent="-320040" lvl="0" marL="457200" rtl="0" algn="l">
              <a:lnSpc>
                <a:spcPct val="100000"/>
              </a:lnSpc>
              <a:spcBef>
                <a:spcPts val="0"/>
              </a:spcBef>
              <a:spcAft>
                <a:spcPts val="0"/>
              </a:spcAft>
              <a:buSzPts val="1440"/>
              <a:buChar char="◼"/>
            </a:pPr>
            <a:r>
              <a:rPr b="1" lang="en-US" sz="1600">
                <a:latin typeface="Times New Roman"/>
                <a:ea typeface="Times New Roman"/>
                <a:cs typeface="Times New Roman"/>
                <a:sym typeface="Times New Roman"/>
              </a:rPr>
              <a:t>RAM</a:t>
            </a:r>
            <a:r>
              <a:rPr lang="en-US" sz="1600">
                <a:latin typeface="Times New Roman"/>
                <a:ea typeface="Times New Roman"/>
                <a:cs typeface="Times New Roman"/>
                <a:sym typeface="Times New Roman"/>
              </a:rPr>
              <a:t>: 2GB or more</a:t>
            </a:r>
            <a:endParaRPr b="1" sz="1600">
              <a:latin typeface="Times New Roman"/>
              <a:ea typeface="Times New Roman"/>
              <a:cs typeface="Times New Roman"/>
              <a:sym typeface="Times New Roman"/>
            </a:endParaRPr>
          </a:p>
          <a:p>
            <a:pPr indent="0" lvl="0" marL="281622" marR="0" rtl="0" algn="l">
              <a:lnSpc>
                <a:spcPct val="100000"/>
              </a:lnSpc>
              <a:spcBef>
                <a:spcPts val="1200"/>
              </a:spcBef>
              <a:spcAft>
                <a:spcPts val="0"/>
              </a:spcAft>
              <a:buClr>
                <a:schemeClr val="accent1"/>
              </a:buClr>
              <a:buSzPts val="2560"/>
              <a:buFont typeface="Noto Sans Symbols"/>
              <a:buNone/>
            </a:pPr>
            <a:r>
              <a:t/>
            </a:r>
            <a:endParaRPr sz="3400">
              <a:latin typeface="Times New Roman"/>
              <a:ea typeface="Times New Roman"/>
              <a:cs typeface="Times New Roman"/>
              <a:sym typeface="Times New Roman"/>
            </a:endParaRPr>
          </a:p>
        </p:txBody>
      </p:sp>
      <p:sp>
        <p:nvSpPr>
          <p:cNvPr id="138" name="Google Shape;138;p17"/>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139" name="Google Shape;139;p17"/>
          <p:cNvSpPr txBox="1"/>
          <p:nvPr/>
        </p:nvSpPr>
        <p:spPr>
          <a:xfrm>
            <a:off x="4809108" y="1600123"/>
            <a:ext cx="3865500" cy="2354549"/>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900"/>
              <a:buFont typeface="Arial"/>
              <a:buNone/>
            </a:pPr>
            <a:r>
              <a:rPr b="1" i="0" lang="en-US" sz="1900" u="none" cap="none" strike="noStrike">
                <a:solidFill>
                  <a:srgbClr val="073763"/>
                </a:solidFill>
                <a:latin typeface="Times New Roman"/>
                <a:ea typeface="Times New Roman"/>
                <a:cs typeface="Times New Roman"/>
                <a:sym typeface="Times New Roman"/>
              </a:rPr>
              <a:t>SOFTWARE REQUIREMENTS</a:t>
            </a:r>
            <a:endParaRPr b="1" i="0" sz="1600" u="none" cap="none" strike="noStrike">
              <a:solidFill>
                <a:srgbClr val="000000"/>
              </a:solidFill>
              <a:latin typeface="Times New Roman"/>
              <a:ea typeface="Times New Roman"/>
              <a:cs typeface="Times New Roman"/>
              <a:sym typeface="Times New Roman"/>
            </a:endParaRPr>
          </a:p>
          <a:p>
            <a:pPr indent="-101600" lvl="0" marL="0" marR="0" rtl="0" algn="l">
              <a:lnSpc>
                <a:spcPct val="100000"/>
              </a:lnSpc>
              <a:spcBef>
                <a:spcPts val="0"/>
              </a:spcBef>
              <a:spcAft>
                <a:spcPts val="0"/>
              </a:spcAft>
              <a:buClr>
                <a:schemeClr val="accent1"/>
              </a:buClr>
              <a:buSzPts val="1600"/>
              <a:buFont typeface="Noto Sans Symbols"/>
              <a:buChar char="▪"/>
            </a:pPr>
            <a:r>
              <a:rPr b="1" i="0" lang="en-US" sz="1600" u="none" cap="none" strike="noStrike">
                <a:solidFill>
                  <a:srgbClr val="000000"/>
                </a:solidFill>
                <a:latin typeface="Times New Roman"/>
                <a:ea typeface="Times New Roman"/>
                <a:cs typeface="Times New Roman"/>
                <a:sym typeface="Times New Roman"/>
              </a:rPr>
              <a:t>Operating systems</a:t>
            </a:r>
            <a:r>
              <a:rPr b="0" i="0" lang="en-US" sz="1600" u="none" cap="none" strike="noStrike">
                <a:solidFill>
                  <a:srgbClr val="000000"/>
                </a:solidFill>
                <a:latin typeface="Times New Roman"/>
                <a:ea typeface="Times New Roman"/>
                <a:cs typeface="Times New Roman"/>
                <a:sym typeface="Times New Roman"/>
              </a:rPr>
              <a:t>: Microsoft Windows 7 or above, Apple’s macOS, &amp; Linux </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chemeClr val="accent1"/>
              </a:buClr>
              <a:buSzPts val="1600"/>
              <a:buFont typeface="Noto Sans Symbols"/>
              <a:buChar char="▪"/>
            </a:pPr>
            <a:r>
              <a:rPr b="0"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00"/>
                </a:solidFill>
                <a:latin typeface="Times New Roman"/>
                <a:ea typeface="Times New Roman"/>
                <a:cs typeface="Times New Roman"/>
                <a:sym typeface="Times New Roman"/>
              </a:rPr>
              <a:t>Python versions</a:t>
            </a:r>
            <a:r>
              <a:rPr b="0" i="0" lang="en-US" sz="1600" u="none" cap="none" strike="noStrike">
                <a:solidFill>
                  <a:srgbClr val="000000"/>
                </a:solidFill>
                <a:latin typeface="Times New Roman"/>
                <a:ea typeface="Times New Roman"/>
                <a:cs typeface="Times New Roman"/>
                <a:sym typeface="Times New Roman"/>
              </a:rPr>
              <a:t>: Python 3.6.X and above </a:t>
            </a:r>
            <a:endParaRPr b="0" i="0" sz="14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chemeClr val="accent1"/>
              </a:buClr>
              <a:buSzPts val="1600"/>
              <a:buFont typeface="Noto Sans Symbols"/>
              <a:buChar char="▪"/>
            </a:pPr>
            <a:r>
              <a:rPr b="1" i="0" lang="en-US" sz="1600" u="none" cap="none" strike="noStrike">
                <a:solidFill>
                  <a:srgbClr val="000000"/>
                </a:solidFill>
                <a:latin typeface="Times New Roman"/>
                <a:ea typeface="Times New Roman"/>
                <a:cs typeface="Times New Roman"/>
                <a:sym typeface="Times New Roman"/>
              </a:rPr>
              <a:t>Libraries</a:t>
            </a:r>
            <a:r>
              <a:rPr b="0" i="0" lang="en-US" sz="1600" u="none" cap="none" strike="noStrike">
                <a:solidFill>
                  <a:srgbClr val="000000"/>
                </a:solidFill>
                <a:latin typeface="Times New Roman"/>
                <a:ea typeface="Times New Roman"/>
                <a:cs typeface="Times New Roman"/>
                <a:sym typeface="Times New Roman"/>
              </a:rPr>
              <a:t>: pycrypto, stegano, random and other general purpose libraries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SYSTEM MODULES</a:t>
            </a:r>
            <a:endParaRPr b="1" i="0" sz="2800" u="none" cap="none" strike="noStrike">
              <a:solidFill>
                <a:srgbClr val="FFC000"/>
              </a:solidFill>
              <a:latin typeface="Corbel"/>
              <a:ea typeface="Corbel"/>
              <a:cs typeface="Corbel"/>
              <a:sym typeface="Corbel"/>
            </a:endParaRPr>
          </a:p>
        </p:txBody>
      </p:sp>
      <p:sp>
        <p:nvSpPr>
          <p:cNvPr id="145" name="Google Shape;145;p18"/>
          <p:cNvSpPr txBox="1"/>
          <p:nvPr>
            <p:ph idx="1" type="body"/>
          </p:nvPr>
        </p:nvSpPr>
        <p:spPr>
          <a:xfrm>
            <a:off x="231648" y="1137336"/>
            <a:ext cx="8570976" cy="4006164"/>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None/>
            </a:pPr>
            <a:r>
              <a:rPr lang="en-US">
                <a:latin typeface="Times New Roman"/>
                <a:ea typeface="Times New Roman"/>
                <a:cs typeface="Times New Roman"/>
                <a:sym typeface="Times New Roman"/>
              </a:rPr>
              <a:t>The system modules consists of</a:t>
            </a:r>
            <a:endParaRPr b="1">
              <a:latin typeface="Times New Roman"/>
              <a:ea typeface="Times New Roman"/>
              <a:cs typeface="Times New Roman"/>
              <a:sym typeface="Times New Roman"/>
            </a:endParaRPr>
          </a:p>
          <a:p>
            <a:pPr indent="-331469" lvl="1" marL="914400" rtl="0" algn="l">
              <a:lnSpc>
                <a:spcPct val="100000"/>
              </a:lnSpc>
              <a:spcBef>
                <a:spcPts val="360"/>
              </a:spcBef>
              <a:spcAft>
                <a:spcPts val="0"/>
              </a:spcAft>
              <a:buSzPts val="1620"/>
              <a:buChar char="❏"/>
            </a:pPr>
            <a:r>
              <a:rPr b="1" lang="en-US" sz="2400">
                <a:latin typeface="Times New Roman"/>
                <a:ea typeface="Times New Roman"/>
                <a:cs typeface="Times New Roman"/>
                <a:sym typeface="Times New Roman"/>
              </a:rPr>
              <a:t>Data Pre-processing </a:t>
            </a:r>
            <a:endParaRPr sz="2400">
              <a:latin typeface="Times New Roman"/>
              <a:ea typeface="Times New Roman"/>
              <a:cs typeface="Times New Roman"/>
              <a:sym typeface="Times New Roman"/>
            </a:endParaRPr>
          </a:p>
          <a:p>
            <a:pPr indent="-331469" lvl="1" marL="914400" rtl="0" algn="l">
              <a:lnSpc>
                <a:spcPct val="100000"/>
              </a:lnSpc>
              <a:spcBef>
                <a:spcPts val="360"/>
              </a:spcBef>
              <a:spcAft>
                <a:spcPts val="0"/>
              </a:spcAft>
              <a:buSzPts val="1620"/>
              <a:buChar char="❏"/>
            </a:pPr>
            <a:r>
              <a:rPr b="1" lang="en-US" sz="2400">
                <a:latin typeface="Times New Roman"/>
                <a:ea typeface="Times New Roman"/>
                <a:cs typeface="Times New Roman"/>
                <a:sym typeface="Times New Roman"/>
              </a:rPr>
              <a:t>Cryptography Algorithm</a:t>
            </a:r>
            <a:endParaRPr sz="2400">
              <a:latin typeface="Times New Roman"/>
              <a:ea typeface="Times New Roman"/>
              <a:cs typeface="Times New Roman"/>
              <a:sym typeface="Times New Roman"/>
            </a:endParaRPr>
          </a:p>
          <a:p>
            <a:pPr indent="-331469" lvl="1" marL="914400" rtl="0" algn="l">
              <a:lnSpc>
                <a:spcPct val="100000"/>
              </a:lnSpc>
              <a:spcBef>
                <a:spcPts val="360"/>
              </a:spcBef>
              <a:spcAft>
                <a:spcPts val="0"/>
              </a:spcAft>
              <a:buSzPts val="1620"/>
              <a:buChar char="❏"/>
            </a:pPr>
            <a:r>
              <a:rPr b="1" lang="en-US" sz="2400">
                <a:latin typeface="Times New Roman"/>
                <a:ea typeface="Times New Roman"/>
                <a:cs typeface="Times New Roman"/>
                <a:sym typeface="Times New Roman"/>
              </a:rPr>
              <a:t>Steganography</a:t>
            </a:r>
            <a:endParaRPr sz="2400">
              <a:latin typeface="Times New Roman"/>
              <a:ea typeface="Times New Roman"/>
              <a:cs typeface="Times New Roman"/>
              <a:sym typeface="Times New Roman"/>
            </a:endParaRPr>
          </a:p>
          <a:p>
            <a:pPr indent="-331469" lvl="1" marL="914400" rtl="0" algn="l">
              <a:lnSpc>
                <a:spcPct val="100000"/>
              </a:lnSpc>
              <a:spcBef>
                <a:spcPts val="360"/>
              </a:spcBef>
              <a:spcAft>
                <a:spcPts val="0"/>
              </a:spcAft>
              <a:buSzPts val="1620"/>
              <a:buChar char="❏"/>
            </a:pPr>
            <a:r>
              <a:rPr b="1" lang="en-US" sz="2400">
                <a:latin typeface="Times New Roman"/>
                <a:ea typeface="Times New Roman"/>
                <a:cs typeface="Times New Roman"/>
                <a:sym typeface="Times New Roman"/>
              </a:rPr>
              <a:t>Decryption and Extraction</a:t>
            </a:r>
            <a:endParaRPr sz="2400">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440"/>
              <a:buNone/>
            </a:pPr>
            <a:r>
              <a:t/>
            </a:r>
            <a:endParaRPr b="1" sz="1800">
              <a:latin typeface="Times New Roman"/>
              <a:ea typeface="Times New Roman"/>
              <a:cs typeface="Times New Roman"/>
              <a:sym typeface="Times New Roman"/>
            </a:endParaRPr>
          </a:p>
        </p:txBody>
      </p:sp>
      <p:sp>
        <p:nvSpPr>
          <p:cNvPr id="146" name="Google Shape;146;p18"/>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REFERENCES</a:t>
            </a:r>
            <a:endParaRPr b="1" i="0" sz="1600" u="none" cap="none" strike="noStrike">
              <a:solidFill>
                <a:srgbClr val="FFC000"/>
              </a:solidFill>
              <a:latin typeface="Corbel"/>
              <a:ea typeface="Corbel"/>
              <a:cs typeface="Corbel"/>
              <a:sym typeface="Corbel"/>
            </a:endParaRPr>
          </a:p>
        </p:txBody>
      </p:sp>
      <p:sp>
        <p:nvSpPr>
          <p:cNvPr id="152" name="Google Shape;152;p19"/>
          <p:cNvSpPr txBox="1"/>
          <p:nvPr>
            <p:ph idx="1" type="body"/>
          </p:nvPr>
        </p:nvSpPr>
        <p:spPr>
          <a:xfrm>
            <a:off x="0" y="1121664"/>
            <a:ext cx="8900160" cy="4249221"/>
          </a:xfrm>
          <a:prstGeom prst="rect">
            <a:avLst/>
          </a:prstGeom>
          <a:noFill/>
          <a:ln>
            <a:noFill/>
          </a:ln>
        </p:spPr>
        <p:txBody>
          <a:bodyPr anchorCtr="0" anchor="t" bIns="45700" lIns="54850" spcFirstLastPara="1" rIns="91425" wrap="square" tIns="91425">
            <a:noAutofit/>
          </a:bodyPr>
          <a:lstStyle/>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1.  Secure File Storage Using Hybrid Cryptography</a:t>
            </a:r>
            <a:r>
              <a:rPr lang="en-US" sz="1400">
                <a:latin typeface="Times New Roman"/>
                <a:ea typeface="Times New Roman"/>
                <a:cs typeface="Times New Roman"/>
                <a:sym typeface="Times New Roman"/>
              </a:rPr>
              <a:t>: 2021 6th International Conference on Communication and Electronics Systems (ICCES)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 Putta Bharathi, Gayathri Annam, Jaya Bindu, Kandi Vamsi, Krishna Duggana and Anjali.T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2.  An Efficient Algorithm for Confidentiality, Integrity and Authentication Using Hybrid Cryptography and Steganography 2019 :</a:t>
            </a:r>
            <a:r>
              <a:rPr lang="en-US" sz="1400">
                <a:latin typeface="Times New Roman"/>
                <a:ea typeface="Times New Roman"/>
                <a:cs typeface="Times New Roman"/>
                <a:sym typeface="Times New Roman"/>
              </a:rPr>
              <a:t> International Conference on Electrical, Computer and Communication Engineering ( ECCE), 7­9 February, 2019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 Chitra Biswas, Udayan Das Gupta and Md. Mokammel Haque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3.  Hybrid Implementation of Twofish, AES, ElGamal and RSA Cryptosystems: </a:t>
            </a:r>
            <a:r>
              <a:rPr lang="en-US" sz="1400">
                <a:latin typeface="Times New Roman"/>
                <a:ea typeface="Times New Roman"/>
                <a:cs typeface="Times New Roman"/>
                <a:sym typeface="Times New Roman"/>
              </a:rPr>
              <a:t>2020 IEEE East­West Design &amp;amp; Test Symposium (EWDTS)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 Elza Jintcharadze Maksim Iavich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4.   Exploring LSB Steganography Possibilities in RGB Images: </a:t>
            </a:r>
            <a:r>
              <a:rPr lang="en-US" sz="1400">
                <a:latin typeface="Times New Roman"/>
                <a:ea typeface="Times New Roman"/>
                <a:cs typeface="Times New Roman"/>
                <a:sym typeface="Times New Roman"/>
              </a:rPr>
              <a:t>2021 12th International Conference on Computing Communication and Networking  Technologies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 Rutvik Dumre and Aashka Dave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5.   Combined Cryptography and Steganography for Enhanced Security in Suboptimal Images: </a:t>
            </a:r>
            <a:r>
              <a:rPr lang="en-US" sz="1400">
                <a:latin typeface="Times New Roman"/>
                <a:ea typeface="Times New Roman"/>
                <a:cs typeface="Times New Roman"/>
                <a:sym typeface="Times New Roman"/>
              </a:rPr>
              <a:t>2020 International Conference on Artificial Intelligence and Signal Processing (AISP)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:S. Joseph Gladwin and Pasumarthi Lakshmi Gowthami </a:t>
            </a:r>
            <a:endParaRPr/>
          </a:p>
          <a:p>
            <a:pPr indent="0" lvl="0" marL="137160" rtl="0" algn="just">
              <a:lnSpc>
                <a:spcPct val="100000"/>
              </a:lnSpc>
              <a:spcBef>
                <a:spcPts val="0"/>
              </a:spcBef>
              <a:spcAft>
                <a:spcPts val="0"/>
              </a:spcAft>
              <a:buSzPts val="1440"/>
              <a:buNone/>
            </a:pPr>
            <a:r>
              <a:rPr lang="en-US" sz="1400">
                <a:latin typeface="Times New Roman"/>
                <a:ea typeface="Times New Roman"/>
                <a:cs typeface="Times New Roman"/>
                <a:sym typeface="Times New Roman"/>
              </a:rPr>
              <a:t>6.  </a:t>
            </a:r>
            <a:r>
              <a:rPr b="1" lang="en-US" sz="1400">
                <a:latin typeface="Times New Roman"/>
                <a:ea typeface="Times New Roman"/>
                <a:cs typeface="Times New Roman"/>
                <a:sym typeface="Times New Roman"/>
              </a:rPr>
              <a:t>Enhancing Data Security by using Hybrid Cryptographic Algorithm</a:t>
            </a:r>
            <a:r>
              <a:rPr lang="en-US" sz="1400">
                <a:latin typeface="Times New Roman"/>
                <a:ea typeface="Times New Roman"/>
                <a:cs typeface="Times New Roman"/>
                <a:sym typeface="Times New Roman"/>
              </a:rPr>
              <a:t>  Authors, Publication &amp; Year: Jigar Chauhan, Neekhil Dedhia, BhagyashriKulkarni ‐ IJESIT, 2013 </a:t>
            </a:r>
            <a:endParaRPr/>
          </a:p>
          <a:p>
            <a:pPr indent="0" lvl="0" marL="137160" rtl="0" algn="just">
              <a:lnSpc>
                <a:spcPct val="100000"/>
              </a:lnSpc>
              <a:spcBef>
                <a:spcPts val="0"/>
              </a:spcBef>
              <a:spcAft>
                <a:spcPts val="0"/>
              </a:spcAft>
              <a:buSzPts val="1440"/>
              <a:buNone/>
            </a:pPr>
            <a:r>
              <a:rPr b="1" lang="en-US" sz="1400">
                <a:latin typeface="Times New Roman"/>
                <a:ea typeface="Times New Roman"/>
                <a:cs typeface="Times New Roman"/>
                <a:sym typeface="Times New Roman"/>
              </a:rPr>
              <a:t>7. Performance Comparison Between AES 256‐Blowfish and Blowfish‐AES 256 Combinations</a:t>
            </a:r>
            <a:r>
              <a:rPr lang="en-US" sz="1400">
                <a:latin typeface="Times New Roman"/>
                <a:ea typeface="Times New Roman"/>
                <a:cs typeface="Times New Roman"/>
                <a:sym typeface="Times New Roman"/>
              </a:rPr>
              <a:t>  </a:t>
            </a:r>
            <a:r>
              <a:rPr b="1" lang="en-US" sz="1400">
                <a:latin typeface="Times New Roman"/>
                <a:ea typeface="Times New Roman"/>
                <a:cs typeface="Times New Roman"/>
                <a:sym typeface="Times New Roman"/>
              </a:rPr>
              <a:t>Authors:</a:t>
            </a:r>
            <a:r>
              <a:rPr lang="en-US" sz="1400">
                <a:latin typeface="Times New Roman"/>
                <a:ea typeface="Times New Roman"/>
                <a:cs typeface="Times New Roman"/>
                <a:sym typeface="Times New Roman"/>
              </a:rPr>
              <a:t>Publication &amp; Year:Muhammad Abdul Muin, Muhammad Abdul Muin, Arief Setyanto, Sudarmawan, Kartika Imam Santoso ‐ ICITACEE,2018</a:t>
            </a:r>
            <a:endParaRPr/>
          </a:p>
        </p:txBody>
      </p:sp>
      <p:sp>
        <p:nvSpPr>
          <p:cNvPr id="153" name="Google Shape;153;p19"/>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idx="12" type="sldNum"/>
          </p:nvPr>
        </p:nvSpPr>
        <p:spPr>
          <a:xfrm>
            <a:off x="8204200" y="4857750"/>
            <a:ext cx="733500" cy="206400"/>
          </a:xfrm>
          <a:prstGeom prst="rect">
            <a:avLst/>
          </a:prstGeom>
          <a:noFill/>
          <a:ln>
            <a:noFill/>
          </a:ln>
        </p:spPr>
        <p:txBody>
          <a:bodyPr anchorCtr="0" anchor="b" bIns="0" lIns="91425" spcFirstLastPara="1" rIns="91425" wrap="square" tIns="45700">
            <a:noAutofit/>
          </a:bodyPr>
          <a:lstStyle/>
          <a:p>
            <a:pPr indent="0" lvl="0" marL="0" rtl="0" algn="r">
              <a:lnSpc>
                <a:spcPct val="100000"/>
              </a:lnSpc>
              <a:spcBef>
                <a:spcPts val="0"/>
              </a:spcBef>
              <a:spcAft>
                <a:spcPts val="0"/>
              </a:spcAft>
              <a:buClr>
                <a:srgbClr val="3F3F3F"/>
              </a:buClr>
              <a:buSzPts val="1200"/>
              <a:buFont typeface="Arial"/>
              <a:buNone/>
            </a:pPr>
            <a:fld id="{00000000-1234-1234-1234-123412341234}" type="slidenum">
              <a:rPr lang="en-US"/>
              <a:t>‹#›</a:t>
            </a:fld>
            <a:endParaRPr/>
          </a:p>
        </p:txBody>
      </p:sp>
      <p:sp>
        <p:nvSpPr>
          <p:cNvPr id="160" name="Google Shape;160;p20"/>
          <p:cNvSpPr txBox="1"/>
          <p:nvPr/>
        </p:nvSpPr>
        <p:spPr>
          <a:xfrm>
            <a:off x="1041100" y="1933450"/>
            <a:ext cx="6717600" cy="98295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000000"/>
                </a:solidFill>
                <a:latin typeface="Corbel"/>
                <a:ea typeface="Corbel"/>
                <a:cs typeface="Corbel"/>
                <a:sym typeface="Corbel"/>
              </a:rPr>
              <a:t>THANK YOU</a:t>
            </a:r>
            <a:endParaRPr b="1" i="0" sz="5400" u="none" cap="none" strike="noStrike">
              <a:solidFill>
                <a:srgbClr val="000000"/>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8"/>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ABSTRACT</a:t>
            </a:r>
            <a:endParaRPr b="1" i="0" sz="2800" u="none" cap="none" strike="noStrike">
              <a:solidFill>
                <a:srgbClr val="FF0684"/>
              </a:solidFill>
              <a:latin typeface="Corbel"/>
              <a:ea typeface="Corbel"/>
              <a:cs typeface="Corbel"/>
              <a:sym typeface="Corbel"/>
            </a:endParaRPr>
          </a:p>
        </p:txBody>
      </p:sp>
      <p:sp>
        <p:nvSpPr>
          <p:cNvPr id="67" name="Google Shape;67;p8"/>
          <p:cNvSpPr txBox="1"/>
          <p:nvPr>
            <p:ph idx="1" type="body"/>
          </p:nvPr>
        </p:nvSpPr>
        <p:spPr>
          <a:xfrm>
            <a:off x="457200" y="1222650"/>
            <a:ext cx="8342400" cy="3772200"/>
          </a:xfrm>
          <a:prstGeom prst="rect">
            <a:avLst/>
          </a:prstGeom>
          <a:noFill/>
          <a:ln>
            <a:noFill/>
          </a:ln>
        </p:spPr>
        <p:txBody>
          <a:bodyPr anchorCtr="0" anchor="t" bIns="45700" lIns="54850" spcFirstLastPara="1" rIns="91425" wrap="square" tIns="91425">
            <a:noAutofit/>
          </a:bodyPr>
          <a:lstStyle/>
          <a:p>
            <a:pPr indent="0" lvl="0" marL="0" rtl="0" algn="just">
              <a:lnSpc>
                <a:spcPct val="100000"/>
              </a:lnSpc>
              <a:spcBef>
                <a:spcPts val="0"/>
              </a:spcBef>
              <a:spcAft>
                <a:spcPts val="0"/>
              </a:spcAft>
              <a:buSzPts val="1440"/>
              <a:buNone/>
            </a:pPr>
            <a:r>
              <a:rPr lang="en-US" sz="1800">
                <a:solidFill>
                  <a:schemeClr val="dk1"/>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Security is a major concern in a wide range of applications, from cloud storage to messaging via chat. Many different approaches have also been proposed to provide data protection in the cloud, such as AES, DES, and RSA, but Existing systems often fail when only a certain form of encoding is utilized, either AES, OR DES, OR RSA depending on a consumer requirement. . Cryptographic techniques such as DES and AES are used in order to provide Security to the data but using a single technique sometimes doesn’t provide high-level security. So here the proposed work focused on introducing a hybrid cryptographic mechanism that involves multiple techniques to encrypt and decrypt the data.</a:t>
            </a:r>
            <a:endParaRPr sz="1800">
              <a:solidFill>
                <a:schemeClr val="dk1"/>
              </a:solidFill>
              <a:latin typeface="Times New Roman"/>
              <a:ea typeface="Times New Roman"/>
              <a:cs typeface="Times New Roman"/>
              <a:sym typeface="Times New Roman"/>
            </a:endParaRPr>
          </a:p>
        </p:txBody>
      </p:sp>
      <p:sp>
        <p:nvSpPr>
          <p:cNvPr id="68" name="Google Shape;68;p8"/>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9"/>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INTRODUCTION</a:t>
            </a:r>
            <a:endParaRPr b="1" i="0" sz="2800" u="none" cap="none" strike="noStrike">
              <a:solidFill>
                <a:srgbClr val="FF0684"/>
              </a:solidFill>
              <a:latin typeface="Corbel"/>
              <a:ea typeface="Corbel"/>
              <a:cs typeface="Corbel"/>
              <a:sym typeface="Corbel"/>
            </a:endParaRPr>
          </a:p>
        </p:txBody>
      </p:sp>
      <p:sp>
        <p:nvSpPr>
          <p:cNvPr id="75" name="Google Shape;75;p9"/>
          <p:cNvSpPr txBox="1"/>
          <p:nvPr>
            <p:ph idx="1" type="body"/>
          </p:nvPr>
        </p:nvSpPr>
        <p:spPr>
          <a:xfrm>
            <a:off x="573024" y="1450848"/>
            <a:ext cx="7985760" cy="3349751"/>
          </a:xfrm>
          <a:prstGeom prst="rect">
            <a:avLst/>
          </a:prstGeom>
          <a:noFill/>
          <a:ln>
            <a:noFill/>
          </a:ln>
        </p:spPr>
        <p:txBody>
          <a:bodyPr anchorCtr="0" anchor="t" bIns="45700" lIns="54850" spcFirstLastPara="1" rIns="91425" wrap="square" tIns="91425">
            <a:noAutofit/>
          </a:bodyPr>
          <a:lstStyle/>
          <a:p>
            <a:pPr indent="0" lvl="0" marL="117475" rtl="0" algn="just">
              <a:lnSpc>
                <a:spcPct val="100000"/>
              </a:lnSpc>
              <a:spcBef>
                <a:spcPts val="0"/>
              </a:spcBef>
              <a:spcAft>
                <a:spcPts val="0"/>
              </a:spcAft>
              <a:buSzPts val="1440"/>
              <a:buNone/>
            </a:pPr>
            <a:r>
              <a:rPr lang="en-US" sz="1800">
                <a:latin typeface="Times New Roman"/>
                <a:ea typeface="Times New Roman"/>
                <a:cs typeface="Times New Roman"/>
                <a:sym typeface="Times New Roman"/>
              </a:rPr>
              <a:t>The Internet is a public-interacted system; the amount of information exchanged over the internet is completely not safe. Protecting the information transmitted over the network is a difficult task and the data security issues become increasingly important. At present, various types of cryptographic algorithms provide high security to information on networks, but they also have some drawbacks. To improve the strength of these algorithms, a new hybrid cryptographic algorithm in is used.</a:t>
            </a:r>
            <a:endParaRPr sz="1800">
              <a:latin typeface="Times New Roman"/>
              <a:ea typeface="Times New Roman"/>
              <a:cs typeface="Times New Roman"/>
              <a:sym typeface="Times New Roman"/>
            </a:endParaRPr>
          </a:p>
        </p:txBody>
      </p:sp>
      <p:sp>
        <p:nvSpPr>
          <p:cNvPr id="76" name="Google Shape;76;p9"/>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0"/>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AIM / OBJECTIVE</a:t>
            </a:r>
            <a:endParaRPr b="1" i="0" sz="2800" u="none" cap="none" strike="noStrike">
              <a:solidFill>
                <a:srgbClr val="FF0684"/>
              </a:solidFill>
              <a:latin typeface="Corbel"/>
              <a:ea typeface="Corbel"/>
              <a:cs typeface="Corbel"/>
              <a:sym typeface="Corbel"/>
            </a:endParaRPr>
          </a:p>
        </p:txBody>
      </p:sp>
      <p:sp>
        <p:nvSpPr>
          <p:cNvPr id="83" name="Google Shape;83;p10"/>
          <p:cNvSpPr txBox="1"/>
          <p:nvPr>
            <p:ph idx="1" type="body"/>
          </p:nvPr>
        </p:nvSpPr>
        <p:spPr>
          <a:xfrm>
            <a:off x="457200" y="1331912"/>
            <a:ext cx="8229600" cy="3468687"/>
          </a:xfrm>
          <a:prstGeom prst="rect">
            <a:avLst/>
          </a:prstGeom>
          <a:noFill/>
          <a:ln>
            <a:noFill/>
          </a:ln>
        </p:spPr>
        <p:txBody>
          <a:bodyPr anchorCtr="0" anchor="t" bIns="45700" lIns="54850" spcFirstLastPara="1" rIns="91425" wrap="square" tIns="91425">
            <a:noAutofit/>
          </a:bodyPr>
          <a:lstStyle/>
          <a:p>
            <a:pPr indent="-330200" lvl="0" marL="457200" rtl="0" algn="just">
              <a:lnSpc>
                <a:spcPct val="100000"/>
              </a:lnSpc>
              <a:spcBef>
                <a:spcPts val="0"/>
              </a:spcBef>
              <a:spcAft>
                <a:spcPts val="0"/>
              </a:spcAft>
              <a:buSzPts val="1600"/>
              <a:buChar char="●"/>
            </a:pPr>
            <a:r>
              <a:rPr lang="en-US" sz="1800">
                <a:latin typeface="Times New Roman"/>
                <a:ea typeface="Times New Roman"/>
                <a:cs typeface="Times New Roman"/>
                <a:sym typeface="Times New Roman"/>
              </a:rPr>
              <a:t>The main objective of this project is to build a Hybrid Crypto-system that secures data on multiple layers and also ensures security of keys. </a:t>
            </a:r>
            <a:endParaRPr/>
          </a:p>
          <a:p>
            <a:pPr indent="-330200" lvl="0" marL="457200" rtl="0" algn="just">
              <a:lnSpc>
                <a:spcPct val="100000"/>
              </a:lnSpc>
              <a:spcBef>
                <a:spcPts val="0"/>
              </a:spcBef>
              <a:spcAft>
                <a:spcPts val="0"/>
              </a:spcAft>
              <a:buSzPts val="1600"/>
              <a:buChar char="●"/>
            </a:pPr>
            <a:r>
              <a:rPr lang="en-US" sz="1800">
                <a:latin typeface="Times New Roman"/>
                <a:ea typeface="Times New Roman"/>
                <a:cs typeface="Times New Roman"/>
                <a:sym typeface="Times New Roman"/>
              </a:rPr>
              <a:t>The Hybrid crypto-system also securely stores the keys so that they don’t lead to any vulnerabilities. </a:t>
            </a:r>
            <a:endParaRPr/>
          </a:p>
          <a:p>
            <a:pPr indent="-330200" lvl="0" marL="457200" rtl="0" algn="just">
              <a:lnSpc>
                <a:spcPct val="100000"/>
              </a:lnSpc>
              <a:spcBef>
                <a:spcPts val="0"/>
              </a:spcBef>
              <a:spcAft>
                <a:spcPts val="0"/>
              </a:spcAft>
              <a:buSzPts val="1600"/>
              <a:buChar char="●"/>
            </a:pPr>
            <a:r>
              <a:rPr lang="en-US" sz="1800">
                <a:latin typeface="Times New Roman"/>
                <a:ea typeface="Times New Roman"/>
                <a:cs typeface="Times New Roman"/>
                <a:sym typeface="Times New Roman"/>
              </a:rPr>
              <a:t>To create a crypto-system that provides excellent security without compromising on performance and speed. </a:t>
            </a:r>
            <a:endParaRPr/>
          </a:p>
          <a:p>
            <a:pPr indent="-330200" lvl="0" marL="457200" rtl="0" algn="just">
              <a:lnSpc>
                <a:spcPct val="100000"/>
              </a:lnSpc>
              <a:spcBef>
                <a:spcPts val="0"/>
              </a:spcBef>
              <a:spcAft>
                <a:spcPts val="0"/>
              </a:spcAft>
              <a:buSzPts val="1600"/>
              <a:buChar char="●"/>
            </a:pPr>
            <a:r>
              <a:rPr lang="en-US" sz="1800">
                <a:latin typeface="Times New Roman"/>
                <a:ea typeface="Times New Roman"/>
                <a:cs typeface="Times New Roman"/>
                <a:sym typeface="Times New Roman"/>
              </a:rPr>
              <a:t>To overcome the performance-security tradeoffs of cryptographic algorithms when used separately.</a:t>
            </a:r>
            <a:endParaRPr sz="1800">
              <a:latin typeface="Times New Roman"/>
              <a:ea typeface="Times New Roman"/>
              <a:cs typeface="Times New Roman"/>
              <a:sym typeface="Times New Roman"/>
            </a:endParaRPr>
          </a:p>
        </p:txBody>
      </p:sp>
      <p:sp>
        <p:nvSpPr>
          <p:cNvPr id="84" name="Google Shape;84;p10"/>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1"/>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rtl="0" algn="ctr">
              <a:lnSpc>
                <a:spcPct val="100000"/>
              </a:lnSpc>
              <a:spcBef>
                <a:spcPts val="0"/>
              </a:spcBef>
              <a:spcAft>
                <a:spcPts val="0"/>
              </a:spcAft>
              <a:buClr>
                <a:srgbClr val="FFC000"/>
              </a:buClr>
              <a:buSzPts val="4500"/>
              <a:buNone/>
            </a:pPr>
            <a:r>
              <a:rPr lang="en-US" sz="2800">
                <a:solidFill>
                  <a:srgbClr val="FFC000"/>
                </a:solidFill>
              </a:rPr>
              <a:t>EXISTING SYSTEM</a:t>
            </a:r>
            <a:endParaRPr b="1" i="0" sz="1400" u="none" cap="none" strike="noStrike">
              <a:solidFill>
                <a:srgbClr val="FFC000"/>
              </a:solidFill>
              <a:latin typeface="Corbel"/>
              <a:ea typeface="Corbel"/>
              <a:cs typeface="Corbel"/>
              <a:sym typeface="Corbel"/>
            </a:endParaRPr>
          </a:p>
        </p:txBody>
      </p:sp>
      <p:sp>
        <p:nvSpPr>
          <p:cNvPr id="90" name="Google Shape;90;p11"/>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91" name="Google Shape;91;p11"/>
          <p:cNvSpPr txBox="1"/>
          <p:nvPr>
            <p:ph idx="1" type="body"/>
          </p:nvPr>
        </p:nvSpPr>
        <p:spPr>
          <a:xfrm>
            <a:off x="438912" y="1563450"/>
            <a:ext cx="8327136" cy="2960400"/>
          </a:xfrm>
          <a:prstGeom prst="rect">
            <a:avLst/>
          </a:prstGeom>
          <a:noFill/>
          <a:ln>
            <a:noFill/>
          </a:ln>
        </p:spPr>
        <p:txBody>
          <a:bodyPr anchorCtr="0" anchor="t" bIns="45700" lIns="54850" spcFirstLastPara="1" rIns="91425" wrap="square" tIns="91425">
            <a:noAutofit/>
          </a:bodyPr>
          <a:lstStyle/>
          <a:p>
            <a:pPr indent="-336550" lvl="0" marL="457200" marR="0" rtl="0" algn="just">
              <a:lnSpc>
                <a:spcPct val="115000"/>
              </a:lnSpc>
              <a:spcBef>
                <a:spcPts val="0"/>
              </a:spcBef>
              <a:spcAft>
                <a:spcPts val="0"/>
              </a:spcAft>
              <a:buSzPts val="1700"/>
              <a:buChar char="●"/>
            </a:pPr>
            <a:r>
              <a:rPr lang="en-US" sz="1800">
                <a:latin typeface="Times New Roman"/>
                <a:ea typeface="Times New Roman"/>
                <a:cs typeface="Times New Roman"/>
                <a:sym typeface="Times New Roman"/>
              </a:rPr>
              <a:t>Some system uses any one of the encryption algorithm.</a:t>
            </a:r>
            <a:endParaRPr/>
          </a:p>
          <a:p>
            <a:pPr indent="-336550" lvl="0" marL="457200" rtl="0" algn="just">
              <a:lnSpc>
                <a:spcPct val="115000"/>
              </a:lnSpc>
              <a:spcBef>
                <a:spcPts val="0"/>
              </a:spcBef>
              <a:spcAft>
                <a:spcPts val="0"/>
              </a:spcAft>
              <a:buSzPts val="1700"/>
              <a:buChar char="●"/>
            </a:pPr>
            <a:r>
              <a:rPr lang="en-US" sz="1800">
                <a:latin typeface="Times New Roman"/>
                <a:ea typeface="Times New Roman"/>
                <a:cs typeface="Times New Roman"/>
                <a:sym typeface="Times New Roman"/>
              </a:rPr>
              <a:t>Various combinations of Advanced Encryption Standard (AES), Elliptical Curve Cryptography (ECC) and Rivest, Shamir and Adleman (RSA) algorithms are used to provide hybrid encryption. Secure Hash Algorithm (SHA-256) is also used to provide authentication and integrity.</a:t>
            </a:r>
            <a:endParaRPr/>
          </a:p>
          <a:p>
            <a:pPr indent="-336550" lvl="0" marL="457200" rtl="0" algn="just">
              <a:lnSpc>
                <a:spcPct val="115000"/>
              </a:lnSpc>
              <a:spcBef>
                <a:spcPts val="0"/>
              </a:spcBef>
              <a:spcAft>
                <a:spcPts val="0"/>
              </a:spcAft>
              <a:buSzPts val="1700"/>
              <a:buChar char="●"/>
            </a:pPr>
            <a:r>
              <a:rPr lang="en-US" sz="1800">
                <a:latin typeface="Times New Roman"/>
                <a:ea typeface="Times New Roman"/>
                <a:cs typeface="Times New Roman"/>
                <a:sym typeface="Times New Roman"/>
              </a:rPr>
              <a:t>The most common hybrid system is based on the Diffie-Hellman key exchange, which is a method for exchanging private keys using public-key encryption.</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2"/>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EXISTING SYSTEM- DRAWBACKS</a:t>
            </a:r>
            <a:endParaRPr b="1" i="0" sz="2800" u="none" cap="none" strike="noStrike">
              <a:solidFill>
                <a:srgbClr val="FF0684"/>
              </a:solidFill>
              <a:latin typeface="Corbel"/>
              <a:ea typeface="Corbel"/>
              <a:cs typeface="Corbel"/>
              <a:sym typeface="Corbel"/>
            </a:endParaRPr>
          </a:p>
        </p:txBody>
      </p:sp>
      <p:sp>
        <p:nvSpPr>
          <p:cNvPr id="98" name="Google Shape;98;p12"/>
          <p:cNvSpPr txBox="1"/>
          <p:nvPr>
            <p:ph idx="1" type="body"/>
          </p:nvPr>
        </p:nvSpPr>
        <p:spPr>
          <a:xfrm>
            <a:off x="457200" y="1331912"/>
            <a:ext cx="7967472" cy="3468687"/>
          </a:xfrm>
          <a:prstGeom prst="rect">
            <a:avLst/>
          </a:prstGeom>
          <a:noFill/>
          <a:ln>
            <a:noFill/>
          </a:ln>
        </p:spPr>
        <p:txBody>
          <a:bodyPr anchorCtr="0" anchor="t" bIns="45700" lIns="54850" spcFirstLastPara="1" rIns="91425" wrap="square" tIns="91425">
            <a:noAutofit/>
          </a:bodyPr>
          <a:lstStyle/>
          <a:p>
            <a:pPr indent="-91440" lvl="0" marL="457200" rtl="0" algn="just">
              <a:lnSpc>
                <a:spcPct val="150000"/>
              </a:lnSpc>
              <a:spcBef>
                <a:spcPts val="0"/>
              </a:spcBef>
              <a:spcAft>
                <a:spcPts val="0"/>
              </a:spcAft>
              <a:buSzPts val="1440"/>
              <a:buChar char="◼"/>
            </a:pPr>
            <a:r>
              <a:rPr lang="en-US" sz="1800">
                <a:latin typeface="Times New Roman"/>
                <a:ea typeface="Times New Roman"/>
                <a:cs typeface="Times New Roman"/>
                <a:sym typeface="Times New Roman"/>
              </a:rPr>
              <a:t>  Because only one encryption technique is used, and keys are not effectively supervised, there is a risk of key leakage. </a:t>
            </a:r>
            <a:endParaRPr/>
          </a:p>
          <a:p>
            <a:pPr indent="-91440" lvl="0" marL="457200" rtl="0" algn="just">
              <a:lnSpc>
                <a:spcPct val="150000"/>
              </a:lnSpc>
              <a:spcBef>
                <a:spcPts val="0"/>
              </a:spcBef>
              <a:spcAft>
                <a:spcPts val="0"/>
              </a:spcAft>
              <a:buSzPts val="1440"/>
              <a:buChar char="◼"/>
            </a:pPr>
            <a:r>
              <a:rPr lang="en-US" sz="1800">
                <a:latin typeface="Times New Roman"/>
                <a:ea typeface="Times New Roman"/>
                <a:cs typeface="Times New Roman"/>
                <a:sym typeface="Times New Roman"/>
              </a:rPr>
              <a:t>  AES, DES or RSA methods are used for encryption and the key sharing process is not secure. </a:t>
            </a:r>
            <a:endParaRPr/>
          </a:p>
          <a:p>
            <a:pPr indent="-91440" lvl="0" marL="457200" rtl="0" algn="just">
              <a:lnSpc>
                <a:spcPct val="150000"/>
              </a:lnSpc>
              <a:spcBef>
                <a:spcPts val="0"/>
              </a:spcBef>
              <a:spcAft>
                <a:spcPts val="0"/>
              </a:spcAft>
              <a:buSzPts val="1440"/>
              <a:buChar char="◼"/>
            </a:pPr>
            <a:r>
              <a:rPr lang="en-US" sz="1800">
                <a:latin typeface="Times New Roman"/>
                <a:ea typeface="Times New Roman"/>
                <a:cs typeface="Times New Roman"/>
                <a:sym typeface="Times New Roman"/>
              </a:rPr>
              <a:t>  Due to weak random number generator of RSA, it takes comparatively lesser time of cracking the algorithm.</a:t>
            </a:r>
            <a:endParaRPr sz="1800">
              <a:latin typeface="Times New Roman"/>
              <a:ea typeface="Times New Roman"/>
              <a:cs typeface="Times New Roman"/>
              <a:sym typeface="Times New Roman"/>
            </a:endParaRPr>
          </a:p>
        </p:txBody>
      </p:sp>
      <p:sp>
        <p:nvSpPr>
          <p:cNvPr id="99" name="Google Shape;99;p12"/>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4500"/>
              <a:buFont typeface="Corbel"/>
              <a:buNone/>
            </a:pPr>
            <a:r>
              <a:rPr b="1" i="0" lang="en-US" sz="4500" u="none" cap="none" strike="noStrike">
                <a:solidFill>
                  <a:srgbClr val="FFC000"/>
                </a:solidFill>
                <a:latin typeface="Corbel"/>
                <a:ea typeface="Corbel"/>
                <a:cs typeface="Corbel"/>
                <a:sym typeface="Corbel"/>
              </a:rPr>
              <a:t>  </a:t>
            </a:r>
            <a:r>
              <a:rPr b="1" i="0" lang="en-US" sz="2800" u="none" cap="none" strike="noStrike">
                <a:solidFill>
                  <a:srgbClr val="FFC000"/>
                </a:solidFill>
                <a:latin typeface="Corbel"/>
                <a:ea typeface="Corbel"/>
                <a:cs typeface="Corbel"/>
                <a:sym typeface="Corbel"/>
              </a:rPr>
              <a:t>PROPOSED WORK</a:t>
            </a:r>
            <a:endParaRPr b="1" i="0" sz="2800" u="none" cap="none" strike="noStrike">
              <a:solidFill>
                <a:srgbClr val="FFC000"/>
              </a:solidFill>
              <a:latin typeface="Corbel"/>
              <a:ea typeface="Corbel"/>
              <a:cs typeface="Corbel"/>
              <a:sym typeface="Corbel"/>
            </a:endParaRPr>
          </a:p>
        </p:txBody>
      </p:sp>
      <p:sp>
        <p:nvSpPr>
          <p:cNvPr id="105" name="Google Shape;105;p13"/>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106" name="Google Shape;106;p13"/>
          <p:cNvSpPr txBox="1"/>
          <p:nvPr>
            <p:ph idx="1" type="body"/>
          </p:nvPr>
        </p:nvSpPr>
        <p:spPr>
          <a:xfrm>
            <a:off x="76200" y="1414801"/>
            <a:ext cx="8726424" cy="3332100"/>
          </a:xfrm>
          <a:prstGeom prst="rect">
            <a:avLst/>
          </a:prstGeom>
          <a:noFill/>
          <a:ln>
            <a:noFill/>
          </a:ln>
        </p:spPr>
        <p:txBody>
          <a:bodyPr anchorCtr="0" anchor="t" bIns="45700" lIns="54850" spcFirstLastPara="1" rIns="91425" wrap="square" tIns="91425">
            <a:noAutofit/>
          </a:bodyPr>
          <a:lstStyle/>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The proposed system, When a user uploads data, it is divided into five sections, the first of which is encrypted with AES, the second with BlowFish, the third with Triple-DES, the fourth part with IDEA and the fifth part with Fernet Algorithm.</a:t>
            </a:r>
            <a:endParaRPr/>
          </a:p>
          <a:p>
            <a:pPr indent="-342900" lvl="0" marL="457200" rtl="0" algn="just">
              <a:lnSpc>
                <a:spcPct val="115000"/>
              </a:lnSpc>
              <a:spcBef>
                <a:spcPts val="0"/>
              </a:spcBef>
              <a:spcAft>
                <a:spcPts val="0"/>
              </a:spcAft>
              <a:buSzPts val="1800"/>
              <a:buChar char="●"/>
            </a:pPr>
            <a:r>
              <a:rPr lang="en-US" sz="1800">
                <a:latin typeface="Times New Roman"/>
                <a:ea typeface="Times New Roman"/>
                <a:cs typeface="Times New Roman"/>
                <a:sym typeface="Times New Roman"/>
              </a:rPr>
              <a:t> LSB steganography is used to store the keys in the image, and the encrypted files are stored in the cloud. </a:t>
            </a:r>
            <a:endParaRPr/>
          </a:p>
          <a:p>
            <a:pPr indent="-342900" lvl="0" marL="457200" rtl="0" algn="just">
              <a:lnSpc>
                <a:spcPct val="115000"/>
              </a:lnSpc>
              <a:spcBef>
                <a:spcPts val="0"/>
              </a:spcBef>
              <a:spcAft>
                <a:spcPts val="0"/>
              </a:spcAft>
              <a:buSzPts val="1800"/>
              <a:buChar char="●"/>
            </a:pPr>
            <a:r>
              <a:rPr lang="en-US" sz="1800">
                <a:latin typeface="Times New Roman"/>
                <a:ea typeface="Times New Roman"/>
                <a:cs typeface="Times New Roman"/>
                <a:sym typeface="Times New Roman"/>
              </a:rPr>
              <a:t>Users must first recover the keys from the image before they can import all data from the server. </a:t>
            </a:r>
            <a:endParaRPr/>
          </a:p>
          <a:p>
            <a:pPr indent="-342900" lvl="0" marL="457200" rtl="0" algn="just">
              <a:lnSpc>
                <a:spcPct val="115000"/>
              </a:lnSpc>
              <a:spcBef>
                <a:spcPts val="0"/>
              </a:spcBef>
              <a:spcAft>
                <a:spcPts val="0"/>
              </a:spcAft>
              <a:buSzPts val="1800"/>
              <a:buChar char="●"/>
            </a:pPr>
            <a:r>
              <a:rPr lang="en-US" sz="1800">
                <a:latin typeface="Times New Roman"/>
                <a:ea typeface="Times New Roman"/>
                <a:cs typeface="Times New Roman"/>
                <a:sym typeface="Times New Roman"/>
              </a:rPr>
              <a:t>These keys are then used to decrypt the data once more with AES, Triple-DES,  BlowFish, IDEA and Fernet</a:t>
            </a:r>
            <a:endParaRPr/>
          </a:p>
          <a:p>
            <a:pPr indent="-342900" lvl="0" marL="457200" rtl="0" algn="just">
              <a:lnSpc>
                <a:spcPct val="115000"/>
              </a:lnSpc>
              <a:spcBef>
                <a:spcPts val="0"/>
              </a:spcBef>
              <a:spcAft>
                <a:spcPts val="0"/>
              </a:spcAft>
              <a:buSzPts val="1800"/>
              <a:buChar char="●"/>
            </a:pPr>
            <a:r>
              <a:rPr lang="en-US" sz="1800">
                <a:latin typeface="Times New Roman"/>
                <a:ea typeface="Times New Roman"/>
                <a:cs typeface="Times New Roman"/>
                <a:sym typeface="Times New Roman"/>
              </a:rPr>
              <a:t>This approach increases the security of records.</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rmAutofit/>
          </a:bodyPr>
          <a:lstStyle/>
          <a:p>
            <a:pPr indent="0" lvl="0" marL="0" marR="0" rtl="0" algn="ctr">
              <a:lnSpc>
                <a:spcPct val="100000"/>
              </a:lnSpc>
              <a:spcBef>
                <a:spcPts val="0"/>
              </a:spcBef>
              <a:spcAft>
                <a:spcPts val="0"/>
              </a:spcAft>
              <a:buClr>
                <a:srgbClr val="FFC000"/>
              </a:buClr>
              <a:buSzPts val="4500"/>
              <a:buFont typeface="Corbel"/>
              <a:buNone/>
            </a:pPr>
            <a:r>
              <a:rPr b="1" i="0" lang="en-US" sz="4500" u="none" cap="none" strike="noStrike">
                <a:solidFill>
                  <a:srgbClr val="FFC000"/>
                </a:solidFill>
                <a:latin typeface="Corbel"/>
                <a:ea typeface="Corbel"/>
                <a:cs typeface="Corbel"/>
                <a:sym typeface="Corbel"/>
              </a:rPr>
              <a:t>  </a:t>
            </a:r>
            <a:r>
              <a:rPr b="1" i="0" lang="en-US" sz="2800" u="none" cap="none" strike="noStrike">
                <a:solidFill>
                  <a:srgbClr val="FFC000"/>
                </a:solidFill>
                <a:latin typeface="Corbel"/>
                <a:ea typeface="Corbel"/>
                <a:cs typeface="Corbel"/>
                <a:sym typeface="Corbel"/>
              </a:rPr>
              <a:t>PROPOSED WORK-ADVANTAGES</a:t>
            </a:r>
            <a:endParaRPr b="1" i="0" sz="2800" u="none" cap="none" strike="noStrike">
              <a:solidFill>
                <a:srgbClr val="FFC000"/>
              </a:solidFill>
              <a:latin typeface="Corbel"/>
              <a:ea typeface="Corbel"/>
              <a:cs typeface="Corbel"/>
              <a:sym typeface="Corbel"/>
            </a:endParaRPr>
          </a:p>
        </p:txBody>
      </p:sp>
      <p:sp>
        <p:nvSpPr>
          <p:cNvPr id="112" name="Google Shape;112;p14"/>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cap="none" strike="noStrike">
                <a:solidFill>
                  <a:srgbClr val="3F3F3F"/>
                </a:solidFill>
                <a:latin typeface="Arial"/>
                <a:ea typeface="Arial"/>
                <a:cs typeface="Arial"/>
                <a:sym typeface="Arial"/>
              </a:rPr>
              <a:t>‹#›</a:t>
            </a:fld>
            <a:endParaRPr b="0" i="0" sz="1200" u="none" cap="none" strike="noStrike">
              <a:solidFill>
                <a:srgbClr val="3F3F3F"/>
              </a:solidFill>
              <a:latin typeface="Arial"/>
              <a:ea typeface="Arial"/>
              <a:cs typeface="Arial"/>
              <a:sym typeface="Arial"/>
            </a:endParaRPr>
          </a:p>
        </p:txBody>
      </p:sp>
      <p:sp>
        <p:nvSpPr>
          <p:cNvPr id="113" name="Google Shape;113;p14"/>
          <p:cNvSpPr txBox="1"/>
          <p:nvPr>
            <p:ph idx="1" type="body"/>
          </p:nvPr>
        </p:nvSpPr>
        <p:spPr>
          <a:xfrm>
            <a:off x="76200" y="1414801"/>
            <a:ext cx="8726424" cy="3332100"/>
          </a:xfrm>
          <a:prstGeom prst="rect">
            <a:avLst/>
          </a:prstGeom>
          <a:noFill/>
          <a:ln>
            <a:noFill/>
          </a:ln>
        </p:spPr>
        <p:txBody>
          <a:bodyPr anchorCtr="0" anchor="t" bIns="45700" lIns="54850" spcFirstLastPara="1" rIns="91425" wrap="square" tIns="91425">
            <a:noAutofit/>
          </a:bodyPr>
          <a:lstStyle/>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Instead of  DES, the system uses Triple-DES.  Where it has three keys, the data is first encrypted with Key1 and then decrypted with Key2 and then encrypted back with Key3, which provides more security than DES.</a:t>
            </a:r>
            <a:endParaRPr/>
          </a:p>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Using BlowFish Algorithm rather than RSA, Blowfish is speedy enough to use on large documents, while RSA is pretty slow and therefore mostly used on small bits of data.</a:t>
            </a:r>
            <a:endParaRPr/>
          </a:p>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The largest Blowfish keys (448 bits) are significantly smaller than the smallest RSA keys (1024 bits)</a:t>
            </a:r>
            <a:endParaRPr/>
          </a:p>
          <a:p>
            <a:pPr indent="-342900" lvl="0" marL="457200" rtl="0" algn="just">
              <a:lnSpc>
                <a:spcPct val="100000"/>
              </a:lnSpc>
              <a:spcBef>
                <a:spcPts val="0"/>
              </a:spcBef>
              <a:spcAft>
                <a:spcPts val="0"/>
              </a:spcAft>
              <a:buSzPts val="1800"/>
              <a:buChar char="◼"/>
            </a:pPr>
            <a:r>
              <a:rPr lang="en-US" sz="1800">
                <a:latin typeface="Times New Roman"/>
                <a:ea typeface="Times New Roman"/>
                <a:cs typeface="Times New Roman"/>
                <a:sym typeface="Times New Roman"/>
              </a:rPr>
              <a:t>The Keys and Encrypted files are then embedded in a cover image using LSB Steganography provides secure data transfer.</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5"/>
          <p:cNvSpPr txBox="1"/>
          <p:nvPr>
            <p:ph idx="4294967295" type="title"/>
          </p:nvPr>
        </p:nvSpPr>
        <p:spPr>
          <a:xfrm>
            <a:off x="457200" y="116586"/>
            <a:ext cx="8229600" cy="939546"/>
          </a:xfrm>
          <a:prstGeom prst="rect">
            <a:avLst/>
          </a:prstGeom>
          <a:noFill/>
          <a:ln>
            <a:noFill/>
          </a:ln>
        </p:spPr>
        <p:txBody>
          <a:bodyPr anchorCtr="0" anchor="ctr" bIns="45700" lIns="91425" spcFirstLastPara="1" rIns="45700" wrap="square" tIns="45700">
            <a:noAutofit/>
          </a:bodyPr>
          <a:lstStyle/>
          <a:p>
            <a:pPr indent="0" lvl="0" marL="0" marR="0" rtl="0" algn="ctr">
              <a:lnSpc>
                <a:spcPct val="100000"/>
              </a:lnSpc>
              <a:spcBef>
                <a:spcPts val="0"/>
              </a:spcBef>
              <a:spcAft>
                <a:spcPts val="0"/>
              </a:spcAft>
              <a:buClr>
                <a:srgbClr val="FFC000"/>
              </a:buClr>
              <a:buSzPts val="2800"/>
              <a:buFont typeface="Corbel"/>
              <a:buNone/>
            </a:pPr>
            <a:r>
              <a:rPr b="1" i="0" lang="en-US" sz="2800" u="none" cap="none" strike="noStrike">
                <a:solidFill>
                  <a:srgbClr val="FFC000"/>
                </a:solidFill>
                <a:latin typeface="Corbel"/>
                <a:ea typeface="Corbel"/>
                <a:cs typeface="Corbel"/>
                <a:sym typeface="Corbel"/>
              </a:rPr>
              <a:t>LITERATURE REVIEW </a:t>
            </a:r>
            <a:endParaRPr b="1" i="0" sz="2800" u="none" cap="none" strike="noStrike">
              <a:solidFill>
                <a:srgbClr val="FF0684"/>
              </a:solidFill>
              <a:latin typeface="Corbel"/>
              <a:ea typeface="Corbel"/>
              <a:cs typeface="Corbel"/>
              <a:sym typeface="Corbel"/>
            </a:endParaRPr>
          </a:p>
        </p:txBody>
      </p:sp>
      <p:sp>
        <p:nvSpPr>
          <p:cNvPr id="120" name="Google Shape;120;p15"/>
          <p:cNvSpPr txBox="1"/>
          <p:nvPr>
            <p:ph idx="1" type="body"/>
          </p:nvPr>
        </p:nvSpPr>
        <p:spPr>
          <a:xfrm>
            <a:off x="457200" y="1389162"/>
            <a:ext cx="8229600" cy="3468600"/>
          </a:xfrm>
          <a:prstGeom prst="rect">
            <a:avLst/>
          </a:prstGeom>
          <a:noFill/>
          <a:ln>
            <a:noFill/>
          </a:ln>
        </p:spPr>
        <p:txBody>
          <a:bodyPr anchorCtr="0" anchor="t" bIns="45700" lIns="54850" spcFirstLastPara="1" rIns="91425" wrap="square" tIns="91425">
            <a:noAutofit/>
          </a:bodyPr>
          <a:lstStyle/>
          <a:p>
            <a:pPr indent="228600" lvl="0" marL="914400" marR="0" rtl="0" algn="just">
              <a:lnSpc>
                <a:spcPct val="115000"/>
              </a:lnSpc>
              <a:spcBef>
                <a:spcPts val="0"/>
              </a:spcBef>
              <a:spcAft>
                <a:spcPts val="0"/>
              </a:spcAft>
              <a:buSzPts val="1440"/>
              <a:buNone/>
            </a:pPr>
            <a:r>
              <a:t/>
            </a:r>
            <a:endParaRPr sz="1600"/>
          </a:p>
          <a:p>
            <a:pPr indent="0" lvl="0" marL="0" marR="0" rtl="0" algn="just">
              <a:lnSpc>
                <a:spcPct val="115000"/>
              </a:lnSpc>
              <a:spcBef>
                <a:spcPts val="0"/>
              </a:spcBef>
              <a:spcAft>
                <a:spcPts val="0"/>
              </a:spcAft>
              <a:buSzPts val="1440"/>
              <a:buNone/>
            </a:pPr>
            <a:r>
              <a:t/>
            </a:r>
            <a:endParaRPr sz="1800"/>
          </a:p>
        </p:txBody>
      </p:sp>
      <p:sp>
        <p:nvSpPr>
          <p:cNvPr id="121" name="Google Shape;121;p15"/>
          <p:cNvSpPr txBox="1"/>
          <p:nvPr/>
        </p:nvSpPr>
        <p:spPr>
          <a:xfrm>
            <a:off x="8204200" y="4857750"/>
            <a:ext cx="733425" cy="206375"/>
          </a:xfrm>
          <a:prstGeom prst="rect">
            <a:avLst/>
          </a:prstGeom>
          <a:noFill/>
          <a:ln>
            <a:noFill/>
          </a:ln>
        </p:spPr>
        <p:txBody>
          <a:bodyPr anchorCtr="0" anchor="b" bIns="0" lIns="91425" spcFirstLastPara="1" rIns="91425" wrap="square" tIns="45700">
            <a:noAutofit/>
          </a:bodyPr>
          <a:lstStyle/>
          <a:p>
            <a:pPr indent="0" lvl="0" marL="0" marR="0" rtl="0" algn="r">
              <a:lnSpc>
                <a:spcPct val="90000"/>
              </a:lnSpc>
              <a:spcBef>
                <a:spcPts val="0"/>
              </a:spcBef>
              <a:spcAft>
                <a:spcPts val="0"/>
              </a:spcAft>
              <a:buClr>
                <a:srgbClr val="3F3F3F"/>
              </a:buClr>
              <a:buSzPts val="1100"/>
              <a:buFont typeface="Arial"/>
              <a:buNone/>
            </a:pPr>
            <a:fld id="{00000000-1234-1234-1234-123412341234}" type="slidenum">
              <a:rPr b="0" i="0" lang="en-US" sz="1100" u="none" cap="none" strike="noStrike">
                <a:solidFill>
                  <a:srgbClr val="3F3F3F"/>
                </a:solidFill>
                <a:latin typeface="Arial"/>
                <a:ea typeface="Arial"/>
                <a:cs typeface="Arial"/>
                <a:sym typeface="Arial"/>
              </a:rPr>
              <a:t>‹#›</a:t>
            </a:fld>
            <a:endParaRPr b="0" i="0" sz="1100" u="none" cap="none" strike="noStrike">
              <a:solidFill>
                <a:srgbClr val="3F3F3F"/>
              </a:solidFill>
              <a:latin typeface="Arial"/>
              <a:ea typeface="Arial"/>
              <a:cs typeface="Arial"/>
              <a:sym typeface="Arial"/>
            </a:endParaRPr>
          </a:p>
        </p:txBody>
      </p:sp>
      <p:graphicFrame>
        <p:nvGraphicFramePr>
          <p:cNvPr id="122" name="Google Shape;122;p15"/>
          <p:cNvGraphicFramePr/>
          <p:nvPr/>
        </p:nvGraphicFramePr>
        <p:xfrm>
          <a:off x="158496" y="1255015"/>
          <a:ext cx="3000000" cy="3000000"/>
        </p:xfrm>
        <a:graphic>
          <a:graphicData uri="http://schemas.openxmlformats.org/drawingml/2006/table">
            <a:tbl>
              <a:tblPr>
                <a:noFill/>
                <a:tableStyleId>{0E8BAEC6-5EFA-4294-9314-6919F4D60711}</a:tableStyleId>
              </a:tblPr>
              <a:tblGrid>
                <a:gridCol w="674500"/>
                <a:gridCol w="2512650"/>
                <a:gridCol w="1904225"/>
                <a:gridCol w="1062850"/>
                <a:gridCol w="2331400"/>
              </a:tblGrid>
              <a:tr h="5108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S.No</a:t>
                      </a:r>
                      <a:endParaRPr b="1" sz="14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Title</a:t>
                      </a:r>
                      <a:endParaRPr b="1" sz="14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Author</a:t>
                      </a:r>
                      <a:endParaRPr b="1" sz="14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Publication and Year</a:t>
                      </a:r>
                      <a:endParaRPr b="1" sz="1200" u="none" cap="none" strike="noStrike"/>
                    </a:p>
                  </a:txBody>
                  <a:tcPr marT="91425" marB="91425" marR="91425" marL="91425">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Context</a:t>
                      </a:r>
                      <a:endParaRPr b="1" sz="1400" u="none" cap="none" strike="noStrike"/>
                    </a:p>
                  </a:txBody>
                  <a:tcPr marT="91425" marB="91425" marR="91425" marL="91425">
                    <a:solidFill>
                      <a:schemeClr val="lt2"/>
                    </a:solidFill>
                  </a:tcPr>
                </a:tc>
              </a:tr>
              <a:tr h="1263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A Comprehensive Study of Digital Image Steganographic Techniques</a:t>
                      </a:r>
                      <a:endParaRPr sz="1100" u="none" cap="none" strike="noStrike">
                        <a:latin typeface="Times New Roman"/>
                        <a:ea typeface="Times New Roman"/>
                        <a:cs typeface="Times New Roman"/>
                        <a:sym typeface="Times New Roman"/>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SHAHID RAHMAN , JAMAL UDDIN, MUHAMMAD ZAKARYA, HAMEED HUSSAIN, AYAZ ALI KHAN, AFTAB AHMED, AND MUHAMMAD HALEEM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IEEE, 2023</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This paper deals about the Basic Concepts and Terminologies, Basic Structures of Steganography and Applications of Stagenography. </a:t>
                      </a:r>
                      <a:endParaRPr sz="1000" u="none" cap="none" strike="noStrike">
                        <a:latin typeface="Times New Roman"/>
                        <a:ea typeface="Times New Roman"/>
                        <a:cs typeface="Times New Roman"/>
                        <a:sym typeface="Times New Roman"/>
                      </a:endParaRPr>
                    </a:p>
                  </a:txBody>
                  <a:tcPr marT="91425" marB="91425" marR="91425" marL="91425"/>
                </a:tc>
              </a:tr>
              <a:tr h="75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Secure File Storage using Hybrid Cryptography</a:t>
                      </a:r>
                      <a:endParaRPr sz="1100" u="none" cap="none" strike="noStrike">
                        <a:latin typeface="Times New Roman"/>
                        <a:ea typeface="Times New Roman"/>
                        <a:cs typeface="Times New Roman"/>
                        <a:sym typeface="Times New Roman"/>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Putta Bharathi, Gayathri Annam, Jaya Bindu Kan di</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IEEE, 2021</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Hybrid cryptography is used in this project, in which current encryption techniques are combined with three new methods.</a:t>
                      </a:r>
                      <a:endParaRPr sz="1000" u="none" cap="none" strike="noStrike">
                        <a:latin typeface="Times New Roman"/>
                        <a:ea typeface="Times New Roman"/>
                        <a:cs typeface="Times New Roman"/>
                        <a:sym typeface="Times New Roman"/>
                      </a:endParaRPr>
                    </a:p>
                  </a:txBody>
                  <a:tcPr marT="91425" marB="91425" marR="91425" marL="91425"/>
                </a:tc>
              </a:tr>
              <a:tr h="9508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latin typeface="Times New Roman"/>
                          <a:ea typeface="Times New Roman"/>
                          <a:cs typeface="Times New Roman"/>
                          <a:sym typeface="Times New Roman"/>
                        </a:rPr>
                        <a:t>Hybrid Cryptography for Cloud Computing</a:t>
                      </a:r>
                      <a:endParaRPr sz="1100" u="none" cap="none" strike="noStrike">
                        <a:latin typeface="Times New Roman"/>
                        <a:ea typeface="Times New Roman"/>
                        <a:cs typeface="Times New Roman"/>
                        <a:sym typeface="Times New Roman"/>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latin typeface="Times New Roman"/>
                          <a:ea typeface="Times New Roman"/>
                          <a:cs typeface="Times New Roman"/>
                          <a:sym typeface="Times New Roman"/>
                        </a:rPr>
                        <a:t>Heena Kausar Khan, Rubika Pradhan, B. R. Chandavarkar</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200" u="none" cap="none" strike="noStrike">
                          <a:latin typeface="Times New Roman"/>
                          <a:ea typeface="Times New Roman"/>
                          <a:cs typeface="Times New Roman"/>
                          <a:sym typeface="Times New Roman"/>
                        </a:rPr>
                        <a:t>I</a:t>
                      </a:r>
                      <a:r>
                        <a:rPr lang="en-US" sz="1100" u="none" cap="none" strike="noStrike">
                          <a:latin typeface="Times New Roman"/>
                          <a:ea typeface="Times New Roman"/>
                          <a:cs typeface="Times New Roman"/>
                          <a:sym typeface="Times New Roman"/>
                        </a:rPr>
                        <a:t>EEE, 2021</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Times New Roman"/>
                          <a:ea typeface="Times New Roman"/>
                          <a:cs typeface="Times New Roman"/>
                          <a:sym typeface="Times New Roman"/>
                        </a:rPr>
                        <a:t>The proposed method RSA algorithm used for Authentication, blowfish algorithm ensures Data Confidentiality, and Secure Hash Algorithm-2 deals with Data Integrity</a:t>
                      </a:r>
                      <a:endParaRPr sz="10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dul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