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797675" cy="9926625"/>
  <p:embeddedFontLst>
    <p:embeddedFont>
      <p:font typeface="Roboto"/>
      <p:regular r:id="rId32"/>
      <p:bold r:id="rId33"/>
      <p:italic r:id="rId34"/>
      <p:boldItalic r:id="rId35"/>
    </p:embeddedFont>
    <p:embeddedFont>
      <p:font typeface="Corbel"/>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C394B1-007C-4397-9FDA-0E49471CEB4A}">
  <a:tblStyle styleId="{8CC394B1-007C-4397-9FDA-0E49471CEB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1H>
    <a:band2H>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2H>
    <a:band1V>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1V>
    <a:band2V>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2V>
    <a:lastCo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lastCol>
    <a:firstCo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firstCol>
    <a:lastRow>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lastRow>
    <a:seCel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seCell>
    <a:swCel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swCell>
    <a:firstRow>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firstRow>
    <a:neCel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neCell>
    <a:nwCell>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Corbel-bold.fntdata"/><Relationship Id="rId14" Type="http://schemas.openxmlformats.org/officeDocument/2006/relationships/slide" Target="slides/slide8.xml"/><Relationship Id="rId36" Type="http://schemas.openxmlformats.org/officeDocument/2006/relationships/font" Target="fonts/Corbel-regular.fntdata"/><Relationship Id="rId17" Type="http://schemas.openxmlformats.org/officeDocument/2006/relationships/slide" Target="slides/slide11.xml"/><Relationship Id="rId39" Type="http://schemas.openxmlformats.org/officeDocument/2006/relationships/font" Target="fonts/Corbel-boldItalic.fntdata"/><Relationship Id="rId16" Type="http://schemas.openxmlformats.org/officeDocument/2006/relationships/slide" Target="slides/slide10.xml"/><Relationship Id="rId38" Type="http://schemas.openxmlformats.org/officeDocument/2006/relationships/font" Target="fonts/Corbel-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5300"/>
          </a:xfrm>
          <a:prstGeom prst="rect">
            <a:avLst/>
          </a:prstGeom>
          <a:noFill/>
          <a:ln>
            <a:noFill/>
          </a:ln>
        </p:spPr>
        <p:txBody>
          <a:bodyPr anchorCtr="0" anchor="t" bIns="47775" lIns="95550" spcFirstLastPara="1" rIns="95550" wrap="square" tIns="477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 name="Google Shape;52;p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53" name="Google Shape;53;p1: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5" name="Google Shape;125;p10: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26" name="Google Shape;126;p10: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34" name="Google Shape;134;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2" name="Google Shape;142;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8" name="Google Shape;148;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4" name="Google Shape;154;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1" name="Google Shape;161;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9" name="Google Shape;169;p1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77" name="Google Shape;177;p1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7" name="Google Shape;187;p1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95" name="Google Shape;195;p1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 name="Google Shape;63;p2: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64" name="Google Shape;64;p2: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3" name="Google Shape;203;p2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10" name="Google Shape;210;p2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18" name="Google Shape;218;p2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26" name="Google Shape;226;p2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34" name="Google Shape;234;p2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1" name="Google Shape;241;p25: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42" name="Google Shape;242;p25: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 name="Google Shape;71;p3: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72" name="Google Shape;72;p3: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9" name="Google Shape;79;p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80" name="Google Shape;80;p4: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87" name="Google Shape;87;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4" name="Google Shape;94;p6: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95" name="Google Shape;95;p6: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02" name="Google Shape;102;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09" name="Google Shape;109;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6" name="Google Shape;116;p9: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17" name="Google Shape;117;p9: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457200" y="1330452"/>
            <a:ext cx="4038600" cy="3468000"/>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b="1" sz="1650" u="sng">
                <a:solidFill>
                  <a:srgbClr val="202124"/>
                </a:solidFill>
                <a:highlight>
                  <a:srgbClr val="FFFFFF"/>
                </a:highlight>
                <a:latin typeface="Times New Roman"/>
                <a:ea typeface="Times New Roman"/>
                <a:cs typeface="Times New Roman"/>
                <a:sym typeface="Times New Roman"/>
              </a:defRPr>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0" name="Google Shape;20;p2"/>
          <p:cNvSpPr txBox="1"/>
          <p:nvPr>
            <p:ph idx="2" type="body"/>
          </p:nvPr>
        </p:nvSpPr>
        <p:spPr>
          <a:xfrm>
            <a:off x="4648200" y="1330452"/>
            <a:ext cx="4038600" cy="3467862"/>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1" name="Google Shape;21;p2"/>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3"/>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5"/>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rot="5400000">
            <a:off x="2837657" y="-1048544"/>
            <a:ext cx="3468687"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5"/>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274241"/>
            <a:ext cx="4040188"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6"/>
          <p:cNvSpPr txBox="1"/>
          <p:nvPr>
            <p:ph idx="2" type="body"/>
          </p:nvPr>
        </p:nvSpPr>
        <p:spPr>
          <a:xfrm>
            <a:off x="457200" y="1837134"/>
            <a:ext cx="4040188"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6"/>
          <p:cNvSpPr txBox="1"/>
          <p:nvPr>
            <p:ph idx="3" type="body"/>
          </p:nvPr>
        </p:nvSpPr>
        <p:spPr>
          <a:xfrm>
            <a:off x="4645026" y="1274241"/>
            <a:ext cx="4041775"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6" name="Google Shape;46;p6"/>
          <p:cNvSpPr txBox="1"/>
          <p:nvPr>
            <p:ph idx="4" type="body"/>
          </p:nvPr>
        </p:nvSpPr>
        <p:spPr>
          <a:xfrm>
            <a:off x="4645026" y="1837134"/>
            <a:ext cx="4041775"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 name="Google Shape;47;p6"/>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076325"/>
            <a:ext cx="9144000" cy="34925"/>
          </a:xfrm>
          <a:prstGeom prst="rect">
            <a:avLst/>
          </a:prstGeom>
          <a:solidFill>
            <a:srgbClr val="FFFFFF"/>
          </a:solidFill>
          <a:ln>
            <a:noFill/>
          </a:ln>
          <a:effectLst>
            <a:outerShdw blurRad="63500" dir="5400000" dist="10160">
              <a:srgbClr val="000000">
                <a:alpha val="5882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nvSpPr>
        <p:spPr>
          <a:xfrm>
            <a:off x="0" y="0"/>
            <a:ext cx="9144000" cy="10747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9pPr>
          </a:lstStyle>
          <a:p/>
        </p:txBody>
      </p:sp>
      <p:sp>
        <p:nvSpPr>
          <p:cNvPr id="13" name="Google Shape;13;p1"/>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00000"/>
              </a:lnSpc>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4" name="Google Shape;14;p1"/>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4294967295" type="title"/>
          </p:nvPr>
        </p:nvSpPr>
        <p:spPr>
          <a:xfrm>
            <a:off x="0" y="51027"/>
            <a:ext cx="9144000" cy="1052513"/>
          </a:xfrm>
          <a:prstGeom prst="rect">
            <a:avLst/>
          </a:prstGeom>
          <a:noFill/>
          <a:ln>
            <a:noFill/>
          </a:ln>
        </p:spPr>
        <p:txBody>
          <a:bodyPr anchorCtr="0" anchor="ctr" bIns="45700" lIns="91425" spcFirstLastPara="1" rIns="45700" wrap="square" tIns="45700">
            <a:noAutofit/>
          </a:bodyPr>
          <a:lstStyle/>
          <a:p>
            <a:pPr indent="0" lvl="0" marL="457200" marR="0" rtl="0" algn="ctr">
              <a:lnSpc>
                <a:spcPct val="100000"/>
              </a:lnSpc>
              <a:spcBef>
                <a:spcPts val="0"/>
              </a:spcBef>
              <a:spcAft>
                <a:spcPts val="0"/>
              </a:spcAft>
              <a:buClr>
                <a:srgbClr val="FFC800"/>
              </a:buClr>
              <a:buSzPts val="2400"/>
              <a:buFont typeface="Corbel"/>
              <a:buNone/>
            </a:pPr>
            <a:r>
              <a:rPr b="1" i="0" lang="en-US" sz="2400" u="none" cap="none" strike="noStrike">
                <a:solidFill>
                  <a:srgbClr val="FFC800"/>
                </a:solidFill>
                <a:latin typeface="Corbel"/>
                <a:ea typeface="Corbel"/>
                <a:cs typeface="Corbel"/>
                <a:sym typeface="Corbel"/>
              </a:rPr>
              <a:t>UNIVERSITY COLLEGE OF ENGINEERING KANCHEEPURAM</a:t>
            </a:r>
            <a:br>
              <a:rPr b="1" i="0" lang="en-US" sz="2400" u="none" cap="none" strike="noStrike">
                <a:solidFill>
                  <a:srgbClr val="FFC800"/>
                </a:solidFill>
                <a:latin typeface="Corbel"/>
                <a:ea typeface="Corbel"/>
                <a:cs typeface="Corbel"/>
                <a:sym typeface="Corbel"/>
              </a:rPr>
            </a:br>
            <a:r>
              <a:rPr b="1" i="0" lang="en-US" sz="2400" u="none" cap="none" strike="noStrike">
                <a:solidFill>
                  <a:srgbClr val="FFC800"/>
                </a:solidFill>
                <a:latin typeface="Corbel"/>
                <a:ea typeface="Corbel"/>
                <a:cs typeface="Corbel"/>
                <a:sym typeface="Corbel"/>
              </a:rPr>
              <a:t> </a:t>
            </a:r>
            <a:r>
              <a:rPr lang="en-US" sz="2000"/>
              <a:t>DEPARTMENT OF COMPUTER SCIENCE AND ENGINEERING</a:t>
            </a:r>
            <a:endParaRPr b="1" i="0" sz="1200" u="none" cap="none" strike="noStrike">
              <a:solidFill>
                <a:srgbClr val="FFC800"/>
              </a:solidFill>
              <a:latin typeface="Corbel"/>
              <a:ea typeface="Corbel"/>
              <a:cs typeface="Corbel"/>
              <a:sym typeface="Corbel"/>
            </a:endParaRPr>
          </a:p>
        </p:txBody>
      </p:sp>
      <p:sp>
        <p:nvSpPr>
          <p:cNvPr id="56" name="Google Shape;56;p7"/>
          <p:cNvSpPr txBox="1"/>
          <p:nvPr/>
        </p:nvSpPr>
        <p:spPr>
          <a:xfrm>
            <a:off x="163512" y="1200150"/>
            <a:ext cx="8785225" cy="533400"/>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MAIN PROJECT</a:t>
            </a:r>
            <a:endParaRPr/>
          </a:p>
        </p:txBody>
      </p:sp>
      <p:sp>
        <p:nvSpPr>
          <p:cNvPr id="57" name="Google Shape;57;p7"/>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58" name="Google Shape;58;p7"/>
          <p:cNvSpPr txBox="1"/>
          <p:nvPr/>
        </p:nvSpPr>
        <p:spPr>
          <a:xfrm>
            <a:off x="315912" y="1830387"/>
            <a:ext cx="8632825" cy="969962"/>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Merriweather"/>
                <a:ea typeface="Merriweather"/>
                <a:cs typeface="Merriweather"/>
                <a:sym typeface="Merriweather"/>
              </a:rPr>
              <a:t>SECURE FILE STORAGE USING NEO-HYBRID CRYPTOGRAPHY</a:t>
            </a:r>
            <a:endParaRPr b="1" i="0" sz="1400" u="none" cap="none" strike="noStrike">
              <a:solidFill>
                <a:srgbClr val="002060"/>
              </a:solidFill>
              <a:latin typeface="Corbel"/>
              <a:ea typeface="Corbel"/>
              <a:cs typeface="Corbel"/>
              <a:sym typeface="Corbel"/>
            </a:endParaRPr>
          </a:p>
        </p:txBody>
      </p:sp>
      <p:sp>
        <p:nvSpPr>
          <p:cNvPr id="59" name="Google Shape;59;p7"/>
          <p:cNvSpPr txBox="1"/>
          <p:nvPr/>
        </p:nvSpPr>
        <p:spPr>
          <a:xfrm>
            <a:off x="315912" y="3028950"/>
            <a:ext cx="8632825" cy="1912937"/>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BATCH MEMBERS </a:t>
            </a:r>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1.</a:t>
            </a:r>
            <a:r>
              <a:rPr b="1" i="0" lang="en-US" sz="20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Times New Roman"/>
                <a:ea typeface="Times New Roman"/>
                <a:cs typeface="Times New Roman"/>
                <a:sym typeface="Times New Roman"/>
              </a:rPr>
              <a:t>Deepach Chandru M (513419104010)</a:t>
            </a:r>
            <a:endParaRPr b="0" i="0" sz="20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2.</a:t>
            </a:r>
            <a:r>
              <a:rPr b="1" i="0" lang="en-US" sz="20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Times New Roman"/>
                <a:ea typeface="Times New Roman"/>
                <a:cs typeface="Times New Roman"/>
                <a:sym typeface="Times New Roman"/>
              </a:rPr>
              <a:t>Raghul J (513419104035)</a:t>
            </a:r>
            <a:endParaRPr b="0" i="0" sz="20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3.</a:t>
            </a: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Thillaivalavan  A S (513419104049)</a:t>
            </a:r>
            <a:endParaRPr b="1" i="0" sz="20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Corbel"/>
              <a:buNone/>
            </a:pPr>
            <a:r>
              <a:t/>
            </a:r>
            <a:endParaRPr b="1" i="0" sz="2000" u="none" cap="none" strike="noStrike">
              <a:solidFill>
                <a:srgbClr val="00206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2060"/>
              </a:buClr>
              <a:buSzPts val="2000"/>
              <a:buFont typeface="Corbel"/>
              <a:buNone/>
            </a:pPr>
            <a:r>
              <a:rPr b="1" i="0" lang="en-US" sz="1600" u="none" cap="none" strike="noStrike">
                <a:solidFill>
                  <a:srgbClr val="002060"/>
                </a:solidFill>
                <a:latin typeface="Corbel"/>
                <a:ea typeface="Corbel"/>
                <a:cs typeface="Corbel"/>
                <a:sym typeface="Corbel"/>
              </a:rPr>
              <a:t>GUIDED BY – </a:t>
            </a:r>
            <a:r>
              <a:rPr b="1" i="0" lang="en-US" sz="1600" u="none" cap="none" strike="noStrike">
                <a:solidFill>
                  <a:schemeClr val="dk1"/>
                </a:solidFill>
                <a:latin typeface="Corbel"/>
                <a:ea typeface="Corbel"/>
                <a:cs typeface="Corbel"/>
                <a:sym typeface="Corbel"/>
              </a:rPr>
              <a:t>Mr. J. Devanathan </a:t>
            </a:r>
            <a:r>
              <a:rPr b="1" i="0" lang="en-US" sz="1600" u="none" cap="none" strike="noStrike">
                <a:solidFill>
                  <a:srgbClr val="002060"/>
                </a:solidFill>
                <a:latin typeface="Corbel"/>
                <a:ea typeface="Corbel"/>
                <a:cs typeface="Corbel"/>
                <a:sym typeface="Corbel"/>
              </a:rPr>
              <a:t>M.</a:t>
            </a:r>
            <a:r>
              <a:rPr b="1" lang="en-US" sz="1600">
                <a:solidFill>
                  <a:srgbClr val="002060"/>
                </a:solidFill>
                <a:latin typeface="Corbel"/>
                <a:ea typeface="Corbel"/>
                <a:cs typeface="Corbel"/>
                <a:sym typeface="Corbel"/>
              </a:rPr>
              <a:t>Tech</a:t>
            </a:r>
            <a:r>
              <a:rPr b="1" i="0" lang="en-US" sz="1600" u="none" cap="none" strike="noStrike">
                <a:solidFill>
                  <a:srgbClr val="002060"/>
                </a:solidFill>
                <a:latin typeface="Corbel"/>
                <a:ea typeface="Corbel"/>
                <a:cs typeface="Corbel"/>
                <a:sym typeface="Corbel"/>
              </a:rPr>
              <a:t>.,Teaching Fellow</a:t>
            </a:r>
            <a:endParaRPr b="1" i="0" sz="1600" u="none" cap="none" strike="noStrike">
              <a:solidFill>
                <a:schemeClr val="dk1"/>
              </a:solidFill>
              <a:latin typeface="Corbel"/>
              <a:ea typeface="Corbel"/>
              <a:cs typeface="Corbel"/>
              <a:sym typeface="Corbel"/>
            </a:endParaRPr>
          </a:p>
        </p:txBody>
      </p:sp>
      <p:pic>
        <p:nvPicPr>
          <p:cNvPr id="60" name="Google Shape;60;p7"/>
          <p:cNvPicPr preferRelativeResize="0"/>
          <p:nvPr/>
        </p:nvPicPr>
        <p:blipFill rotWithShape="1">
          <a:blip r:embed="rId3">
            <a:alphaModFix/>
          </a:blip>
          <a:srcRect b="0" l="0" r="0" t="0"/>
          <a:stretch/>
        </p:blipFill>
        <p:spPr>
          <a:xfrm>
            <a:off x="73950" y="239150"/>
            <a:ext cx="680528" cy="67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6"/>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LITERATURE REVIEW (CONT..)</a:t>
            </a:r>
            <a:endParaRPr b="1" i="0" sz="2800" u="none" cap="none" strike="noStrike">
              <a:solidFill>
                <a:srgbClr val="FF0684"/>
              </a:solidFill>
              <a:latin typeface="Corbel"/>
              <a:ea typeface="Corbel"/>
              <a:cs typeface="Corbel"/>
              <a:sym typeface="Corbel"/>
            </a:endParaRPr>
          </a:p>
        </p:txBody>
      </p:sp>
      <p:sp>
        <p:nvSpPr>
          <p:cNvPr id="129" name="Google Shape;129;p16"/>
          <p:cNvSpPr txBox="1"/>
          <p:nvPr>
            <p:ph idx="1" type="body"/>
          </p:nvPr>
        </p:nvSpPr>
        <p:spPr>
          <a:xfrm>
            <a:off x="457263" y="1493650"/>
            <a:ext cx="8229600" cy="3635100"/>
          </a:xfrm>
          <a:prstGeom prst="rect">
            <a:avLst/>
          </a:prstGeom>
          <a:noFill/>
          <a:ln>
            <a:noFill/>
          </a:ln>
        </p:spPr>
        <p:txBody>
          <a:bodyPr anchorCtr="0" anchor="t" bIns="45700" lIns="54850" spcFirstLastPara="1" rIns="91425" wrap="square" tIns="91425">
            <a:noAutofit/>
          </a:bodyPr>
          <a:lstStyle/>
          <a:p>
            <a:pPr indent="171450" lvl="0" marL="971550" rtl="0" algn="just">
              <a:lnSpc>
                <a:spcPct val="100000"/>
              </a:lnSpc>
              <a:spcBef>
                <a:spcPts val="0"/>
              </a:spcBef>
              <a:spcAft>
                <a:spcPts val="0"/>
              </a:spcAft>
              <a:buSzPts val="1440"/>
              <a:buNone/>
            </a:pPr>
            <a:r>
              <a:t/>
            </a:r>
            <a:endParaRPr sz="1600"/>
          </a:p>
          <a:p>
            <a:pPr indent="0" lvl="0" marL="0" rtl="0" algn="l">
              <a:lnSpc>
                <a:spcPct val="100000"/>
              </a:lnSpc>
              <a:spcBef>
                <a:spcPts val="1200"/>
              </a:spcBef>
              <a:spcAft>
                <a:spcPts val="1200"/>
              </a:spcAft>
              <a:buSzPts val="1440"/>
              <a:buNone/>
            </a:pPr>
            <a:r>
              <a:t/>
            </a:r>
            <a:endParaRPr sz="1600">
              <a:solidFill>
                <a:schemeClr val="dk2"/>
              </a:solidFill>
              <a:latin typeface="Roboto"/>
              <a:ea typeface="Roboto"/>
              <a:cs typeface="Roboto"/>
              <a:sym typeface="Roboto"/>
            </a:endParaRPr>
          </a:p>
        </p:txBody>
      </p:sp>
      <p:sp>
        <p:nvSpPr>
          <p:cNvPr id="130" name="Google Shape;130;p16"/>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graphicFrame>
        <p:nvGraphicFramePr>
          <p:cNvPr id="131" name="Google Shape;131;p16"/>
          <p:cNvGraphicFramePr/>
          <p:nvPr/>
        </p:nvGraphicFramePr>
        <p:xfrm>
          <a:off x="457188" y="1284725"/>
          <a:ext cx="3000000" cy="3000000"/>
        </p:xfrm>
        <a:graphic>
          <a:graphicData uri="http://schemas.openxmlformats.org/drawingml/2006/table">
            <a:tbl>
              <a:tblPr>
                <a:noFill/>
                <a:tableStyleId>{8CC394B1-007C-4397-9FDA-0E49471CEB4A}</a:tableStyleId>
              </a:tblPr>
              <a:tblGrid>
                <a:gridCol w="481600"/>
                <a:gridCol w="2401250"/>
                <a:gridCol w="1360875"/>
                <a:gridCol w="1621125"/>
                <a:gridCol w="2364775"/>
              </a:tblGrid>
              <a:tr h="4742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chemeClr val="dk1"/>
                          </a:solidFill>
                        </a:rPr>
                        <a:t>S.No</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Title</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Author</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Publication and Year</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Context</a:t>
                      </a:r>
                      <a:endParaRPr b="1" sz="1200" u="none" cap="none" strike="noStrike">
                        <a:solidFill>
                          <a:schemeClr val="dk1"/>
                        </a:solidFill>
                      </a:endParaRPr>
                    </a:p>
                  </a:txBody>
                  <a:tcPr marT="91425" marB="91425" marR="91425" marL="91425">
                    <a:solidFill>
                      <a:schemeClr val="lt2"/>
                    </a:solidFill>
                  </a:tcPr>
                </a:tc>
              </a:tr>
              <a:tr h="957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Hiding Data Using Efficient Combination of RSA Cryptography, and Compression Steganography Techniques </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OSAMA FOUAD ABDEL WAHAB, ASHRAF A. M. KHALAF  , AZIZA I. HUSSEIN , AND HESHAM F. A. HAMED</a:t>
                      </a:r>
                      <a:endParaRPr sz="1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IEEE, 2021</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chemeClr val="dk1"/>
                          </a:solidFill>
                          <a:highlight>
                            <a:srgbClr val="FFFFFF"/>
                          </a:highlight>
                          <a:latin typeface="Times New Roman"/>
                          <a:ea typeface="Times New Roman"/>
                          <a:cs typeface="Times New Roman"/>
                          <a:sym typeface="Times New Roman"/>
                        </a:rPr>
                        <a:t>The proposed system deals about the efficient way of hiding data using combination of RSA Cryptography and Compression Steganography Techniques with its types(lossy and lossless)</a:t>
                      </a:r>
                      <a:endParaRPr sz="900" u="none" cap="none" strike="noStrike">
                        <a:solidFill>
                          <a:schemeClr val="dk1"/>
                        </a:solidFill>
                        <a:latin typeface="Times New Roman"/>
                        <a:ea typeface="Times New Roman"/>
                        <a:cs typeface="Times New Roman"/>
                        <a:sym typeface="Times New Roman"/>
                      </a:endParaRPr>
                    </a:p>
                  </a:txBody>
                  <a:tcPr marT="91425" marB="91425" marR="91425" marL="91425"/>
                </a:tc>
              </a:tr>
              <a:tr h="108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050" u="none" cap="none" strike="noStrike">
                          <a:latin typeface="Times New Roman"/>
                          <a:ea typeface="Times New Roman"/>
                          <a:cs typeface="Times New Roman"/>
                          <a:sym typeface="Times New Roman"/>
                        </a:rPr>
                        <a:t>Improving Security with Efficinet Key Management in Public Cloud using Hybrid AES, ECC and LSB Steganography comparing with Novel Hybrid Cube Base Obfuscation</a:t>
                      </a:r>
                      <a:endParaRPr sz="105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K Vandhana, Dr.S.Krishna Kumari</a:t>
                      </a:r>
                      <a:endParaRPr sz="10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IEEE, 2022</a:t>
                      </a:r>
                      <a:endParaRPr sz="12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This proposed system compares the Hybrid AES, ECC and LSB steganography and cube based Obfuscation.  Based on the experimental and statistical results achieved it is concluded that cube based obfuscation seems to be secure.</a:t>
                      </a:r>
                      <a:endParaRPr/>
                    </a:p>
                  </a:txBody>
                  <a:tcPr marT="91425" marB="91425" marR="91425" marL="91425"/>
                </a:tc>
              </a:tr>
              <a:tr h="777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latin typeface="Times New Roman"/>
                          <a:ea typeface="Times New Roman"/>
                          <a:cs typeface="Times New Roman"/>
                          <a:sym typeface="Times New Roman"/>
                        </a:rPr>
                        <a:t>Secure file storage on cloud using Hybrid cryptography</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Vivek Sharma, Abhishek Chauhan, Harsh Saxena, Shubham Mishra, Sulabh BansAL</a:t>
                      </a:r>
                      <a:endParaRPr sz="10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Times New Roman"/>
                          <a:ea typeface="Times New Roman"/>
                          <a:cs typeface="Times New Roman"/>
                          <a:sym typeface="Times New Roman"/>
                        </a:rPr>
                        <a:t>IEEE, 2021</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900" u="none" cap="none" strike="noStrike">
                          <a:latin typeface="Times New Roman"/>
                          <a:ea typeface="Times New Roman"/>
                          <a:cs typeface="Times New Roman"/>
                          <a:sym typeface="Times New Roman"/>
                        </a:rPr>
                        <a:t>In this Proposes system, 3DES (Triple Data Encryption Standard) and Blowfish Algorithms are used to provide security.</a:t>
                      </a:r>
                      <a:endParaRPr sz="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SYSTEM REQUIREMENTS </a:t>
            </a:r>
            <a:endParaRPr/>
          </a:p>
        </p:txBody>
      </p:sp>
      <p:sp>
        <p:nvSpPr>
          <p:cNvPr id="137" name="Google Shape;137;p17"/>
          <p:cNvSpPr txBox="1"/>
          <p:nvPr>
            <p:ph idx="1" type="body"/>
          </p:nvPr>
        </p:nvSpPr>
        <p:spPr>
          <a:xfrm>
            <a:off x="445008" y="1600123"/>
            <a:ext cx="3979800" cy="2231735"/>
          </a:xfrm>
          <a:prstGeom prst="rect">
            <a:avLst/>
          </a:prstGeom>
          <a:noFill/>
          <a:ln>
            <a:noFill/>
          </a:ln>
        </p:spPr>
        <p:txBody>
          <a:bodyPr anchorCtr="0" anchor="t" bIns="45700" lIns="54850"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US" sz="1900">
                <a:solidFill>
                  <a:srgbClr val="073763"/>
                </a:solidFill>
                <a:latin typeface="Times New Roman"/>
                <a:ea typeface="Times New Roman"/>
                <a:cs typeface="Times New Roman"/>
                <a:sym typeface="Times New Roman"/>
              </a:rPr>
              <a:t>HARDWARE REQUIREMENTS</a:t>
            </a:r>
            <a:endParaRPr b="1" sz="1900">
              <a:solidFill>
                <a:srgbClr val="073763"/>
              </a:solidFill>
              <a:latin typeface="Times New Roman"/>
              <a:ea typeface="Times New Roman"/>
              <a:cs typeface="Times New Roman"/>
              <a:sym typeface="Times New Roman"/>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Processors</a:t>
            </a:r>
            <a:r>
              <a:rPr lang="en-US" sz="1600">
                <a:latin typeface="Times New Roman"/>
                <a:ea typeface="Times New Roman"/>
                <a:cs typeface="Times New Roman"/>
                <a:sym typeface="Times New Roman"/>
              </a:rPr>
              <a:t>: Intel’s Atom® processor or Intel’s Core™ processor i3 or above </a:t>
            </a:r>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Disk space</a:t>
            </a:r>
            <a:r>
              <a:rPr lang="en-US" sz="1600">
                <a:latin typeface="Times New Roman"/>
                <a:ea typeface="Times New Roman"/>
                <a:cs typeface="Times New Roman"/>
                <a:sym typeface="Times New Roman"/>
              </a:rPr>
              <a:t>: Recommended disk space is 1 GB </a:t>
            </a:r>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RAM</a:t>
            </a:r>
            <a:r>
              <a:rPr lang="en-US" sz="1600">
                <a:latin typeface="Times New Roman"/>
                <a:ea typeface="Times New Roman"/>
                <a:cs typeface="Times New Roman"/>
                <a:sym typeface="Times New Roman"/>
              </a:rPr>
              <a:t>: 2GB or more</a:t>
            </a:r>
            <a:endParaRPr b="1" sz="1600">
              <a:latin typeface="Times New Roman"/>
              <a:ea typeface="Times New Roman"/>
              <a:cs typeface="Times New Roman"/>
              <a:sym typeface="Times New Roman"/>
            </a:endParaRPr>
          </a:p>
          <a:p>
            <a:pPr indent="0" lvl="0" marL="281622" marR="0" rtl="0" algn="l">
              <a:lnSpc>
                <a:spcPct val="100000"/>
              </a:lnSpc>
              <a:spcBef>
                <a:spcPts val="1200"/>
              </a:spcBef>
              <a:spcAft>
                <a:spcPts val="0"/>
              </a:spcAft>
              <a:buClr>
                <a:schemeClr val="accent1"/>
              </a:buClr>
              <a:buSzPts val="2560"/>
              <a:buFont typeface="Noto Sans Symbols"/>
              <a:buNone/>
            </a:pPr>
            <a:r>
              <a:t/>
            </a:r>
            <a:endParaRPr sz="3400">
              <a:latin typeface="Times New Roman"/>
              <a:ea typeface="Times New Roman"/>
              <a:cs typeface="Times New Roman"/>
              <a:sym typeface="Times New Roman"/>
            </a:endParaRPr>
          </a:p>
        </p:txBody>
      </p:sp>
      <p:sp>
        <p:nvSpPr>
          <p:cNvPr id="138" name="Google Shape;138;p17"/>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39" name="Google Shape;139;p17"/>
          <p:cNvSpPr txBox="1"/>
          <p:nvPr/>
        </p:nvSpPr>
        <p:spPr>
          <a:xfrm>
            <a:off x="4809108" y="1600123"/>
            <a:ext cx="3865500" cy="235454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1" i="0" lang="en-US" sz="1900" u="none" cap="none" strike="noStrike">
                <a:solidFill>
                  <a:srgbClr val="073763"/>
                </a:solidFill>
                <a:latin typeface="Times New Roman"/>
                <a:ea typeface="Times New Roman"/>
                <a:cs typeface="Times New Roman"/>
                <a:sym typeface="Times New Roman"/>
              </a:rPr>
              <a:t>SOFTWARE REQUIREMENTS</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600"/>
              <a:buFont typeface="Noto Sans Symbols"/>
              <a:buChar char="▪"/>
            </a:pPr>
            <a:r>
              <a:rPr b="1" i="0" lang="en-US" sz="1600" u="none" cap="none" strike="noStrike">
                <a:solidFill>
                  <a:srgbClr val="000000"/>
                </a:solidFill>
                <a:latin typeface="Times New Roman"/>
                <a:ea typeface="Times New Roman"/>
                <a:cs typeface="Times New Roman"/>
                <a:sym typeface="Times New Roman"/>
              </a:rPr>
              <a:t>Operating systems</a:t>
            </a:r>
            <a:r>
              <a:rPr b="0" i="0" lang="en-US" sz="1600" u="none" cap="none" strike="noStrike">
                <a:solidFill>
                  <a:srgbClr val="000000"/>
                </a:solidFill>
                <a:latin typeface="Times New Roman"/>
                <a:ea typeface="Times New Roman"/>
                <a:cs typeface="Times New Roman"/>
                <a:sym typeface="Times New Roman"/>
              </a:rPr>
              <a:t>: Microsoft Windows 7 or above, Apple’s macOS, &amp; Linux </a:t>
            </a:r>
            <a:endParaRPr/>
          </a:p>
          <a:p>
            <a:pPr indent="0" lvl="0" marL="0" marR="0" rtl="0" algn="l">
              <a:lnSpc>
                <a:spcPct val="100000"/>
              </a:lnSpc>
              <a:spcBef>
                <a:spcPts val="0"/>
              </a:spcBef>
              <a:spcAft>
                <a:spcPts val="0"/>
              </a:spcAft>
              <a:buClr>
                <a:schemeClr val="accent1"/>
              </a:buClr>
              <a:buSzPts val="1600"/>
              <a:buFont typeface="Noto Sans Symbols"/>
              <a:buChar char="▪"/>
            </a:pPr>
            <a:r>
              <a:rPr b="0"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Python versions</a:t>
            </a:r>
            <a:r>
              <a:rPr b="0" i="0" lang="en-US" sz="1600" u="none" cap="none" strike="noStrike">
                <a:solidFill>
                  <a:srgbClr val="000000"/>
                </a:solidFill>
                <a:latin typeface="Times New Roman"/>
                <a:ea typeface="Times New Roman"/>
                <a:cs typeface="Times New Roman"/>
                <a:sym typeface="Times New Roman"/>
              </a:rPr>
              <a:t>: Python 3.6.X and above </a:t>
            </a:r>
            <a:endParaRPr/>
          </a:p>
          <a:p>
            <a:pPr indent="0" lvl="0" marL="0" marR="0" rtl="0" algn="l">
              <a:lnSpc>
                <a:spcPct val="100000"/>
              </a:lnSpc>
              <a:spcBef>
                <a:spcPts val="0"/>
              </a:spcBef>
              <a:spcAft>
                <a:spcPts val="0"/>
              </a:spcAft>
              <a:buClr>
                <a:schemeClr val="accent1"/>
              </a:buClr>
              <a:buSzPts val="1600"/>
              <a:buFont typeface="Noto Sans Symbols"/>
              <a:buChar char="▪"/>
            </a:pPr>
            <a:r>
              <a:rPr b="1" i="0" lang="en-US" sz="1600" u="none" cap="none" strike="noStrike">
                <a:solidFill>
                  <a:srgbClr val="000000"/>
                </a:solidFill>
                <a:latin typeface="Times New Roman"/>
                <a:ea typeface="Times New Roman"/>
                <a:cs typeface="Times New Roman"/>
                <a:sym typeface="Times New Roman"/>
              </a:rPr>
              <a:t>Libraries</a:t>
            </a:r>
            <a:r>
              <a:rPr b="0" i="0" lang="en-US" sz="1600" u="none" cap="none" strike="noStrike">
                <a:solidFill>
                  <a:srgbClr val="000000"/>
                </a:solidFill>
                <a:latin typeface="Times New Roman"/>
                <a:ea typeface="Times New Roman"/>
                <a:cs typeface="Times New Roman"/>
                <a:sym typeface="Times New Roman"/>
              </a:rPr>
              <a:t>: pycrypto, stegano, random and other general purpose libraries</a:t>
            </a:r>
            <a:endParaRPr/>
          </a:p>
          <a:p>
            <a:pPr indent="0" lvl="0" marL="0" marR="0" rtl="0" algn="l">
              <a:lnSpc>
                <a:spcPct val="100000"/>
              </a:lnSpc>
              <a:spcBef>
                <a:spcPts val="120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3111"/>
              <a:buFont typeface="Corbel"/>
              <a:buNone/>
            </a:pPr>
            <a:r>
              <a:rPr b="1" i="0" lang="en-US" sz="2800" u="none" cap="none" strike="noStrike">
                <a:solidFill>
                  <a:srgbClr val="FFC000"/>
                </a:solidFill>
                <a:latin typeface="Corbel"/>
                <a:ea typeface="Corbel"/>
                <a:cs typeface="Corbel"/>
                <a:sym typeface="Corbel"/>
              </a:rPr>
              <a:t>SYSTEM / ARCHITECTURE DIAGRAM </a:t>
            </a:r>
            <a:br>
              <a:rPr b="1" i="0" lang="en-US" sz="2800" u="none" cap="none" strike="noStrike">
                <a:solidFill>
                  <a:srgbClr val="FFC000"/>
                </a:solidFill>
                <a:latin typeface="Corbel"/>
                <a:ea typeface="Corbel"/>
                <a:cs typeface="Corbel"/>
                <a:sym typeface="Corbel"/>
              </a:rPr>
            </a:br>
            <a:r>
              <a:rPr lang="en-US" sz="2800">
                <a:solidFill>
                  <a:srgbClr val="FFC000"/>
                </a:solidFill>
              </a:rPr>
              <a:t>ENCRYPTION</a:t>
            </a:r>
            <a:endParaRPr b="1" i="0" sz="2800" u="none" cap="none" strike="noStrike">
              <a:solidFill>
                <a:srgbClr val="FFC000"/>
              </a:solidFill>
              <a:latin typeface="Corbel"/>
              <a:ea typeface="Corbel"/>
              <a:cs typeface="Corbel"/>
              <a:sym typeface="Corbel"/>
            </a:endParaRPr>
          </a:p>
        </p:txBody>
      </p:sp>
      <p:pic>
        <p:nvPicPr>
          <p:cNvPr descr="ENCRYPT .png" id="145" name="Google Shape;145;p18"/>
          <p:cNvPicPr preferRelativeResize="0"/>
          <p:nvPr/>
        </p:nvPicPr>
        <p:blipFill rotWithShape="1">
          <a:blip r:embed="rId3">
            <a:alphaModFix/>
          </a:blip>
          <a:srcRect b="0" l="0" r="0" t="0"/>
          <a:stretch/>
        </p:blipFill>
        <p:spPr>
          <a:xfrm>
            <a:off x="743955" y="1161355"/>
            <a:ext cx="7458947" cy="3982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3111"/>
              <a:buFont typeface="Corbel"/>
              <a:buNone/>
            </a:pPr>
            <a:r>
              <a:rPr b="1" i="0" lang="en-US" sz="2800" u="none" cap="none" strike="noStrike">
                <a:solidFill>
                  <a:srgbClr val="FFC000"/>
                </a:solidFill>
                <a:latin typeface="Corbel"/>
                <a:ea typeface="Corbel"/>
                <a:cs typeface="Corbel"/>
                <a:sym typeface="Corbel"/>
              </a:rPr>
              <a:t>SYSTEM / ARCHITECTURE DIAGRAM</a:t>
            </a:r>
            <a:br>
              <a:rPr b="1" i="0" lang="en-US" sz="2800" u="none" cap="none" strike="noStrike">
                <a:solidFill>
                  <a:srgbClr val="FFC000"/>
                </a:solidFill>
                <a:latin typeface="Corbel"/>
                <a:ea typeface="Corbel"/>
                <a:cs typeface="Corbel"/>
                <a:sym typeface="Corbel"/>
              </a:rPr>
            </a:br>
            <a:r>
              <a:rPr lang="en-US" sz="2800">
                <a:solidFill>
                  <a:srgbClr val="FFC000"/>
                </a:solidFill>
              </a:rPr>
              <a:t>DECRYPTION</a:t>
            </a:r>
            <a:endParaRPr b="1" i="0" sz="2800" u="none" cap="none" strike="noStrike">
              <a:solidFill>
                <a:srgbClr val="FFC000"/>
              </a:solidFill>
              <a:latin typeface="Corbel"/>
              <a:ea typeface="Corbel"/>
              <a:cs typeface="Corbel"/>
              <a:sym typeface="Corbel"/>
            </a:endParaRPr>
          </a:p>
        </p:txBody>
      </p:sp>
      <p:pic>
        <p:nvPicPr>
          <p:cNvPr descr="DECRYPT.png" id="151" name="Google Shape;151;p19"/>
          <p:cNvPicPr preferRelativeResize="0"/>
          <p:nvPr/>
        </p:nvPicPr>
        <p:blipFill rotWithShape="1">
          <a:blip r:embed="rId3">
            <a:alphaModFix/>
          </a:blip>
          <a:srcRect b="0" l="0" r="0" t="0"/>
          <a:stretch/>
        </p:blipFill>
        <p:spPr>
          <a:xfrm>
            <a:off x="708743" y="1228099"/>
            <a:ext cx="7127064" cy="391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SYSTEM MODULES</a:t>
            </a:r>
            <a:endParaRPr b="1" i="0" sz="2800" u="none" cap="none" strike="noStrike">
              <a:solidFill>
                <a:srgbClr val="FFC000"/>
              </a:solidFill>
              <a:latin typeface="Corbel"/>
              <a:ea typeface="Corbel"/>
              <a:cs typeface="Corbel"/>
              <a:sym typeface="Corbel"/>
            </a:endParaRPr>
          </a:p>
        </p:txBody>
      </p:sp>
      <p:sp>
        <p:nvSpPr>
          <p:cNvPr id="157" name="Google Shape;157;p20"/>
          <p:cNvSpPr txBox="1"/>
          <p:nvPr>
            <p:ph idx="1" type="body"/>
          </p:nvPr>
        </p:nvSpPr>
        <p:spPr>
          <a:xfrm>
            <a:off x="231648" y="1137336"/>
            <a:ext cx="8570976" cy="4006164"/>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None/>
            </a:pPr>
            <a:r>
              <a:rPr lang="en-US">
                <a:latin typeface="Times New Roman"/>
                <a:ea typeface="Times New Roman"/>
                <a:cs typeface="Times New Roman"/>
                <a:sym typeface="Times New Roman"/>
              </a:rPr>
              <a:t>The system modules consists of</a:t>
            </a:r>
            <a:endParaRPr b="1">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Data Pre-processing </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Cryptography Algorithm</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Steganography</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Decryption and Extraction</a:t>
            </a:r>
            <a:endParaRPr sz="24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440"/>
              <a:buNone/>
            </a:pPr>
            <a:r>
              <a:t/>
            </a:r>
            <a:endParaRPr b="1" sz="1800">
              <a:latin typeface="Times New Roman"/>
              <a:ea typeface="Times New Roman"/>
              <a:cs typeface="Times New Roman"/>
              <a:sym typeface="Times New Roman"/>
            </a:endParaRPr>
          </a:p>
        </p:txBody>
      </p:sp>
      <p:sp>
        <p:nvSpPr>
          <p:cNvPr id="158" name="Google Shape;158;p20"/>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lang="en-US" sz="2800">
                <a:solidFill>
                  <a:srgbClr val="FFC000"/>
                </a:solidFill>
              </a:rPr>
              <a:t>ALGORITHMS / TECHNIQUES USED</a:t>
            </a:r>
            <a:endParaRPr b="1" i="0" sz="2800" u="none" cap="none" strike="noStrike">
              <a:solidFill>
                <a:srgbClr val="FFC000"/>
              </a:solidFill>
              <a:latin typeface="Corbel"/>
              <a:ea typeface="Corbel"/>
              <a:cs typeface="Corbel"/>
              <a:sym typeface="Corbel"/>
            </a:endParaRPr>
          </a:p>
        </p:txBody>
      </p:sp>
      <p:sp>
        <p:nvSpPr>
          <p:cNvPr id="164" name="Google Shape;164;p21"/>
          <p:cNvSpPr txBox="1"/>
          <p:nvPr/>
        </p:nvSpPr>
        <p:spPr>
          <a:xfrm>
            <a:off x="219456" y="1377696"/>
            <a:ext cx="47083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Times New Roman"/>
                <a:ea typeface="Times New Roman"/>
                <a:cs typeface="Times New Roman"/>
                <a:sym typeface="Times New Roman"/>
              </a:rPr>
              <a:t>ADVANCED ENCRYPTION </a:t>
            </a:r>
            <a:r>
              <a:rPr b="1" i="0" lang="en-US" sz="1800" u="sng" cap="none" strike="noStrike">
                <a:solidFill>
                  <a:srgbClr val="000000"/>
                </a:solidFill>
                <a:latin typeface="Times New Roman"/>
                <a:ea typeface="Times New Roman"/>
                <a:cs typeface="Times New Roman"/>
                <a:sym typeface="Times New Roman"/>
              </a:rPr>
              <a:t>STANDARD(AES</a:t>
            </a:r>
            <a:r>
              <a:rPr b="1" i="0" lang="en-US" sz="1600" u="sng" cap="none" strike="noStrike">
                <a:solidFill>
                  <a:srgbClr val="000000"/>
                </a:solidFill>
                <a:latin typeface="Times New Roman"/>
                <a:ea typeface="Times New Roman"/>
                <a:cs typeface="Times New Roman"/>
                <a:sym typeface="Times New Roman"/>
              </a:rPr>
              <a:t>)</a:t>
            </a:r>
            <a:endParaRPr b="1" i="0" sz="1600" u="sng" cap="none" strike="noStrike">
              <a:solidFill>
                <a:srgbClr val="000000"/>
              </a:solidFill>
              <a:latin typeface="Times New Roman"/>
              <a:ea typeface="Times New Roman"/>
              <a:cs typeface="Times New Roman"/>
              <a:sym typeface="Times New Roman"/>
            </a:endParaRPr>
          </a:p>
        </p:txBody>
      </p:sp>
      <p:pic>
        <p:nvPicPr>
          <p:cNvPr descr="C:\Users\sudar\Downloads\r\Final Year Project Stuff\Diagrams\Block-diagram-for-AES-encryption-and-decryption.png" id="165" name="Google Shape;165;p21"/>
          <p:cNvPicPr preferRelativeResize="0"/>
          <p:nvPr/>
        </p:nvPicPr>
        <p:blipFill rotWithShape="1">
          <a:blip r:embed="rId3">
            <a:alphaModFix/>
          </a:blip>
          <a:srcRect b="0" l="0" r="0" t="0"/>
          <a:stretch/>
        </p:blipFill>
        <p:spPr>
          <a:xfrm>
            <a:off x="5413248" y="1316736"/>
            <a:ext cx="3193606" cy="3633216"/>
          </a:xfrm>
          <a:prstGeom prst="rect">
            <a:avLst/>
          </a:prstGeom>
          <a:noFill/>
          <a:ln>
            <a:noFill/>
          </a:ln>
        </p:spPr>
      </p:pic>
      <p:sp>
        <p:nvSpPr>
          <p:cNvPr id="166" name="Google Shape;166;p21"/>
          <p:cNvSpPr/>
          <p:nvPr/>
        </p:nvSpPr>
        <p:spPr>
          <a:xfrm>
            <a:off x="335280" y="1980956"/>
            <a:ext cx="4572000"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AES is one of the most extensively used and secure algorithms for data security.</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It is a symmetric block cipher algorithm with a block/chunk size of 128 bits. </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converts these individual blocks using keys of 128, 192, and 256 bits. </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Once it encrypts these blocks, it joins them together to form the ciphertext.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lang="en-US" sz="2800">
                <a:solidFill>
                  <a:srgbClr val="FFC000"/>
                </a:solidFill>
              </a:rPr>
              <a:t>ALGORITHMS / TECHNIQUES USED</a:t>
            </a:r>
            <a:endParaRPr b="1" i="0" sz="2800" u="none" cap="none" strike="noStrike">
              <a:solidFill>
                <a:srgbClr val="FFC000"/>
              </a:solidFill>
              <a:latin typeface="Corbel"/>
              <a:ea typeface="Corbel"/>
              <a:cs typeface="Corbel"/>
              <a:sym typeface="Corbel"/>
            </a:endParaRPr>
          </a:p>
        </p:txBody>
      </p:sp>
      <p:pic>
        <p:nvPicPr>
          <p:cNvPr descr="C:\Users\sudar\Downloads\r\Final Year Project Stuff\Diagrams\Block-Diagram-of-Blowfish-3.jpg" id="172" name="Google Shape;172;p22"/>
          <p:cNvPicPr preferRelativeResize="0"/>
          <p:nvPr/>
        </p:nvPicPr>
        <p:blipFill rotWithShape="1">
          <a:blip r:embed="rId3">
            <a:alphaModFix/>
          </a:blip>
          <a:srcRect b="0" l="0" r="0" t="0"/>
          <a:stretch/>
        </p:blipFill>
        <p:spPr>
          <a:xfrm>
            <a:off x="4998720" y="1341119"/>
            <a:ext cx="3857054" cy="3401569"/>
          </a:xfrm>
          <a:prstGeom prst="rect">
            <a:avLst/>
          </a:prstGeom>
          <a:noFill/>
          <a:ln>
            <a:noFill/>
          </a:ln>
        </p:spPr>
      </p:pic>
      <p:sp>
        <p:nvSpPr>
          <p:cNvPr id="173" name="Google Shape;173;p22"/>
          <p:cNvSpPr/>
          <p:nvPr/>
        </p:nvSpPr>
        <p:spPr>
          <a:xfrm>
            <a:off x="486043" y="1475881"/>
            <a:ext cx="29867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Times New Roman"/>
                <a:ea typeface="Times New Roman"/>
                <a:cs typeface="Times New Roman"/>
                <a:sym typeface="Times New Roman"/>
              </a:rPr>
              <a:t>BLOWFISH ALGORITHM</a:t>
            </a:r>
            <a:endParaRPr b="1" i="0" sz="1800" u="sng" cap="none" strike="noStrike">
              <a:solidFill>
                <a:srgbClr val="000000"/>
              </a:solidFill>
              <a:latin typeface="Times New Roman"/>
              <a:ea typeface="Times New Roman"/>
              <a:cs typeface="Times New Roman"/>
              <a:sym typeface="Times New Roman"/>
            </a:endParaRPr>
          </a:p>
        </p:txBody>
      </p:sp>
      <p:sp>
        <p:nvSpPr>
          <p:cNvPr id="174" name="Google Shape;174;p22"/>
          <p:cNvSpPr/>
          <p:nvPr/>
        </p:nvSpPr>
        <p:spPr>
          <a:xfrm>
            <a:off x="457200" y="2019538"/>
            <a:ext cx="4419600"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Blowfish is a variable-length, symmetric, 64-bit block cipher. </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follows the Feistel network</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has a variable key size of 32-bits to 448-bits.</a:t>
            </a:r>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is one of the first, secure block ciphers not subject to any patents and hence freely available for anyone to 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lang="en-US" sz="2800">
                <a:solidFill>
                  <a:srgbClr val="FFC000"/>
                </a:solidFill>
              </a:rPr>
              <a:t>ALGORITHMS / TECHNIQUES USED</a:t>
            </a:r>
            <a:endParaRPr b="1" i="0" sz="2800" u="none" cap="none" strike="noStrike">
              <a:solidFill>
                <a:srgbClr val="FFC000"/>
              </a:solidFill>
              <a:latin typeface="Corbel"/>
              <a:ea typeface="Corbel"/>
              <a:cs typeface="Corbel"/>
              <a:sym typeface="Corbel"/>
            </a:endParaRPr>
          </a:p>
        </p:txBody>
      </p:sp>
      <p:sp>
        <p:nvSpPr>
          <p:cNvPr descr="Encryption and Decryption Process of 3DES. | Download Scientific Diagram" id="180" name="Google Shape;180;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Encryption and Decryption Process of 3DES. | Download Scientific Diagram" id="181" name="Google Shape;181;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sudar\Downloads\Flowchart-of-3DES-encryption-and-decryption-algorithm-40.png" id="182" name="Google Shape;182;p23"/>
          <p:cNvPicPr preferRelativeResize="0"/>
          <p:nvPr/>
        </p:nvPicPr>
        <p:blipFill rotWithShape="1">
          <a:blip r:embed="rId3">
            <a:alphaModFix/>
          </a:blip>
          <a:srcRect b="0" l="0" r="0" t="0"/>
          <a:stretch/>
        </p:blipFill>
        <p:spPr>
          <a:xfrm>
            <a:off x="4157472" y="1471422"/>
            <a:ext cx="4657804" cy="3200400"/>
          </a:xfrm>
          <a:prstGeom prst="rect">
            <a:avLst/>
          </a:prstGeom>
          <a:noFill/>
          <a:ln>
            <a:noFill/>
          </a:ln>
        </p:spPr>
      </p:pic>
      <p:sp>
        <p:nvSpPr>
          <p:cNvPr id="183" name="Google Shape;183;p23"/>
          <p:cNvSpPr/>
          <p:nvPr/>
        </p:nvSpPr>
        <p:spPr>
          <a:xfrm>
            <a:off x="498235" y="1475881"/>
            <a:ext cx="4913525"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Times New Roman"/>
                <a:ea typeface="Times New Roman"/>
                <a:cs typeface="Times New Roman"/>
                <a:sym typeface="Times New Roman"/>
              </a:rPr>
              <a:t>TRIPLE-DATA ENCRYPTION STANDARD(3-DES)</a:t>
            </a:r>
            <a:endParaRPr b="1" i="0" sz="1600" u="sng" cap="none" strike="noStrike">
              <a:solidFill>
                <a:srgbClr val="000000"/>
              </a:solidFill>
              <a:latin typeface="Times New Roman"/>
              <a:ea typeface="Times New Roman"/>
              <a:cs typeface="Times New Roman"/>
              <a:sym typeface="Times New Roman"/>
            </a:endParaRPr>
          </a:p>
        </p:txBody>
      </p:sp>
      <p:sp>
        <p:nvSpPr>
          <p:cNvPr id="184" name="Google Shape;184;p23"/>
          <p:cNvSpPr/>
          <p:nvPr/>
        </p:nvSpPr>
        <p:spPr>
          <a:xfrm>
            <a:off x="646176" y="1999488"/>
            <a:ext cx="3828288"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is a symmetric-key block cipher</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DES encryption works by taking a plaintext input and breaking it into smaller chunks (64-bit blocks) to encrypt it using a cryptographic key.</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algorithm takes the plain text in 64-bit blocks and converts them into ciphertext using 48-bit keys.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lang="en-US" sz="2800">
                <a:solidFill>
                  <a:srgbClr val="FFC000"/>
                </a:solidFill>
              </a:rPr>
              <a:t>ALGORITHMS / TECHNIQUES USED</a:t>
            </a:r>
            <a:endParaRPr b="1" i="0" sz="2800" u="none" cap="none" strike="noStrike">
              <a:solidFill>
                <a:srgbClr val="FFC000"/>
              </a:solidFill>
              <a:latin typeface="Corbel"/>
              <a:ea typeface="Corbel"/>
              <a:cs typeface="Corbel"/>
              <a:sym typeface="Corbel"/>
            </a:endParaRPr>
          </a:p>
        </p:txBody>
      </p:sp>
      <p:sp>
        <p:nvSpPr>
          <p:cNvPr id="190" name="Google Shape;190;p24"/>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1" name="Google Shape;191;p24"/>
          <p:cNvSpPr txBox="1"/>
          <p:nvPr>
            <p:ph idx="1" type="body"/>
          </p:nvPr>
        </p:nvSpPr>
        <p:spPr>
          <a:xfrm>
            <a:off x="457200" y="1316775"/>
            <a:ext cx="5343000" cy="3468000"/>
          </a:xfrm>
          <a:prstGeom prst="rect">
            <a:avLst/>
          </a:prstGeom>
          <a:noFill/>
          <a:ln>
            <a:noFill/>
          </a:ln>
        </p:spPr>
        <p:txBody>
          <a:bodyPr anchorCtr="0" anchor="t" bIns="45700" lIns="91425" spcFirstLastPara="1" rIns="91425" wrap="square" tIns="91425">
            <a:noAutofit/>
          </a:bodyPr>
          <a:lstStyle/>
          <a:p>
            <a:pPr indent="-228600" lvl="0" marL="457200" rtl="0" algn="just">
              <a:lnSpc>
                <a:spcPct val="100000"/>
              </a:lnSpc>
              <a:spcBef>
                <a:spcPts val="0"/>
              </a:spcBef>
              <a:spcAft>
                <a:spcPts val="0"/>
              </a:spcAft>
              <a:buSzPts val="2240"/>
              <a:buNone/>
            </a:pPr>
            <a:r>
              <a:rPr b="1" lang="en-US" sz="1800" u="sng">
                <a:solidFill>
                  <a:srgbClr val="202124"/>
                </a:solidFill>
                <a:highlight>
                  <a:srgbClr val="FFFFFF"/>
                </a:highlight>
                <a:latin typeface="Times New Roman"/>
                <a:ea typeface="Times New Roman"/>
                <a:cs typeface="Times New Roman"/>
                <a:sym typeface="Times New Roman"/>
              </a:rPr>
              <a:t>INTERNATIONAL DATA ENCRYPTION ALGORITHM (IDEA)</a:t>
            </a:r>
            <a:endParaRPr b="1" sz="1800" u="sng">
              <a:solidFill>
                <a:srgbClr val="202124"/>
              </a:solidFill>
              <a:highlight>
                <a:srgbClr val="FFFFFF"/>
              </a:highlight>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2240"/>
              <a:buNone/>
            </a:pPr>
            <a:r>
              <a:t/>
            </a:r>
            <a:endParaRPr b="1" sz="1800" u="sng">
              <a:solidFill>
                <a:srgbClr val="202124"/>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02124"/>
              </a:buClr>
              <a:buSzPts val="1800"/>
              <a:buFont typeface="Times New Roman"/>
              <a:buChar char="❏"/>
            </a:pPr>
            <a:r>
              <a:rPr b="0" lang="en-US" sz="1800" u="none">
                <a:solidFill>
                  <a:srgbClr val="202124"/>
                </a:solidFill>
                <a:highlight>
                  <a:srgbClr val="FFFFFF"/>
                </a:highlight>
              </a:rPr>
              <a:t>It is a symmetric key block cipher encryption algorithm designed to encrypt text to an unreadable format for transmission via the internet.</a:t>
            </a:r>
            <a:endParaRPr b="0" sz="1800" u="none">
              <a:solidFill>
                <a:srgbClr val="202124"/>
              </a:solidFill>
              <a:highlight>
                <a:srgbClr val="FFFFFF"/>
              </a:highlight>
            </a:endParaRPr>
          </a:p>
          <a:p>
            <a:pPr indent="-342900" lvl="0" marL="457200" rtl="0" algn="just">
              <a:lnSpc>
                <a:spcPct val="100000"/>
              </a:lnSpc>
              <a:spcBef>
                <a:spcPts val="0"/>
              </a:spcBef>
              <a:spcAft>
                <a:spcPts val="0"/>
              </a:spcAft>
              <a:buClr>
                <a:srgbClr val="202124"/>
              </a:buClr>
              <a:buSzPts val="1800"/>
              <a:buFont typeface="Times New Roman"/>
              <a:buChar char="❏"/>
            </a:pPr>
            <a:r>
              <a:rPr b="0" lang="en-US" sz="1800" u="none">
                <a:solidFill>
                  <a:srgbClr val="202124"/>
                </a:solidFill>
                <a:highlight>
                  <a:srgbClr val="FFFFFF"/>
                </a:highlight>
              </a:rPr>
              <a:t>IDEA uses a 128-bit key and operates on 64-bit blocks. </a:t>
            </a:r>
            <a:endParaRPr b="0" sz="1800" u="none">
              <a:solidFill>
                <a:srgbClr val="202124"/>
              </a:solidFill>
              <a:highlight>
                <a:srgbClr val="FFFFFF"/>
              </a:highlight>
            </a:endParaRPr>
          </a:p>
          <a:p>
            <a:pPr indent="-342900" lvl="0" marL="457200" rtl="0" algn="just">
              <a:lnSpc>
                <a:spcPct val="100000"/>
              </a:lnSpc>
              <a:spcBef>
                <a:spcPts val="0"/>
              </a:spcBef>
              <a:spcAft>
                <a:spcPts val="0"/>
              </a:spcAft>
              <a:buClr>
                <a:srgbClr val="202124"/>
              </a:buClr>
              <a:buSzPts val="1800"/>
              <a:buFont typeface="Times New Roman"/>
              <a:buChar char="❏"/>
            </a:pPr>
            <a:r>
              <a:rPr b="0" lang="en-US" sz="1800" u="none">
                <a:solidFill>
                  <a:srgbClr val="202124"/>
                </a:solidFill>
                <a:highlight>
                  <a:srgbClr val="FFFFFF"/>
                </a:highlight>
              </a:rPr>
              <a:t>Essentially, it encrypts a 64-bit block of plaintext into a 64-bit block of ciphertext. </a:t>
            </a:r>
            <a:endParaRPr b="0" sz="1800" u="none">
              <a:solidFill>
                <a:srgbClr val="202124"/>
              </a:solidFill>
              <a:highlight>
                <a:srgbClr val="FFFFFF"/>
              </a:highlight>
            </a:endParaRPr>
          </a:p>
          <a:p>
            <a:pPr indent="-342900" lvl="0" marL="457200" rtl="0" algn="just">
              <a:lnSpc>
                <a:spcPct val="100000"/>
              </a:lnSpc>
              <a:spcBef>
                <a:spcPts val="0"/>
              </a:spcBef>
              <a:spcAft>
                <a:spcPts val="0"/>
              </a:spcAft>
              <a:buClr>
                <a:srgbClr val="202124"/>
              </a:buClr>
              <a:buSzPts val="1800"/>
              <a:buFont typeface="Times New Roman"/>
              <a:buChar char="❏"/>
            </a:pPr>
            <a:r>
              <a:rPr b="0" lang="en-US" sz="1800" u="none">
                <a:solidFill>
                  <a:srgbClr val="202124"/>
                </a:solidFill>
                <a:highlight>
                  <a:srgbClr val="FFFFFF"/>
                </a:highlight>
              </a:rPr>
              <a:t>This input plaintext block is divided into four sub-blocks of 16 bits each.</a:t>
            </a:r>
            <a:endParaRPr b="0" sz="1800" u="none">
              <a:solidFill>
                <a:srgbClr val="202124"/>
              </a:solidFill>
              <a:highlight>
                <a:srgbClr val="FFFFFF"/>
              </a:highlight>
            </a:endParaRPr>
          </a:p>
        </p:txBody>
      </p:sp>
      <p:pic>
        <p:nvPicPr>
          <p:cNvPr descr="IDEA+–+Block+Diagram.jpg" id="192" name="Google Shape;192;p24"/>
          <p:cNvPicPr preferRelativeResize="0"/>
          <p:nvPr/>
        </p:nvPicPr>
        <p:blipFill rotWithShape="1">
          <a:blip r:embed="rId3">
            <a:alphaModFix/>
          </a:blip>
          <a:srcRect b="0" l="0" r="0" t="0"/>
          <a:stretch/>
        </p:blipFill>
        <p:spPr>
          <a:xfrm>
            <a:off x="5950600" y="1295125"/>
            <a:ext cx="3043400" cy="351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lang="en-US" sz="2800">
                <a:solidFill>
                  <a:srgbClr val="FFC000"/>
                </a:solidFill>
              </a:rPr>
              <a:t>ALGORITHMS / TECHNIQUES USED</a:t>
            </a:r>
            <a:endParaRPr b="1" i="0" sz="2800" u="none" cap="none" strike="noStrike">
              <a:solidFill>
                <a:srgbClr val="FFC000"/>
              </a:solidFill>
              <a:latin typeface="Corbel"/>
              <a:ea typeface="Corbel"/>
              <a:cs typeface="Corbel"/>
              <a:sym typeface="Corbel"/>
            </a:endParaRPr>
          </a:p>
        </p:txBody>
      </p:sp>
      <p:sp>
        <p:nvSpPr>
          <p:cNvPr id="198" name="Google Shape;198;p25"/>
          <p:cNvSpPr txBox="1"/>
          <p:nvPr>
            <p:ph idx="1" type="body"/>
          </p:nvPr>
        </p:nvSpPr>
        <p:spPr>
          <a:xfrm>
            <a:off x="457200" y="1330452"/>
            <a:ext cx="4038600" cy="3468000"/>
          </a:xfrm>
          <a:prstGeom prst="rect">
            <a:avLst/>
          </a:prstGeom>
          <a:noFill/>
          <a:ln>
            <a:noFill/>
          </a:ln>
        </p:spPr>
        <p:txBody>
          <a:bodyPr anchorCtr="0" anchor="t" bIns="45700" lIns="91425" spcFirstLastPara="1" rIns="91425" wrap="square" tIns="91425">
            <a:noAutofit/>
          </a:bodyPr>
          <a:lstStyle/>
          <a:p>
            <a:pPr indent="-228600" lvl="0" marL="457200" rtl="0" algn="just">
              <a:lnSpc>
                <a:spcPct val="100000"/>
              </a:lnSpc>
              <a:spcBef>
                <a:spcPts val="0"/>
              </a:spcBef>
              <a:spcAft>
                <a:spcPts val="0"/>
              </a:spcAft>
              <a:buSzPts val="2240"/>
              <a:buNone/>
            </a:pPr>
            <a:r>
              <a:rPr lang="en-US" sz="1800"/>
              <a:t>FERNET ALGORITHM</a:t>
            </a:r>
            <a:endParaRPr sz="1800"/>
          </a:p>
          <a:p>
            <a:pPr indent="-228600" lvl="0" marL="457200" rtl="0" algn="just">
              <a:lnSpc>
                <a:spcPct val="100000"/>
              </a:lnSpc>
              <a:spcBef>
                <a:spcPts val="0"/>
              </a:spcBef>
              <a:spcAft>
                <a:spcPts val="0"/>
              </a:spcAft>
              <a:buSzPts val="2240"/>
              <a:buNone/>
            </a:pPr>
            <a:r>
              <a:t/>
            </a:r>
            <a:endParaRPr sz="1800"/>
          </a:p>
          <a:p>
            <a:pPr indent="-342900" lvl="0" marL="457200" rtl="0" algn="just">
              <a:lnSpc>
                <a:spcPct val="100000"/>
              </a:lnSpc>
              <a:spcBef>
                <a:spcPts val="0"/>
              </a:spcBef>
              <a:spcAft>
                <a:spcPts val="0"/>
              </a:spcAft>
              <a:buClr>
                <a:srgbClr val="202124"/>
              </a:buClr>
              <a:buSzPts val="1800"/>
              <a:buFont typeface="Times New Roman"/>
              <a:buChar char="❏"/>
            </a:pPr>
            <a:r>
              <a:rPr b="0" lang="en-US" sz="1800" u="none">
                <a:latin typeface="Arial"/>
                <a:ea typeface="Arial"/>
                <a:cs typeface="Arial"/>
                <a:sym typeface="Arial"/>
              </a:rPr>
              <a:t>Fernet </a:t>
            </a:r>
            <a:r>
              <a:rPr b="0" lang="en-US" sz="1800" u="none">
                <a:solidFill>
                  <a:srgbClr val="040C28"/>
                </a:solidFill>
                <a:latin typeface="Arial"/>
                <a:ea typeface="Arial"/>
                <a:cs typeface="Arial"/>
                <a:sym typeface="Arial"/>
              </a:rPr>
              <a:t>guarantees that a message encrypted using it cannot be manipulated or read without the key</a:t>
            </a:r>
            <a:r>
              <a:rPr b="0" lang="en-US" sz="1800" u="none">
                <a:latin typeface="Arial"/>
                <a:ea typeface="Arial"/>
                <a:cs typeface="Arial"/>
                <a:sym typeface="Arial"/>
              </a:rPr>
              <a:t>.</a:t>
            </a:r>
            <a:endParaRPr b="0" sz="1800" u="none">
              <a:latin typeface="Arial"/>
              <a:ea typeface="Arial"/>
              <a:cs typeface="Arial"/>
              <a:sym typeface="Arial"/>
            </a:endParaRPr>
          </a:p>
          <a:p>
            <a:pPr indent="-342900" lvl="0" marL="457200" rtl="0" algn="just">
              <a:lnSpc>
                <a:spcPct val="100000"/>
              </a:lnSpc>
              <a:spcBef>
                <a:spcPts val="0"/>
              </a:spcBef>
              <a:spcAft>
                <a:spcPts val="0"/>
              </a:spcAft>
              <a:buClr>
                <a:srgbClr val="202124"/>
              </a:buClr>
              <a:buSzPts val="1800"/>
              <a:buFont typeface="Times New Roman"/>
              <a:buChar char="❏"/>
            </a:pPr>
            <a:r>
              <a:rPr b="0" lang="en-US" sz="1800" u="none">
                <a:latin typeface="Arial"/>
                <a:ea typeface="Arial"/>
                <a:cs typeface="Arial"/>
                <a:sym typeface="Arial"/>
              </a:rPr>
              <a:t>Fernet is an implementation of symmetric (also known as “secret key”) authenticated cryptography. Fernet also has support for implementing key rotation via Multi-Fernet .</a:t>
            </a:r>
            <a:endParaRPr sz="1800"/>
          </a:p>
        </p:txBody>
      </p:sp>
      <p:sp>
        <p:nvSpPr>
          <p:cNvPr id="199" name="Google Shape;199;p25"/>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FERNET.png" id="200" name="Google Shape;200;p25"/>
          <p:cNvPicPr preferRelativeResize="0"/>
          <p:nvPr/>
        </p:nvPicPr>
        <p:blipFill rotWithShape="1">
          <a:blip r:embed="rId3">
            <a:alphaModFix/>
          </a:blip>
          <a:srcRect b="0" l="0" r="0" t="0"/>
          <a:stretch/>
        </p:blipFill>
        <p:spPr>
          <a:xfrm>
            <a:off x="4545302" y="1415345"/>
            <a:ext cx="4478558" cy="3153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ABSTRACT</a:t>
            </a:r>
            <a:endParaRPr b="1" i="0" sz="2800" u="none" cap="none" strike="noStrike">
              <a:solidFill>
                <a:srgbClr val="FF0684"/>
              </a:solidFill>
              <a:latin typeface="Corbel"/>
              <a:ea typeface="Corbel"/>
              <a:cs typeface="Corbel"/>
              <a:sym typeface="Corbel"/>
            </a:endParaRPr>
          </a:p>
        </p:txBody>
      </p:sp>
      <p:sp>
        <p:nvSpPr>
          <p:cNvPr id="67" name="Google Shape;67;p8"/>
          <p:cNvSpPr txBox="1"/>
          <p:nvPr>
            <p:ph idx="1" type="body"/>
          </p:nvPr>
        </p:nvSpPr>
        <p:spPr>
          <a:xfrm>
            <a:off x="457200" y="1222650"/>
            <a:ext cx="8342400" cy="3772200"/>
          </a:xfrm>
          <a:prstGeom prst="rect">
            <a:avLst/>
          </a:prstGeom>
          <a:noFill/>
          <a:ln>
            <a:noFill/>
          </a:ln>
        </p:spPr>
        <p:txBody>
          <a:bodyPr anchorCtr="0" anchor="t" bIns="45700" lIns="54850" spcFirstLastPara="1" rIns="91425" wrap="square" tIns="91425">
            <a:noAutofit/>
          </a:bodyPr>
          <a:lstStyle/>
          <a:p>
            <a:pPr indent="0" lvl="0" marL="0" rtl="0" algn="just">
              <a:lnSpc>
                <a:spcPct val="100000"/>
              </a:lnSpc>
              <a:spcBef>
                <a:spcPts val="0"/>
              </a:spcBef>
              <a:spcAft>
                <a:spcPts val="0"/>
              </a:spcAft>
              <a:buSzPts val="1440"/>
              <a:buNone/>
            </a:pPr>
            <a:r>
              <a:rPr lang="en-US" sz="1800">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Security is a major concern in a wide range of applications, from cloud storage to messaging via chat. Many different approaches have also been proposed to provide data protection in the cloud, such as AES, DES, and RSA, but Existing systems often fail when only a certain form of encoding is utilized, either AES, OR DES, OR RSA depending on a consumer requirement. . Cryptographic techniques such as DES and AES are used in order to provide Security to the data but using a single technique sometimes doesn’t provide high-level security. So here the proposed work focused on introducing a hybrid cryptographic mechanism that involves multiple techniques to encrypt and decrypt the data.</a:t>
            </a:r>
            <a:endParaRPr sz="1800">
              <a:solidFill>
                <a:schemeClr val="dk1"/>
              </a:solidFill>
              <a:latin typeface="Times New Roman"/>
              <a:ea typeface="Times New Roman"/>
              <a:cs typeface="Times New Roman"/>
              <a:sym typeface="Times New Roman"/>
            </a:endParaRPr>
          </a:p>
        </p:txBody>
      </p:sp>
      <p:sp>
        <p:nvSpPr>
          <p:cNvPr id="68" name="Google Shape;68;p8"/>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CONCLUSION</a:t>
            </a:r>
            <a:endParaRPr b="1" i="0" sz="1600" u="none" cap="none" strike="noStrike">
              <a:solidFill>
                <a:srgbClr val="FFC000"/>
              </a:solidFill>
              <a:latin typeface="Corbel"/>
              <a:ea typeface="Corbel"/>
              <a:cs typeface="Corbel"/>
              <a:sym typeface="Corbel"/>
            </a:endParaRPr>
          </a:p>
        </p:txBody>
      </p:sp>
      <p:sp>
        <p:nvSpPr>
          <p:cNvPr id="206" name="Google Shape;206;p26"/>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320040" lvl="0" marL="457200" rtl="0" algn="just">
              <a:lnSpc>
                <a:spcPct val="100000"/>
              </a:lnSpc>
              <a:spcBef>
                <a:spcPts val="0"/>
              </a:spcBef>
              <a:spcAft>
                <a:spcPts val="0"/>
              </a:spcAft>
              <a:buSzPts val="1440"/>
              <a:buChar char="◼"/>
            </a:pPr>
            <a:r>
              <a:rPr lang="en-US" sz="1800">
                <a:latin typeface="Times New Roman"/>
                <a:ea typeface="Times New Roman"/>
                <a:cs typeface="Times New Roman"/>
                <a:sym typeface="Times New Roman"/>
              </a:rPr>
              <a:t>The proposed cryptosystem uses a combination of symmetric cryptography to secure data. </a:t>
            </a:r>
            <a:endParaRPr/>
          </a:p>
          <a:p>
            <a:pPr indent="-320040" lvl="0" marL="457200" rtl="0" algn="just">
              <a:lnSpc>
                <a:spcPct val="100000"/>
              </a:lnSpc>
              <a:spcBef>
                <a:spcPts val="0"/>
              </a:spcBef>
              <a:spcAft>
                <a:spcPts val="0"/>
              </a:spcAft>
              <a:buSzPts val="1440"/>
              <a:buChar char="◼"/>
            </a:pPr>
            <a:r>
              <a:rPr lang="en-US" sz="1800">
                <a:latin typeface="Times New Roman"/>
                <a:ea typeface="Times New Roman"/>
                <a:cs typeface="Times New Roman"/>
                <a:sym typeface="Times New Roman"/>
              </a:rPr>
              <a:t>The system also introduces a sub-process to encrypt the keys used for encryption before embedding them in an image. </a:t>
            </a:r>
            <a:endParaRPr/>
          </a:p>
          <a:p>
            <a:pPr indent="-320040" lvl="0" marL="457200" rtl="0" algn="just">
              <a:lnSpc>
                <a:spcPct val="100000"/>
              </a:lnSpc>
              <a:spcBef>
                <a:spcPts val="0"/>
              </a:spcBef>
              <a:spcAft>
                <a:spcPts val="0"/>
              </a:spcAft>
              <a:buSzPts val="1440"/>
              <a:buChar char="◼"/>
            </a:pPr>
            <a:r>
              <a:rPr lang="en-US" sz="1800">
                <a:latin typeface="Times New Roman"/>
                <a:ea typeface="Times New Roman"/>
                <a:cs typeface="Times New Roman"/>
                <a:sym typeface="Times New Roman"/>
              </a:rPr>
              <a:t>The combination of Blowfish, AES, TripleDES has significantly improved the security and also ensured that the drawbacks of the standalone systems are addressed. </a:t>
            </a:r>
            <a:endParaRPr/>
          </a:p>
          <a:p>
            <a:pPr indent="-320040" lvl="0" marL="457200" rtl="0" algn="just">
              <a:lnSpc>
                <a:spcPct val="100000"/>
              </a:lnSpc>
              <a:spcBef>
                <a:spcPts val="0"/>
              </a:spcBef>
              <a:spcAft>
                <a:spcPts val="0"/>
              </a:spcAft>
              <a:buSzPts val="1440"/>
              <a:buChar char="◼"/>
            </a:pPr>
            <a:r>
              <a:rPr lang="en-US" sz="1800">
                <a:latin typeface="Times New Roman"/>
                <a:ea typeface="Times New Roman"/>
                <a:cs typeface="Times New Roman"/>
                <a:sym typeface="Times New Roman"/>
              </a:rPr>
              <a:t>The system also helps in improving security without the use of keys of larger lengths</a:t>
            </a:r>
            <a:endParaRPr sz="1800">
              <a:latin typeface="Times New Roman"/>
              <a:ea typeface="Times New Roman"/>
              <a:cs typeface="Times New Roman"/>
              <a:sym typeface="Times New Roman"/>
            </a:endParaRPr>
          </a:p>
        </p:txBody>
      </p:sp>
      <p:sp>
        <p:nvSpPr>
          <p:cNvPr id="207" name="Google Shape;207;p26"/>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SzPts val="1400"/>
              <a:buNone/>
            </a:pPr>
            <a:r>
              <a:rPr lang="en-US" sz="3600"/>
              <a:t>EXPECTED OUTCOME</a:t>
            </a:r>
            <a:endParaRPr sz="3600"/>
          </a:p>
        </p:txBody>
      </p:sp>
      <p:sp>
        <p:nvSpPr>
          <p:cNvPr id="213" name="Google Shape;213;p27"/>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440"/>
              <a:buNone/>
            </a:pPr>
            <a:r>
              <a:t/>
            </a:r>
            <a:endParaRPr b="0" i="0" sz="3200" u="none" cap="none" strike="noStrike">
              <a:solidFill>
                <a:schemeClr val="dk1"/>
              </a:solidFill>
              <a:latin typeface="Corbel"/>
              <a:ea typeface="Corbel"/>
              <a:cs typeface="Corbel"/>
              <a:sym typeface="Corbel"/>
            </a:endParaRPr>
          </a:p>
        </p:txBody>
      </p:sp>
      <p:sp>
        <p:nvSpPr>
          <p:cNvPr id="214" name="Google Shape;214;p27"/>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shot (8).png" id="215" name="Google Shape;215;p27"/>
          <p:cNvPicPr preferRelativeResize="0"/>
          <p:nvPr/>
        </p:nvPicPr>
        <p:blipFill rotWithShape="1">
          <a:blip r:embed="rId3">
            <a:alphaModFix/>
          </a:blip>
          <a:srcRect b="0" l="0" r="0" t="0"/>
          <a:stretch/>
        </p:blipFill>
        <p:spPr>
          <a:xfrm>
            <a:off x="407142" y="1081261"/>
            <a:ext cx="8423159" cy="40622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SzPts val="1400"/>
              <a:buNone/>
            </a:pPr>
            <a:r>
              <a:rPr lang="en-US" sz="3600"/>
              <a:t>EXPECTED OUTCOME</a:t>
            </a:r>
            <a:endParaRPr sz="3600"/>
          </a:p>
        </p:txBody>
      </p:sp>
      <p:sp>
        <p:nvSpPr>
          <p:cNvPr id="221" name="Google Shape;221;p28"/>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440"/>
              <a:buNone/>
            </a:pPr>
            <a:r>
              <a:t/>
            </a:r>
            <a:endParaRPr b="0" i="0" sz="3200" u="none" cap="none" strike="noStrike">
              <a:solidFill>
                <a:schemeClr val="dk1"/>
              </a:solidFill>
              <a:latin typeface="Corbel"/>
              <a:ea typeface="Corbel"/>
              <a:cs typeface="Corbel"/>
              <a:sym typeface="Corbel"/>
            </a:endParaRPr>
          </a:p>
        </p:txBody>
      </p:sp>
      <p:sp>
        <p:nvSpPr>
          <p:cNvPr id="222" name="Google Shape;222;p28"/>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shot (9).png" id="223" name="Google Shape;223;p28"/>
          <p:cNvPicPr preferRelativeResize="0"/>
          <p:nvPr/>
        </p:nvPicPr>
        <p:blipFill rotWithShape="1">
          <a:blip r:embed="rId3">
            <a:alphaModFix/>
          </a:blip>
          <a:srcRect b="0" l="0" r="0" t="0"/>
          <a:stretch/>
        </p:blipFill>
        <p:spPr>
          <a:xfrm>
            <a:off x="413816" y="1081261"/>
            <a:ext cx="8256298" cy="40622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SzPts val="1400"/>
              <a:buNone/>
            </a:pPr>
            <a:r>
              <a:rPr lang="en-US" sz="3600"/>
              <a:t>EXPECTED OUTCOME</a:t>
            </a:r>
            <a:endParaRPr sz="3600"/>
          </a:p>
        </p:txBody>
      </p:sp>
      <p:sp>
        <p:nvSpPr>
          <p:cNvPr id="229" name="Google Shape;229;p29"/>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440"/>
              <a:buNone/>
            </a:pPr>
            <a:r>
              <a:t/>
            </a:r>
            <a:endParaRPr b="0" i="0" sz="3200" u="none" cap="none" strike="noStrike">
              <a:solidFill>
                <a:schemeClr val="dk1"/>
              </a:solidFill>
              <a:latin typeface="Corbel"/>
              <a:ea typeface="Corbel"/>
              <a:cs typeface="Corbel"/>
              <a:sym typeface="Corbel"/>
            </a:endParaRPr>
          </a:p>
        </p:txBody>
      </p:sp>
      <p:sp>
        <p:nvSpPr>
          <p:cNvPr id="230" name="Google Shape;230;p29"/>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shot (10).png" id="231" name="Google Shape;231;p29"/>
          <p:cNvPicPr preferRelativeResize="0"/>
          <p:nvPr/>
        </p:nvPicPr>
        <p:blipFill rotWithShape="1">
          <a:blip r:embed="rId3">
            <a:alphaModFix/>
          </a:blip>
          <a:srcRect b="0" l="0" r="0" t="0"/>
          <a:stretch/>
        </p:blipFill>
        <p:spPr>
          <a:xfrm>
            <a:off x="420491" y="1074587"/>
            <a:ext cx="8316368" cy="40689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REFERENCES</a:t>
            </a:r>
            <a:endParaRPr b="1" i="0" sz="1600" u="none" cap="none" strike="noStrike">
              <a:solidFill>
                <a:srgbClr val="FFC000"/>
              </a:solidFill>
              <a:latin typeface="Corbel"/>
              <a:ea typeface="Corbel"/>
              <a:cs typeface="Corbel"/>
              <a:sym typeface="Corbel"/>
            </a:endParaRPr>
          </a:p>
        </p:txBody>
      </p:sp>
      <p:sp>
        <p:nvSpPr>
          <p:cNvPr id="237" name="Google Shape;237;p30"/>
          <p:cNvSpPr txBox="1"/>
          <p:nvPr>
            <p:ph idx="1" type="body"/>
          </p:nvPr>
        </p:nvSpPr>
        <p:spPr>
          <a:xfrm>
            <a:off x="0" y="1121664"/>
            <a:ext cx="8900160" cy="4249221"/>
          </a:xfrm>
          <a:prstGeom prst="rect">
            <a:avLst/>
          </a:prstGeom>
          <a:noFill/>
          <a:ln>
            <a:noFill/>
          </a:ln>
        </p:spPr>
        <p:txBody>
          <a:bodyPr anchorCtr="0" anchor="t" bIns="45700" lIns="54850" spcFirstLastPara="1" rIns="91425" wrap="square" tIns="91425">
            <a:noAutofit/>
          </a:bodyPr>
          <a:lstStyle/>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1.  Secure File Storage Using Hybrid Cryptography</a:t>
            </a:r>
            <a:r>
              <a:rPr lang="en-US" sz="1400">
                <a:latin typeface="Times New Roman"/>
                <a:ea typeface="Times New Roman"/>
                <a:cs typeface="Times New Roman"/>
                <a:sym typeface="Times New Roman"/>
              </a:rPr>
              <a:t>: 2021 6th International Conference on Communication and Electronics Systems (ICCES)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Putta Bharathi, Gayathri Annam, Jaya Bindu, Kandi Vamsi, Krishna Duggana and Anjali.T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2.  An Efficient Algorithm for Confidentiality, Integrity and Authentication Using Hybrid Cryptography and Steganography 2019 :</a:t>
            </a:r>
            <a:r>
              <a:rPr lang="en-US" sz="1400">
                <a:latin typeface="Times New Roman"/>
                <a:ea typeface="Times New Roman"/>
                <a:cs typeface="Times New Roman"/>
                <a:sym typeface="Times New Roman"/>
              </a:rPr>
              <a:t> International Conference on Electrical, Computer and Communication Engineering ( ECCE), 7­9 February, 2019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Chitra Biswas, Udayan Das Gupta and Md. Mokammel Haque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3.  Hybrid Implementation of Twofish, AES, ElGamal and RSA Cryptosystems: </a:t>
            </a:r>
            <a:r>
              <a:rPr lang="en-US" sz="1400">
                <a:latin typeface="Times New Roman"/>
                <a:ea typeface="Times New Roman"/>
                <a:cs typeface="Times New Roman"/>
                <a:sym typeface="Times New Roman"/>
              </a:rPr>
              <a:t>2020 IEEE East­West Design &amp;amp; Test Symposium (EWDTS)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Elza Jintcharadze Maksim Iavich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4.   Exploring LSB Steganography Possibilities in RGB Images: </a:t>
            </a:r>
            <a:r>
              <a:rPr lang="en-US" sz="1400">
                <a:latin typeface="Times New Roman"/>
                <a:ea typeface="Times New Roman"/>
                <a:cs typeface="Times New Roman"/>
                <a:sym typeface="Times New Roman"/>
              </a:rPr>
              <a:t>2021 12th International Conference on Computing Communication and Networking  Technologies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Rutvik Dumre and Aashka Dave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5.   Combined Cryptography and Steganography for Enhanced Security in Suboptimal Images: </a:t>
            </a:r>
            <a:r>
              <a:rPr lang="en-US" sz="1400">
                <a:latin typeface="Times New Roman"/>
                <a:ea typeface="Times New Roman"/>
                <a:cs typeface="Times New Roman"/>
                <a:sym typeface="Times New Roman"/>
              </a:rPr>
              <a:t>2020 International Conference on Artificial Intelligence and Signal Processing (AISP)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:S. Joseph Gladwin and Pasumarthi Lakshmi Gowthami </a:t>
            </a:r>
            <a:endParaRPr/>
          </a:p>
          <a:p>
            <a:pPr indent="0" lvl="0" marL="137160" rtl="0" algn="just">
              <a:lnSpc>
                <a:spcPct val="100000"/>
              </a:lnSpc>
              <a:spcBef>
                <a:spcPts val="0"/>
              </a:spcBef>
              <a:spcAft>
                <a:spcPts val="0"/>
              </a:spcAft>
              <a:buSzPts val="1440"/>
              <a:buNone/>
            </a:pPr>
            <a:r>
              <a:rPr lang="en-US" sz="1400">
                <a:latin typeface="Times New Roman"/>
                <a:ea typeface="Times New Roman"/>
                <a:cs typeface="Times New Roman"/>
                <a:sym typeface="Times New Roman"/>
              </a:rPr>
              <a:t>6.  </a:t>
            </a:r>
            <a:r>
              <a:rPr b="1" lang="en-US" sz="1400">
                <a:latin typeface="Times New Roman"/>
                <a:ea typeface="Times New Roman"/>
                <a:cs typeface="Times New Roman"/>
                <a:sym typeface="Times New Roman"/>
              </a:rPr>
              <a:t>Enhancing Data Security by using Hybrid Cryptographic Algorithm</a:t>
            </a:r>
            <a:r>
              <a:rPr lang="en-US" sz="1400">
                <a:latin typeface="Times New Roman"/>
                <a:ea typeface="Times New Roman"/>
                <a:cs typeface="Times New Roman"/>
                <a:sym typeface="Times New Roman"/>
              </a:rPr>
              <a:t>  Authors, Publication &amp; Year: Jigar Chauhan, Neekhil Dedhia, BhagyashriKulkarni ‐ IJESIT, 2013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7. Performance Comparison Between AES 256‐Blowfish and Blowfish‐AES 256 Combinations</a:t>
            </a: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Publication &amp; Year:Muhammad Abdul Muin, Muhammad Abdul Muin, Arief Setyanto, Sudarmawan, Kartika Imam Santoso ‐ ICITACEE,2018</a:t>
            </a:r>
            <a:endParaRPr/>
          </a:p>
        </p:txBody>
      </p:sp>
      <p:sp>
        <p:nvSpPr>
          <p:cNvPr id="238" name="Google Shape;238;p30"/>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
        <p:nvSpPr>
          <p:cNvPr id="245" name="Google Shape;245;p31"/>
          <p:cNvSpPr txBox="1"/>
          <p:nvPr/>
        </p:nvSpPr>
        <p:spPr>
          <a:xfrm>
            <a:off x="1041100" y="1933450"/>
            <a:ext cx="6717600" cy="98295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0000"/>
                </a:solidFill>
                <a:latin typeface="Corbel"/>
                <a:ea typeface="Corbel"/>
                <a:cs typeface="Corbel"/>
                <a:sym typeface="Corbel"/>
              </a:rPr>
              <a:t>THANK YOU</a:t>
            </a:r>
            <a:endParaRPr b="1" i="0" sz="5400" u="none" cap="none" strike="noStrike">
              <a:solidFill>
                <a:srgbClr val="000000"/>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9"/>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INTRODUCTION</a:t>
            </a:r>
            <a:endParaRPr b="1" i="0" sz="2800" u="none" cap="none" strike="noStrike">
              <a:solidFill>
                <a:srgbClr val="FF0684"/>
              </a:solidFill>
              <a:latin typeface="Corbel"/>
              <a:ea typeface="Corbel"/>
              <a:cs typeface="Corbel"/>
              <a:sym typeface="Corbel"/>
            </a:endParaRPr>
          </a:p>
        </p:txBody>
      </p:sp>
      <p:sp>
        <p:nvSpPr>
          <p:cNvPr id="75" name="Google Shape;75;p9"/>
          <p:cNvSpPr txBox="1"/>
          <p:nvPr>
            <p:ph idx="1" type="body"/>
          </p:nvPr>
        </p:nvSpPr>
        <p:spPr>
          <a:xfrm>
            <a:off x="573024" y="1450848"/>
            <a:ext cx="7985760" cy="3349751"/>
          </a:xfrm>
          <a:prstGeom prst="rect">
            <a:avLst/>
          </a:prstGeom>
          <a:noFill/>
          <a:ln>
            <a:noFill/>
          </a:ln>
        </p:spPr>
        <p:txBody>
          <a:bodyPr anchorCtr="0" anchor="t" bIns="45700" lIns="54850" spcFirstLastPara="1" rIns="91425" wrap="square" tIns="91425">
            <a:noAutofit/>
          </a:bodyPr>
          <a:lstStyle/>
          <a:p>
            <a:pPr indent="0" lvl="0" marL="117475" rtl="0" algn="just">
              <a:lnSpc>
                <a:spcPct val="100000"/>
              </a:lnSpc>
              <a:spcBef>
                <a:spcPts val="0"/>
              </a:spcBef>
              <a:spcAft>
                <a:spcPts val="0"/>
              </a:spcAft>
              <a:buSzPts val="1440"/>
              <a:buNone/>
            </a:pPr>
            <a:r>
              <a:rPr lang="en-US" sz="1800">
                <a:latin typeface="Times New Roman"/>
                <a:ea typeface="Times New Roman"/>
                <a:cs typeface="Times New Roman"/>
                <a:sym typeface="Times New Roman"/>
              </a:rPr>
              <a:t>The Internet is a public-interacted system; the amount of information exchanged over the internet is completely not safe. Protecting the information transmitted over the network is a difficult task and the data security issues become increasingly important. At present, various types of cryptographic algorithms provide high security to information on networks, but they also have some drawbacks. To improve the strength of these algorithms, a new hybrid cryptographic algorithm in is used.</a:t>
            </a:r>
            <a:endParaRPr sz="1800">
              <a:latin typeface="Times New Roman"/>
              <a:ea typeface="Times New Roman"/>
              <a:cs typeface="Times New Roman"/>
              <a:sym typeface="Times New Roman"/>
            </a:endParaRPr>
          </a:p>
        </p:txBody>
      </p:sp>
      <p:sp>
        <p:nvSpPr>
          <p:cNvPr id="76" name="Google Shape;76;p9"/>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AIM / OBJECTIVE</a:t>
            </a:r>
            <a:endParaRPr b="1" i="0" sz="2800" u="none" cap="none" strike="noStrike">
              <a:solidFill>
                <a:srgbClr val="FF0684"/>
              </a:solidFill>
              <a:latin typeface="Corbel"/>
              <a:ea typeface="Corbel"/>
              <a:cs typeface="Corbel"/>
              <a:sym typeface="Corbel"/>
            </a:endParaRPr>
          </a:p>
        </p:txBody>
      </p:sp>
      <p:sp>
        <p:nvSpPr>
          <p:cNvPr id="83" name="Google Shape;83;p10"/>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The main objective of this project is to build a Hybrid Crypto-system that secures data on multiple layers and also ensures security of keys.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The Hybrid crypto-system also securely stores the keys so that they don’t lead to any vulnerabilities.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To create a crypto-system that provides excellent security without compromising on performance and speed.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To overcome the performance-security tradeoffs of cryptographic algorithms when used separately.</a:t>
            </a:r>
            <a:endParaRPr sz="1800">
              <a:latin typeface="Times New Roman"/>
              <a:ea typeface="Times New Roman"/>
              <a:cs typeface="Times New Roman"/>
              <a:sym typeface="Times New Roman"/>
            </a:endParaRPr>
          </a:p>
        </p:txBody>
      </p:sp>
      <p:sp>
        <p:nvSpPr>
          <p:cNvPr id="84" name="Google Shape;84;p10"/>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1"/>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4500"/>
              <a:buNone/>
            </a:pPr>
            <a:r>
              <a:rPr lang="en-US" sz="2800">
                <a:solidFill>
                  <a:srgbClr val="FFC000"/>
                </a:solidFill>
              </a:rPr>
              <a:t>EXISTING SYSTEM</a:t>
            </a:r>
            <a:endParaRPr b="1" i="0" sz="1400" u="none" cap="none" strike="noStrike">
              <a:solidFill>
                <a:srgbClr val="FFC000"/>
              </a:solidFill>
              <a:latin typeface="Corbel"/>
              <a:ea typeface="Corbel"/>
              <a:cs typeface="Corbel"/>
              <a:sym typeface="Corbel"/>
            </a:endParaRPr>
          </a:p>
        </p:txBody>
      </p:sp>
      <p:sp>
        <p:nvSpPr>
          <p:cNvPr id="90" name="Google Shape;90;p11"/>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91" name="Google Shape;91;p11"/>
          <p:cNvSpPr txBox="1"/>
          <p:nvPr>
            <p:ph idx="1" type="body"/>
          </p:nvPr>
        </p:nvSpPr>
        <p:spPr>
          <a:xfrm>
            <a:off x="438912" y="1563450"/>
            <a:ext cx="8327136" cy="2960400"/>
          </a:xfrm>
          <a:prstGeom prst="rect">
            <a:avLst/>
          </a:prstGeom>
          <a:noFill/>
          <a:ln>
            <a:noFill/>
          </a:ln>
        </p:spPr>
        <p:txBody>
          <a:bodyPr anchorCtr="0" anchor="t" bIns="45700" lIns="54850" spcFirstLastPara="1" rIns="91425" wrap="square" tIns="91425">
            <a:noAutofit/>
          </a:bodyPr>
          <a:lstStyle/>
          <a:p>
            <a:pPr indent="-336550" lvl="0" marL="457200" marR="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Some system uses any one of the encryption algorithm.</a:t>
            </a:r>
            <a:endParaRPr/>
          </a:p>
          <a:p>
            <a:pPr indent="-336550" lvl="0" marL="45720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Various combinations of Advanced Encryption Standard (AES), Elliptical Curve Cryptography (ECC) and Rivest, Shamir and Adleman (RSA) algorithms are used to provide hybrid encryption. Secure Hash Algorithm (SHA-256) is also used to provide authentication and integrity.</a:t>
            </a:r>
            <a:endParaRPr/>
          </a:p>
          <a:p>
            <a:pPr indent="-336550" lvl="0" marL="45720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The most common hybrid system is based on the Diffie-Hellman key exchange, which is a method for exchanging private keys using public-key encryption.</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2"/>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EXISTING SYSTEM- DRAWBACKS</a:t>
            </a:r>
            <a:endParaRPr b="1" i="0" sz="2800" u="none" cap="none" strike="noStrike">
              <a:solidFill>
                <a:srgbClr val="FF0684"/>
              </a:solidFill>
              <a:latin typeface="Corbel"/>
              <a:ea typeface="Corbel"/>
              <a:cs typeface="Corbel"/>
              <a:sym typeface="Corbel"/>
            </a:endParaRPr>
          </a:p>
        </p:txBody>
      </p:sp>
      <p:sp>
        <p:nvSpPr>
          <p:cNvPr id="98" name="Google Shape;98;p12"/>
          <p:cNvSpPr txBox="1"/>
          <p:nvPr>
            <p:ph idx="1" type="body"/>
          </p:nvPr>
        </p:nvSpPr>
        <p:spPr>
          <a:xfrm>
            <a:off x="457200" y="1331912"/>
            <a:ext cx="7967472" cy="3468687"/>
          </a:xfrm>
          <a:prstGeom prst="rect">
            <a:avLst/>
          </a:prstGeom>
          <a:noFill/>
          <a:ln>
            <a:noFill/>
          </a:ln>
        </p:spPr>
        <p:txBody>
          <a:bodyPr anchorCtr="0" anchor="t" bIns="45700" lIns="54850" spcFirstLastPara="1" rIns="91425" wrap="square" tIns="91425">
            <a:noAutofit/>
          </a:bodyPr>
          <a:lstStyle/>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Because only one encryption technique is used, and keys are not effectively supervised, there is a risk of key leakage. </a:t>
            </a:r>
            <a:endParaRPr/>
          </a:p>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AES, DES or RSA methods are used for encryption and the key sharing process is not secure. </a:t>
            </a:r>
            <a:endParaRPr/>
          </a:p>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Due to weak random number generator of RSA, it takes comparatively lesser time of cracking the algorithm.</a:t>
            </a:r>
            <a:endParaRPr sz="1800">
              <a:latin typeface="Times New Roman"/>
              <a:ea typeface="Times New Roman"/>
              <a:cs typeface="Times New Roman"/>
              <a:sym typeface="Times New Roman"/>
            </a:endParaRPr>
          </a:p>
        </p:txBody>
      </p:sp>
      <p:sp>
        <p:nvSpPr>
          <p:cNvPr id="99" name="Google Shape;99;p12"/>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4500"/>
              <a:buFont typeface="Corbel"/>
              <a:buNone/>
            </a:pPr>
            <a:r>
              <a:rPr b="1" i="0" lang="en-US" sz="4500" u="none" cap="none" strike="noStrike">
                <a:solidFill>
                  <a:srgbClr val="FFC000"/>
                </a:solidFill>
                <a:latin typeface="Corbel"/>
                <a:ea typeface="Corbel"/>
                <a:cs typeface="Corbel"/>
                <a:sym typeface="Corbel"/>
              </a:rPr>
              <a:t>  </a:t>
            </a:r>
            <a:r>
              <a:rPr b="1" i="0" lang="en-US" sz="2800" u="none" cap="none" strike="noStrike">
                <a:solidFill>
                  <a:srgbClr val="FFC000"/>
                </a:solidFill>
                <a:latin typeface="Corbel"/>
                <a:ea typeface="Corbel"/>
                <a:cs typeface="Corbel"/>
                <a:sym typeface="Corbel"/>
              </a:rPr>
              <a:t>PROPOSED WORK</a:t>
            </a:r>
            <a:endParaRPr b="1" i="0" sz="2800" u="none" cap="none" strike="noStrike">
              <a:solidFill>
                <a:srgbClr val="FFC000"/>
              </a:solidFill>
              <a:latin typeface="Corbel"/>
              <a:ea typeface="Corbel"/>
              <a:cs typeface="Corbel"/>
              <a:sym typeface="Corbel"/>
            </a:endParaRPr>
          </a:p>
        </p:txBody>
      </p:sp>
      <p:sp>
        <p:nvSpPr>
          <p:cNvPr id="105" name="Google Shape;105;p13"/>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06" name="Google Shape;106;p13"/>
          <p:cNvSpPr txBox="1"/>
          <p:nvPr>
            <p:ph idx="1" type="body"/>
          </p:nvPr>
        </p:nvSpPr>
        <p:spPr>
          <a:xfrm>
            <a:off x="76200" y="1414801"/>
            <a:ext cx="8726424" cy="3332100"/>
          </a:xfrm>
          <a:prstGeom prst="rect">
            <a:avLst/>
          </a:prstGeom>
          <a:noFill/>
          <a:ln>
            <a:noFill/>
          </a:ln>
        </p:spPr>
        <p:txBody>
          <a:bodyPr anchorCtr="0" anchor="t" bIns="45700" lIns="54850" spcFirstLastPara="1" rIns="91425" wrap="square" tIns="91425">
            <a:noAutofit/>
          </a:bodyPr>
          <a:lstStyle/>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proposed system, When a user uploads data, it is divided into five sections, the first of which is encrypted with AES, the second with BlowFish, the third with Triple-DES, the fourth part with IDEA and the fifth part with Fernet Algorithm.</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 LSB steganography is used to store the keys in the image, and the encrypted files are stored in the cloud. </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Users must first recover the keys from the image before they can import all data from the server. </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These keys are then used to decrypt the data once more with AES, Triple-DES,  BlowFish, IDEA and Fernet</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This approach increases the security of records.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4500"/>
              <a:buFont typeface="Corbel"/>
              <a:buNone/>
            </a:pPr>
            <a:r>
              <a:rPr b="1" i="0" lang="en-US" sz="4500" u="none" cap="none" strike="noStrike">
                <a:solidFill>
                  <a:srgbClr val="FFC000"/>
                </a:solidFill>
                <a:latin typeface="Corbel"/>
                <a:ea typeface="Corbel"/>
                <a:cs typeface="Corbel"/>
                <a:sym typeface="Corbel"/>
              </a:rPr>
              <a:t>  </a:t>
            </a:r>
            <a:r>
              <a:rPr b="1" i="0" lang="en-US" sz="2800" u="none" cap="none" strike="noStrike">
                <a:solidFill>
                  <a:srgbClr val="FFC000"/>
                </a:solidFill>
                <a:latin typeface="Corbel"/>
                <a:ea typeface="Corbel"/>
                <a:cs typeface="Corbel"/>
                <a:sym typeface="Corbel"/>
              </a:rPr>
              <a:t>PROPOSED WORK-ADVANTAGES</a:t>
            </a:r>
            <a:endParaRPr b="1" i="0" sz="2800" u="none" cap="none" strike="noStrike">
              <a:solidFill>
                <a:srgbClr val="FFC000"/>
              </a:solidFill>
              <a:latin typeface="Corbel"/>
              <a:ea typeface="Corbel"/>
              <a:cs typeface="Corbel"/>
              <a:sym typeface="Corbel"/>
            </a:endParaRPr>
          </a:p>
        </p:txBody>
      </p:sp>
      <p:sp>
        <p:nvSpPr>
          <p:cNvPr id="112" name="Google Shape;112;p14"/>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13" name="Google Shape;113;p14"/>
          <p:cNvSpPr txBox="1"/>
          <p:nvPr>
            <p:ph idx="1" type="body"/>
          </p:nvPr>
        </p:nvSpPr>
        <p:spPr>
          <a:xfrm>
            <a:off x="76200" y="1414801"/>
            <a:ext cx="8726424" cy="3332100"/>
          </a:xfrm>
          <a:prstGeom prst="rect">
            <a:avLst/>
          </a:prstGeom>
          <a:noFill/>
          <a:ln>
            <a:noFill/>
          </a:ln>
        </p:spPr>
        <p:txBody>
          <a:bodyPr anchorCtr="0" anchor="t" bIns="45700" lIns="54850" spcFirstLastPara="1" rIns="91425" wrap="square" tIns="91425">
            <a:noAutofit/>
          </a:bodyPr>
          <a:lstStyle/>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Instead of  DES, the system uses Triple-DES.  Where it has three keys, the data is first encrypted with Key1 and then decrypted with Key2 and then encrypted back with Key3, which provides more security than DES.</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Using BlowFish Algorithm rather than RSA, Blowfish is speedy enough to use on large documents, while RSA is pretty slow and therefore mostly used on small bits of data.</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largest Blowfish keys (448 bits) are significantly smaller than the smallest RSA keys (1024 bits)</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Keys and Encrypted files are then embedded in a cover image using LSB Steganography provides secure data transfer.</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5"/>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LITERATURE REVIEW </a:t>
            </a:r>
            <a:endParaRPr b="1" i="0" sz="2800" u="none" cap="none" strike="noStrike">
              <a:solidFill>
                <a:srgbClr val="FF0684"/>
              </a:solidFill>
              <a:latin typeface="Corbel"/>
              <a:ea typeface="Corbel"/>
              <a:cs typeface="Corbel"/>
              <a:sym typeface="Corbel"/>
            </a:endParaRPr>
          </a:p>
        </p:txBody>
      </p:sp>
      <p:sp>
        <p:nvSpPr>
          <p:cNvPr id="120" name="Google Shape;120;p15"/>
          <p:cNvSpPr txBox="1"/>
          <p:nvPr>
            <p:ph idx="1" type="body"/>
          </p:nvPr>
        </p:nvSpPr>
        <p:spPr>
          <a:xfrm>
            <a:off x="457200" y="1389162"/>
            <a:ext cx="8229600" cy="3468600"/>
          </a:xfrm>
          <a:prstGeom prst="rect">
            <a:avLst/>
          </a:prstGeom>
          <a:noFill/>
          <a:ln>
            <a:noFill/>
          </a:ln>
        </p:spPr>
        <p:txBody>
          <a:bodyPr anchorCtr="0" anchor="t" bIns="45700" lIns="54850" spcFirstLastPara="1" rIns="91425" wrap="square" tIns="91425">
            <a:noAutofit/>
          </a:bodyPr>
          <a:lstStyle/>
          <a:p>
            <a:pPr indent="228600" lvl="0" marL="914400" marR="0" rtl="0" algn="just">
              <a:lnSpc>
                <a:spcPct val="115000"/>
              </a:lnSpc>
              <a:spcBef>
                <a:spcPts val="0"/>
              </a:spcBef>
              <a:spcAft>
                <a:spcPts val="0"/>
              </a:spcAft>
              <a:buSzPts val="1440"/>
              <a:buNone/>
            </a:pPr>
            <a:r>
              <a:t/>
            </a:r>
            <a:endParaRPr sz="1600"/>
          </a:p>
          <a:p>
            <a:pPr indent="0" lvl="0" marL="0" marR="0" rtl="0" algn="just">
              <a:lnSpc>
                <a:spcPct val="115000"/>
              </a:lnSpc>
              <a:spcBef>
                <a:spcPts val="0"/>
              </a:spcBef>
              <a:spcAft>
                <a:spcPts val="0"/>
              </a:spcAft>
              <a:buSzPts val="1440"/>
              <a:buNone/>
            </a:pPr>
            <a:r>
              <a:t/>
            </a:r>
            <a:endParaRPr sz="1800"/>
          </a:p>
        </p:txBody>
      </p:sp>
      <p:sp>
        <p:nvSpPr>
          <p:cNvPr id="121" name="Google Shape;121;p15"/>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graphicFrame>
        <p:nvGraphicFramePr>
          <p:cNvPr id="122" name="Google Shape;122;p15"/>
          <p:cNvGraphicFramePr/>
          <p:nvPr/>
        </p:nvGraphicFramePr>
        <p:xfrm>
          <a:off x="158496" y="1255015"/>
          <a:ext cx="3000000" cy="3000000"/>
        </p:xfrm>
        <a:graphic>
          <a:graphicData uri="http://schemas.openxmlformats.org/drawingml/2006/table">
            <a:tbl>
              <a:tblPr>
                <a:noFill/>
                <a:tableStyleId>{8CC394B1-007C-4397-9FDA-0E49471CEB4A}</a:tableStyleId>
              </a:tblPr>
              <a:tblGrid>
                <a:gridCol w="674500"/>
                <a:gridCol w="2512650"/>
                <a:gridCol w="1904225"/>
                <a:gridCol w="1062850"/>
                <a:gridCol w="2331400"/>
              </a:tblGrid>
              <a:tr h="5108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S.No</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Title</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Author</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Publication and Year</a:t>
                      </a:r>
                      <a:endParaRPr b="1" sz="12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Context</a:t>
                      </a:r>
                      <a:endParaRPr b="1" sz="1400" u="none" cap="none" strike="noStrike"/>
                    </a:p>
                  </a:txBody>
                  <a:tcPr marT="91425" marB="91425" marR="91425" marL="91425">
                    <a:solidFill>
                      <a:schemeClr val="lt2"/>
                    </a:solidFill>
                  </a:tcPr>
                </a:tc>
              </a:tr>
              <a:tr h="1263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 Comprehensive Study of Digital Image Steganographic Techniques</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SHAHID RAHMAN , JAMAL UDDIN, MUHAMMAD ZAKARYA, HAMEED HUSSAIN, AYAZ ALI KHAN, AFTAB AHMED, AND MUHAMMAD HALEEM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IEEE, 2023</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This paper deals about the Basic Concepts and Terminologies, Basic Structures of Steganography and Applications of Stagenography. </a:t>
                      </a:r>
                      <a:endParaRPr sz="1000" u="none" cap="none" strike="noStrike">
                        <a:latin typeface="Times New Roman"/>
                        <a:ea typeface="Times New Roman"/>
                        <a:cs typeface="Times New Roman"/>
                        <a:sym typeface="Times New Roman"/>
                      </a:endParaRPr>
                    </a:p>
                  </a:txBody>
                  <a:tcPr marT="91425" marB="91425" marR="91425" marL="91425"/>
                </a:tc>
              </a:tr>
              <a:tr h="75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Secure File Storage using Hybrid Cryptography</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Putta Bharathi, Gayathri Annam, Jaya Bindu Kan di</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IEEE, 2021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Hybrid cryptography is used in this project, in which current encryption techniques are combined with three new methods.</a:t>
                      </a:r>
                      <a:endParaRPr sz="1000" u="none" cap="none" strike="noStrike">
                        <a:latin typeface="Times New Roman"/>
                        <a:ea typeface="Times New Roman"/>
                        <a:cs typeface="Times New Roman"/>
                        <a:sym typeface="Times New Roman"/>
                      </a:endParaRPr>
                    </a:p>
                  </a:txBody>
                  <a:tcPr marT="91425" marB="91425" marR="91425" marL="91425"/>
                </a:tc>
              </a:tr>
              <a:tr h="9508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Hybrid Cryptography for Cloud Computing</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Heena Kausar Khan, Rubika Pradhan, B. R. Chandavarkar</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latin typeface="Times New Roman"/>
                          <a:ea typeface="Times New Roman"/>
                          <a:cs typeface="Times New Roman"/>
                          <a:sym typeface="Times New Roman"/>
                        </a:rPr>
                        <a:t>I</a:t>
                      </a:r>
                      <a:r>
                        <a:rPr lang="en-US" sz="1100" u="none" cap="none" strike="noStrike">
                          <a:latin typeface="Times New Roman"/>
                          <a:ea typeface="Times New Roman"/>
                          <a:cs typeface="Times New Roman"/>
                          <a:sym typeface="Times New Roman"/>
                        </a:rPr>
                        <a:t>EEE, 2021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The proposed method RSA algorithm used for Authentication, blowfish algorithm ensures Data Confidentiality, and Secure Hash Algorithm-2 deals with Data Integrity</a:t>
                      </a:r>
                      <a:endParaRPr sz="10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