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5F9A-6774-4A0B-91B9-C4A2E6EA0132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D48-C3C3-430F-B26A-9C5C27AAD4D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5F9A-6774-4A0B-91B9-C4A2E6EA0132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D48-C3C3-430F-B26A-9C5C27AAD4D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5F9A-6774-4A0B-91B9-C4A2E6EA0132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D48-C3C3-430F-B26A-9C5C27AAD4D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5F9A-6774-4A0B-91B9-C4A2E6EA0132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D48-C3C3-430F-B26A-9C5C27AAD4D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5F9A-6774-4A0B-91B9-C4A2E6EA0132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D48-C3C3-430F-B26A-9C5C27AAD4D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5F9A-6774-4A0B-91B9-C4A2E6EA0132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D48-C3C3-430F-B26A-9C5C27AAD4D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5F9A-6774-4A0B-91B9-C4A2E6EA0132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D48-C3C3-430F-B26A-9C5C27AAD4D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5F9A-6774-4A0B-91B9-C4A2E6EA0132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7ECD48-C3C3-430F-B26A-9C5C27AAD4D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5F9A-6774-4A0B-91B9-C4A2E6EA0132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D48-C3C3-430F-B26A-9C5C27AAD4D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5F9A-6774-4A0B-91B9-C4A2E6EA0132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57ECD48-C3C3-430F-B26A-9C5C27AAD4D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38C5F9A-6774-4A0B-91B9-C4A2E6EA0132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D48-C3C3-430F-B26A-9C5C27AAD4D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38C5F9A-6774-4A0B-91B9-C4A2E6EA0132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57ECD48-C3C3-430F-B26A-9C5C27AAD4D7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050" y="260648"/>
            <a:ext cx="6480048" cy="1872208"/>
          </a:xfrm>
        </p:spPr>
        <p:txBody>
          <a:bodyPr>
            <a:noAutofit/>
          </a:bodyPr>
          <a:lstStyle/>
          <a:p>
            <a:pPr algn="ctr"/>
            <a:r>
              <a:rPr lang="en-IN" sz="6000" b="1" dirty="0">
                <a:solidFill>
                  <a:schemeClr val="accent1"/>
                </a:solidFill>
              </a:rPr>
              <a:t>Project Presentation</a:t>
            </a:r>
            <a:endParaRPr lang="en-GB" sz="6000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4824"/>
            <a:ext cx="9144000" cy="420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02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147248" cy="6192688"/>
          </a:xfrm>
        </p:spPr>
        <p:txBody>
          <a:bodyPr>
            <a:normAutofit fontScale="92500"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from the </a:t>
            </a:r>
            <a:r>
              <a:rPr lang="en-GB" dirty="0">
                <a:solidFill>
                  <a:schemeClr val="accent1"/>
                </a:solidFill>
              </a:rPr>
              <a:t>"Revenue Share of Commodity" pie chart:</a:t>
            </a:r>
          </a:p>
          <a:p>
            <a:r>
              <a:rPr lang="en-GB" b="1" dirty="0">
                <a:solidFill>
                  <a:schemeClr val="accent1"/>
                </a:solidFill>
              </a:rPr>
              <a:t>Overall Observations: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b="1" dirty="0">
                <a:solidFill>
                  <a:schemeClr val="accent1"/>
                </a:solidFill>
              </a:rPr>
              <a:t>Oil Dominates:</a:t>
            </a:r>
            <a:r>
              <a:rPr lang="en-GB" dirty="0">
                <a:solidFill>
                  <a:schemeClr val="accent1"/>
                </a:solidFill>
              </a:rPr>
              <a:t> Oil holds the largest share of revenue, contributing nearly 50% of the total.</a:t>
            </a:r>
          </a:p>
          <a:p>
            <a:r>
              <a:rPr lang="en-GB" b="1" dirty="0">
                <a:solidFill>
                  <a:schemeClr val="accent1"/>
                </a:solidFill>
              </a:rPr>
              <a:t>Gas is Second:</a:t>
            </a:r>
            <a:r>
              <a:rPr lang="en-GB" dirty="0">
                <a:solidFill>
                  <a:schemeClr val="accent1"/>
                </a:solidFill>
              </a:rPr>
              <a:t> Gas comes in second place, accounting for a significant portion of the revenue.</a:t>
            </a:r>
          </a:p>
          <a:p>
            <a:r>
              <a:rPr lang="en-GB" b="1" dirty="0">
                <a:solidFill>
                  <a:schemeClr val="accent1"/>
                </a:solidFill>
              </a:rPr>
              <a:t>Other Commodities are Minor:</a:t>
            </a:r>
            <a:r>
              <a:rPr lang="en-GB" dirty="0">
                <a:solidFill>
                  <a:schemeClr val="accent1"/>
                </a:solidFill>
              </a:rPr>
              <a:t> The remaining commodities (Oil &amp; gas (processed), Coal, Natural gas liquids, Wind, Carbon dioxide) have relatively small shares compared to oil and gas.</a:t>
            </a:r>
          </a:p>
          <a:p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292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6672"/>
            <a:ext cx="8784976" cy="597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90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91264" cy="612068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from </a:t>
            </a:r>
            <a:r>
              <a:rPr lang="en-GB" dirty="0">
                <a:solidFill>
                  <a:schemeClr val="accent1"/>
                </a:solidFill>
              </a:rPr>
              <a:t>the "Count of Revenue Type by Year" line graph:</a:t>
            </a:r>
          </a:p>
          <a:p>
            <a:r>
              <a:rPr lang="en-GB" b="1" dirty="0">
                <a:solidFill>
                  <a:schemeClr val="accent1"/>
                </a:solidFill>
              </a:rPr>
              <a:t>Overall Observations: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b="1" dirty="0">
                <a:solidFill>
                  <a:schemeClr val="accent1"/>
                </a:solidFill>
              </a:rPr>
              <a:t>Fluctuations:</a:t>
            </a:r>
            <a:r>
              <a:rPr lang="en-GB" dirty="0">
                <a:solidFill>
                  <a:schemeClr val="accent1"/>
                </a:solidFill>
              </a:rPr>
              <a:t> The number of revenue types seems to have fluctuated over the years, with periods of increase and decrease.</a:t>
            </a:r>
          </a:p>
          <a:p>
            <a:r>
              <a:rPr lang="en-GB" b="1" dirty="0">
                <a:solidFill>
                  <a:schemeClr val="accent1"/>
                </a:solidFill>
              </a:rPr>
              <a:t>Peak in 2010:</a:t>
            </a:r>
            <a:r>
              <a:rPr lang="en-GB" dirty="0">
                <a:solidFill>
                  <a:schemeClr val="accent1"/>
                </a:solidFill>
              </a:rPr>
              <a:t> The highest point appears to be around 2010, with a subsequent decline.</a:t>
            </a:r>
          </a:p>
          <a:p>
            <a:r>
              <a:rPr lang="en-GB" b="1" dirty="0">
                <a:solidFill>
                  <a:schemeClr val="accent1"/>
                </a:solidFill>
              </a:rPr>
              <a:t>Recent Stability:</a:t>
            </a:r>
            <a:r>
              <a:rPr lang="en-GB" dirty="0">
                <a:solidFill>
                  <a:schemeClr val="accent1"/>
                </a:solidFill>
              </a:rPr>
              <a:t> There seems to be a period of relative stability in the number of revenue types from 2015 to 2020.</a:t>
            </a:r>
          </a:p>
          <a:p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643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0648"/>
            <a:ext cx="8568952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04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147248" cy="5904656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from </a:t>
            </a:r>
            <a:r>
              <a:rPr lang="en-GB" dirty="0">
                <a:solidFill>
                  <a:schemeClr val="accent1"/>
                </a:solidFill>
              </a:rPr>
              <a:t>the "Average of Revenue by Calendar Year" bar chart:</a:t>
            </a:r>
          </a:p>
          <a:p>
            <a:r>
              <a:rPr lang="en-GB" b="1" dirty="0">
                <a:solidFill>
                  <a:schemeClr val="accent1"/>
                </a:solidFill>
              </a:rPr>
              <a:t>Overall Observations: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b="1" dirty="0">
                <a:solidFill>
                  <a:schemeClr val="accent1"/>
                </a:solidFill>
              </a:rPr>
              <a:t>Steady Growth:</a:t>
            </a:r>
            <a:r>
              <a:rPr lang="en-GB" dirty="0">
                <a:solidFill>
                  <a:schemeClr val="accent1"/>
                </a:solidFill>
              </a:rPr>
              <a:t> The average revenue appears to have increased steadily over the years, with a few minor dips.</a:t>
            </a:r>
          </a:p>
          <a:p>
            <a:r>
              <a:rPr lang="en-GB" b="1" dirty="0">
                <a:solidFill>
                  <a:schemeClr val="accent1"/>
                </a:solidFill>
              </a:rPr>
              <a:t>Significant Increase in 2021:</a:t>
            </a:r>
            <a:r>
              <a:rPr lang="en-GB" dirty="0">
                <a:solidFill>
                  <a:schemeClr val="accent1"/>
                </a:solidFill>
              </a:rPr>
              <a:t> There is a notable jump in average revenue in 2021.</a:t>
            </a:r>
          </a:p>
          <a:p>
            <a:r>
              <a:rPr lang="en-GB" b="1" dirty="0">
                <a:solidFill>
                  <a:schemeClr val="accent1"/>
                </a:solidFill>
              </a:rPr>
              <a:t>Highest Revenue in 2022:</a:t>
            </a:r>
            <a:r>
              <a:rPr lang="en-GB" dirty="0">
                <a:solidFill>
                  <a:schemeClr val="accent1"/>
                </a:solidFill>
              </a:rPr>
              <a:t> The highest average revenue is observed in 2022.</a:t>
            </a:r>
          </a:p>
          <a:p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078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2656"/>
            <a:ext cx="8424936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37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363272" cy="6336704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from </a:t>
            </a:r>
            <a:r>
              <a:rPr lang="en-GB" dirty="0">
                <a:solidFill>
                  <a:schemeClr val="accent1"/>
                </a:solidFill>
              </a:rPr>
              <a:t>the "Sum of Revenue by Year and State" line chart:</a:t>
            </a:r>
          </a:p>
          <a:p>
            <a:r>
              <a:rPr lang="en-GB" b="1" dirty="0">
                <a:solidFill>
                  <a:schemeClr val="accent1"/>
                </a:solidFill>
              </a:rPr>
              <a:t>Overall Observations: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b="1" dirty="0">
                <a:solidFill>
                  <a:schemeClr val="accent1"/>
                </a:solidFill>
              </a:rPr>
              <a:t>Uneven Growth:</a:t>
            </a:r>
            <a:r>
              <a:rPr lang="en-GB" dirty="0">
                <a:solidFill>
                  <a:schemeClr val="accent1"/>
                </a:solidFill>
              </a:rPr>
              <a:t> The revenue for all states appears to have fluctuated over the years, with periods of growth and decline.</a:t>
            </a:r>
          </a:p>
          <a:p>
            <a:r>
              <a:rPr lang="en-GB" b="1" dirty="0">
                <a:solidFill>
                  <a:schemeClr val="accent1"/>
                </a:solidFill>
              </a:rPr>
              <a:t>California Dominates:</a:t>
            </a:r>
            <a:r>
              <a:rPr lang="en-GB" dirty="0">
                <a:solidFill>
                  <a:schemeClr val="accent1"/>
                </a:solidFill>
              </a:rPr>
              <a:t> California consistently shows the highest revenue among the states.</a:t>
            </a:r>
          </a:p>
          <a:p>
            <a:r>
              <a:rPr lang="en-GB" b="1" dirty="0">
                <a:solidFill>
                  <a:schemeClr val="accent1"/>
                </a:solidFill>
              </a:rPr>
              <a:t>Colorado's Rise:</a:t>
            </a:r>
            <a:r>
              <a:rPr lang="en-GB" dirty="0">
                <a:solidFill>
                  <a:schemeClr val="accent1"/>
                </a:solidFill>
              </a:rPr>
              <a:t> Colorado's revenue seems to have experienced the most significant growth, particularly in recent years.</a:t>
            </a:r>
          </a:p>
          <a:p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356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02" y="332656"/>
            <a:ext cx="8416162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75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19256" cy="612068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from </a:t>
            </a:r>
            <a:r>
              <a:rPr lang="en-GB" dirty="0">
                <a:solidFill>
                  <a:schemeClr val="accent1"/>
                </a:solidFill>
              </a:rPr>
              <a:t>the "Sum of Revenue by Mineral Lease Type" bar chart:</a:t>
            </a:r>
          </a:p>
          <a:p>
            <a:r>
              <a:rPr lang="en-GB" b="1" dirty="0">
                <a:solidFill>
                  <a:schemeClr val="accent1"/>
                </a:solidFill>
              </a:rPr>
              <a:t>Overall Observations: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b="1" dirty="0">
                <a:solidFill>
                  <a:schemeClr val="accent1"/>
                </a:solidFill>
              </a:rPr>
              <a:t>Oil &amp; Gas Dominance:</a:t>
            </a:r>
            <a:r>
              <a:rPr lang="en-GB" dirty="0">
                <a:solidFill>
                  <a:schemeClr val="accent1"/>
                </a:solidFill>
              </a:rPr>
              <a:t> Oil &amp; Gas leases generate the vast majority of the revenue by a significant margin.</a:t>
            </a:r>
          </a:p>
          <a:p>
            <a:r>
              <a:rPr lang="en-GB" b="1" dirty="0">
                <a:solidFill>
                  <a:schemeClr val="accent1"/>
                </a:solidFill>
              </a:rPr>
              <a:t>Coal Second:</a:t>
            </a:r>
            <a:r>
              <a:rPr lang="en-GB" dirty="0">
                <a:solidFill>
                  <a:schemeClr val="accent1"/>
                </a:solidFill>
              </a:rPr>
              <a:t> Coal leases are the second-highest revenue generator.</a:t>
            </a:r>
          </a:p>
          <a:p>
            <a:r>
              <a:rPr lang="en-GB" b="1" dirty="0">
                <a:solidFill>
                  <a:schemeClr val="accent1"/>
                </a:solidFill>
              </a:rPr>
              <a:t>Other Types Minimal:</a:t>
            </a:r>
            <a:r>
              <a:rPr lang="en-GB" dirty="0">
                <a:solidFill>
                  <a:schemeClr val="accent1"/>
                </a:solidFill>
              </a:rPr>
              <a:t> Wind, Unknown, and Sodium leases contribute very little to the overall revenue.</a:t>
            </a:r>
          </a:p>
          <a:p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931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80728"/>
            <a:ext cx="8568952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6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dirty="0" smtClean="0">
                <a:solidFill>
                  <a:schemeClr val="accent1"/>
                </a:solidFill>
              </a:rPr>
              <a:t>Home Page</a:t>
            </a:r>
            <a:endParaRPr lang="en-GB" sz="6000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" y="1556792"/>
            <a:ext cx="9034674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67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147248" cy="6192688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from </a:t>
            </a:r>
            <a:r>
              <a:rPr lang="en-GB" dirty="0">
                <a:solidFill>
                  <a:schemeClr val="accent1"/>
                </a:solidFill>
              </a:rPr>
              <a:t>the "Sum of Revenue by State" bar chart:</a:t>
            </a:r>
          </a:p>
          <a:p>
            <a:r>
              <a:rPr lang="en-GB" b="1" dirty="0">
                <a:solidFill>
                  <a:schemeClr val="accent1"/>
                </a:solidFill>
              </a:rPr>
              <a:t>Overall Observations: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b="1" dirty="0">
                <a:solidFill>
                  <a:schemeClr val="accent1"/>
                </a:solidFill>
              </a:rPr>
              <a:t>Uneven Distribution:</a:t>
            </a:r>
            <a:r>
              <a:rPr lang="en-GB" dirty="0">
                <a:solidFill>
                  <a:schemeClr val="accent1"/>
                </a:solidFill>
              </a:rPr>
              <a:t> Revenue generation varies significantly across different states.</a:t>
            </a:r>
          </a:p>
          <a:p>
            <a:r>
              <a:rPr lang="en-GB" b="1" dirty="0">
                <a:solidFill>
                  <a:schemeClr val="accent1"/>
                </a:solidFill>
              </a:rPr>
              <a:t>Top Performers:</a:t>
            </a:r>
            <a:r>
              <a:rPr lang="en-GB" dirty="0">
                <a:solidFill>
                  <a:schemeClr val="accent1"/>
                </a:solidFill>
              </a:rPr>
              <a:t> A few states stand out with substantially higher revenue compared to others.</a:t>
            </a:r>
          </a:p>
          <a:p>
            <a:r>
              <a:rPr lang="en-GB" b="1" dirty="0">
                <a:solidFill>
                  <a:schemeClr val="accent1"/>
                </a:solidFill>
              </a:rPr>
              <a:t>Majority of States Have Low Revenue:</a:t>
            </a:r>
            <a:r>
              <a:rPr lang="en-GB" dirty="0">
                <a:solidFill>
                  <a:schemeClr val="accent1"/>
                </a:solidFill>
              </a:rPr>
              <a:t> Most states have relatively low revenue contributions.</a:t>
            </a:r>
          </a:p>
          <a:p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735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0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accent1"/>
                </a:solidFill>
              </a:rPr>
              <a:t>Insights 1</a:t>
            </a:r>
            <a:endParaRPr lang="en-GB" sz="6000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2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91264" cy="5793507"/>
          </a:xfrm>
        </p:spPr>
        <p:txBody>
          <a:bodyPr/>
          <a:lstStyle/>
          <a:p>
            <a:endParaRPr lang="en-GB" dirty="0" smtClean="0">
              <a:solidFill>
                <a:schemeClr val="accent1"/>
              </a:solidFill>
            </a:endParaRPr>
          </a:p>
          <a:p>
            <a:r>
              <a:rPr lang="en-GB" dirty="0" smtClean="0">
                <a:solidFill>
                  <a:schemeClr val="accent1"/>
                </a:solidFill>
              </a:rPr>
              <a:t>Above dashboard </a:t>
            </a:r>
            <a:r>
              <a:rPr lang="en-GB" dirty="0">
                <a:solidFill>
                  <a:schemeClr val="accent1"/>
                </a:solidFill>
              </a:rPr>
              <a:t>"Revenue Data </a:t>
            </a:r>
            <a:r>
              <a:rPr lang="en-GB" dirty="0" smtClean="0">
                <a:solidFill>
                  <a:schemeClr val="accent1"/>
                </a:solidFill>
              </a:rPr>
              <a:t>Analytics" </a:t>
            </a:r>
            <a:r>
              <a:rPr lang="en-GB" dirty="0">
                <a:solidFill>
                  <a:schemeClr val="accent1"/>
                </a:solidFill>
              </a:rPr>
              <a:t>provides a comprehensive overview of </a:t>
            </a:r>
            <a:r>
              <a:rPr lang="en-GB" dirty="0" smtClean="0">
                <a:solidFill>
                  <a:schemeClr val="accent1"/>
                </a:solidFill>
              </a:rPr>
              <a:t>revenue.</a:t>
            </a:r>
          </a:p>
          <a:p>
            <a:r>
              <a:rPr lang="en-IN" dirty="0" smtClean="0">
                <a:solidFill>
                  <a:schemeClr val="accent1"/>
                </a:solidFill>
              </a:rPr>
              <a:t>Include Button </a:t>
            </a:r>
            <a:r>
              <a:rPr lang="en-IN" dirty="0">
                <a:solidFill>
                  <a:schemeClr val="accent1"/>
                </a:solidFill>
              </a:rPr>
              <a:t>Give you </a:t>
            </a:r>
            <a:r>
              <a:rPr lang="en-IN" dirty="0" smtClean="0">
                <a:solidFill>
                  <a:schemeClr val="accent1"/>
                </a:solidFill>
              </a:rPr>
              <a:t>flexibility Move between Different Pages and Charts.</a:t>
            </a:r>
          </a:p>
          <a:p>
            <a:r>
              <a:rPr lang="en-IN" dirty="0">
                <a:solidFill>
                  <a:schemeClr val="accent1"/>
                </a:solidFill>
              </a:rPr>
              <a:t>Also </a:t>
            </a:r>
            <a:r>
              <a:rPr lang="en-IN" dirty="0" smtClean="0">
                <a:solidFill>
                  <a:schemeClr val="accent1"/>
                </a:solidFill>
              </a:rPr>
              <a:t>Slicer Help you use like Filter so you manage charts so easily.</a:t>
            </a:r>
          </a:p>
          <a:p>
            <a:r>
              <a:rPr lang="en-IN" dirty="0" smtClean="0">
                <a:solidFill>
                  <a:schemeClr val="accent1"/>
                </a:solidFill>
              </a:rPr>
              <a:t>We see </a:t>
            </a:r>
            <a:r>
              <a:rPr lang="en-IN" dirty="0">
                <a:solidFill>
                  <a:schemeClr val="accent1"/>
                </a:solidFill>
              </a:rPr>
              <a:t>separate </a:t>
            </a:r>
            <a:r>
              <a:rPr lang="en-IN" dirty="0" smtClean="0">
                <a:solidFill>
                  <a:schemeClr val="accent1"/>
                </a:solidFill>
              </a:rPr>
              <a:t>Chart with its all information in upcoming slides. </a:t>
            </a:r>
          </a:p>
          <a:p>
            <a:pPr marL="36576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36576" indent="0">
              <a:buNone/>
            </a:pPr>
            <a:endParaRPr lang="en-IN" dirty="0" smtClean="0">
              <a:solidFill>
                <a:schemeClr val="accent1"/>
              </a:solidFill>
            </a:endParaRPr>
          </a:p>
          <a:p>
            <a:pPr marL="36576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36576" indent="0">
              <a:buNone/>
            </a:pP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70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46" y="548680"/>
            <a:ext cx="8818749" cy="585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55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457200" y="188640"/>
            <a:ext cx="8435280" cy="6480720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This </a:t>
            </a:r>
            <a:r>
              <a:rPr lang="en-GB" dirty="0" smtClean="0">
                <a:solidFill>
                  <a:schemeClr val="accent1"/>
                </a:solidFill>
              </a:rPr>
              <a:t>chart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b="1" dirty="0" smtClean="0">
                <a:solidFill>
                  <a:schemeClr val="accent1"/>
                </a:solidFill>
              </a:rPr>
              <a:t>"Revenue </a:t>
            </a:r>
            <a:r>
              <a:rPr lang="en-GB" b="1" dirty="0">
                <a:solidFill>
                  <a:schemeClr val="accent1"/>
                </a:solidFill>
              </a:rPr>
              <a:t>by </a:t>
            </a:r>
            <a:r>
              <a:rPr lang="en-GB" b="1" dirty="0" smtClean="0">
                <a:solidFill>
                  <a:schemeClr val="accent1"/>
                </a:solidFill>
              </a:rPr>
              <a:t>Year“</a:t>
            </a:r>
            <a:r>
              <a:rPr lang="en-GB" dirty="0" smtClean="0">
                <a:solidFill>
                  <a:schemeClr val="accent1"/>
                </a:solidFill>
              </a:rPr>
              <a:t> represents </a:t>
            </a:r>
            <a:r>
              <a:rPr lang="en-GB" dirty="0">
                <a:solidFill>
                  <a:schemeClr val="accent1"/>
                </a:solidFill>
              </a:rPr>
              <a:t>annual revenue trends from 2000 to 2020. Key observations include:</a:t>
            </a:r>
          </a:p>
          <a:p>
            <a:r>
              <a:rPr lang="en-GB" b="1" dirty="0">
                <a:solidFill>
                  <a:schemeClr val="accent1"/>
                </a:solidFill>
              </a:rPr>
              <a:t>Peak Revenue</a:t>
            </a:r>
            <a:r>
              <a:rPr lang="en-GB" dirty="0">
                <a:solidFill>
                  <a:schemeClr val="accent1"/>
                </a:solidFill>
              </a:rPr>
              <a:t>: There is a significant spike in revenue around </a:t>
            </a:r>
            <a:r>
              <a:rPr lang="en-GB" b="1" dirty="0">
                <a:solidFill>
                  <a:schemeClr val="accent1"/>
                </a:solidFill>
              </a:rPr>
              <a:t>2010</a:t>
            </a:r>
            <a:r>
              <a:rPr lang="en-GB" dirty="0">
                <a:solidFill>
                  <a:schemeClr val="accent1"/>
                </a:solidFill>
              </a:rPr>
              <a:t>, surpassing </a:t>
            </a:r>
            <a:r>
              <a:rPr lang="en-GB" b="1" dirty="0">
                <a:solidFill>
                  <a:schemeClr val="accent1"/>
                </a:solidFill>
              </a:rPr>
              <a:t>20 billion</a:t>
            </a:r>
            <a:r>
              <a:rPr lang="en-GB" dirty="0">
                <a:solidFill>
                  <a:schemeClr val="accent1"/>
                </a:solidFill>
              </a:rPr>
              <a:t> units. This might indicate a major event or a successful product launch during that year.</a:t>
            </a:r>
          </a:p>
          <a:p>
            <a:r>
              <a:rPr lang="en-GB" b="1" dirty="0">
                <a:solidFill>
                  <a:schemeClr val="accent1"/>
                </a:solidFill>
              </a:rPr>
              <a:t>Consistent Growth</a:t>
            </a:r>
            <a:r>
              <a:rPr lang="en-GB" dirty="0">
                <a:solidFill>
                  <a:schemeClr val="accent1"/>
                </a:solidFill>
              </a:rPr>
              <a:t>: Revenue shows a gradual increase from 2000 up to 2010, indicating a period of steady growth.</a:t>
            </a:r>
          </a:p>
          <a:p>
            <a:r>
              <a:rPr lang="en-GB" b="1" dirty="0" smtClean="0">
                <a:solidFill>
                  <a:schemeClr val="accent1"/>
                </a:solidFill>
              </a:rPr>
              <a:t>Recent </a:t>
            </a:r>
            <a:r>
              <a:rPr lang="en-GB" b="1" dirty="0">
                <a:solidFill>
                  <a:schemeClr val="accent1"/>
                </a:solidFill>
              </a:rPr>
              <a:t>Surge</a:t>
            </a:r>
            <a:r>
              <a:rPr lang="en-GB" dirty="0">
                <a:solidFill>
                  <a:schemeClr val="accent1"/>
                </a:solidFill>
              </a:rPr>
              <a:t>: Toward the end of the timeline (close to 2020), revenue again reaches a high point, nearing the 20 billion mark. This suggests a resurgence or strong performance during these years.</a:t>
            </a:r>
          </a:p>
          <a:p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499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15" y="188640"/>
            <a:ext cx="8231149" cy="625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9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19256" cy="5904656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This </a:t>
            </a:r>
            <a:r>
              <a:rPr lang="en-GB" dirty="0" smtClean="0">
                <a:solidFill>
                  <a:schemeClr val="accent1"/>
                </a:solidFill>
              </a:rPr>
              <a:t>chart </a:t>
            </a:r>
            <a:r>
              <a:rPr lang="en-GB" b="1" dirty="0">
                <a:solidFill>
                  <a:schemeClr val="accent1"/>
                </a:solidFill>
              </a:rPr>
              <a:t>"Revenue and Quarter Per </a:t>
            </a:r>
            <a:r>
              <a:rPr lang="en-GB" b="1" dirty="0" smtClean="0">
                <a:solidFill>
                  <a:schemeClr val="accent1"/>
                </a:solidFill>
              </a:rPr>
              <a:t>Year"</a:t>
            </a:r>
            <a:r>
              <a:rPr lang="en-GB" dirty="0" smtClean="0">
                <a:solidFill>
                  <a:schemeClr val="accent1"/>
                </a:solidFill>
              </a:rPr>
              <a:t> </a:t>
            </a:r>
            <a:r>
              <a:rPr lang="en-GB" dirty="0">
                <a:solidFill>
                  <a:schemeClr val="accent1"/>
                </a:solidFill>
              </a:rPr>
              <a:t>compares the </a:t>
            </a:r>
            <a:r>
              <a:rPr lang="en-GB" b="1" dirty="0">
                <a:solidFill>
                  <a:schemeClr val="accent1"/>
                </a:solidFill>
              </a:rPr>
              <a:t>sum of revenue</a:t>
            </a:r>
            <a:r>
              <a:rPr lang="en-GB" dirty="0">
                <a:solidFill>
                  <a:schemeClr val="accent1"/>
                </a:solidFill>
              </a:rPr>
              <a:t> (in billions) and the </a:t>
            </a:r>
            <a:r>
              <a:rPr lang="en-GB" b="1" dirty="0">
                <a:solidFill>
                  <a:schemeClr val="accent1"/>
                </a:solidFill>
              </a:rPr>
              <a:t>count of quarters</a:t>
            </a:r>
            <a:r>
              <a:rPr lang="en-GB" dirty="0">
                <a:solidFill>
                  <a:schemeClr val="accent1"/>
                </a:solidFill>
              </a:rPr>
              <a:t> per year over time. </a:t>
            </a:r>
            <a:endParaRPr lang="en-GB" dirty="0" smtClean="0">
              <a:solidFill>
                <a:schemeClr val="accent1"/>
              </a:solidFill>
            </a:endParaRPr>
          </a:p>
          <a:p>
            <a:r>
              <a:rPr lang="en-GB" b="1" dirty="0" smtClean="0">
                <a:solidFill>
                  <a:schemeClr val="accent1"/>
                </a:solidFill>
              </a:rPr>
              <a:t>Revenue </a:t>
            </a:r>
            <a:r>
              <a:rPr lang="en-GB" b="1" dirty="0">
                <a:solidFill>
                  <a:schemeClr val="accent1"/>
                </a:solidFill>
              </a:rPr>
              <a:t>Trends</a:t>
            </a:r>
            <a:r>
              <a:rPr lang="en-GB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There are noticeable fluctuations in the sum of revenue, with peaks observed around </a:t>
            </a:r>
            <a:r>
              <a:rPr lang="en-GB" b="1" dirty="0">
                <a:solidFill>
                  <a:schemeClr val="accent1"/>
                </a:solidFill>
              </a:rPr>
              <a:t>2010</a:t>
            </a:r>
            <a:r>
              <a:rPr lang="en-GB" dirty="0">
                <a:solidFill>
                  <a:schemeClr val="accent1"/>
                </a:solidFill>
              </a:rPr>
              <a:t> and </a:t>
            </a:r>
            <a:r>
              <a:rPr lang="en-GB" b="1" dirty="0">
                <a:solidFill>
                  <a:schemeClr val="accent1"/>
                </a:solidFill>
              </a:rPr>
              <a:t>2020</a:t>
            </a:r>
            <a:r>
              <a:rPr lang="en-GB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Revenue declines sharply at certain points, showing potential volatility in the market.</a:t>
            </a:r>
          </a:p>
          <a:p>
            <a:r>
              <a:rPr lang="en-GB" b="1" dirty="0">
                <a:solidFill>
                  <a:schemeClr val="accent1"/>
                </a:solidFill>
              </a:rPr>
              <a:t>Count of Quarters</a:t>
            </a:r>
            <a:r>
              <a:rPr lang="en-GB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The count of quarters (likely representing active reporting periods) remains relatively stable but shows slight variations over time.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A notable dip in the count of quarters occurs during some years, potentially aligning with lower revenue periods.</a:t>
            </a:r>
          </a:p>
          <a:p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229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94" y="404664"/>
            <a:ext cx="7910554" cy="597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3204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119</TotalTime>
  <Words>709</Words>
  <Application>Microsoft Office PowerPoint</Application>
  <PresentationFormat>On-screen Show (4:3)</PresentationFormat>
  <Paragraphs>51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Technic</vt:lpstr>
      <vt:lpstr>PowerPoint Presentation</vt:lpstr>
      <vt:lpstr>Home Page</vt:lpstr>
      <vt:lpstr>Insights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2024-12-23T06:25:30Z</dcterms:created>
  <dcterms:modified xsi:type="dcterms:W3CDTF">2024-12-23T08:24:42Z</dcterms:modified>
</cp:coreProperties>
</file>