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55600" cy="9759950"/>
  <p:notesSz cx="13055600" cy="9759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6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9646" y="3025584"/>
            <a:ext cx="11102658" cy="2049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9292" y="5465572"/>
            <a:ext cx="9143365" cy="2439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288A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F184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288A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F184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3097" y="2244788"/>
            <a:ext cx="5681948" cy="64415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26904" y="2244788"/>
            <a:ext cx="5681948" cy="64415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288A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58775" cy="9756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F184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288A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288A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58775" cy="9756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5441" y="1580464"/>
            <a:ext cx="10831067" cy="49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F184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286" y="3579316"/>
            <a:ext cx="12025376" cy="2106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1063" y="9076754"/>
            <a:ext cx="4179824" cy="487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3097" y="9076754"/>
            <a:ext cx="3004248" cy="487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122531" y="9216209"/>
            <a:ext cx="23177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288A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3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.png"/><Relationship Id="rId7" Type="http://schemas.openxmlformats.org/officeDocument/2006/relationships/image" Target="../media/image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7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.png"/><Relationship Id="rId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.png"/><Relationship Id="rId7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3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69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.png"/><Relationship Id="rId7" Type="http://schemas.openxmlformats.org/officeDocument/2006/relationships/image" Target="../media/image9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31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1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7623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</a:t>
            </a:r>
            <a:r>
              <a:rPr spc="-55" dirty="0"/>
              <a:t> </a:t>
            </a:r>
            <a:r>
              <a:rPr spc="-5" dirty="0"/>
              <a:t>Modeler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0292" y="9119107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7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500" b="1" spc="-15" baseline="2777" dirty="0">
                <a:solidFill>
                  <a:srgbClr val="001F5F"/>
                </a:solidFill>
                <a:latin typeface="Arial"/>
                <a:cs typeface="Arial"/>
              </a:rPr>
              <a:t>2010x</a:t>
            </a:r>
            <a:endParaRPr sz="1500" baseline="2777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2710" y="3267455"/>
            <a:ext cx="5694172" cy="32522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2376931"/>
            <a:ext cx="216407" cy="2042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2796031"/>
            <a:ext cx="152400" cy="1600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3161791"/>
            <a:ext cx="152400" cy="160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3527551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4260595"/>
            <a:ext cx="216407" cy="2042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4679695"/>
            <a:ext cx="152400" cy="1600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5045455"/>
            <a:ext cx="152400" cy="1600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5411215"/>
            <a:ext cx="152400" cy="1600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6081776"/>
            <a:ext cx="152400" cy="1600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6822440"/>
            <a:ext cx="164592" cy="2133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71091" y="1419605"/>
            <a:ext cx="10930255" cy="6778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There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two</a:t>
            </a:r>
            <a:r>
              <a:rPr sz="2400" b="1" spc="-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extension 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types: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</a:pPr>
            <a:r>
              <a:rPr sz="2300" dirty="0">
                <a:solidFill>
                  <a:srgbClr val="3E0077"/>
                </a:solidFill>
                <a:latin typeface="Microsoft Sans Serif"/>
                <a:cs typeface="Microsoft Sans Serif"/>
              </a:rPr>
              <a:t>DataExtension</a:t>
            </a:r>
            <a:endParaRPr sz="2300" dirty="0">
              <a:latin typeface="Microsoft Sans Serif"/>
              <a:cs typeface="Microsoft Sans Serif"/>
            </a:endParaRPr>
          </a:p>
          <a:p>
            <a:pPr marL="1327785" marR="2343785">
              <a:lnSpc>
                <a:spcPct val="120000"/>
              </a:lnSpc>
              <a:spcBef>
                <a:spcPts val="10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Extension class can contains methods and data member </a:t>
            </a:r>
            <a:r>
              <a:rPr sz="20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extension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instance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for</a:t>
            </a:r>
            <a:r>
              <a:rPr sz="2000" b="1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each</a:t>
            </a:r>
            <a:r>
              <a:rPr sz="20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component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instance </a:t>
            </a:r>
            <a:r>
              <a:rPr sz="2000" b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Data</a:t>
            </a:r>
            <a:r>
              <a:rPr sz="20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extensions</a:t>
            </a:r>
            <a:r>
              <a:rPr sz="20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are</a:t>
            </a:r>
            <a:r>
              <a:rPr sz="20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deleted</a:t>
            </a:r>
            <a:r>
              <a:rPr sz="20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3E0077"/>
                </a:solidFill>
                <a:latin typeface="Arial"/>
                <a:cs typeface="Arial"/>
              </a:rPr>
              <a:t>when</a:t>
            </a:r>
            <a:r>
              <a:rPr sz="2000" b="1" spc="-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component</a:t>
            </a:r>
            <a:r>
              <a:rPr sz="20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deleted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</a:pPr>
            <a:r>
              <a:rPr sz="23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CodeExtension</a:t>
            </a:r>
            <a:endParaRPr sz="2300" dirty="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Extension</a:t>
            </a:r>
            <a:r>
              <a:rPr sz="2000" b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class</a:t>
            </a:r>
            <a:r>
              <a:rPr sz="2000" b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must</a:t>
            </a:r>
            <a:r>
              <a:rPr sz="20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not</a:t>
            </a:r>
            <a:r>
              <a:rPr sz="20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contain</a:t>
            </a:r>
            <a:r>
              <a:rPr sz="20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any</a:t>
            </a:r>
            <a:r>
              <a:rPr sz="20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data</a:t>
            </a:r>
            <a:r>
              <a:rPr sz="20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member</a:t>
            </a:r>
            <a:endParaRPr sz="2000" dirty="0">
              <a:latin typeface="Arial"/>
              <a:cs typeface="Arial"/>
            </a:endParaRPr>
          </a:p>
          <a:p>
            <a:pPr marL="132778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extension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instance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for</a:t>
            </a:r>
            <a:r>
              <a:rPr sz="2000" b="1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all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component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 smtClean="0">
                <a:solidFill>
                  <a:srgbClr val="FF0000"/>
                </a:solidFill>
                <a:latin typeface="Arial"/>
                <a:cs typeface="Arial"/>
              </a:rPr>
              <a:t>instances</a:t>
            </a:r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(since one </a:t>
            </a:r>
            <a:r>
              <a:rPr lang="en-US" sz="2000" b="1" dirty="0" err="1" smtClean="0">
                <a:solidFill>
                  <a:srgbClr val="00B050"/>
                </a:solidFill>
                <a:latin typeface="Arial"/>
                <a:cs typeface="Arial"/>
              </a:rPr>
              <a:t>VTable</a:t>
            </a:r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 will be created for a Class and memory will be allocated to this functions only once thus here for understanding One to Many relationship)</a:t>
            </a:r>
            <a:endParaRPr sz="20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1327785" marR="48895">
              <a:lnSpc>
                <a:spcPct val="100000"/>
              </a:lnSpc>
              <a:spcBef>
                <a:spcPts val="480"/>
              </a:spcBef>
            </a:pP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carefully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handled (“this”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must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not be used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either implicitly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explicitly in </a:t>
            </a:r>
            <a:r>
              <a:rPr sz="2000" b="1" spc="-5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extension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class)</a:t>
            </a:r>
            <a:endParaRPr sz="2000" dirty="0">
              <a:latin typeface="Arial"/>
              <a:cs typeface="Arial"/>
            </a:endParaRPr>
          </a:p>
          <a:p>
            <a:pPr marL="132778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extensions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deleted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end of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CATIA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session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If 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you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don’t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know 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which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kind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of 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type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extension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is the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best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for 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your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scenario </a:t>
            </a:r>
            <a:r>
              <a:rPr sz="2400" b="1" spc="-6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choose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DataExtension</a:t>
            </a:r>
            <a:r>
              <a:rPr sz="2400" b="1" spc="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one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31222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Extension</a:t>
            </a:r>
            <a:r>
              <a:rPr spc="-60" dirty="0">
                <a:solidFill>
                  <a:srgbClr val="3E0077"/>
                </a:solidFill>
              </a:rPr>
              <a:t> </a:t>
            </a:r>
            <a:r>
              <a:rPr spc="-50" dirty="0">
                <a:solidFill>
                  <a:srgbClr val="3E0077"/>
                </a:solidFill>
              </a:rPr>
              <a:t>Types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70600" y="7952412"/>
            <a:ext cx="5544820" cy="1454785"/>
          </a:xfrm>
          <a:prstGeom prst="rect">
            <a:avLst/>
          </a:prstGeom>
          <a:solidFill>
            <a:srgbClr val="FAFDDE"/>
          </a:solidFill>
          <a:ln w="28575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465"/>
              </a:spcBef>
            </a:pPr>
            <a:r>
              <a:rPr sz="2000" b="1" spc="-10" dirty="0">
                <a:solidFill>
                  <a:srgbClr val="3E0077"/>
                </a:solidFill>
                <a:latin typeface="Arial"/>
                <a:cs typeface="Arial"/>
              </a:rPr>
              <a:t>CATImplementClass</a:t>
            </a:r>
            <a:r>
              <a:rPr sz="2000" b="1" spc="-6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(&lt;this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ClassName&gt;,</a:t>
            </a:r>
            <a:endParaRPr sz="2000">
              <a:latin typeface="Microsoft Sans Serif"/>
              <a:cs typeface="Microsoft Sans Serif"/>
            </a:endParaRPr>
          </a:p>
          <a:p>
            <a:pPr marL="2719705">
              <a:lnSpc>
                <a:spcPct val="100000"/>
              </a:lnSpc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&lt;its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Extension</a:t>
            </a:r>
            <a:r>
              <a:rPr sz="20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Type&gt;,</a:t>
            </a:r>
            <a:endParaRPr sz="2000">
              <a:latin typeface="Microsoft Sans Serif"/>
              <a:cs typeface="Microsoft Sans Serif"/>
            </a:endParaRPr>
          </a:p>
          <a:p>
            <a:pPr marL="2719705">
              <a:lnSpc>
                <a:spcPct val="100000"/>
              </a:lnSpc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&lt;its</a:t>
            </a:r>
            <a:r>
              <a:rPr sz="2000" spc="-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Inheritance&gt;,</a:t>
            </a:r>
            <a:endParaRPr sz="2000">
              <a:latin typeface="Microsoft Sans Serif"/>
              <a:cs typeface="Microsoft Sans Serif"/>
            </a:endParaRPr>
          </a:p>
          <a:p>
            <a:pPr marL="2718435">
              <a:lnSpc>
                <a:spcPct val="100000"/>
              </a:lnSpc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&lt;what</a:t>
            </a:r>
            <a:r>
              <a:rPr sz="2000" spc="-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it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extends&gt;)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1288" y="2699613"/>
            <a:ext cx="855026" cy="73333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1540128"/>
            <a:ext cx="164591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4649088"/>
            <a:ext cx="164591" cy="213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5432425"/>
            <a:ext cx="178307" cy="1874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25596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TIE</a:t>
            </a:r>
            <a:r>
              <a:rPr spc="-6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Definition</a:t>
            </a:r>
          </a:p>
        </p:txBody>
      </p:sp>
      <p:sp>
        <p:nvSpPr>
          <p:cNvPr id="6" name="object 6"/>
          <p:cNvSpPr/>
          <p:nvPr/>
        </p:nvSpPr>
        <p:spPr>
          <a:xfrm>
            <a:off x="2438526" y="3369055"/>
            <a:ext cx="8453755" cy="706120"/>
          </a:xfrm>
          <a:custGeom>
            <a:avLst/>
            <a:gdLst/>
            <a:ahLst/>
            <a:cxnLst/>
            <a:rect l="l" t="t" r="r" b="b"/>
            <a:pathLst>
              <a:path w="8453755" h="706120">
                <a:moveTo>
                  <a:pt x="79032" y="100556"/>
                </a:moveTo>
                <a:lnTo>
                  <a:pt x="57227" y="114007"/>
                </a:lnTo>
                <a:lnTo>
                  <a:pt x="63118" y="121284"/>
                </a:lnTo>
                <a:lnTo>
                  <a:pt x="63754" y="122174"/>
                </a:lnTo>
                <a:lnTo>
                  <a:pt x="112522" y="155955"/>
                </a:lnTo>
                <a:lnTo>
                  <a:pt x="170434" y="188213"/>
                </a:lnTo>
                <a:lnTo>
                  <a:pt x="238379" y="219963"/>
                </a:lnTo>
                <a:lnTo>
                  <a:pt x="276098" y="235712"/>
                </a:lnTo>
                <a:lnTo>
                  <a:pt x="316103" y="251205"/>
                </a:lnTo>
                <a:lnTo>
                  <a:pt x="358394" y="266572"/>
                </a:lnTo>
                <a:lnTo>
                  <a:pt x="403098" y="281813"/>
                </a:lnTo>
                <a:lnTo>
                  <a:pt x="450088" y="296925"/>
                </a:lnTo>
                <a:lnTo>
                  <a:pt x="499110" y="311784"/>
                </a:lnTo>
                <a:lnTo>
                  <a:pt x="550418" y="326643"/>
                </a:lnTo>
                <a:lnTo>
                  <a:pt x="603758" y="341249"/>
                </a:lnTo>
                <a:lnTo>
                  <a:pt x="659257" y="355726"/>
                </a:lnTo>
                <a:lnTo>
                  <a:pt x="716661" y="370077"/>
                </a:lnTo>
                <a:lnTo>
                  <a:pt x="776097" y="384175"/>
                </a:lnTo>
                <a:lnTo>
                  <a:pt x="900684" y="411733"/>
                </a:lnTo>
                <a:lnTo>
                  <a:pt x="1032637" y="438403"/>
                </a:lnTo>
                <a:lnTo>
                  <a:pt x="1171448" y="464312"/>
                </a:lnTo>
                <a:lnTo>
                  <a:pt x="1316863" y="489330"/>
                </a:lnTo>
                <a:lnTo>
                  <a:pt x="1391920" y="501268"/>
                </a:lnTo>
                <a:lnTo>
                  <a:pt x="1625727" y="535939"/>
                </a:lnTo>
                <a:lnTo>
                  <a:pt x="1956308" y="578103"/>
                </a:lnTo>
                <a:lnTo>
                  <a:pt x="2305304" y="615061"/>
                </a:lnTo>
                <a:lnTo>
                  <a:pt x="2669794" y="646429"/>
                </a:lnTo>
                <a:lnTo>
                  <a:pt x="3046603" y="671702"/>
                </a:lnTo>
                <a:lnTo>
                  <a:pt x="3432683" y="690499"/>
                </a:lnTo>
                <a:lnTo>
                  <a:pt x="3825113" y="702055"/>
                </a:lnTo>
                <a:lnTo>
                  <a:pt x="4220464" y="705992"/>
                </a:lnTo>
                <a:lnTo>
                  <a:pt x="5007991" y="698753"/>
                </a:lnTo>
                <a:lnTo>
                  <a:pt x="5698088" y="680592"/>
                </a:lnTo>
                <a:lnTo>
                  <a:pt x="4220591" y="680592"/>
                </a:lnTo>
                <a:lnTo>
                  <a:pt x="3825748" y="676655"/>
                </a:lnTo>
                <a:lnTo>
                  <a:pt x="3433826" y="665099"/>
                </a:lnTo>
                <a:lnTo>
                  <a:pt x="3048127" y="646429"/>
                </a:lnTo>
                <a:lnTo>
                  <a:pt x="2671953" y="621156"/>
                </a:lnTo>
                <a:lnTo>
                  <a:pt x="2307844" y="589788"/>
                </a:lnTo>
                <a:lnTo>
                  <a:pt x="2131441" y="572007"/>
                </a:lnTo>
                <a:lnTo>
                  <a:pt x="1959356" y="552830"/>
                </a:lnTo>
                <a:lnTo>
                  <a:pt x="1791843" y="532383"/>
                </a:lnTo>
                <a:lnTo>
                  <a:pt x="1629410" y="510793"/>
                </a:lnTo>
                <a:lnTo>
                  <a:pt x="1472311" y="488061"/>
                </a:lnTo>
                <a:lnTo>
                  <a:pt x="1321053" y="464184"/>
                </a:lnTo>
                <a:lnTo>
                  <a:pt x="1105915" y="426592"/>
                </a:lnTo>
                <a:lnTo>
                  <a:pt x="970914" y="400303"/>
                </a:lnTo>
                <a:lnTo>
                  <a:pt x="906145" y="386968"/>
                </a:lnTo>
                <a:lnTo>
                  <a:pt x="781939" y="359409"/>
                </a:lnTo>
                <a:lnTo>
                  <a:pt x="665607" y="331215"/>
                </a:lnTo>
                <a:lnTo>
                  <a:pt x="610489" y="316738"/>
                </a:lnTo>
                <a:lnTo>
                  <a:pt x="557403" y="302259"/>
                </a:lnTo>
                <a:lnTo>
                  <a:pt x="506475" y="287527"/>
                </a:lnTo>
                <a:lnTo>
                  <a:pt x="457835" y="272795"/>
                </a:lnTo>
                <a:lnTo>
                  <a:pt x="411225" y="257809"/>
                </a:lnTo>
                <a:lnTo>
                  <a:pt x="367156" y="242696"/>
                </a:lnTo>
                <a:lnTo>
                  <a:pt x="325247" y="227456"/>
                </a:lnTo>
                <a:lnTo>
                  <a:pt x="285877" y="212216"/>
                </a:lnTo>
                <a:lnTo>
                  <a:pt x="248793" y="196850"/>
                </a:lnTo>
                <a:lnTo>
                  <a:pt x="182372" y="165734"/>
                </a:lnTo>
                <a:lnTo>
                  <a:pt x="126365" y="134619"/>
                </a:lnTo>
                <a:lnTo>
                  <a:pt x="83638" y="105409"/>
                </a:lnTo>
                <a:lnTo>
                  <a:pt x="82931" y="105409"/>
                </a:lnTo>
                <a:lnTo>
                  <a:pt x="80518" y="103124"/>
                </a:lnTo>
                <a:lnTo>
                  <a:pt x="81095" y="103124"/>
                </a:lnTo>
                <a:lnTo>
                  <a:pt x="79032" y="100556"/>
                </a:lnTo>
                <a:close/>
              </a:path>
              <a:path w="8453755" h="706120">
                <a:moveTo>
                  <a:pt x="8418703" y="381507"/>
                </a:moveTo>
                <a:lnTo>
                  <a:pt x="8382381" y="401954"/>
                </a:lnTo>
                <a:lnTo>
                  <a:pt x="8342503" y="416687"/>
                </a:lnTo>
                <a:lnTo>
                  <a:pt x="8291322" y="431418"/>
                </a:lnTo>
                <a:lnTo>
                  <a:pt x="8229600" y="446150"/>
                </a:lnTo>
                <a:lnTo>
                  <a:pt x="8157845" y="460628"/>
                </a:lnTo>
                <a:lnTo>
                  <a:pt x="8118221" y="467867"/>
                </a:lnTo>
                <a:lnTo>
                  <a:pt x="8076183" y="475106"/>
                </a:lnTo>
                <a:lnTo>
                  <a:pt x="8031988" y="482091"/>
                </a:lnTo>
                <a:lnTo>
                  <a:pt x="7936483" y="496188"/>
                </a:lnTo>
                <a:lnTo>
                  <a:pt x="7777099" y="516636"/>
                </a:lnTo>
                <a:lnTo>
                  <a:pt x="7599426" y="536447"/>
                </a:lnTo>
                <a:lnTo>
                  <a:pt x="7336408" y="561466"/>
                </a:lnTo>
                <a:lnTo>
                  <a:pt x="7046214" y="584834"/>
                </a:lnTo>
                <a:lnTo>
                  <a:pt x="6482588" y="620649"/>
                </a:lnTo>
                <a:lnTo>
                  <a:pt x="5769737" y="652779"/>
                </a:lnTo>
                <a:lnTo>
                  <a:pt x="5007483" y="673353"/>
                </a:lnTo>
                <a:lnTo>
                  <a:pt x="4220591" y="680592"/>
                </a:lnTo>
                <a:lnTo>
                  <a:pt x="5698088" y="680592"/>
                </a:lnTo>
                <a:lnTo>
                  <a:pt x="6483858" y="646049"/>
                </a:lnTo>
                <a:lnTo>
                  <a:pt x="6971538" y="615695"/>
                </a:lnTo>
                <a:lnTo>
                  <a:pt x="7338568" y="586739"/>
                </a:lnTo>
                <a:lnTo>
                  <a:pt x="7601966" y="561720"/>
                </a:lnTo>
                <a:lnTo>
                  <a:pt x="7780020" y="541908"/>
                </a:lnTo>
                <a:lnTo>
                  <a:pt x="7939913" y="521334"/>
                </a:lnTo>
                <a:lnTo>
                  <a:pt x="8035671" y="507238"/>
                </a:lnTo>
                <a:lnTo>
                  <a:pt x="8080248" y="500125"/>
                </a:lnTo>
                <a:lnTo>
                  <a:pt x="8162417" y="485647"/>
                </a:lnTo>
                <a:lnTo>
                  <a:pt x="8234807" y="471042"/>
                </a:lnTo>
                <a:lnTo>
                  <a:pt x="8297545" y="456183"/>
                </a:lnTo>
                <a:lnTo>
                  <a:pt x="8349869" y="440943"/>
                </a:lnTo>
                <a:lnTo>
                  <a:pt x="8391652" y="425576"/>
                </a:lnTo>
                <a:lnTo>
                  <a:pt x="8434705" y="401319"/>
                </a:lnTo>
                <a:lnTo>
                  <a:pt x="8435721" y="400430"/>
                </a:lnTo>
                <a:lnTo>
                  <a:pt x="8436229" y="400050"/>
                </a:lnTo>
                <a:lnTo>
                  <a:pt x="8443849" y="392429"/>
                </a:lnTo>
                <a:lnTo>
                  <a:pt x="8445246" y="390778"/>
                </a:lnTo>
                <a:lnTo>
                  <a:pt x="8445754" y="389889"/>
                </a:lnTo>
                <a:lnTo>
                  <a:pt x="8450326" y="382269"/>
                </a:lnTo>
                <a:lnTo>
                  <a:pt x="8450495" y="382015"/>
                </a:lnTo>
                <a:lnTo>
                  <a:pt x="8418195" y="382015"/>
                </a:lnTo>
                <a:lnTo>
                  <a:pt x="8418703" y="381507"/>
                </a:lnTo>
                <a:close/>
              </a:path>
              <a:path w="8453755" h="706120">
                <a:moveTo>
                  <a:pt x="8419719" y="380745"/>
                </a:moveTo>
                <a:lnTo>
                  <a:pt x="8418703" y="381507"/>
                </a:lnTo>
                <a:lnTo>
                  <a:pt x="8418195" y="382015"/>
                </a:lnTo>
                <a:lnTo>
                  <a:pt x="8419719" y="380745"/>
                </a:lnTo>
                <a:close/>
              </a:path>
              <a:path w="8453755" h="706120">
                <a:moveTo>
                  <a:pt x="8451226" y="380745"/>
                </a:moveTo>
                <a:lnTo>
                  <a:pt x="8419719" y="380745"/>
                </a:lnTo>
                <a:lnTo>
                  <a:pt x="8418195" y="382015"/>
                </a:lnTo>
                <a:lnTo>
                  <a:pt x="8450495" y="382015"/>
                </a:lnTo>
                <a:lnTo>
                  <a:pt x="8451088" y="381126"/>
                </a:lnTo>
                <a:lnTo>
                  <a:pt x="8451226" y="380745"/>
                </a:lnTo>
                <a:close/>
              </a:path>
              <a:path w="8453755" h="706120">
                <a:moveTo>
                  <a:pt x="8424862" y="375348"/>
                </a:moveTo>
                <a:lnTo>
                  <a:pt x="8418703" y="381507"/>
                </a:lnTo>
                <a:lnTo>
                  <a:pt x="8419719" y="380745"/>
                </a:lnTo>
                <a:lnTo>
                  <a:pt x="8451226" y="380745"/>
                </a:lnTo>
                <a:lnTo>
                  <a:pt x="8451596" y="379729"/>
                </a:lnTo>
                <a:lnTo>
                  <a:pt x="8452129" y="376936"/>
                </a:lnTo>
                <a:lnTo>
                  <a:pt x="8423910" y="376936"/>
                </a:lnTo>
                <a:lnTo>
                  <a:pt x="8424862" y="375348"/>
                </a:lnTo>
                <a:close/>
              </a:path>
              <a:path w="8453755" h="706120">
                <a:moveTo>
                  <a:pt x="8425815" y="374395"/>
                </a:moveTo>
                <a:lnTo>
                  <a:pt x="8424862" y="375348"/>
                </a:lnTo>
                <a:lnTo>
                  <a:pt x="8423910" y="376936"/>
                </a:lnTo>
                <a:lnTo>
                  <a:pt x="8425815" y="374395"/>
                </a:lnTo>
                <a:close/>
              </a:path>
              <a:path w="8453755" h="706120">
                <a:moveTo>
                  <a:pt x="8452637" y="374395"/>
                </a:moveTo>
                <a:lnTo>
                  <a:pt x="8425815" y="374395"/>
                </a:lnTo>
                <a:lnTo>
                  <a:pt x="8423910" y="376936"/>
                </a:lnTo>
                <a:lnTo>
                  <a:pt x="8452129" y="376936"/>
                </a:lnTo>
                <a:lnTo>
                  <a:pt x="8452637" y="374395"/>
                </a:lnTo>
                <a:close/>
              </a:path>
              <a:path w="8453755" h="706120">
                <a:moveTo>
                  <a:pt x="8427377" y="371157"/>
                </a:moveTo>
                <a:lnTo>
                  <a:pt x="8424862" y="375348"/>
                </a:lnTo>
                <a:lnTo>
                  <a:pt x="8425815" y="374395"/>
                </a:lnTo>
                <a:lnTo>
                  <a:pt x="8452637" y="374395"/>
                </a:lnTo>
                <a:lnTo>
                  <a:pt x="8452866" y="373252"/>
                </a:lnTo>
                <a:lnTo>
                  <a:pt x="8426958" y="373252"/>
                </a:lnTo>
                <a:lnTo>
                  <a:pt x="8427377" y="371157"/>
                </a:lnTo>
                <a:close/>
              </a:path>
              <a:path w="8453755" h="706120">
                <a:moveTo>
                  <a:pt x="8428482" y="369315"/>
                </a:moveTo>
                <a:lnTo>
                  <a:pt x="8427377" y="371157"/>
                </a:lnTo>
                <a:lnTo>
                  <a:pt x="8426958" y="373252"/>
                </a:lnTo>
                <a:lnTo>
                  <a:pt x="8428482" y="369315"/>
                </a:lnTo>
                <a:close/>
              </a:path>
              <a:path w="8453755" h="706120">
                <a:moveTo>
                  <a:pt x="8446528" y="369315"/>
                </a:moveTo>
                <a:lnTo>
                  <a:pt x="8428482" y="369315"/>
                </a:lnTo>
                <a:lnTo>
                  <a:pt x="8426958" y="373252"/>
                </a:lnTo>
                <a:lnTo>
                  <a:pt x="8452866" y="373252"/>
                </a:lnTo>
                <a:lnTo>
                  <a:pt x="8453374" y="370713"/>
                </a:lnTo>
                <a:lnTo>
                  <a:pt x="8446528" y="369315"/>
                </a:lnTo>
                <a:close/>
              </a:path>
              <a:path w="8453755" h="706120">
                <a:moveTo>
                  <a:pt x="8428482" y="365632"/>
                </a:moveTo>
                <a:lnTo>
                  <a:pt x="8427377" y="371157"/>
                </a:lnTo>
                <a:lnTo>
                  <a:pt x="8428482" y="369315"/>
                </a:lnTo>
                <a:lnTo>
                  <a:pt x="8446528" y="369315"/>
                </a:lnTo>
                <a:lnTo>
                  <a:pt x="8428482" y="365632"/>
                </a:lnTo>
                <a:close/>
              </a:path>
              <a:path w="8453755" h="706120">
                <a:moveTo>
                  <a:pt x="0" y="0"/>
                </a:moveTo>
                <a:lnTo>
                  <a:pt x="12700" y="141477"/>
                </a:lnTo>
                <a:lnTo>
                  <a:pt x="57227" y="114007"/>
                </a:lnTo>
                <a:lnTo>
                  <a:pt x="50165" y="105282"/>
                </a:lnTo>
                <a:lnTo>
                  <a:pt x="69977" y="89280"/>
                </a:lnTo>
                <a:lnTo>
                  <a:pt x="97308" y="89280"/>
                </a:lnTo>
                <a:lnTo>
                  <a:pt x="120777" y="74802"/>
                </a:lnTo>
                <a:lnTo>
                  <a:pt x="0" y="0"/>
                </a:lnTo>
                <a:close/>
              </a:path>
              <a:path w="8453755" h="706120">
                <a:moveTo>
                  <a:pt x="69977" y="89280"/>
                </a:moveTo>
                <a:lnTo>
                  <a:pt x="50165" y="105282"/>
                </a:lnTo>
                <a:lnTo>
                  <a:pt x="57227" y="114007"/>
                </a:lnTo>
                <a:lnTo>
                  <a:pt x="79032" y="100556"/>
                </a:lnTo>
                <a:lnTo>
                  <a:pt x="69977" y="89280"/>
                </a:lnTo>
                <a:close/>
              </a:path>
              <a:path w="8453755" h="706120">
                <a:moveTo>
                  <a:pt x="80518" y="103124"/>
                </a:moveTo>
                <a:lnTo>
                  <a:pt x="82931" y="105409"/>
                </a:lnTo>
                <a:lnTo>
                  <a:pt x="81919" y="104150"/>
                </a:lnTo>
                <a:lnTo>
                  <a:pt x="80518" y="103124"/>
                </a:lnTo>
                <a:close/>
              </a:path>
              <a:path w="8453755" h="706120">
                <a:moveTo>
                  <a:pt x="81919" y="104150"/>
                </a:moveTo>
                <a:lnTo>
                  <a:pt x="82931" y="105409"/>
                </a:lnTo>
                <a:lnTo>
                  <a:pt x="83638" y="105409"/>
                </a:lnTo>
                <a:lnTo>
                  <a:pt x="81919" y="104150"/>
                </a:lnTo>
                <a:close/>
              </a:path>
              <a:path w="8453755" h="706120">
                <a:moveTo>
                  <a:pt x="81095" y="103124"/>
                </a:moveTo>
                <a:lnTo>
                  <a:pt x="80518" y="103124"/>
                </a:lnTo>
                <a:lnTo>
                  <a:pt x="81919" y="104150"/>
                </a:lnTo>
                <a:lnTo>
                  <a:pt x="81095" y="103124"/>
                </a:lnTo>
                <a:close/>
              </a:path>
              <a:path w="8453755" h="706120">
                <a:moveTo>
                  <a:pt x="97308" y="89280"/>
                </a:moveTo>
                <a:lnTo>
                  <a:pt x="69977" y="89280"/>
                </a:lnTo>
                <a:lnTo>
                  <a:pt x="79032" y="100556"/>
                </a:lnTo>
                <a:lnTo>
                  <a:pt x="97308" y="892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18286" y="3579316"/>
            <a:ext cx="12025376" cy="2138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7890" marR="33464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«</a:t>
            </a:r>
            <a:r>
              <a:rPr spc="-35" dirty="0"/>
              <a:t> </a:t>
            </a:r>
            <a:r>
              <a:rPr spc="-5" dirty="0"/>
              <a:t>TIE</a:t>
            </a:r>
            <a:r>
              <a:rPr spc="-25" dirty="0"/>
              <a:t> </a:t>
            </a:r>
            <a:r>
              <a:rPr spc="-5" dirty="0"/>
              <a:t>»</a:t>
            </a:r>
          </a:p>
          <a:p>
            <a:pPr marL="897890">
              <a:lnSpc>
                <a:spcPct val="100000"/>
              </a:lnSpc>
            </a:pPr>
            <a:endParaRPr sz="4000" dirty="0"/>
          </a:p>
          <a:p>
            <a:pPr marL="910590" marR="5080">
              <a:lnSpc>
                <a:spcPct val="100000"/>
              </a:lnSpc>
            </a:pPr>
            <a:r>
              <a:rPr sz="2400" dirty="0">
                <a:solidFill>
                  <a:srgbClr val="3E0077"/>
                </a:solidFill>
              </a:rPr>
              <a:t>TIE</a:t>
            </a:r>
            <a:r>
              <a:rPr sz="2400" spc="-20" dirty="0">
                <a:solidFill>
                  <a:srgbClr val="3E0077"/>
                </a:solidFill>
              </a:rPr>
              <a:t> </a:t>
            </a:r>
            <a:r>
              <a:rPr sz="2400" spc="-5" dirty="0">
                <a:solidFill>
                  <a:srgbClr val="3E0077"/>
                </a:solidFill>
              </a:rPr>
              <a:t>header</a:t>
            </a:r>
            <a:r>
              <a:rPr sz="2400" spc="5" dirty="0">
                <a:solidFill>
                  <a:srgbClr val="3E0077"/>
                </a:solidFill>
              </a:rPr>
              <a:t> </a:t>
            </a:r>
            <a:r>
              <a:rPr sz="2400" dirty="0">
                <a:solidFill>
                  <a:srgbClr val="3E0077"/>
                </a:solidFill>
              </a:rPr>
              <a:t>file</a:t>
            </a:r>
            <a:r>
              <a:rPr sz="2400" spc="-15" dirty="0">
                <a:solidFill>
                  <a:srgbClr val="3E0077"/>
                </a:solidFill>
              </a:rPr>
              <a:t> </a:t>
            </a:r>
            <a:r>
              <a:rPr sz="2400" spc="5" dirty="0">
                <a:solidFill>
                  <a:srgbClr val="3E0077"/>
                </a:solidFill>
              </a:rPr>
              <a:t>will</a:t>
            </a:r>
            <a:r>
              <a:rPr sz="2400" spc="-45" dirty="0">
                <a:solidFill>
                  <a:srgbClr val="3E0077"/>
                </a:solidFill>
              </a:rPr>
              <a:t> </a:t>
            </a:r>
            <a:r>
              <a:rPr sz="2400" spc="-5" dirty="0">
                <a:solidFill>
                  <a:srgbClr val="3E0077"/>
                </a:solidFill>
              </a:rPr>
              <a:t>be</a:t>
            </a:r>
            <a:r>
              <a:rPr sz="2400" spc="-10" dirty="0">
                <a:solidFill>
                  <a:srgbClr val="3E0077"/>
                </a:solidFill>
              </a:rPr>
              <a:t> </a:t>
            </a:r>
            <a:r>
              <a:rPr sz="2400" spc="-5" dirty="0">
                <a:solidFill>
                  <a:srgbClr val="3E0077"/>
                </a:solidFill>
              </a:rPr>
              <a:t>generated</a:t>
            </a:r>
            <a:r>
              <a:rPr sz="2400" spc="15" dirty="0">
                <a:solidFill>
                  <a:srgbClr val="3E0077"/>
                </a:solidFill>
              </a:rPr>
              <a:t> </a:t>
            </a:r>
            <a:r>
              <a:rPr sz="2400" dirty="0">
                <a:solidFill>
                  <a:srgbClr val="3E0077"/>
                </a:solidFill>
              </a:rPr>
              <a:t>if</a:t>
            </a:r>
            <a:r>
              <a:rPr sz="2400" spc="-5" dirty="0">
                <a:solidFill>
                  <a:srgbClr val="3E0077"/>
                </a:solidFill>
              </a:rPr>
              <a:t> </a:t>
            </a:r>
            <a:r>
              <a:rPr sz="2400" spc="-15" dirty="0">
                <a:solidFill>
                  <a:srgbClr val="3E0077"/>
                </a:solidFill>
              </a:rPr>
              <a:t>you</a:t>
            </a:r>
            <a:r>
              <a:rPr sz="2400" spc="15" dirty="0">
                <a:solidFill>
                  <a:srgbClr val="3E0077"/>
                </a:solidFill>
              </a:rPr>
              <a:t> </a:t>
            </a:r>
            <a:r>
              <a:rPr sz="2400" spc="-5" dirty="0">
                <a:solidFill>
                  <a:srgbClr val="3E0077"/>
                </a:solidFill>
              </a:rPr>
              <a:t>create</a:t>
            </a:r>
            <a:r>
              <a:rPr sz="2400" spc="15" dirty="0">
                <a:solidFill>
                  <a:srgbClr val="3E0077"/>
                </a:solidFill>
              </a:rPr>
              <a:t> </a:t>
            </a:r>
            <a:r>
              <a:rPr sz="2400" spc="-5" dirty="0">
                <a:solidFill>
                  <a:srgbClr val="3E0077"/>
                </a:solidFill>
              </a:rPr>
              <a:t>a</a:t>
            </a:r>
            <a:r>
              <a:rPr sz="2400" spc="10" dirty="0">
                <a:solidFill>
                  <a:srgbClr val="3E0077"/>
                </a:solidFill>
              </a:rPr>
              <a:t> </a:t>
            </a:r>
            <a:r>
              <a:rPr sz="2400" dirty="0">
                <a:solidFill>
                  <a:srgbClr val="3E0077"/>
                </a:solidFill>
              </a:rPr>
              <a:t>file</a:t>
            </a:r>
            <a:r>
              <a:rPr sz="2400" spc="10" dirty="0">
                <a:solidFill>
                  <a:srgbClr val="3E0077"/>
                </a:solidFill>
              </a:rPr>
              <a:t> </a:t>
            </a:r>
            <a:r>
              <a:rPr sz="2400" i="1" spc="-5" dirty="0">
                <a:latin typeface="Arial"/>
                <a:cs typeface="Arial"/>
              </a:rPr>
              <a:t>TIE_TSTIxxx.tsrc</a:t>
            </a:r>
            <a:r>
              <a:rPr sz="2400" i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0077"/>
                </a:solidFill>
              </a:rPr>
              <a:t>that</a:t>
            </a:r>
            <a:r>
              <a:rPr sz="2400" spc="10" dirty="0">
                <a:solidFill>
                  <a:srgbClr val="3E0077"/>
                </a:solidFill>
              </a:rPr>
              <a:t> </a:t>
            </a:r>
            <a:r>
              <a:rPr sz="2400" dirty="0">
                <a:solidFill>
                  <a:srgbClr val="3E0077"/>
                </a:solidFill>
              </a:rPr>
              <a:t>just </a:t>
            </a:r>
            <a:r>
              <a:rPr sz="2400" spc="-655" dirty="0">
                <a:solidFill>
                  <a:srgbClr val="3E0077"/>
                </a:solidFill>
              </a:rPr>
              <a:t> </a:t>
            </a:r>
            <a:r>
              <a:rPr sz="2400" spc="-5" dirty="0">
                <a:solidFill>
                  <a:srgbClr val="00B050"/>
                </a:solidFill>
              </a:rPr>
              <a:t>includes</a:t>
            </a:r>
            <a:r>
              <a:rPr sz="2400" spc="-25" dirty="0">
                <a:solidFill>
                  <a:srgbClr val="00B050"/>
                </a:solidFill>
              </a:rPr>
              <a:t> </a:t>
            </a:r>
            <a:r>
              <a:rPr sz="2400" spc="-5" dirty="0">
                <a:solidFill>
                  <a:srgbClr val="00B050"/>
                </a:solidFill>
              </a:rPr>
              <a:t>the</a:t>
            </a:r>
            <a:r>
              <a:rPr sz="2400" spc="-10" dirty="0">
                <a:solidFill>
                  <a:srgbClr val="00B050"/>
                </a:solidFill>
              </a:rPr>
              <a:t> </a:t>
            </a:r>
            <a:r>
              <a:rPr sz="2400" dirty="0">
                <a:solidFill>
                  <a:srgbClr val="00B050"/>
                </a:solidFill>
              </a:rPr>
              <a:t>interface</a:t>
            </a:r>
            <a:r>
              <a:rPr sz="2400" spc="-10" dirty="0">
                <a:solidFill>
                  <a:srgbClr val="00B050"/>
                </a:solidFill>
              </a:rPr>
              <a:t> </a:t>
            </a:r>
            <a:r>
              <a:rPr sz="2400" spc="-5" dirty="0">
                <a:solidFill>
                  <a:srgbClr val="00B050"/>
                </a:solidFill>
              </a:rPr>
              <a:t>header</a:t>
            </a:r>
            <a:r>
              <a:rPr sz="2400" spc="10" dirty="0">
                <a:solidFill>
                  <a:srgbClr val="00B050"/>
                </a:solidFill>
              </a:rPr>
              <a:t> </a:t>
            </a:r>
            <a:r>
              <a:rPr sz="2400" dirty="0">
                <a:solidFill>
                  <a:srgbClr val="00B050"/>
                </a:solidFill>
              </a:rPr>
              <a:t>file</a:t>
            </a:r>
            <a:r>
              <a:rPr sz="2400" spc="-10" dirty="0">
                <a:solidFill>
                  <a:srgbClr val="00B050"/>
                </a:solidFill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Arial"/>
                <a:cs typeface="Arial"/>
              </a:rPr>
              <a:t>TSTIxxx.h</a:t>
            </a:r>
            <a:endParaRPr sz="24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1539875">
              <a:lnSpc>
                <a:spcPct val="100000"/>
              </a:lnSpc>
              <a:spcBef>
                <a:spcPts val="505"/>
              </a:spcBef>
            </a:pPr>
            <a:r>
              <a:rPr sz="2100" b="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generated</a:t>
            </a:r>
            <a:r>
              <a:rPr sz="2100" b="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by</a:t>
            </a:r>
            <a:r>
              <a:rPr sz="2100" b="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100" b="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Visual</a:t>
            </a:r>
            <a:r>
              <a:rPr sz="2100" b="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Studio</a:t>
            </a:r>
            <a:r>
              <a:rPr sz="2100" b="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wizard</a:t>
            </a:r>
            <a:r>
              <a:rPr sz="2100" b="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during</a:t>
            </a:r>
            <a:r>
              <a:rPr sz="2100" b="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100" b="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</a:t>
            </a:r>
            <a:r>
              <a:rPr sz="2100" b="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creation</a:t>
            </a:r>
            <a:endParaRPr sz="21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546" y="6448462"/>
            <a:ext cx="10850880" cy="1046480"/>
          </a:xfrm>
          <a:custGeom>
            <a:avLst/>
            <a:gdLst/>
            <a:ahLst/>
            <a:cxnLst/>
            <a:rect l="l" t="t" r="r" b="b"/>
            <a:pathLst>
              <a:path w="10850880" h="1046479">
                <a:moveTo>
                  <a:pt x="10850626" y="0"/>
                </a:moveTo>
                <a:lnTo>
                  <a:pt x="0" y="0"/>
                </a:lnTo>
                <a:lnTo>
                  <a:pt x="0" y="1046314"/>
                </a:lnTo>
                <a:lnTo>
                  <a:pt x="10850626" y="1046314"/>
                </a:lnTo>
                <a:lnTo>
                  <a:pt x="10850626" y="0"/>
                </a:lnTo>
                <a:close/>
              </a:path>
            </a:pathLst>
          </a:custGeom>
          <a:solidFill>
            <a:srgbClr val="FAF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546" y="6448462"/>
            <a:ext cx="10850880" cy="10464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//</a:t>
            </a:r>
            <a:r>
              <a:rPr sz="2000" spc="-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Code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Generated</a:t>
            </a:r>
            <a:r>
              <a:rPr sz="20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by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CAA</a:t>
            </a:r>
            <a:r>
              <a:rPr sz="2000" spc="-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Wizard</a:t>
            </a:r>
            <a:endParaRPr sz="2000">
              <a:latin typeface="Microsoft Sans Serif"/>
              <a:cs typeface="Microsoft Sans Serif"/>
            </a:endParaRPr>
          </a:p>
          <a:p>
            <a:pPr marL="130175" marR="2598420">
              <a:lnSpc>
                <a:spcPct val="100000"/>
              </a:lnSpc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//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This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source </a:t>
            </a:r>
            <a:r>
              <a:rPr sz="20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file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insures the regeneration of the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tie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TIE_TSTIInterface.h </a:t>
            </a:r>
            <a:r>
              <a:rPr sz="2000" spc="-5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#include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"TSTIInterface.h"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546" y="6011252"/>
            <a:ext cx="5733415" cy="366766"/>
          </a:xfrm>
          <a:prstGeom prst="rect">
            <a:avLst/>
          </a:prstGeom>
          <a:solidFill>
            <a:srgbClr val="FAFDDE"/>
          </a:solidFill>
          <a:ln w="2857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TSTInterfaceFw/TSTModule.m/TSTIInterface.tsrc</a:t>
            </a:r>
            <a:endParaRPr sz="2000" dirty="0">
              <a:solidFill>
                <a:srgbClr val="FF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42415" y="8314664"/>
            <a:ext cx="9890760" cy="886460"/>
            <a:chOff x="1142415" y="8314664"/>
            <a:chExt cx="9890760" cy="886460"/>
          </a:xfrm>
        </p:grpSpPr>
        <p:sp>
          <p:nvSpPr>
            <p:cNvPr id="12" name="object 12"/>
            <p:cNvSpPr/>
            <p:nvPr/>
          </p:nvSpPr>
          <p:spPr>
            <a:xfrm>
              <a:off x="1156703" y="8753093"/>
              <a:ext cx="9862185" cy="433705"/>
            </a:xfrm>
            <a:custGeom>
              <a:avLst/>
              <a:gdLst/>
              <a:ahLst/>
              <a:cxnLst/>
              <a:rect l="l" t="t" r="r" b="b"/>
              <a:pathLst>
                <a:path w="9862185" h="433704">
                  <a:moveTo>
                    <a:pt x="9862058" y="0"/>
                  </a:moveTo>
                  <a:lnTo>
                    <a:pt x="0" y="0"/>
                  </a:lnTo>
                  <a:lnTo>
                    <a:pt x="0" y="433298"/>
                  </a:lnTo>
                  <a:lnTo>
                    <a:pt x="9862058" y="433298"/>
                  </a:lnTo>
                  <a:lnTo>
                    <a:pt x="9862058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6703" y="8753093"/>
              <a:ext cx="9862185" cy="433705"/>
            </a:xfrm>
            <a:custGeom>
              <a:avLst/>
              <a:gdLst/>
              <a:ahLst/>
              <a:cxnLst/>
              <a:rect l="l" t="t" r="r" b="b"/>
              <a:pathLst>
                <a:path w="9862185" h="433704">
                  <a:moveTo>
                    <a:pt x="0" y="433298"/>
                  </a:moveTo>
                  <a:lnTo>
                    <a:pt x="9862058" y="433298"/>
                  </a:lnTo>
                  <a:lnTo>
                    <a:pt x="9862058" y="0"/>
                  </a:lnTo>
                  <a:lnTo>
                    <a:pt x="0" y="0"/>
                  </a:lnTo>
                  <a:lnTo>
                    <a:pt x="0" y="43329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3497" y="8328952"/>
              <a:ext cx="7988300" cy="437515"/>
            </a:xfrm>
            <a:custGeom>
              <a:avLst/>
              <a:gdLst/>
              <a:ahLst/>
              <a:cxnLst/>
              <a:rect l="l" t="t" r="r" b="b"/>
              <a:pathLst>
                <a:path w="7988300" h="437515">
                  <a:moveTo>
                    <a:pt x="7988173" y="0"/>
                  </a:moveTo>
                  <a:lnTo>
                    <a:pt x="0" y="0"/>
                  </a:lnTo>
                  <a:lnTo>
                    <a:pt x="0" y="436918"/>
                  </a:lnTo>
                  <a:lnTo>
                    <a:pt x="7988173" y="436918"/>
                  </a:lnTo>
                  <a:lnTo>
                    <a:pt x="7988173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3497" y="8328952"/>
              <a:ext cx="7988300" cy="437515"/>
            </a:xfrm>
            <a:custGeom>
              <a:avLst/>
              <a:gdLst/>
              <a:ahLst/>
              <a:cxnLst/>
              <a:rect l="l" t="t" r="r" b="b"/>
              <a:pathLst>
                <a:path w="7988300" h="437515">
                  <a:moveTo>
                    <a:pt x="0" y="436918"/>
                  </a:moveTo>
                  <a:lnTo>
                    <a:pt x="7988173" y="436918"/>
                  </a:lnTo>
                  <a:lnTo>
                    <a:pt x="7988173" y="0"/>
                  </a:lnTo>
                  <a:lnTo>
                    <a:pt x="0" y="0"/>
                  </a:lnTo>
                  <a:lnTo>
                    <a:pt x="0" y="436918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1669" y="6928992"/>
            <a:ext cx="1339075" cy="170119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74388" y="7663433"/>
            <a:ext cx="7963534" cy="146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7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mkmk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TSTInterfaceFw/ProtectedGenerated/intel_a/TIE_TSTIInterface.h</a:t>
            </a:r>
            <a:endParaRPr sz="2000">
              <a:latin typeface="Microsoft Sans Serif"/>
              <a:cs typeface="Microsoft Sans Serif"/>
            </a:endParaRPr>
          </a:p>
          <a:p>
            <a:pPr marL="112395">
              <a:lnSpc>
                <a:spcPct val="100000"/>
              </a:lnSpc>
              <a:spcBef>
                <a:spcPts val="940"/>
              </a:spcBef>
            </a:pPr>
            <a:r>
              <a:rPr sz="2000" spc="869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31531" y="2511729"/>
            <a:ext cx="4468495" cy="1225550"/>
            <a:chOff x="7931531" y="2511729"/>
            <a:chExt cx="4468495" cy="1225550"/>
          </a:xfrm>
        </p:grpSpPr>
        <p:sp>
          <p:nvSpPr>
            <p:cNvPr id="19" name="object 19"/>
            <p:cNvSpPr/>
            <p:nvPr/>
          </p:nvSpPr>
          <p:spPr>
            <a:xfrm>
              <a:off x="9359011" y="2511729"/>
              <a:ext cx="3041015" cy="1225550"/>
            </a:xfrm>
            <a:custGeom>
              <a:avLst/>
              <a:gdLst/>
              <a:ahLst/>
              <a:cxnLst/>
              <a:rect l="l" t="t" r="r" b="b"/>
              <a:pathLst>
                <a:path w="3041015" h="1225550">
                  <a:moveTo>
                    <a:pt x="3040887" y="0"/>
                  </a:moveTo>
                  <a:lnTo>
                    <a:pt x="0" y="0"/>
                  </a:lnTo>
                  <a:lnTo>
                    <a:pt x="0" y="1225372"/>
                  </a:lnTo>
                  <a:lnTo>
                    <a:pt x="3040887" y="1225372"/>
                  </a:lnTo>
                  <a:lnTo>
                    <a:pt x="3040887" y="0"/>
                  </a:lnTo>
                  <a:close/>
                </a:path>
              </a:pathLst>
            </a:custGeom>
            <a:solidFill>
              <a:srgbClr val="99F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1531" y="3042334"/>
              <a:ext cx="1612265" cy="142875"/>
            </a:xfrm>
            <a:custGeom>
              <a:avLst/>
              <a:gdLst/>
              <a:ahLst/>
              <a:cxnLst/>
              <a:rect l="l" t="t" r="r" b="b"/>
              <a:pathLst>
                <a:path w="1612265" h="142875">
                  <a:moveTo>
                    <a:pt x="1485011" y="57354"/>
                  </a:moveTo>
                  <a:lnTo>
                    <a:pt x="1485011" y="89104"/>
                  </a:lnTo>
                  <a:lnTo>
                    <a:pt x="1612011" y="89231"/>
                  </a:lnTo>
                  <a:lnTo>
                    <a:pt x="1612011" y="57481"/>
                  </a:lnTo>
                  <a:lnTo>
                    <a:pt x="1485011" y="57354"/>
                  </a:lnTo>
                  <a:close/>
                </a:path>
                <a:path w="1612265" h="142875">
                  <a:moveTo>
                    <a:pt x="1262761" y="56973"/>
                  </a:moveTo>
                  <a:lnTo>
                    <a:pt x="1262761" y="88723"/>
                  </a:lnTo>
                  <a:lnTo>
                    <a:pt x="1389761" y="88977"/>
                  </a:lnTo>
                  <a:lnTo>
                    <a:pt x="1389761" y="57227"/>
                  </a:lnTo>
                  <a:lnTo>
                    <a:pt x="1262761" y="56973"/>
                  </a:lnTo>
                  <a:close/>
                </a:path>
                <a:path w="1612265" h="142875">
                  <a:moveTo>
                    <a:pt x="1040511" y="56719"/>
                  </a:moveTo>
                  <a:lnTo>
                    <a:pt x="1040511" y="88469"/>
                  </a:lnTo>
                  <a:lnTo>
                    <a:pt x="1167511" y="88596"/>
                  </a:lnTo>
                  <a:lnTo>
                    <a:pt x="1167511" y="56846"/>
                  </a:lnTo>
                  <a:lnTo>
                    <a:pt x="1040511" y="56719"/>
                  </a:lnTo>
                  <a:close/>
                </a:path>
                <a:path w="1612265" h="142875">
                  <a:moveTo>
                    <a:pt x="818261" y="56338"/>
                  </a:moveTo>
                  <a:lnTo>
                    <a:pt x="818261" y="88088"/>
                  </a:lnTo>
                  <a:lnTo>
                    <a:pt x="945261" y="88342"/>
                  </a:lnTo>
                  <a:lnTo>
                    <a:pt x="945261" y="56592"/>
                  </a:lnTo>
                  <a:lnTo>
                    <a:pt x="818261" y="56338"/>
                  </a:lnTo>
                  <a:close/>
                </a:path>
                <a:path w="1612265" h="142875">
                  <a:moveTo>
                    <a:pt x="596011" y="56084"/>
                  </a:moveTo>
                  <a:lnTo>
                    <a:pt x="596011" y="87834"/>
                  </a:lnTo>
                  <a:lnTo>
                    <a:pt x="723011" y="87961"/>
                  </a:lnTo>
                  <a:lnTo>
                    <a:pt x="723011" y="56211"/>
                  </a:lnTo>
                  <a:lnTo>
                    <a:pt x="596011" y="56084"/>
                  </a:lnTo>
                  <a:close/>
                </a:path>
                <a:path w="1612265" h="142875">
                  <a:moveTo>
                    <a:pt x="373761" y="55830"/>
                  </a:moveTo>
                  <a:lnTo>
                    <a:pt x="373761" y="87580"/>
                  </a:lnTo>
                  <a:lnTo>
                    <a:pt x="500761" y="87707"/>
                  </a:lnTo>
                  <a:lnTo>
                    <a:pt x="500761" y="55957"/>
                  </a:lnTo>
                  <a:lnTo>
                    <a:pt x="373761" y="55830"/>
                  </a:lnTo>
                  <a:close/>
                </a:path>
                <a:path w="1612265" h="142875">
                  <a:moveTo>
                    <a:pt x="151511" y="55449"/>
                  </a:moveTo>
                  <a:lnTo>
                    <a:pt x="151511" y="87199"/>
                  </a:lnTo>
                  <a:lnTo>
                    <a:pt x="278511" y="87326"/>
                  </a:lnTo>
                  <a:lnTo>
                    <a:pt x="278511" y="55576"/>
                  </a:lnTo>
                  <a:lnTo>
                    <a:pt x="151511" y="55449"/>
                  </a:lnTo>
                  <a:close/>
                </a:path>
                <a:path w="1612265" h="142875">
                  <a:moveTo>
                    <a:pt x="124854" y="0"/>
                  </a:moveTo>
                  <a:lnTo>
                    <a:pt x="118872" y="1982"/>
                  </a:lnTo>
                  <a:lnTo>
                    <a:pt x="0" y="71070"/>
                  </a:lnTo>
                  <a:lnTo>
                    <a:pt x="118745" y="140539"/>
                  </a:lnTo>
                  <a:lnTo>
                    <a:pt x="124674" y="142593"/>
                  </a:lnTo>
                  <a:lnTo>
                    <a:pt x="130746" y="142206"/>
                  </a:lnTo>
                  <a:lnTo>
                    <a:pt x="136247" y="139557"/>
                  </a:lnTo>
                  <a:lnTo>
                    <a:pt x="140462" y="134824"/>
                  </a:lnTo>
                  <a:lnTo>
                    <a:pt x="142444" y="128895"/>
                  </a:lnTo>
                  <a:lnTo>
                    <a:pt x="142033" y="122822"/>
                  </a:lnTo>
                  <a:lnTo>
                    <a:pt x="139408" y="117322"/>
                  </a:lnTo>
                  <a:lnTo>
                    <a:pt x="134747" y="113107"/>
                  </a:lnTo>
                  <a:lnTo>
                    <a:pt x="90166" y="87072"/>
                  </a:lnTo>
                  <a:lnTo>
                    <a:pt x="31496" y="87072"/>
                  </a:lnTo>
                  <a:lnTo>
                    <a:pt x="31496" y="55322"/>
                  </a:lnTo>
                  <a:lnTo>
                    <a:pt x="90350" y="55322"/>
                  </a:lnTo>
                  <a:lnTo>
                    <a:pt x="134874" y="29414"/>
                  </a:lnTo>
                  <a:lnTo>
                    <a:pt x="139553" y="25271"/>
                  </a:lnTo>
                  <a:lnTo>
                    <a:pt x="142208" y="19794"/>
                  </a:lnTo>
                  <a:lnTo>
                    <a:pt x="142624" y="13698"/>
                  </a:lnTo>
                  <a:lnTo>
                    <a:pt x="140589" y="7697"/>
                  </a:lnTo>
                  <a:lnTo>
                    <a:pt x="136392" y="3036"/>
                  </a:lnTo>
                  <a:lnTo>
                    <a:pt x="130921" y="410"/>
                  </a:lnTo>
                  <a:lnTo>
                    <a:pt x="124854" y="0"/>
                  </a:lnTo>
                  <a:close/>
                </a:path>
                <a:path w="1612265" h="142875">
                  <a:moveTo>
                    <a:pt x="56261" y="55322"/>
                  </a:moveTo>
                  <a:lnTo>
                    <a:pt x="31496" y="55322"/>
                  </a:lnTo>
                  <a:lnTo>
                    <a:pt x="31496" y="87072"/>
                  </a:lnTo>
                  <a:lnTo>
                    <a:pt x="56261" y="87072"/>
                  </a:lnTo>
                  <a:lnTo>
                    <a:pt x="56261" y="84913"/>
                  </a:lnTo>
                  <a:lnTo>
                    <a:pt x="39497" y="84913"/>
                  </a:lnTo>
                  <a:lnTo>
                    <a:pt x="39497" y="57481"/>
                  </a:lnTo>
                  <a:lnTo>
                    <a:pt x="56261" y="57481"/>
                  </a:lnTo>
                  <a:lnTo>
                    <a:pt x="56261" y="55322"/>
                  </a:lnTo>
                  <a:close/>
                </a:path>
                <a:path w="1612265" h="142875">
                  <a:moveTo>
                    <a:pt x="63025" y="71222"/>
                  </a:moveTo>
                  <a:lnTo>
                    <a:pt x="56261" y="75158"/>
                  </a:lnTo>
                  <a:lnTo>
                    <a:pt x="56261" y="87072"/>
                  </a:lnTo>
                  <a:lnTo>
                    <a:pt x="90166" y="87072"/>
                  </a:lnTo>
                  <a:lnTo>
                    <a:pt x="63025" y="71222"/>
                  </a:lnTo>
                  <a:close/>
                </a:path>
                <a:path w="1612265" h="142875">
                  <a:moveTo>
                    <a:pt x="39497" y="57481"/>
                  </a:moveTo>
                  <a:lnTo>
                    <a:pt x="39497" y="84913"/>
                  </a:lnTo>
                  <a:lnTo>
                    <a:pt x="56261" y="75158"/>
                  </a:lnTo>
                  <a:lnTo>
                    <a:pt x="56261" y="67271"/>
                  </a:lnTo>
                  <a:lnTo>
                    <a:pt x="39497" y="57481"/>
                  </a:lnTo>
                  <a:close/>
                </a:path>
                <a:path w="1612265" h="142875">
                  <a:moveTo>
                    <a:pt x="56261" y="75158"/>
                  </a:moveTo>
                  <a:lnTo>
                    <a:pt x="39497" y="84913"/>
                  </a:lnTo>
                  <a:lnTo>
                    <a:pt x="56261" y="84913"/>
                  </a:lnTo>
                  <a:lnTo>
                    <a:pt x="56261" y="75158"/>
                  </a:lnTo>
                  <a:close/>
                </a:path>
                <a:path w="1612265" h="142875">
                  <a:moveTo>
                    <a:pt x="56261" y="67271"/>
                  </a:moveTo>
                  <a:lnTo>
                    <a:pt x="56261" y="75158"/>
                  </a:lnTo>
                  <a:lnTo>
                    <a:pt x="63025" y="71222"/>
                  </a:lnTo>
                  <a:lnTo>
                    <a:pt x="56261" y="67271"/>
                  </a:lnTo>
                  <a:close/>
                </a:path>
                <a:path w="1612265" h="142875">
                  <a:moveTo>
                    <a:pt x="90350" y="55322"/>
                  </a:moveTo>
                  <a:lnTo>
                    <a:pt x="56261" y="55322"/>
                  </a:lnTo>
                  <a:lnTo>
                    <a:pt x="56261" y="67271"/>
                  </a:lnTo>
                  <a:lnTo>
                    <a:pt x="63025" y="71222"/>
                  </a:lnTo>
                  <a:lnTo>
                    <a:pt x="90350" y="55322"/>
                  </a:lnTo>
                  <a:close/>
                </a:path>
                <a:path w="1612265" h="142875">
                  <a:moveTo>
                    <a:pt x="56261" y="57481"/>
                  </a:moveTo>
                  <a:lnTo>
                    <a:pt x="39497" y="57481"/>
                  </a:lnTo>
                  <a:lnTo>
                    <a:pt x="56261" y="67271"/>
                  </a:lnTo>
                  <a:lnTo>
                    <a:pt x="56261" y="57481"/>
                  </a:lnTo>
                  <a:close/>
                </a:path>
              </a:pathLst>
            </a:custGeom>
            <a:solidFill>
              <a:srgbClr val="3E00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3376" y="2616199"/>
            <a:ext cx="1920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&lt;</a:t>
            </a:r>
            <a:r>
              <a:rPr sz="2000" i="1" spc="10" dirty="0">
                <a:solidFill>
                  <a:srgbClr val="3E0077"/>
                </a:solidFill>
                <a:latin typeface="Arial"/>
                <a:cs typeface="Arial"/>
              </a:rPr>
              <a:t>&lt;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i</a:t>
            </a:r>
            <a:r>
              <a:rPr sz="2000" i="1" spc="-15" dirty="0">
                <a:solidFill>
                  <a:srgbClr val="3E0077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ple</a:t>
            </a:r>
            <a:r>
              <a:rPr sz="2000" i="1" spc="-10" dirty="0">
                <a:solidFill>
                  <a:srgbClr val="3E0077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ents</a:t>
            </a:r>
            <a:r>
              <a:rPr sz="2000" i="1" spc="5" dirty="0">
                <a:solidFill>
                  <a:srgbClr val="3E0077"/>
                </a:solidFill>
                <a:latin typeface="Arial"/>
                <a:cs typeface="Arial"/>
              </a:rPr>
              <a:t>&gt;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7906" y="2616199"/>
            <a:ext cx="1158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&lt;</a:t>
            </a:r>
            <a:r>
              <a:rPr sz="2000" i="1" spc="10" dirty="0">
                <a:solidFill>
                  <a:srgbClr val="3E0077"/>
                </a:solidFill>
                <a:latin typeface="Arial"/>
                <a:cs typeface="Arial"/>
              </a:rPr>
              <a:t>&lt;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u</a:t>
            </a:r>
            <a:r>
              <a:rPr sz="2000" i="1" spc="5" dirty="0">
                <a:solidFill>
                  <a:srgbClr val="3E0077"/>
                </a:solidFill>
                <a:latin typeface="Arial"/>
                <a:cs typeface="Arial"/>
              </a:rPr>
              <a:t>s</a:t>
            </a:r>
            <a:r>
              <a:rPr sz="2000" i="1" spc="-10" dirty="0">
                <a:solidFill>
                  <a:srgbClr val="3E0077"/>
                </a:solidFill>
                <a:latin typeface="Arial"/>
                <a:cs typeface="Arial"/>
              </a:rPr>
              <a:t>e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s&gt;&gt;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7591" y="2843783"/>
            <a:ext cx="2253996" cy="53492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719198" y="2925825"/>
            <a:ext cx="1439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40378" y="2839211"/>
            <a:ext cx="4401185" cy="544195"/>
            <a:chOff x="3540378" y="2839211"/>
            <a:chExt cx="4401185" cy="544195"/>
          </a:xfrm>
        </p:grpSpPr>
        <p:sp>
          <p:nvSpPr>
            <p:cNvPr id="26" name="object 26"/>
            <p:cNvSpPr/>
            <p:nvPr/>
          </p:nvSpPr>
          <p:spPr>
            <a:xfrm>
              <a:off x="3556253" y="2992627"/>
              <a:ext cx="2128520" cy="241935"/>
            </a:xfrm>
            <a:custGeom>
              <a:avLst/>
              <a:gdLst/>
              <a:ahLst/>
              <a:cxnLst/>
              <a:rect l="l" t="t" r="r" b="b"/>
              <a:pathLst>
                <a:path w="2128520" h="241935">
                  <a:moveTo>
                    <a:pt x="1885442" y="120776"/>
                  </a:moveTo>
                  <a:lnTo>
                    <a:pt x="1894980" y="73777"/>
                  </a:lnTo>
                  <a:lnTo>
                    <a:pt x="1920986" y="35385"/>
                  </a:lnTo>
                  <a:lnTo>
                    <a:pt x="1959540" y="9495"/>
                  </a:lnTo>
                  <a:lnTo>
                    <a:pt x="2006727" y="0"/>
                  </a:lnTo>
                  <a:lnTo>
                    <a:pt x="2053967" y="9495"/>
                  </a:lnTo>
                  <a:lnTo>
                    <a:pt x="2092515" y="35385"/>
                  </a:lnTo>
                  <a:lnTo>
                    <a:pt x="2118490" y="73777"/>
                  </a:lnTo>
                  <a:lnTo>
                    <a:pt x="2128012" y="120776"/>
                  </a:lnTo>
                  <a:lnTo>
                    <a:pt x="2118490" y="167850"/>
                  </a:lnTo>
                  <a:lnTo>
                    <a:pt x="2092515" y="206279"/>
                  </a:lnTo>
                  <a:lnTo>
                    <a:pt x="2053967" y="232183"/>
                  </a:lnTo>
                  <a:lnTo>
                    <a:pt x="2006727" y="241680"/>
                  </a:lnTo>
                  <a:lnTo>
                    <a:pt x="1959540" y="232183"/>
                  </a:lnTo>
                  <a:lnTo>
                    <a:pt x="1920986" y="206279"/>
                  </a:lnTo>
                  <a:lnTo>
                    <a:pt x="1894980" y="167850"/>
                  </a:lnTo>
                  <a:lnTo>
                    <a:pt x="1885442" y="120776"/>
                  </a:lnTo>
                  <a:close/>
                </a:path>
                <a:path w="2128520" h="241935">
                  <a:moveTo>
                    <a:pt x="0" y="120903"/>
                  </a:moveTo>
                  <a:lnTo>
                    <a:pt x="942721" y="120903"/>
                  </a:lnTo>
                  <a:lnTo>
                    <a:pt x="1885442" y="120776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4999" y="2839211"/>
              <a:ext cx="2226563" cy="54406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285738" y="2925825"/>
            <a:ext cx="1087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60534" y="2088286"/>
            <a:ext cx="2247265" cy="438150"/>
          </a:xfrm>
          <a:custGeom>
            <a:avLst/>
            <a:gdLst/>
            <a:ahLst/>
            <a:cxnLst/>
            <a:rect l="l" t="t" r="r" b="b"/>
            <a:pathLst>
              <a:path w="2247265" h="438150">
                <a:moveTo>
                  <a:pt x="2247265" y="0"/>
                </a:moveTo>
                <a:lnTo>
                  <a:pt x="0" y="0"/>
                </a:lnTo>
                <a:lnTo>
                  <a:pt x="0" y="437870"/>
                </a:lnTo>
                <a:lnTo>
                  <a:pt x="2247265" y="437870"/>
                </a:lnTo>
                <a:lnTo>
                  <a:pt x="2247265" y="0"/>
                </a:lnTo>
                <a:close/>
              </a:path>
            </a:pathLst>
          </a:custGeom>
          <a:solidFill>
            <a:srgbClr val="99F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16558" y="1434845"/>
            <a:ext cx="10547985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8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is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C++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class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allowing</a:t>
            </a:r>
            <a:r>
              <a:rPr sz="2400" b="1" spc="-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client application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use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 </a:t>
            </a:r>
            <a:r>
              <a:rPr sz="2400" b="1" spc="-6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implementation</a:t>
            </a:r>
            <a:r>
              <a:rPr sz="2400" b="1" spc="-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through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contract</a:t>
            </a:r>
            <a:endParaRPr sz="2400" dirty="0">
              <a:latin typeface="Arial"/>
              <a:cs typeface="Arial"/>
            </a:endParaRPr>
          </a:p>
          <a:p>
            <a:pPr marR="497205" algn="r">
              <a:lnSpc>
                <a:spcPts val="2145"/>
              </a:lnSpc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Client</a:t>
            </a:r>
            <a:r>
              <a:rPr sz="2000" spc="-1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Application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1540128"/>
            <a:ext cx="164591" cy="2133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6558" y="1434845"/>
            <a:ext cx="10418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Every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request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an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method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is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redirected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 corresponding </a:t>
            </a:r>
            <a:r>
              <a:rPr sz="2400" b="1" spc="-6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method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implementation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through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TIE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class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instance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3515232"/>
            <a:ext cx="164591" cy="213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6558" y="3410203"/>
            <a:ext cx="659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E0077"/>
                </a:solidFill>
                <a:latin typeface="Arial"/>
                <a:cs typeface="Arial"/>
              </a:rPr>
              <a:t>QueryInterface()</a:t>
            </a:r>
            <a:r>
              <a:rPr sz="2400" b="1" i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from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380936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TIE</a:t>
            </a:r>
            <a:r>
              <a:rPr spc="-4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Mechanism</a:t>
            </a:r>
            <a:r>
              <a:rPr spc="1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(1/2)</a:t>
            </a:r>
          </a:p>
        </p:txBody>
      </p:sp>
      <p:sp>
        <p:nvSpPr>
          <p:cNvPr id="7" name="object 7"/>
          <p:cNvSpPr/>
          <p:nvPr/>
        </p:nvSpPr>
        <p:spPr>
          <a:xfrm>
            <a:off x="7350759" y="4416767"/>
            <a:ext cx="4360545" cy="415925"/>
          </a:xfrm>
          <a:custGeom>
            <a:avLst/>
            <a:gdLst/>
            <a:ahLst/>
            <a:cxnLst/>
            <a:rect l="l" t="t" r="r" b="b"/>
            <a:pathLst>
              <a:path w="4360545" h="415925">
                <a:moveTo>
                  <a:pt x="4360163" y="0"/>
                </a:moveTo>
                <a:lnTo>
                  <a:pt x="0" y="0"/>
                </a:lnTo>
                <a:lnTo>
                  <a:pt x="0" y="415455"/>
                </a:lnTo>
                <a:lnTo>
                  <a:pt x="4360163" y="415455"/>
                </a:lnTo>
                <a:lnTo>
                  <a:pt x="4360163" y="0"/>
                </a:lnTo>
                <a:close/>
              </a:path>
            </a:pathLst>
          </a:custGeom>
          <a:solidFill>
            <a:srgbClr val="D1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50759" y="4416767"/>
            <a:ext cx="4360545" cy="415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Method1(…)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7204" y="3895344"/>
            <a:ext cx="4402836" cy="5394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62796" y="3981957"/>
            <a:ext cx="1779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5373" y="4032630"/>
            <a:ext cx="4483100" cy="714375"/>
            <a:chOff x="2865373" y="4032630"/>
            <a:chExt cx="4483100" cy="714375"/>
          </a:xfrm>
        </p:grpSpPr>
        <p:sp>
          <p:nvSpPr>
            <p:cNvPr id="12" name="object 12"/>
            <p:cNvSpPr/>
            <p:nvPr/>
          </p:nvSpPr>
          <p:spPr>
            <a:xfrm>
              <a:off x="7089775" y="4048505"/>
              <a:ext cx="242570" cy="241935"/>
            </a:xfrm>
            <a:custGeom>
              <a:avLst/>
              <a:gdLst/>
              <a:ahLst/>
              <a:cxnLst/>
              <a:rect l="l" t="t" r="r" b="b"/>
              <a:pathLst>
                <a:path w="242570" h="241935">
                  <a:moveTo>
                    <a:pt x="0" y="120903"/>
                  </a:moveTo>
                  <a:lnTo>
                    <a:pt x="9521" y="73830"/>
                  </a:lnTo>
                  <a:lnTo>
                    <a:pt x="35496" y="35401"/>
                  </a:lnTo>
                  <a:lnTo>
                    <a:pt x="74044" y="9497"/>
                  </a:lnTo>
                  <a:lnTo>
                    <a:pt x="121284" y="0"/>
                  </a:lnTo>
                  <a:lnTo>
                    <a:pt x="168471" y="9497"/>
                  </a:lnTo>
                  <a:lnTo>
                    <a:pt x="207025" y="35401"/>
                  </a:lnTo>
                  <a:lnTo>
                    <a:pt x="233031" y="73830"/>
                  </a:lnTo>
                  <a:lnTo>
                    <a:pt x="242570" y="120903"/>
                  </a:lnTo>
                  <a:lnTo>
                    <a:pt x="233031" y="167903"/>
                  </a:lnTo>
                  <a:lnTo>
                    <a:pt x="207025" y="206295"/>
                  </a:lnTo>
                  <a:lnTo>
                    <a:pt x="168471" y="232185"/>
                  </a:lnTo>
                  <a:lnTo>
                    <a:pt x="121284" y="241680"/>
                  </a:lnTo>
                  <a:lnTo>
                    <a:pt x="74044" y="232185"/>
                  </a:lnTo>
                  <a:lnTo>
                    <a:pt x="35496" y="206295"/>
                  </a:lnTo>
                  <a:lnTo>
                    <a:pt x="9521" y="167903"/>
                  </a:lnTo>
                  <a:lnTo>
                    <a:pt x="0" y="120903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3030" y="4169409"/>
              <a:ext cx="1127125" cy="2540"/>
            </a:xfrm>
            <a:custGeom>
              <a:avLst/>
              <a:gdLst/>
              <a:ahLst/>
              <a:cxnLst/>
              <a:rect l="l" t="t" r="r" b="b"/>
              <a:pathLst>
                <a:path w="1127125" h="2539">
                  <a:moveTo>
                    <a:pt x="-15875" y="1079"/>
                  </a:moveTo>
                  <a:lnTo>
                    <a:pt x="1142619" y="1079"/>
                  </a:lnTo>
                </a:path>
              </a:pathLst>
            </a:custGeom>
            <a:ln w="33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5373" y="4408817"/>
              <a:ext cx="3075305" cy="338455"/>
            </a:xfrm>
            <a:custGeom>
              <a:avLst/>
              <a:gdLst/>
              <a:ahLst/>
              <a:cxnLst/>
              <a:rect l="l" t="t" r="r" b="b"/>
              <a:pathLst>
                <a:path w="3075304" h="338454">
                  <a:moveTo>
                    <a:pt x="3074924" y="0"/>
                  </a:moveTo>
                  <a:lnTo>
                    <a:pt x="0" y="0"/>
                  </a:lnTo>
                  <a:lnTo>
                    <a:pt x="0" y="338188"/>
                  </a:lnTo>
                  <a:lnTo>
                    <a:pt x="3074924" y="338188"/>
                  </a:lnTo>
                  <a:lnTo>
                    <a:pt x="3074924" y="0"/>
                  </a:lnTo>
                  <a:close/>
                </a:path>
              </a:pathLst>
            </a:custGeom>
            <a:solidFill>
              <a:srgbClr val="F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65373" y="4408817"/>
            <a:ext cx="3075305" cy="3384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54"/>
              </a:spcBef>
            </a:pPr>
            <a:r>
              <a:rPr sz="1700" b="1" dirty="0">
                <a:latin typeface="Arial"/>
                <a:cs typeface="Arial"/>
              </a:rPr>
              <a:t>HRESULT</a:t>
            </a:r>
            <a:r>
              <a:rPr sz="1700" b="1" spc="-8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Method1(…);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2927" y="3895344"/>
            <a:ext cx="3118104" cy="53949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454400" y="3981957"/>
            <a:ext cx="1919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ponent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4323" y="5445251"/>
            <a:ext cx="5052060" cy="5440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587233" y="5532881"/>
            <a:ext cx="4209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TIE_TSTIInterface1TSTComponent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75869" y="4853685"/>
            <a:ext cx="6106795" cy="4228465"/>
            <a:chOff x="6575869" y="4853685"/>
            <a:chExt cx="6106795" cy="4228465"/>
          </a:xfrm>
        </p:grpSpPr>
        <p:sp>
          <p:nvSpPr>
            <p:cNvPr id="21" name="object 21"/>
            <p:cNvSpPr/>
            <p:nvPr/>
          </p:nvSpPr>
          <p:spPr>
            <a:xfrm>
              <a:off x="9591420" y="4869560"/>
              <a:ext cx="213360" cy="590550"/>
            </a:xfrm>
            <a:custGeom>
              <a:avLst/>
              <a:gdLst/>
              <a:ahLst/>
              <a:cxnLst/>
              <a:rect l="l" t="t" r="r" b="b"/>
              <a:pathLst>
                <a:path w="213359" h="590550">
                  <a:moveTo>
                    <a:pt x="100837" y="590296"/>
                  </a:moveTo>
                  <a:lnTo>
                    <a:pt x="106552" y="230377"/>
                  </a:lnTo>
                </a:path>
                <a:path w="213359" h="590550">
                  <a:moveTo>
                    <a:pt x="0" y="230377"/>
                  </a:moveTo>
                  <a:lnTo>
                    <a:pt x="106552" y="0"/>
                  </a:lnTo>
                  <a:lnTo>
                    <a:pt x="213105" y="230377"/>
                  </a:lnTo>
                  <a:lnTo>
                    <a:pt x="0" y="230377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90156" y="8353044"/>
              <a:ext cx="6078220" cy="715010"/>
            </a:xfrm>
            <a:custGeom>
              <a:avLst/>
              <a:gdLst/>
              <a:ahLst/>
              <a:cxnLst/>
              <a:rect l="l" t="t" r="r" b="b"/>
              <a:pathLst>
                <a:path w="6078220" h="715009">
                  <a:moveTo>
                    <a:pt x="6078220" y="0"/>
                  </a:moveTo>
                  <a:lnTo>
                    <a:pt x="0" y="0"/>
                  </a:lnTo>
                  <a:lnTo>
                    <a:pt x="0" y="714768"/>
                  </a:lnTo>
                  <a:lnTo>
                    <a:pt x="6078220" y="714768"/>
                  </a:lnTo>
                  <a:lnTo>
                    <a:pt x="6078220" y="0"/>
                  </a:lnTo>
                  <a:close/>
                </a:path>
              </a:pathLst>
            </a:custGeom>
            <a:solidFill>
              <a:srgbClr val="FF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90156" y="8353044"/>
              <a:ext cx="6078220" cy="715010"/>
            </a:xfrm>
            <a:custGeom>
              <a:avLst/>
              <a:gdLst/>
              <a:ahLst/>
              <a:cxnLst/>
              <a:rect l="l" t="t" r="r" b="b"/>
              <a:pathLst>
                <a:path w="6078220" h="715009">
                  <a:moveTo>
                    <a:pt x="0" y="714768"/>
                  </a:moveTo>
                  <a:lnTo>
                    <a:pt x="6078220" y="714768"/>
                  </a:lnTo>
                  <a:lnTo>
                    <a:pt x="6078220" y="0"/>
                  </a:lnTo>
                  <a:lnTo>
                    <a:pt x="0" y="0"/>
                  </a:lnTo>
                  <a:lnTo>
                    <a:pt x="0" y="71476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69405" y="8381186"/>
            <a:ext cx="586359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0000"/>
                </a:solidFill>
                <a:latin typeface="Microsoft Sans Serif"/>
                <a:cs typeface="Microsoft Sans Serif"/>
              </a:rPr>
              <a:t>piInterface1OnComponent</a:t>
            </a:r>
            <a:r>
              <a:rPr sz="17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700" spc="-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TIE_TSTInterface1TSTComponent(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pComponent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);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20578" y="8063103"/>
            <a:ext cx="1885950" cy="36055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807445" y="8099552"/>
            <a:ext cx="16846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Internal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 DS</a:t>
            </a:r>
            <a:r>
              <a:rPr sz="1700" spc="-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73341" y="5952235"/>
            <a:ext cx="5022850" cy="1417320"/>
          </a:xfrm>
          <a:custGeom>
            <a:avLst/>
            <a:gdLst/>
            <a:ahLst/>
            <a:cxnLst/>
            <a:rect l="l" t="t" r="r" b="b"/>
            <a:pathLst>
              <a:path w="5022850" h="1417320">
                <a:moveTo>
                  <a:pt x="5022596" y="0"/>
                </a:moveTo>
                <a:lnTo>
                  <a:pt x="0" y="0"/>
                </a:lnTo>
                <a:lnTo>
                  <a:pt x="0" y="1417193"/>
                </a:lnTo>
                <a:lnTo>
                  <a:pt x="5022596" y="1417193"/>
                </a:lnTo>
                <a:lnTo>
                  <a:pt x="5022596" y="0"/>
                </a:lnTo>
                <a:close/>
              </a:path>
            </a:pathLst>
          </a:custGeom>
          <a:solidFill>
            <a:srgbClr val="F1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73341" y="5952235"/>
            <a:ext cx="5022850" cy="14173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90"/>
              </a:spcBef>
            </a:pPr>
            <a:r>
              <a:rPr sz="1700" b="1" dirty="0">
                <a:latin typeface="Arial"/>
                <a:cs typeface="Arial"/>
              </a:rPr>
              <a:t>HRESULT</a:t>
            </a:r>
            <a:endParaRPr sz="17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TIE_TSTIInterface1TSTComponent::Method1()</a:t>
            </a:r>
            <a:endParaRPr sz="17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return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pComponent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Method1());</a:t>
            </a:r>
            <a:endParaRPr sz="17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4723" y="6752805"/>
            <a:ext cx="5805170" cy="2317750"/>
            <a:chOff x="354723" y="6752805"/>
            <a:chExt cx="5805170" cy="2317750"/>
          </a:xfrm>
        </p:grpSpPr>
        <p:sp>
          <p:nvSpPr>
            <p:cNvPr id="30" name="object 30"/>
            <p:cNvSpPr/>
            <p:nvPr/>
          </p:nvSpPr>
          <p:spPr>
            <a:xfrm>
              <a:off x="369011" y="6767093"/>
              <a:ext cx="5776595" cy="2289175"/>
            </a:xfrm>
            <a:custGeom>
              <a:avLst/>
              <a:gdLst/>
              <a:ahLst/>
              <a:cxnLst/>
              <a:rect l="l" t="t" r="r" b="b"/>
              <a:pathLst>
                <a:path w="5776595" h="2289175">
                  <a:moveTo>
                    <a:pt x="5776341" y="0"/>
                  </a:moveTo>
                  <a:lnTo>
                    <a:pt x="0" y="0"/>
                  </a:lnTo>
                  <a:lnTo>
                    <a:pt x="0" y="2289175"/>
                  </a:lnTo>
                  <a:lnTo>
                    <a:pt x="5776341" y="2289175"/>
                  </a:lnTo>
                  <a:lnTo>
                    <a:pt x="5776341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9011" y="6767093"/>
              <a:ext cx="5776595" cy="2289175"/>
            </a:xfrm>
            <a:custGeom>
              <a:avLst/>
              <a:gdLst/>
              <a:ahLst/>
              <a:cxnLst/>
              <a:rect l="l" t="t" r="r" b="b"/>
              <a:pathLst>
                <a:path w="5776595" h="2289175">
                  <a:moveTo>
                    <a:pt x="0" y="2289175"/>
                  </a:moveTo>
                  <a:lnTo>
                    <a:pt x="5776341" y="2289175"/>
                  </a:lnTo>
                  <a:lnTo>
                    <a:pt x="5776341" y="0"/>
                  </a:lnTo>
                  <a:lnTo>
                    <a:pt x="0" y="0"/>
                  </a:lnTo>
                  <a:lnTo>
                    <a:pt x="0" y="2289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86562" y="6814184"/>
            <a:ext cx="281559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#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include 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″TSTComponent.h″ </a:t>
            </a:r>
            <a:r>
              <a:rPr sz="1700" spc="-4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#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include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″TSTIInterface1.h″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...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562" y="7591805"/>
            <a:ext cx="5566410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1295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TSTComponent*</a:t>
            </a:r>
            <a:r>
              <a:rPr sz="17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pComponent</a:t>
            </a:r>
            <a:r>
              <a:rPr sz="17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7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TSTComponent();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TSTIInterface1*</a:t>
            </a: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piInterface1OnComponent</a:t>
            </a:r>
            <a:r>
              <a:rPr sz="1700" spc="5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NULL; 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0000"/>
                </a:solidFill>
                <a:latin typeface="Microsoft Sans Serif"/>
                <a:cs typeface="Microsoft Sans Serif"/>
              </a:rPr>
              <a:t>pComponent</a:t>
            </a:r>
            <a:r>
              <a:rPr sz="17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QueryInterface</a:t>
            </a:r>
            <a:r>
              <a:rPr sz="1700" b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(IID_TSTIInterface1,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1960880">
              <a:lnSpc>
                <a:spcPct val="100000"/>
              </a:lnSpc>
            </a:pP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(void**)&amp;</a:t>
            </a:r>
            <a:r>
              <a:rPr sz="1700" spc="6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piInterface1OnComponent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);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piInterface1OnComponent</a:t>
            </a:r>
            <a:r>
              <a:rPr sz="17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4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Method1(...)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;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2721" y="6583933"/>
            <a:ext cx="1860677" cy="40131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378197" y="6641083"/>
            <a:ext cx="15386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Customer</a:t>
            </a:r>
            <a:r>
              <a:rPr sz="1700" spc="-7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92115" y="4584445"/>
            <a:ext cx="2409190" cy="2364105"/>
            <a:chOff x="4992115" y="4584445"/>
            <a:chExt cx="2409190" cy="2364105"/>
          </a:xfrm>
        </p:grpSpPr>
        <p:sp>
          <p:nvSpPr>
            <p:cNvPr id="37" name="object 37"/>
            <p:cNvSpPr/>
            <p:nvPr/>
          </p:nvSpPr>
          <p:spPr>
            <a:xfrm>
              <a:off x="5803645" y="4584445"/>
              <a:ext cx="1597660" cy="2364105"/>
            </a:xfrm>
            <a:custGeom>
              <a:avLst/>
              <a:gdLst/>
              <a:ahLst/>
              <a:cxnLst/>
              <a:rect l="l" t="t" r="r" b="b"/>
              <a:pathLst>
                <a:path w="1597659" h="2364104">
                  <a:moveTo>
                    <a:pt x="77017" y="26101"/>
                  </a:moveTo>
                  <a:lnTo>
                    <a:pt x="74730" y="51428"/>
                  </a:lnTo>
                  <a:lnTo>
                    <a:pt x="91566" y="53975"/>
                  </a:lnTo>
                  <a:lnTo>
                    <a:pt x="109092" y="58292"/>
                  </a:lnTo>
                  <a:lnTo>
                    <a:pt x="163067" y="75818"/>
                  </a:lnTo>
                  <a:lnTo>
                    <a:pt x="198627" y="91186"/>
                  </a:lnTo>
                  <a:lnTo>
                    <a:pt x="233933" y="109219"/>
                  </a:lnTo>
                  <a:lnTo>
                    <a:pt x="268986" y="130048"/>
                  </a:lnTo>
                  <a:lnTo>
                    <a:pt x="303402" y="153415"/>
                  </a:lnTo>
                  <a:lnTo>
                    <a:pt x="337312" y="179197"/>
                  </a:lnTo>
                  <a:lnTo>
                    <a:pt x="370586" y="207517"/>
                  </a:lnTo>
                  <a:lnTo>
                    <a:pt x="419226" y="254253"/>
                  </a:lnTo>
                  <a:lnTo>
                    <a:pt x="450595" y="287909"/>
                  </a:lnTo>
                  <a:lnTo>
                    <a:pt x="480949" y="323723"/>
                  </a:lnTo>
                  <a:lnTo>
                    <a:pt x="510413" y="361441"/>
                  </a:lnTo>
                  <a:lnTo>
                    <a:pt x="538733" y="400938"/>
                  </a:lnTo>
                  <a:lnTo>
                    <a:pt x="565912" y="442087"/>
                  </a:lnTo>
                  <a:lnTo>
                    <a:pt x="591946" y="485013"/>
                  </a:lnTo>
                  <a:lnTo>
                    <a:pt x="616584" y="529209"/>
                  </a:lnTo>
                  <a:lnTo>
                    <a:pt x="639952" y="574928"/>
                  </a:lnTo>
                  <a:lnTo>
                    <a:pt x="661796" y="621791"/>
                  </a:lnTo>
                  <a:lnTo>
                    <a:pt x="682116" y="669925"/>
                  </a:lnTo>
                  <a:lnTo>
                    <a:pt x="700785" y="719074"/>
                  </a:lnTo>
                  <a:lnTo>
                    <a:pt x="718057" y="769238"/>
                  </a:lnTo>
                  <a:lnTo>
                    <a:pt x="733298" y="820038"/>
                  </a:lnTo>
                  <a:lnTo>
                    <a:pt x="746886" y="871727"/>
                  </a:lnTo>
                  <a:lnTo>
                    <a:pt x="758444" y="924051"/>
                  </a:lnTo>
                  <a:lnTo>
                    <a:pt x="768223" y="976884"/>
                  </a:lnTo>
                  <a:lnTo>
                    <a:pt x="775843" y="1030097"/>
                  </a:lnTo>
                  <a:lnTo>
                    <a:pt x="781430" y="1083564"/>
                  </a:lnTo>
                  <a:lnTo>
                    <a:pt x="784732" y="1137412"/>
                  </a:lnTo>
                  <a:lnTo>
                    <a:pt x="786129" y="1218438"/>
                  </a:lnTo>
                  <a:lnTo>
                    <a:pt x="787019" y="1245869"/>
                  </a:lnTo>
                  <a:lnTo>
                    <a:pt x="790448" y="1300479"/>
                  </a:lnTo>
                  <a:lnTo>
                    <a:pt x="796162" y="1355089"/>
                  </a:lnTo>
                  <a:lnTo>
                    <a:pt x="803909" y="1409318"/>
                  </a:lnTo>
                  <a:lnTo>
                    <a:pt x="813815" y="1463039"/>
                  </a:lnTo>
                  <a:lnTo>
                    <a:pt x="825753" y="1516379"/>
                  </a:lnTo>
                  <a:lnTo>
                    <a:pt x="839470" y="1568957"/>
                  </a:lnTo>
                  <a:lnTo>
                    <a:pt x="855090" y="1620774"/>
                  </a:lnTo>
                  <a:lnTo>
                    <a:pt x="872489" y="1671827"/>
                  </a:lnTo>
                  <a:lnTo>
                    <a:pt x="891539" y="1721739"/>
                  </a:lnTo>
                  <a:lnTo>
                    <a:pt x="912240" y="1770761"/>
                  </a:lnTo>
                  <a:lnTo>
                    <a:pt x="934593" y="1818513"/>
                  </a:lnTo>
                  <a:lnTo>
                    <a:pt x="958214" y="1864994"/>
                  </a:lnTo>
                  <a:lnTo>
                    <a:pt x="983360" y="1910079"/>
                  </a:lnTo>
                  <a:lnTo>
                    <a:pt x="1009903" y="1953768"/>
                  </a:lnTo>
                  <a:lnTo>
                    <a:pt x="1037589" y="1995804"/>
                  </a:lnTo>
                  <a:lnTo>
                    <a:pt x="1066546" y="2036064"/>
                  </a:lnTo>
                  <a:lnTo>
                    <a:pt x="1096518" y="2074545"/>
                  </a:lnTo>
                  <a:lnTo>
                    <a:pt x="1127632" y="2111121"/>
                  </a:lnTo>
                  <a:lnTo>
                    <a:pt x="1159763" y="2145791"/>
                  </a:lnTo>
                  <a:lnTo>
                    <a:pt x="1192656" y="2178177"/>
                  </a:lnTo>
                  <a:lnTo>
                    <a:pt x="1226693" y="2208529"/>
                  </a:lnTo>
                  <a:lnTo>
                    <a:pt x="1261363" y="2236470"/>
                  </a:lnTo>
                  <a:lnTo>
                    <a:pt x="1296670" y="2261997"/>
                  </a:lnTo>
                  <a:lnTo>
                    <a:pt x="1332610" y="2284857"/>
                  </a:lnTo>
                  <a:lnTo>
                    <a:pt x="1369186" y="2305050"/>
                  </a:lnTo>
                  <a:lnTo>
                    <a:pt x="1406271" y="2322576"/>
                  </a:lnTo>
                  <a:lnTo>
                    <a:pt x="1443735" y="2337054"/>
                  </a:lnTo>
                  <a:lnTo>
                    <a:pt x="1481581" y="2348610"/>
                  </a:lnTo>
                  <a:lnTo>
                    <a:pt x="1519681" y="2357120"/>
                  </a:lnTo>
                  <a:lnTo>
                    <a:pt x="1558162" y="2362200"/>
                  </a:lnTo>
                  <a:lnTo>
                    <a:pt x="1596771" y="2363851"/>
                  </a:lnTo>
                  <a:lnTo>
                    <a:pt x="1597278" y="2338451"/>
                  </a:lnTo>
                  <a:lnTo>
                    <a:pt x="1579118" y="2338070"/>
                  </a:lnTo>
                  <a:lnTo>
                    <a:pt x="1560956" y="2336927"/>
                  </a:lnTo>
                  <a:lnTo>
                    <a:pt x="1506601" y="2328545"/>
                  </a:lnTo>
                  <a:lnTo>
                    <a:pt x="1452499" y="2313304"/>
                  </a:lnTo>
                  <a:lnTo>
                    <a:pt x="1416684" y="2299462"/>
                  </a:lnTo>
                  <a:lnTo>
                    <a:pt x="1381125" y="2282571"/>
                  </a:lnTo>
                  <a:lnTo>
                    <a:pt x="1345946" y="2263266"/>
                  </a:lnTo>
                  <a:lnTo>
                    <a:pt x="1311148" y="2241169"/>
                  </a:lnTo>
                  <a:lnTo>
                    <a:pt x="1276984" y="2216531"/>
                  </a:lnTo>
                  <a:lnTo>
                    <a:pt x="1243329" y="2189353"/>
                  </a:lnTo>
                  <a:lnTo>
                    <a:pt x="1210563" y="2160143"/>
                  </a:lnTo>
                  <a:lnTo>
                    <a:pt x="1178305" y="2128520"/>
                  </a:lnTo>
                  <a:lnTo>
                    <a:pt x="1146936" y="2094738"/>
                  </a:lnTo>
                  <a:lnTo>
                    <a:pt x="1116583" y="2058924"/>
                  </a:lnTo>
                  <a:lnTo>
                    <a:pt x="1087120" y="2021204"/>
                  </a:lnTo>
                  <a:lnTo>
                    <a:pt x="1058799" y="1981708"/>
                  </a:lnTo>
                  <a:lnTo>
                    <a:pt x="1031621" y="1940559"/>
                  </a:lnTo>
                  <a:lnTo>
                    <a:pt x="1005585" y="1897761"/>
                  </a:lnTo>
                  <a:lnTo>
                    <a:pt x="980948" y="1853438"/>
                  </a:lnTo>
                  <a:lnTo>
                    <a:pt x="957579" y="1807717"/>
                  </a:lnTo>
                  <a:lnTo>
                    <a:pt x="935608" y="1760854"/>
                  </a:lnTo>
                  <a:lnTo>
                    <a:pt x="915288" y="1712722"/>
                  </a:lnTo>
                  <a:lnTo>
                    <a:pt x="896493" y="1663573"/>
                  </a:lnTo>
                  <a:lnTo>
                    <a:pt x="879475" y="1613407"/>
                  </a:lnTo>
                  <a:lnTo>
                    <a:pt x="863980" y="1562480"/>
                  </a:lnTo>
                  <a:lnTo>
                    <a:pt x="850519" y="1510791"/>
                  </a:lnTo>
                  <a:lnTo>
                    <a:pt x="838834" y="1458467"/>
                  </a:lnTo>
                  <a:lnTo>
                    <a:pt x="829055" y="1405763"/>
                  </a:lnTo>
                  <a:lnTo>
                    <a:pt x="821435" y="1352550"/>
                  </a:lnTo>
                  <a:lnTo>
                    <a:pt x="815848" y="1298955"/>
                  </a:lnTo>
                  <a:lnTo>
                    <a:pt x="812419" y="1245107"/>
                  </a:lnTo>
                  <a:lnTo>
                    <a:pt x="811022" y="1163319"/>
                  </a:lnTo>
                  <a:lnTo>
                    <a:pt x="810132" y="1135761"/>
                  </a:lnTo>
                  <a:lnTo>
                    <a:pt x="806703" y="1080897"/>
                  </a:lnTo>
                  <a:lnTo>
                    <a:pt x="800988" y="1026413"/>
                  </a:lnTo>
                  <a:lnTo>
                    <a:pt x="793242" y="972185"/>
                  </a:lnTo>
                  <a:lnTo>
                    <a:pt x="783335" y="918590"/>
                  </a:lnTo>
                  <a:lnTo>
                    <a:pt x="771398" y="865251"/>
                  </a:lnTo>
                  <a:lnTo>
                    <a:pt x="757681" y="812800"/>
                  </a:lnTo>
                  <a:lnTo>
                    <a:pt x="742060" y="760984"/>
                  </a:lnTo>
                  <a:lnTo>
                    <a:pt x="724534" y="709929"/>
                  </a:lnTo>
                  <a:lnTo>
                    <a:pt x="705484" y="660018"/>
                  </a:lnTo>
                  <a:lnTo>
                    <a:pt x="684783" y="611124"/>
                  </a:lnTo>
                  <a:lnTo>
                    <a:pt x="662558" y="563372"/>
                  </a:lnTo>
                  <a:lnTo>
                    <a:pt x="638809" y="516889"/>
                  </a:lnTo>
                  <a:lnTo>
                    <a:pt x="613663" y="471804"/>
                  </a:lnTo>
                  <a:lnTo>
                    <a:pt x="587120" y="428116"/>
                  </a:lnTo>
                  <a:lnTo>
                    <a:pt x="559307" y="386079"/>
                  </a:lnTo>
                  <a:lnTo>
                    <a:pt x="530351" y="345821"/>
                  </a:lnTo>
                  <a:lnTo>
                    <a:pt x="500379" y="307213"/>
                  </a:lnTo>
                  <a:lnTo>
                    <a:pt x="469138" y="270637"/>
                  </a:lnTo>
                  <a:lnTo>
                    <a:pt x="437133" y="236219"/>
                  </a:lnTo>
                  <a:lnTo>
                    <a:pt x="404113" y="203707"/>
                  </a:lnTo>
                  <a:lnTo>
                    <a:pt x="370204" y="173481"/>
                  </a:lnTo>
                  <a:lnTo>
                    <a:pt x="335661" y="145541"/>
                  </a:lnTo>
                  <a:lnTo>
                    <a:pt x="300354" y="120268"/>
                  </a:lnTo>
                  <a:lnTo>
                    <a:pt x="264159" y="97154"/>
                  </a:lnTo>
                  <a:lnTo>
                    <a:pt x="227583" y="76962"/>
                  </a:lnTo>
                  <a:lnTo>
                    <a:pt x="190500" y="59689"/>
                  </a:lnTo>
                  <a:lnTo>
                    <a:pt x="152907" y="45085"/>
                  </a:lnTo>
                  <a:lnTo>
                    <a:pt x="115062" y="33654"/>
                  </a:lnTo>
                  <a:lnTo>
                    <a:pt x="95376" y="28955"/>
                  </a:lnTo>
                  <a:lnTo>
                    <a:pt x="77017" y="26101"/>
                  </a:lnTo>
                  <a:close/>
                </a:path>
                <a:path w="1597659" h="2364104">
                  <a:moveTo>
                    <a:pt x="79375" y="0"/>
                  </a:moveTo>
                  <a:lnTo>
                    <a:pt x="0" y="31114"/>
                  </a:lnTo>
                  <a:lnTo>
                    <a:pt x="72516" y="75946"/>
                  </a:lnTo>
                  <a:lnTo>
                    <a:pt x="74730" y="51428"/>
                  </a:lnTo>
                  <a:lnTo>
                    <a:pt x="61340" y="49402"/>
                  </a:lnTo>
                  <a:lnTo>
                    <a:pt x="65150" y="24256"/>
                  </a:lnTo>
                  <a:lnTo>
                    <a:pt x="77184" y="24256"/>
                  </a:lnTo>
                  <a:lnTo>
                    <a:pt x="79375" y="0"/>
                  </a:lnTo>
                  <a:close/>
                </a:path>
                <a:path w="1597659" h="2364104">
                  <a:moveTo>
                    <a:pt x="65150" y="24256"/>
                  </a:moveTo>
                  <a:lnTo>
                    <a:pt x="61340" y="49402"/>
                  </a:lnTo>
                  <a:lnTo>
                    <a:pt x="74730" y="51428"/>
                  </a:lnTo>
                  <a:lnTo>
                    <a:pt x="77017" y="26101"/>
                  </a:lnTo>
                  <a:lnTo>
                    <a:pt x="65150" y="24256"/>
                  </a:lnTo>
                  <a:close/>
                </a:path>
                <a:path w="1597659" h="2364104">
                  <a:moveTo>
                    <a:pt x="77184" y="24256"/>
                  </a:moveTo>
                  <a:lnTo>
                    <a:pt x="65150" y="24256"/>
                  </a:lnTo>
                  <a:lnTo>
                    <a:pt x="77017" y="26101"/>
                  </a:lnTo>
                  <a:lnTo>
                    <a:pt x="77184" y="242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2115" y="5285866"/>
              <a:ext cx="1864614" cy="36055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316728" y="5321884"/>
            <a:ext cx="12153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Redi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58112" y="2732100"/>
            <a:ext cx="5078095" cy="591185"/>
            <a:chOff x="7758112" y="2732100"/>
            <a:chExt cx="5078095" cy="591185"/>
          </a:xfrm>
        </p:grpSpPr>
        <p:sp>
          <p:nvSpPr>
            <p:cNvPr id="41" name="object 41"/>
            <p:cNvSpPr/>
            <p:nvPr/>
          </p:nvSpPr>
          <p:spPr>
            <a:xfrm>
              <a:off x="7772400" y="2746387"/>
              <a:ext cx="5049520" cy="562610"/>
            </a:xfrm>
            <a:custGeom>
              <a:avLst/>
              <a:gdLst/>
              <a:ahLst/>
              <a:cxnLst/>
              <a:rect l="l" t="t" r="r" b="b"/>
              <a:pathLst>
                <a:path w="5049520" h="562610">
                  <a:moveTo>
                    <a:pt x="5049520" y="0"/>
                  </a:moveTo>
                  <a:lnTo>
                    <a:pt x="0" y="0"/>
                  </a:lnTo>
                  <a:lnTo>
                    <a:pt x="0" y="562216"/>
                  </a:lnTo>
                  <a:lnTo>
                    <a:pt x="5049520" y="562216"/>
                  </a:lnTo>
                  <a:lnTo>
                    <a:pt x="5049520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72400" y="2746387"/>
              <a:ext cx="5049520" cy="562610"/>
            </a:xfrm>
            <a:custGeom>
              <a:avLst/>
              <a:gdLst/>
              <a:ahLst/>
              <a:cxnLst/>
              <a:rect l="l" t="t" r="r" b="b"/>
              <a:pathLst>
                <a:path w="5049520" h="562610">
                  <a:moveTo>
                    <a:pt x="0" y="562216"/>
                  </a:moveTo>
                  <a:lnTo>
                    <a:pt x="5049520" y="562216"/>
                  </a:lnTo>
                  <a:lnTo>
                    <a:pt x="5049520" y="0"/>
                  </a:lnTo>
                  <a:lnTo>
                    <a:pt x="0" y="0"/>
                  </a:lnTo>
                  <a:lnTo>
                    <a:pt x="0" y="56221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29183" y="5375262"/>
            <a:ext cx="6256020" cy="3243580"/>
            <a:chOff x="529183" y="5375262"/>
            <a:chExt cx="6256020" cy="3243580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9140" y="7887588"/>
              <a:ext cx="1345923" cy="73077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183" y="5375262"/>
              <a:ext cx="820953" cy="82094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903464" y="2792983"/>
            <a:ext cx="47491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90675" algn="l"/>
                <a:tab pos="3007360" algn="l"/>
              </a:tabLst>
            </a:pP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	TSTIInterface1	libTSTSharedLibrary1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61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7772400" y="2353360"/>
            <a:ext cx="2407920" cy="323806"/>
          </a:xfrm>
          <a:prstGeom prst="rect">
            <a:avLst/>
          </a:prstGeom>
          <a:solidFill>
            <a:srgbClr val="FAFDDE"/>
          </a:solidFill>
          <a:ln w="28575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484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TSTFramework.dico</a:t>
            </a:r>
            <a:endParaRPr sz="17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0380" y="4991226"/>
            <a:ext cx="3850640" cy="1318310"/>
          </a:xfrm>
          <a:prstGeom prst="rect">
            <a:avLst/>
          </a:prstGeom>
          <a:ln w="9525">
            <a:solidFill>
              <a:srgbClr val="3E007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27735" marR="174625" indent="-1397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00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pointer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on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an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interface </a:t>
            </a:r>
            <a:r>
              <a:rPr sz="2000" spc="-5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implemented in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TIE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mode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is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a pointer on the </a:t>
            </a:r>
            <a:r>
              <a:rPr sz="2000" spc="-5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corresponding</a:t>
            </a:r>
            <a:r>
              <a:rPr sz="2000" spc="-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TIE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1540128"/>
            <a:ext cx="164591" cy="2133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6558" y="1434845"/>
            <a:ext cx="679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E0077"/>
                </a:solidFill>
                <a:latin typeface="Arial"/>
                <a:cs typeface="Arial"/>
              </a:rPr>
              <a:t>QueryInterface()</a:t>
            </a:r>
            <a:r>
              <a:rPr sz="2400" b="1" i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from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another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one: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9168" y="2383434"/>
            <a:ext cx="4574540" cy="806450"/>
            <a:chOff x="659168" y="2383434"/>
            <a:chExt cx="4574540" cy="806450"/>
          </a:xfrm>
        </p:grpSpPr>
        <p:sp>
          <p:nvSpPr>
            <p:cNvPr id="5" name="object 5"/>
            <p:cNvSpPr/>
            <p:nvPr/>
          </p:nvSpPr>
          <p:spPr>
            <a:xfrm>
              <a:off x="673455" y="2397721"/>
              <a:ext cx="4545965" cy="777875"/>
            </a:xfrm>
            <a:custGeom>
              <a:avLst/>
              <a:gdLst/>
              <a:ahLst/>
              <a:cxnLst/>
              <a:rect l="l" t="t" r="r" b="b"/>
              <a:pathLst>
                <a:path w="4545965" h="777875">
                  <a:moveTo>
                    <a:pt x="4545838" y="0"/>
                  </a:moveTo>
                  <a:lnTo>
                    <a:pt x="0" y="0"/>
                  </a:lnTo>
                  <a:lnTo>
                    <a:pt x="0" y="777659"/>
                  </a:lnTo>
                  <a:lnTo>
                    <a:pt x="4545838" y="777659"/>
                  </a:lnTo>
                  <a:lnTo>
                    <a:pt x="4545838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455" y="2397721"/>
              <a:ext cx="4545965" cy="777875"/>
            </a:xfrm>
            <a:custGeom>
              <a:avLst/>
              <a:gdLst/>
              <a:ahLst/>
              <a:cxnLst/>
              <a:rect l="l" t="t" r="r" b="b"/>
              <a:pathLst>
                <a:path w="4545965" h="777875">
                  <a:moveTo>
                    <a:pt x="0" y="777659"/>
                  </a:moveTo>
                  <a:lnTo>
                    <a:pt x="4545838" y="777659"/>
                  </a:lnTo>
                  <a:lnTo>
                    <a:pt x="4545838" y="0"/>
                  </a:lnTo>
                  <a:lnTo>
                    <a:pt x="0" y="0"/>
                  </a:lnTo>
                  <a:lnTo>
                    <a:pt x="0" y="77765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7743" y="2444242"/>
            <a:ext cx="45173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14986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 TSTIInterface1 libTSTSharedLibrary1 </a:t>
            </a:r>
            <a:r>
              <a:rPr sz="1400" spc="-36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</a:t>
            </a:r>
            <a:r>
              <a:rPr sz="1400" spc="-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TSTIInterface2</a:t>
            </a:r>
            <a:r>
              <a:rPr sz="14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libTSTSharedLibrary2</a:t>
            </a:r>
            <a:endParaRPr sz="1400">
              <a:latin typeface="Microsoft Sans Serif"/>
              <a:cs typeface="Microsoft Sans Serif"/>
            </a:endParaRPr>
          </a:p>
          <a:p>
            <a:pPr marL="115570">
              <a:lnSpc>
                <a:spcPct val="100000"/>
              </a:lnSpc>
            </a:pPr>
            <a:r>
              <a:rPr sz="1400" spc="61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442" y="1989632"/>
            <a:ext cx="2364740" cy="394335"/>
          </a:xfrm>
          <a:custGeom>
            <a:avLst/>
            <a:gdLst/>
            <a:ahLst/>
            <a:cxnLst/>
            <a:rect l="l" t="t" r="r" b="b"/>
            <a:pathLst>
              <a:path w="2364740" h="394335">
                <a:moveTo>
                  <a:pt x="0" y="393776"/>
                </a:moveTo>
                <a:lnTo>
                  <a:pt x="2364740" y="393776"/>
                </a:lnTo>
                <a:lnTo>
                  <a:pt x="2364740" y="0"/>
                </a:lnTo>
                <a:lnTo>
                  <a:pt x="0" y="0"/>
                </a:lnTo>
                <a:lnTo>
                  <a:pt x="0" y="3937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7743" y="2003920"/>
            <a:ext cx="2336165" cy="307135"/>
          </a:xfrm>
          <a:prstGeom prst="rect">
            <a:avLst/>
          </a:prstGeom>
          <a:solidFill>
            <a:srgbClr val="FAFDDE"/>
          </a:solidFill>
        </p:spPr>
        <p:txBody>
          <a:bodyPr vert="horz" wrap="square" lIns="0" tIns="4508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55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TSTFramework.dico</a:t>
            </a:r>
            <a:endParaRPr sz="17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380936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TIE</a:t>
            </a:r>
            <a:r>
              <a:rPr spc="-4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Mechanism</a:t>
            </a:r>
            <a:r>
              <a:rPr spc="1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(2/2)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21676" y="2566123"/>
            <a:ext cx="4360545" cy="415925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Method1(…)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9831" y="2043683"/>
            <a:ext cx="4398264" cy="5440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13266" y="2131313"/>
            <a:ext cx="1779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25004" y="2182875"/>
            <a:ext cx="242570" cy="241935"/>
          </a:xfrm>
          <a:custGeom>
            <a:avLst/>
            <a:gdLst/>
            <a:ahLst/>
            <a:cxnLst/>
            <a:rect l="l" t="t" r="r" b="b"/>
            <a:pathLst>
              <a:path w="242570" h="241935">
                <a:moveTo>
                  <a:pt x="0" y="120776"/>
                </a:moveTo>
                <a:lnTo>
                  <a:pt x="9538" y="73777"/>
                </a:lnTo>
                <a:lnTo>
                  <a:pt x="35544" y="35385"/>
                </a:lnTo>
                <a:lnTo>
                  <a:pt x="74098" y="9495"/>
                </a:lnTo>
                <a:lnTo>
                  <a:pt x="121285" y="0"/>
                </a:lnTo>
                <a:lnTo>
                  <a:pt x="168525" y="9495"/>
                </a:lnTo>
                <a:lnTo>
                  <a:pt x="207073" y="35385"/>
                </a:lnTo>
                <a:lnTo>
                  <a:pt x="233048" y="73777"/>
                </a:lnTo>
                <a:lnTo>
                  <a:pt x="242570" y="120776"/>
                </a:lnTo>
                <a:lnTo>
                  <a:pt x="233048" y="167850"/>
                </a:lnTo>
                <a:lnTo>
                  <a:pt x="207073" y="206279"/>
                </a:lnTo>
                <a:lnTo>
                  <a:pt x="168525" y="232183"/>
                </a:lnTo>
                <a:lnTo>
                  <a:pt x="121285" y="241680"/>
                </a:lnTo>
                <a:lnTo>
                  <a:pt x="74098" y="232183"/>
                </a:lnTo>
                <a:lnTo>
                  <a:pt x="35544" y="206279"/>
                </a:lnTo>
                <a:lnTo>
                  <a:pt x="9538" y="167850"/>
                </a:lnTo>
                <a:lnTo>
                  <a:pt x="0" y="120776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6340" y="2303652"/>
            <a:ext cx="2519045" cy="1386205"/>
          </a:xfrm>
          <a:custGeom>
            <a:avLst/>
            <a:gdLst/>
            <a:ahLst/>
            <a:cxnLst/>
            <a:rect l="l" t="t" r="r" b="b"/>
            <a:pathLst>
              <a:path w="2519045" h="1386204">
                <a:moveTo>
                  <a:pt x="0" y="1385697"/>
                </a:moveTo>
                <a:lnTo>
                  <a:pt x="2219579" y="1385697"/>
                </a:lnTo>
                <a:lnTo>
                  <a:pt x="2219579" y="0"/>
                </a:lnTo>
                <a:lnTo>
                  <a:pt x="251866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8682" y="3928770"/>
            <a:ext cx="3075305" cy="692150"/>
          </a:xfrm>
          <a:custGeom>
            <a:avLst/>
            <a:gdLst/>
            <a:ahLst/>
            <a:cxnLst/>
            <a:rect l="l" t="t" r="r" b="b"/>
            <a:pathLst>
              <a:path w="3075304" h="692150">
                <a:moveTo>
                  <a:pt x="3074923" y="0"/>
                </a:moveTo>
                <a:lnTo>
                  <a:pt x="0" y="0"/>
                </a:lnTo>
                <a:lnTo>
                  <a:pt x="0" y="692124"/>
                </a:lnTo>
                <a:lnTo>
                  <a:pt x="3074923" y="692124"/>
                </a:lnTo>
                <a:lnTo>
                  <a:pt x="3074923" y="0"/>
                </a:lnTo>
                <a:close/>
              </a:path>
            </a:pathLst>
          </a:custGeom>
          <a:solidFill>
            <a:srgbClr val="F1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8682" y="3928770"/>
            <a:ext cx="3075305" cy="6921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6835" marR="163195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Method1(…);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Method2(…);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7379" y="3415283"/>
            <a:ext cx="3118104" cy="5440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97582" y="3501897"/>
            <a:ext cx="1919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ponent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895331" y="6253352"/>
            <a:ext cx="213360" cy="450215"/>
          </a:xfrm>
          <a:custGeom>
            <a:avLst/>
            <a:gdLst/>
            <a:ahLst/>
            <a:cxnLst/>
            <a:rect l="l" t="t" r="r" b="b"/>
            <a:pathLst>
              <a:path w="213359" h="450215">
                <a:moveTo>
                  <a:pt x="106552" y="449834"/>
                </a:moveTo>
                <a:lnTo>
                  <a:pt x="106552" y="230378"/>
                </a:lnTo>
              </a:path>
              <a:path w="213359" h="450215">
                <a:moveTo>
                  <a:pt x="0" y="230378"/>
                </a:moveTo>
                <a:lnTo>
                  <a:pt x="106552" y="0"/>
                </a:lnTo>
                <a:lnTo>
                  <a:pt x="213106" y="230378"/>
                </a:lnTo>
                <a:lnTo>
                  <a:pt x="0" y="230378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21676" y="5820244"/>
            <a:ext cx="4360545" cy="415925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Method2(…)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99831" y="5298947"/>
            <a:ext cx="4398264" cy="54406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113266" y="5385561"/>
            <a:ext cx="1779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2531" y="3673475"/>
            <a:ext cx="7491095" cy="3931920"/>
            <a:chOff x="292531" y="3673475"/>
            <a:chExt cx="7491095" cy="3931920"/>
          </a:xfrm>
        </p:grpSpPr>
        <p:sp>
          <p:nvSpPr>
            <p:cNvPr id="25" name="object 25"/>
            <p:cNvSpPr/>
            <p:nvPr/>
          </p:nvSpPr>
          <p:spPr>
            <a:xfrm>
              <a:off x="5006339" y="3689350"/>
              <a:ext cx="2761615" cy="1989455"/>
            </a:xfrm>
            <a:custGeom>
              <a:avLst/>
              <a:gdLst/>
              <a:ahLst/>
              <a:cxnLst/>
              <a:rect l="l" t="t" r="r" b="b"/>
              <a:pathLst>
                <a:path w="2761615" h="1989454">
                  <a:moveTo>
                    <a:pt x="2518664" y="1868297"/>
                  </a:moveTo>
                  <a:lnTo>
                    <a:pt x="2528202" y="1821297"/>
                  </a:lnTo>
                  <a:lnTo>
                    <a:pt x="2554208" y="1782905"/>
                  </a:lnTo>
                  <a:lnTo>
                    <a:pt x="2592762" y="1757015"/>
                  </a:lnTo>
                  <a:lnTo>
                    <a:pt x="2639949" y="1747520"/>
                  </a:lnTo>
                  <a:lnTo>
                    <a:pt x="2687189" y="1757015"/>
                  </a:lnTo>
                  <a:lnTo>
                    <a:pt x="2725737" y="1782905"/>
                  </a:lnTo>
                  <a:lnTo>
                    <a:pt x="2751712" y="1821297"/>
                  </a:lnTo>
                  <a:lnTo>
                    <a:pt x="2761234" y="1868297"/>
                  </a:lnTo>
                  <a:lnTo>
                    <a:pt x="2751712" y="1915370"/>
                  </a:lnTo>
                  <a:lnTo>
                    <a:pt x="2725737" y="1953799"/>
                  </a:lnTo>
                  <a:lnTo>
                    <a:pt x="2687189" y="1979703"/>
                  </a:lnTo>
                  <a:lnTo>
                    <a:pt x="2639949" y="1989201"/>
                  </a:lnTo>
                  <a:lnTo>
                    <a:pt x="2592762" y="1979703"/>
                  </a:lnTo>
                  <a:lnTo>
                    <a:pt x="2554208" y="1953799"/>
                  </a:lnTo>
                  <a:lnTo>
                    <a:pt x="2528202" y="1915370"/>
                  </a:lnTo>
                  <a:lnTo>
                    <a:pt x="2518664" y="1868297"/>
                  </a:lnTo>
                  <a:close/>
                </a:path>
                <a:path w="2761615" h="1989454">
                  <a:moveTo>
                    <a:pt x="0" y="0"/>
                  </a:moveTo>
                  <a:lnTo>
                    <a:pt x="2219579" y="0"/>
                  </a:lnTo>
                  <a:lnTo>
                    <a:pt x="2219579" y="1868297"/>
                  </a:lnTo>
                  <a:lnTo>
                    <a:pt x="2518664" y="1868297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6819" y="5201411"/>
              <a:ext cx="6616065" cy="2389505"/>
            </a:xfrm>
            <a:custGeom>
              <a:avLst/>
              <a:gdLst/>
              <a:ahLst/>
              <a:cxnLst/>
              <a:rect l="l" t="t" r="r" b="b"/>
              <a:pathLst>
                <a:path w="6616065" h="2389504">
                  <a:moveTo>
                    <a:pt x="6615938" y="0"/>
                  </a:moveTo>
                  <a:lnTo>
                    <a:pt x="0" y="0"/>
                  </a:lnTo>
                  <a:lnTo>
                    <a:pt x="0" y="2389251"/>
                  </a:lnTo>
                  <a:lnTo>
                    <a:pt x="6615938" y="2389251"/>
                  </a:lnTo>
                  <a:lnTo>
                    <a:pt x="6615938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6819" y="5201411"/>
              <a:ext cx="6616065" cy="2389505"/>
            </a:xfrm>
            <a:custGeom>
              <a:avLst/>
              <a:gdLst/>
              <a:ahLst/>
              <a:cxnLst/>
              <a:rect l="l" t="t" r="r" b="b"/>
              <a:pathLst>
                <a:path w="6616065" h="2389504">
                  <a:moveTo>
                    <a:pt x="0" y="2389251"/>
                  </a:moveTo>
                  <a:lnTo>
                    <a:pt x="6615938" y="2389251"/>
                  </a:lnTo>
                  <a:lnTo>
                    <a:pt x="6615938" y="0"/>
                  </a:lnTo>
                  <a:lnTo>
                    <a:pt x="0" y="0"/>
                  </a:lnTo>
                  <a:lnTo>
                    <a:pt x="0" y="238925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4383" y="5248401"/>
            <a:ext cx="2815590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#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include 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″TSTComponent.h″ </a:t>
            </a:r>
            <a:r>
              <a:rPr sz="1700" spc="-4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#</a:t>
            </a:r>
            <a:r>
              <a:rPr sz="17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include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″TSTIInterface1.h″ 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#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include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″TSTIInterface2.h″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...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4383" y="6284721"/>
            <a:ext cx="638302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TSTIInterface2*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piInterface2OnComponent</a:t>
            </a:r>
            <a:r>
              <a:rPr sz="1700" spc="5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NULL; 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piInterface1OnComponent</a:t>
            </a:r>
            <a:r>
              <a:rPr sz="17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QueryInterface</a:t>
            </a:r>
            <a:r>
              <a:rPr sz="17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(IID_TSTIInterface2,</a:t>
            </a:r>
            <a:endParaRPr sz="1700" dirty="0">
              <a:latin typeface="Microsoft Sans Serif"/>
              <a:cs typeface="Microsoft Sans Serif"/>
            </a:endParaRPr>
          </a:p>
          <a:p>
            <a:pPr marL="12700" marR="756920" indent="1960880">
              <a:lnSpc>
                <a:spcPct val="100000"/>
              </a:lnSpc>
            </a:pP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(void**)&amp;</a:t>
            </a:r>
            <a:r>
              <a:rPr sz="17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piInterface2OnComponent</a:t>
            </a:r>
            <a:r>
              <a:rPr sz="17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);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piInterface2OnComponent</a:t>
            </a:r>
            <a:r>
              <a:rPr sz="17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4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Method2(...)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;</a:t>
            </a:r>
            <a:endParaRPr sz="1700" dirty="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49827" y="5018151"/>
            <a:ext cx="1860550" cy="401447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075303" y="5075046"/>
            <a:ext cx="15386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Customer</a:t>
            </a:r>
            <a:r>
              <a:rPr sz="1700" spc="-7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70647" y="6688835"/>
            <a:ext cx="5056632" cy="53949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7896859" y="6776466"/>
            <a:ext cx="4209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TIE_TSTIInterface2TSTComponent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90586" y="7195616"/>
            <a:ext cx="5022850" cy="1417320"/>
          </a:xfrm>
          <a:custGeom>
            <a:avLst/>
            <a:gdLst/>
            <a:ahLst/>
            <a:cxnLst/>
            <a:rect l="l" t="t" r="r" b="b"/>
            <a:pathLst>
              <a:path w="5022850" h="1417320">
                <a:moveTo>
                  <a:pt x="5022596" y="0"/>
                </a:moveTo>
                <a:lnTo>
                  <a:pt x="0" y="0"/>
                </a:lnTo>
                <a:lnTo>
                  <a:pt x="0" y="1417192"/>
                </a:lnTo>
                <a:lnTo>
                  <a:pt x="5022596" y="1417192"/>
                </a:lnTo>
                <a:lnTo>
                  <a:pt x="5022596" y="0"/>
                </a:lnTo>
                <a:close/>
              </a:path>
            </a:pathLst>
          </a:custGeom>
          <a:solidFill>
            <a:srgbClr val="F1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90586" y="7195616"/>
            <a:ext cx="5022850" cy="14173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85"/>
              </a:spcBef>
            </a:pPr>
            <a:r>
              <a:rPr sz="1700" b="1" dirty="0">
                <a:latin typeface="Arial"/>
                <a:cs typeface="Arial"/>
              </a:rPr>
              <a:t>HRESULT</a:t>
            </a:r>
            <a:endParaRPr sz="17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Arial"/>
                <a:cs typeface="Arial"/>
              </a:rPr>
              <a:t>TIE_TSTIInterface2TSTComponent::Method2()</a:t>
            </a:r>
            <a:endParaRPr sz="17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return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pComponent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Method2());</a:t>
            </a:r>
            <a:endParaRPr sz="17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7210" y="8342527"/>
            <a:ext cx="6483985" cy="926465"/>
          </a:xfrm>
          <a:custGeom>
            <a:avLst/>
            <a:gdLst/>
            <a:ahLst/>
            <a:cxnLst/>
            <a:rect l="l" t="t" r="r" b="b"/>
            <a:pathLst>
              <a:path w="6483984" h="926465">
                <a:moveTo>
                  <a:pt x="6483477" y="0"/>
                </a:moveTo>
                <a:lnTo>
                  <a:pt x="0" y="0"/>
                </a:lnTo>
                <a:lnTo>
                  <a:pt x="0" y="926414"/>
                </a:lnTo>
                <a:lnTo>
                  <a:pt x="6483477" y="926414"/>
                </a:lnTo>
                <a:lnTo>
                  <a:pt x="6483477" y="0"/>
                </a:lnTo>
                <a:close/>
              </a:path>
            </a:pathLst>
          </a:custGeom>
          <a:solidFill>
            <a:srgbClr val="FF00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7210" y="8342527"/>
            <a:ext cx="6483985" cy="9264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 marR="354330">
              <a:lnSpc>
                <a:spcPct val="100000"/>
              </a:lnSpc>
              <a:spcBef>
                <a:spcPts val="325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piInterface1OnComponent</a:t>
            </a:r>
            <a:r>
              <a:rPr sz="17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2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GetComponent</a:t>
            </a:r>
            <a:r>
              <a:rPr sz="1700" b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pComponent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);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piInterface2OnComponent</a:t>
            </a:r>
            <a:r>
              <a:rPr sz="17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  <a:p>
            <a:pPr marL="58166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700" spc="-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TIE_TSTInterface2TSTComponent(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pComponent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);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8836" y="7997952"/>
            <a:ext cx="1872868" cy="36055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004942" y="8034349"/>
            <a:ext cx="16846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Internal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 DS</a:t>
            </a:r>
            <a:r>
              <a:rPr sz="1700" spc="-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253547" y="2969640"/>
            <a:ext cx="8274050" cy="5589905"/>
            <a:chOff x="4253547" y="2969640"/>
            <a:chExt cx="8274050" cy="5589905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3547" y="6989825"/>
              <a:ext cx="1016228" cy="156966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895332" y="2985515"/>
              <a:ext cx="213360" cy="481330"/>
            </a:xfrm>
            <a:custGeom>
              <a:avLst/>
              <a:gdLst/>
              <a:ahLst/>
              <a:cxnLst/>
              <a:rect l="l" t="t" r="r" b="b"/>
              <a:pathLst>
                <a:path w="213359" h="481329">
                  <a:moveTo>
                    <a:pt x="106552" y="480821"/>
                  </a:moveTo>
                  <a:lnTo>
                    <a:pt x="106552" y="230377"/>
                  </a:lnTo>
                </a:path>
                <a:path w="213359" h="481329">
                  <a:moveTo>
                    <a:pt x="0" y="230377"/>
                  </a:moveTo>
                  <a:lnTo>
                    <a:pt x="106552" y="0"/>
                  </a:lnTo>
                  <a:lnTo>
                    <a:pt x="213106" y="230377"/>
                  </a:lnTo>
                  <a:lnTo>
                    <a:pt x="0" y="230377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70647" y="3451859"/>
              <a:ext cx="5056632" cy="54406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896859" y="3539108"/>
            <a:ext cx="4209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TIE_TSTIInterface1TSTComponent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831207" y="4367529"/>
            <a:ext cx="2924175" cy="3822700"/>
            <a:chOff x="4831207" y="4367529"/>
            <a:chExt cx="2924175" cy="3822700"/>
          </a:xfrm>
        </p:grpSpPr>
        <p:sp>
          <p:nvSpPr>
            <p:cNvPr id="46" name="object 46"/>
            <p:cNvSpPr/>
            <p:nvPr/>
          </p:nvSpPr>
          <p:spPr>
            <a:xfrm>
              <a:off x="4831207" y="4421250"/>
              <a:ext cx="2924175" cy="3768725"/>
            </a:xfrm>
            <a:custGeom>
              <a:avLst/>
              <a:gdLst/>
              <a:ahLst/>
              <a:cxnLst/>
              <a:rect l="l" t="t" r="r" b="b"/>
              <a:pathLst>
                <a:path w="2924175" h="3768725">
                  <a:moveTo>
                    <a:pt x="76579" y="25469"/>
                  </a:moveTo>
                  <a:lnTo>
                    <a:pt x="75945" y="50832"/>
                  </a:lnTo>
                  <a:lnTo>
                    <a:pt x="108203" y="51562"/>
                  </a:lnTo>
                  <a:lnTo>
                    <a:pt x="215772" y="59562"/>
                  </a:lnTo>
                  <a:lnTo>
                    <a:pt x="322833" y="72644"/>
                  </a:lnTo>
                  <a:lnTo>
                    <a:pt x="429387" y="90550"/>
                  </a:lnTo>
                  <a:lnTo>
                    <a:pt x="535177" y="113284"/>
                  </a:lnTo>
                  <a:lnTo>
                    <a:pt x="639952" y="140462"/>
                  </a:lnTo>
                  <a:lnTo>
                    <a:pt x="743330" y="172085"/>
                  </a:lnTo>
                  <a:lnTo>
                    <a:pt x="845312" y="208025"/>
                  </a:lnTo>
                  <a:lnTo>
                    <a:pt x="945514" y="248031"/>
                  </a:lnTo>
                  <a:lnTo>
                    <a:pt x="1043939" y="291846"/>
                  </a:lnTo>
                  <a:lnTo>
                    <a:pt x="1140332" y="339471"/>
                  </a:lnTo>
                  <a:lnTo>
                    <a:pt x="1234313" y="390651"/>
                  </a:lnTo>
                  <a:lnTo>
                    <a:pt x="1325752" y="445262"/>
                  </a:lnTo>
                  <a:lnTo>
                    <a:pt x="1414398" y="503047"/>
                  </a:lnTo>
                  <a:lnTo>
                    <a:pt x="1500251" y="563880"/>
                  </a:lnTo>
                  <a:lnTo>
                    <a:pt x="1582801" y="627507"/>
                  </a:lnTo>
                  <a:lnTo>
                    <a:pt x="1662048" y="693927"/>
                  </a:lnTo>
                  <a:lnTo>
                    <a:pt x="1737614" y="762888"/>
                  </a:lnTo>
                  <a:lnTo>
                    <a:pt x="1809495" y="834136"/>
                  </a:lnTo>
                  <a:lnTo>
                    <a:pt x="1877187" y="907542"/>
                  </a:lnTo>
                  <a:lnTo>
                    <a:pt x="1940687" y="982980"/>
                  </a:lnTo>
                  <a:lnTo>
                    <a:pt x="1999868" y="1060323"/>
                  </a:lnTo>
                  <a:lnTo>
                    <a:pt x="2054224" y="1139444"/>
                  </a:lnTo>
                  <a:lnTo>
                    <a:pt x="2103882" y="1219835"/>
                  </a:lnTo>
                  <a:lnTo>
                    <a:pt x="2148459" y="1301623"/>
                  </a:lnTo>
                  <a:lnTo>
                    <a:pt x="2187574" y="1384554"/>
                  </a:lnTo>
                  <a:lnTo>
                    <a:pt x="2221357" y="1468501"/>
                  </a:lnTo>
                  <a:lnTo>
                    <a:pt x="2249423" y="1553210"/>
                  </a:lnTo>
                  <a:lnTo>
                    <a:pt x="2261235" y="1595627"/>
                  </a:lnTo>
                  <a:lnTo>
                    <a:pt x="2271648" y="1638300"/>
                  </a:lnTo>
                  <a:lnTo>
                    <a:pt x="2280412" y="1681099"/>
                  </a:lnTo>
                  <a:lnTo>
                    <a:pt x="2287777" y="1724152"/>
                  </a:lnTo>
                  <a:lnTo>
                    <a:pt x="2293366" y="1767077"/>
                  </a:lnTo>
                  <a:lnTo>
                    <a:pt x="2297557" y="1810131"/>
                  </a:lnTo>
                  <a:lnTo>
                    <a:pt x="2299969" y="1853184"/>
                  </a:lnTo>
                  <a:lnTo>
                    <a:pt x="2300859" y="1896364"/>
                  </a:lnTo>
                  <a:lnTo>
                    <a:pt x="2301620" y="1983359"/>
                  </a:lnTo>
                  <a:lnTo>
                    <a:pt x="2304288" y="2070608"/>
                  </a:lnTo>
                  <a:lnTo>
                    <a:pt x="2308606" y="2157476"/>
                  </a:lnTo>
                  <a:lnTo>
                    <a:pt x="2314574" y="2243836"/>
                  </a:lnTo>
                  <a:lnTo>
                    <a:pt x="2321941" y="2329561"/>
                  </a:lnTo>
                  <a:lnTo>
                    <a:pt x="2330958" y="2414397"/>
                  </a:lnTo>
                  <a:lnTo>
                    <a:pt x="2353310" y="2580767"/>
                  </a:lnTo>
                  <a:lnTo>
                    <a:pt x="2366517" y="2662047"/>
                  </a:lnTo>
                  <a:lnTo>
                    <a:pt x="2380868" y="2741803"/>
                  </a:lnTo>
                  <a:lnTo>
                    <a:pt x="2396616" y="2819781"/>
                  </a:lnTo>
                  <a:lnTo>
                    <a:pt x="2413635" y="2895981"/>
                  </a:lnTo>
                  <a:lnTo>
                    <a:pt x="2431541" y="2970149"/>
                  </a:lnTo>
                  <a:lnTo>
                    <a:pt x="2450718" y="3042031"/>
                  </a:lnTo>
                  <a:lnTo>
                    <a:pt x="2470785" y="3111500"/>
                  </a:lnTo>
                  <a:lnTo>
                    <a:pt x="2491740" y="3178556"/>
                  </a:lnTo>
                  <a:lnTo>
                    <a:pt x="2513711" y="3242818"/>
                  </a:lnTo>
                  <a:lnTo>
                    <a:pt x="2536443" y="3304159"/>
                  </a:lnTo>
                  <a:lnTo>
                    <a:pt x="2560192" y="3362579"/>
                  </a:lnTo>
                  <a:lnTo>
                    <a:pt x="2584449" y="3417697"/>
                  </a:lnTo>
                  <a:lnTo>
                    <a:pt x="2609468" y="3469513"/>
                  </a:lnTo>
                  <a:lnTo>
                    <a:pt x="2635122" y="3517773"/>
                  </a:lnTo>
                  <a:lnTo>
                    <a:pt x="2661539" y="3562350"/>
                  </a:lnTo>
                  <a:lnTo>
                    <a:pt x="2688336" y="3602990"/>
                  </a:lnTo>
                  <a:lnTo>
                    <a:pt x="2715894" y="3639693"/>
                  </a:lnTo>
                  <a:lnTo>
                    <a:pt x="2743708" y="3672204"/>
                  </a:lnTo>
                  <a:lnTo>
                    <a:pt x="2772156" y="3700272"/>
                  </a:lnTo>
                  <a:lnTo>
                    <a:pt x="2830448" y="3742817"/>
                  </a:lnTo>
                  <a:lnTo>
                    <a:pt x="2862198" y="3757422"/>
                  </a:lnTo>
                  <a:lnTo>
                    <a:pt x="2890646" y="3765423"/>
                  </a:lnTo>
                  <a:lnTo>
                    <a:pt x="2891409" y="3765677"/>
                  </a:lnTo>
                  <a:lnTo>
                    <a:pt x="2892170" y="3765804"/>
                  </a:lnTo>
                  <a:lnTo>
                    <a:pt x="2892933" y="3765804"/>
                  </a:lnTo>
                  <a:lnTo>
                    <a:pt x="2921508" y="3768471"/>
                  </a:lnTo>
                  <a:lnTo>
                    <a:pt x="2923920" y="3743198"/>
                  </a:lnTo>
                  <a:lnTo>
                    <a:pt x="2899428" y="3740912"/>
                  </a:lnTo>
                  <a:lnTo>
                    <a:pt x="2897632" y="3740912"/>
                  </a:lnTo>
                  <a:lnTo>
                    <a:pt x="2895345" y="3740531"/>
                  </a:lnTo>
                  <a:lnTo>
                    <a:pt x="2896271" y="3740531"/>
                  </a:lnTo>
                  <a:lnTo>
                    <a:pt x="2871778" y="3733673"/>
                  </a:lnTo>
                  <a:lnTo>
                    <a:pt x="2870962" y="3733673"/>
                  </a:lnTo>
                  <a:lnTo>
                    <a:pt x="2869057" y="3732911"/>
                  </a:lnTo>
                  <a:lnTo>
                    <a:pt x="2869287" y="3732911"/>
                  </a:lnTo>
                  <a:lnTo>
                    <a:pt x="2844165" y="3721481"/>
                  </a:lnTo>
                  <a:lnTo>
                    <a:pt x="2817114" y="3704209"/>
                  </a:lnTo>
                  <a:lnTo>
                    <a:pt x="2763012" y="3655695"/>
                  </a:lnTo>
                  <a:lnTo>
                    <a:pt x="2736215" y="3624579"/>
                  </a:lnTo>
                  <a:lnTo>
                    <a:pt x="2709544" y="3589020"/>
                  </a:lnTo>
                  <a:lnTo>
                    <a:pt x="2683383" y="3549523"/>
                  </a:lnTo>
                  <a:lnTo>
                    <a:pt x="2657601" y="3505835"/>
                  </a:lnTo>
                  <a:lnTo>
                    <a:pt x="2632456" y="3458464"/>
                  </a:lnTo>
                  <a:lnTo>
                    <a:pt x="2607691" y="3407410"/>
                  </a:lnTo>
                  <a:lnTo>
                    <a:pt x="2583688" y="3353054"/>
                  </a:lnTo>
                  <a:lnTo>
                    <a:pt x="2560319" y="3295396"/>
                  </a:lnTo>
                  <a:lnTo>
                    <a:pt x="2537714" y="3234563"/>
                  </a:lnTo>
                  <a:lnTo>
                    <a:pt x="2515996" y="3170936"/>
                  </a:lnTo>
                  <a:lnTo>
                    <a:pt x="2495168" y="3104388"/>
                  </a:lnTo>
                  <a:lnTo>
                    <a:pt x="2475229" y="3035427"/>
                  </a:lnTo>
                  <a:lnTo>
                    <a:pt x="2456179" y="2964053"/>
                  </a:lnTo>
                  <a:lnTo>
                    <a:pt x="2438399" y="2890393"/>
                  </a:lnTo>
                  <a:lnTo>
                    <a:pt x="2421509" y="2814701"/>
                  </a:lnTo>
                  <a:lnTo>
                    <a:pt x="2405888" y="2737231"/>
                  </a:lnTo>
                  <a:lnTo>
                    <a:pt x="2391537" y="2657983"/>
                  </a:lnTo>
                  <a:lnTo>
                    <a:pt x="2378456" y="2577338"/>
                  </a:lnTo>
                  <a:lnTo>
                    <a:pt x="2356231" y="2411730"/>
                  </a:lnTo>
                  <a:lnTo>
                    <a:pt x="2347341" y="2327402"/>
                  </a:lnTo>
                  <a:lnTo>
                    <a:pt x="2339847" y="2242185"/>
                  </a:lnTo>
                  <a:lnTo>
                    <a:pt x="2334006" y="2156333"/>
                  </a:lnTo>
                  <a:lnTo>
                    <a:pt x="2329688" y="2069846"/>
                  </a:lnTo>
                  <a:lnTo>
                    <a:pt x="2327020" y="1983105"/>
                  </a:lnTo>
                  <a:lnTo>
                    <a:pt x="2326132" y="1895856"/>
                  </a:lnTo>
                  <a:lnTo>
                    <a:pt x="2325369" y="1851787"/>
                  </a:lnTo>
                  <a:lnTo>
                    <a:pt x="2322829" y="1807718"/>
                  </a:lnTo>
                  <a:lnTo>
                    <a:pt x="2318512" y="1763776"/>
                  </a:lnTo>
                  <a:lnTo>
                    <a:pt x="2312796" y="1719834"/>
                  </a:lnTo>
                  <a:lnTo>
                    <a:pt x="2305303" y="1676019"/>
                  </a:lnTo>
                  <a:lnTo>
                    <a:pt x="2296287" y="1632331"/>
                  </a:lnTo>
                  <a:lnTo>
                    <a:pt x="2285745" y="1588770"/>
                  </a:lnTo>
                  <a:lnTo>
                    <a:pt x="2273553" y="1545209"/>
                  </a:lnTo>
                  <a:lnTo>
                    <a:pt x="2244978" y="1458976"/>
                  </a:lnTo>
                  <a:lnTo>
                    <a:pt x="2210562" y="1373759"/>
                  </a:lnTo>
                  <a:lnTo>
                    <a:pt x="2170684" y="1289431"/>
                  </a:lnTo>
                  <a:lnTo>
                    <a:pt x="2125471" y="1206500"/>
                  </a:lnTo>
                  <a:lnTo>
                    <a:pt x="2075179" y="1124966"/>
                  </a:lnTo>
                  <a:lnTo>
                    <a:pt x="2020062" y="1044956"/>
                  </a:lnTo>
                  <a:lnTo>
                    <a:pt x="1960117" y="966724"/>
                  </a:lnTo>
                  <a:lnTo>
                    <a:pt x="1895856" y="890270"/>
                  </a:lnTo>
                  <a:lnTo>
                    <a:pt x="1827275" y="816101"/>
                  </a:lnTo>
                  <a:lnTo>
                    <a:pt x="1754759" y="744093"/>
                  </a:lnTo>
                  <a:lnTo>
                    <a:pt x="1678304" y="674370"/>
                  </a:lnTo>
                  <a:lnTo>
                    <a:pt x="1598294" y="607441"/>
                  </a:lnTo>
                  <a:lnTo>
                    <a:pt x="1514982" y="543051"/>
                  </a:lnTo>
                  <a:lnTo>
                    <a:pt x="1428368" y="481711"/>
                  </a:lnTo>
                  <a:lnTo>
                    <a:pt x="1338706" y="423418"/>
                  </a:lnTo>
                  <a:lnTo>
                    <a:pt x="1246504" y="368426"/>
                  </a:lnTo>
                  <a:lnTo>
                    <a:pt x="1151508" y="316738"/>
                  </a:lnTo>
                  <a:lnTo>
                    <a:pt x="1054353" y="268732"/>
                  </a:lnTo>
                  <a:lnTo>
                    <a:pt x="955039" y="224536"/>
                  </a:lnTo>
                  <a:lnTo>
                    <a:pt x="853693" y="184150"/>
                  </a:lnTo>
                  <a:lnTo>
                    <a:pt x="750696" y="147827"/>
                  </a:lnTo>
                  <a:lnTo>
                    <a:pt x="646302" y="115824"/>
                  </a:lnTo>
                  <a:lnTo>
                    <a:pt x="540512" y="88392"/>
                  </a:lnTo>
                  <a:lnTo>
                    <a:pt x="433704" y="65532"/>
                  </a:lnTo>
                  <a:lnTo>
                    <a:pt x="325881" y="47371"/>
                  </a:lnTo>
                  <a:lnTo>
                    <a:pt x="217550" y="34289"/>
                  </a:lnTo>
                  <a:lnTo>
                    <a:pt x="108712" y="26288"/>
                  </a:lnTo>
                  <a:lnTo>
                    <a:pt x="76579" y="25469"/>
                  </a:lnTo>
                  <a:close/>
                </a:path>
                <a:path w="2924175" h="3768725">
                  <a:moveTo>
                    <a:pt x="2895345" y="3740531"/>
                  </a:moveTo>
                  <a:lnTo>
                    <a:pt x="2897632" y="3740912"/>
                  </a:lnTo>
                  <a:lnTo>
                    <a:pt x="2896733" y="3740660"/>
                  </a:lnTo>
                  <a:lnTo>
                    <a:pt x="2895345" y="3740531"/>
                  </a:lnTo>
                  <a:close/>
                </a:path>
                <a:path w="2924175" h="3768725">
                  <a:moveTo>
                    <a:pt x="2896733" y="3740660"/>
                  </a:moveTo>
                  <a:lnTo>
                    <a:pt x="2897632" y="3740912"/>
                  </a:lnTo>
                  <a:lnTo>
                    <a:pt x="2899428" y="3740912"/>
                  </a:lnTo>
                  <a:lnTo>
                    <a:pt x="2896733" y="3740660"/>
                  </a:lnTo>
                  <a:close/>
                </a:path>
                <a:path w="2924175" h="3768725">
                  <a:moveTo>
                    <a:pt x="2896271" y="3740531"/>
                  </a:moveTo>
                  <a:lnTo>
                    <a:pt x="2895345" y="3740531"/>
                  </a:lnTo>
                  <a:lnTo>
                    <a:pt x="2896733" y="3740660"/>
                  </a:lnTo>
                  <a:lnTo>
                    <a:pt x="2896271" y="3740531"/>
                  </a:lnTo>
                  <a:close/>
                </a:path>
                <a:path w="2924175" h="3768725">
                  <a:moveTo>
                    <a:pt x="2869057" y="3732911"/>
                  </a:moveTo>
                  <a:lnTo>
                    <a:pt x="2870962" y="3733673"/>
                  </a:lnTo>
                  <a:lnTo>
                    <a:pt x="2869655" y="3733078"/>
                  </a:lnTo>
                  <a:lnTo>
                    <a:pt x="2869057" y="3732911"/>
                  </a:lnTo>
                  <a:close/>
                </a:path>
                <a:path w="2924175" h="3768725">
                  <a:moveTo>
                    <a:pt x="2869655" y="3733078"/>
                  </a:moveTo>
                  <a:lnTo>
                    <a:pt x="2870962" y="3733673"/>
                  </a:lnTo>
                  <a:lnTo>
                    <a:pt x="2871778" y="3733673"/>
                  </a:lnTo>
                  <a:lnTo>
                    <a:pt x="2869655" y="3733078"/>
                  </a:lnTo>
                  <a:close/>
                </a:path>
                <a:path w="2924175" h="3768725">
                  <a:moveTo>
                    <a:pt x="2869287" y="3732911"/>
                  </a:moveTo>
                  <a:lnTo>
                    <a:pt x="2869057" y="3732911"/>
                  </a:lnTo>
                  <a:lnTo>
                    <a:pt x="2869655" y="3733078"/>
                  </a:lnTo>
                  <a:lnTo>
                    <a:pt x="2869287" y="3732911"/>
                  </a:lnTo>
                  <a:close/>
                </a:path>
                <a:path w="2924175" h="3768725">
                  <a:moveTo>
                    <a:pt x="77215" y="0"/>
                  </a:moveTo>
                  <a:lnTo>
                    <a:pt x="0" y="36195"/>
                  </a:lnTo>
                  <a:lnTo>
                    <a:pt x="75310" y="76200"/>
                  </a:lnTo>
                  <a:lnTo>
                    <a:pt x="75945" y="50832"/>
                  </a:lnTo>
                  <a:lnTo>
                    <a:pt x="63245" y="50546"/>
                  </a:lnTo>
                  <a:lnTo>
                    <a:pt x="63880" y="25146"/>
                  </a:lnTo>
                  <a:lnTo>
                    <a:pt x="76587" y="25146"/>
                  </a:lnTo>
                  <a:lnTo>
                    <a:pt x="77215" y="0"/>
                  </a:lnTo>
                  <a:close/>
                </a:path>
                <a:path w="2924175" h="3768725">
                  <a:moveTo>
                    <a:pt x="63880" y="25146"/>
                  </a:moveTo>
                  <a:lnTo>
                    <a:pt x="63245" y="50546"/>
                  </a:lnTo>
                  <a:lnTo>
                    <a:pt x="75945" y="50832"/>
                  </a:lnTo>
                  <a:lnTo>
                    <a:pt x="76579" y="25469"/>
                  </a:lnTo>
                  <a:lnTo>
                    <a:pt x="63880" y="25146"/>
                  </a:lnTo>
                  <a:close/>
                </a:path>
                <a:path w="2924175" h="3768725">
                  <a:moveTo>
                    <a:pt x="76587" y="25146"/>
                  </a:moveTo>
                  <a:lnTo>
                    <a:pt x="63880" y="25146"/>
                  </a:lnTo>
                  <a:lnTo>
                    <a:pt x="76579" y="25469"/>
                  </a:lnTo>
                  <a:lnTo>
                    <a:pt x="76587" y="251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3444" y="4367529"/>
              <a:ext cx="1864613" cy="360552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527928" y="4403597"/>
            <a:ext cx="1214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Redi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ect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1540128"/>
            <a:ext cx="164591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1957704"/>
            <a:ext cx="1783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2353944"/>
            <a:ext cx="152400" cy="1600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2707512"/>
            <a:ext cx="178307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3103752"/>
            <a:ext cx="152400" cy="1600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6558" y="1361693"/>
            <a:ext cx="10915015" cy="28740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There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are 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two</a:t>
            </a:r>
            <a:r>
              <a:rPr sz="2400" b="1" spc="-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kinds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endParaRPr sz="240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Standard</a:t>
            </a:r>
            <a:r>
              <a:rPr sz="21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TIE</a:t>
            </a:r>
          </a:p>
          <a:p>
            <a:pPr marL="132778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always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create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an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70C0"/>
                </a:solidFill>
                <a:latin typeface="Microsoft Sans Serif"/>
                <a:cs typeface="Microsoft Sans Serif"/>
              </a:rPr>
              <a:t>instance</a:t>
            </a:r>
            <a:r>
              <a:rPr sz="2000" spc="-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70C0"/>
                </a:solidFill>
                <a:latin typeface="Microsoft Sans Serif"/>
                <a:cs typeface="Microsoft Sans Serif"/>
              </a:rPr>
              <a:t>of the</a:t>
            </a:r>
            <a:r>
              <a:rPr sz="2000" spc="-3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70C0"/>
                </a:solidFill>
                <a:latin typeface="Microsoft Sans Serif"/>
                <a:cs typeface="Microsoft Sans Serif"/>
              </a:rPr>
              <a:t>TIE</a:t>
            </a:r>
            <a:r>
              <a:rPr sz="2000" spc="1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70C0"/>
                </a:solidFill>
                <a:latin typeface="Microsoft Sans Serif"/>
                <a:cs typeface="Microsoft Sans Serif"/>
              </a:rPr>
              <a:t>class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when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QueryInterface()</a:t>
            </a:r>
            <a:r>
              <a:rPr sz="2000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used</a:t>
            </a:r>
          </a:p>
          <a:p>
            <a:pPr marL="641985">
              <a:lnSpc>
                <a:spcPct val="100000"/>
              </a:lnSpc>
              <a:spcBef>
                <a:spcPts val="500"/>
              </a:spcBef>
            </a:pP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Chained</a:t>
            </a:r>
            <a:r>
              <a:rPr sz="21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TIE</a:t>
            </a:r>
          </a:p>
          <a:p>
            <a:pPr marL="132778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only</a:t>
            </a:r>
            <a:r>
              <a:rPr sz="20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one</a:t>
            </a:r>
            <a:r>
              <a:rPr sz="20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TIE</a:t>
            </a: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instance</a:t>
            </a:r>
            <a:r>
              <a:rPr sz="20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Microsoft Sans Serif"/>
                <a:cs typeface="Microsoft Sans Serif"/>
              </a:rPr>
              <a:t>created</a:t>
            </a:r>
            <a:r>
              <a:rPr sz="2000" spc="-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when</a:t>
            </a:r>
            <a:r>
              <a:rPr sz="2000" spc="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several</a:t>
            </a:r>
            <a:r>
              <a:rPr sz="2000" spc="2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i="1" dirty="0">
                <a:solidFill>
                  <a:srgbClr val="00B050"/>
                </a:solidFill>
                <a:latin typeface="Arial"/>
                <a:cs typeface="Arial"/>
              </a:rPr>
              <a:t>QueryInterface()</a:t>
            </a:r>
            <a:r>
              <a:rPr sz="2000" i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are done</a:t>
            </a:r>
            <a:r>
              <a:rPr sz="2000" spc="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on</a:t>
            </a:r>
            <a:r>
              <a:rPr sz="2000" spc="1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same</a:t>
            </a:r>
            <a:endParaRPr sz="20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1327785">
              <a:lnSpc>
                <a:spcPct val="100000"/>
              </a:lnSpc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component</a:t>
            </a:r>
            <a:r>
              <a:rPr sz="20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instance</a:t>
            </a:r>
            <a:r>
              <a:rPr sz="20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to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get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several</a:t>
            </a:r>
            <a:r>
              <a:rPr sz="20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pointers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same</a:t>
            </a:r>
            <a:r>
              <a:rPr sz="2000" b="1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interface</a:t>
            </a:r>
            <a:endParaRPr sz="20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155638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800" spc="3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Each</a:t>
            </a:r>
            <a:r>
              <a:rPr sz="18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Component</a:t>
            </a:r>
            <a:r>
              <a:rPr sz="1800" spc="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has</a:t>
            </a:r>
            <a:r>
              <a:rPr sz="18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chained</a:t>
            </a:r>
            <a:r>
              <a:rPr sz="18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list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filled</a:t>
            </a:r>
            <a:r>
              <a:rPr sz="18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with</a:t>
            </a:r>
            <a:r>
              <a:rPr sz="1800" spc="5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</a:t>
            </a:r>
            <a:r>
              <a:rPr sz="18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E0077"/>
                </a:solidFill>
                <a:latin typeface="Microsoft Sans Serif"/>
                <a:cs typeface="Microsoft Sans Serif"/>
              </a:rPr>
              <a:t>at</a:t>
            </a:r>
            <a:r>
              <a:rPr sz="18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each</a:t>
            </a:r>
            <a:endParaRPr sz="1800" dirty="0">
              <a:latin typeface="Microsoft Sans Serif"/>
              <a:cs typeface="Microsoft Sans Serif"/>
            </a:endParaRPr>
          </a:p>
          <a:p>
            <a:pPr marL="1898014">
              <a:lnSpc>
                <a:spcPct val="100000"/>
              </a:lnSpc>
            </a:pPr>
            <a:r>
              <a:rPr sz="1800" i="1" spc="-5" dirty="0">
                <a:solidFill>
                  <a:srgbClr val="3E0077"/>
                </a:solidFill>
                <a:latin typeface="Arial"/>
                <a:cs typeface="Arial"/>
              </a:rPr>
              <a:t>QueryInterface()</a:t>
            </a:r>
            <a:r>
              <a:rPr sz="1800" i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only</a:t>
            </a:r>
            <a:r>
              <a:rPr sz="18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if</a:t>
            </a:r>
            <a:r>
              <a:rPr sz="18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not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already</a:t>
            </a:r>
            <a:r>
              <a:rPr sz="1800" spc="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in</a:t>
            </a:r>
            <a:r>
              <a:rPr sz="18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list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809815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Standard TIE</a:t>
            </a:r>
            <a:r>
              <a:rPr spc="-12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And</a:t>
            </a:r>
            <a:r>
              <a:rPr spc="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Chained</a:t>
            </a:r>
            <a:r>
              <a:rPr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TIE Introduction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54990" y="4470590"/>
            <a:ext cx="5873750" cy="2654300"/>
            <a:chOff x="254990" y="4470590"/>
            <a:chExt cx="5873750" cy="2654300"/>
          </a:xfrm>
        </p:grpSpPr>
        <p:sp>
          <p:nvSpPr>
            <p:cNvPr id="10" name="object 10"/>
            <p:cNvSpPr/>
            <p:nvPr/>
          </p:nvSpPr>
          <p:spPr>
            <a:xfrm>
              <a:off x="269278" y="4484877"/>
              <a:ext cx="5845175" cy="2625725"/>
            </a:xfrm>
            <a:custGeom>
              <a:avLst/>
              <a:gdLst/>
              <a:ahLst/>
              <a:cxnLst/>
              <a:rect l="l" t="t" r="r" b="b"/>
              <a:pathLst>
                <a:path w="5845175" h="2625725">
                  <a:moveTo>
                    <a:pt x="5844921" y="0"/>
                  </a:moveTo>
                  <a:lnTo>
                    <a:pt x="0" y="0"/>
                  </a:lnTo>
                  <a:lnTo>
                    <a:pt x="0" y="2625598"/>
                  </a:lnTo>
                  <a:lnTo>
                    <a:pt x="5844921" y="2625598"/>
                  </a:lnTo>
                  <a:lnTo>
                    <a:pt x="5844921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278" y="4484877"/>
              <a:ext cx="5845175" cy="2625725"/>
            </a:xfrm>
            <a:custGeom>
              <a:avLst/>
              <a:gdLst/>
              <a:ahLst/>
              <a:cxnLst/>
              <a:rect l="l" t="t" r="r" b="b"/>
              <a:pathLst>
                <a:path w="5845175" h="2625725">
                  <a:moveTo>
                    <a:pt x="0" y="2625598"/>
                  </a:moveTo>
                  <a:lnTo>
                    <a:pt x="5844921" y="2625598"/>
                  </a:lnTo>
                  <a:lnTo>
                    <a:pt x="5844921" y="0"/>
                  </a:lnTo>
                  <a:lnTo>
                    <a:pt x="0" y="0"/>
                  </a:lnTo>
                  <a:lnTo>
                    <a:pt x="0" y="262559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47931" y="9202928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9288A7"/>
                </a:solidFill>
                <a:latin typeface="Microsoft Sans Serif"/>
                <a:cs typeface="Microsoft Sans Serif"/>
              </a:rPr>
              <a:t>14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69182" y="4564126"/>
            <a:ext cx="1860550" cy="36055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61188" y="4531867"/>
            <a:ext cx="5465445" cy="235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606165" algn="l"/>
              </a:tabLst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TSTComponent*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pComponent</a:t>
            </a:r>
            <a:r>
              <a:rPr sz="17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370" dirty="0">
                <a:solidFill>
                  <a:srgbClr val="3E0077"/>
                </a:solidFill>
                <a:latin typeface="Microsoft Sans Serif"/>
                <a:cs typeface="Microsoft Sans Serif"/>
              </a:rPr>
              <a:t>…;	</a:t>
            </a:r>
            <a:r>
              <a:rPr sz="2550" baseline="-17973" dirty="0">
                <a:solidFill>
                  <a:srgbClr val="000099"/>
                </a:solidFill>
                <a:latin typeface="Microsoft Sans Serif"/>
                <a:cs typeface="Microsoft Sans Serif"/>
              </a:rPr>
              <a:t>Customer</a:t>
            </a:r>
            <a:r>
              <a:rPr sz="2550" spc="-52" baseline="-17973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550" baseline="-17973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endParaRPr sz="2550" baseline="-17973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</a:pPr>
            <a:r>
              <a:rPr sz="1700" spc="74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700">
              <a:latin typeface="Microsoft Sans Serif"/>
              <a:cs typeface="Microsoft Sans Serif"/>
            </a:endParaRPr>
          </a:p>
          <a:p>
            <a:pPr marL="38100" marR="505459">
              <a:lnSpc>
                <a:spcPct val="100000"/>
              </a:lnSpc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TSTIInterface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*</a:t>
            </a: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</a:t>
            </a:r>
            <a:r>
              <a:rPr sz="17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 NULL;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pComponent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QueryInterface</a:t>
            </a:r>
            <a:r>
              <a:rPr sz="1700" spc="8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(IID_CATIInterface,</a:t>
            </a:r>
            <a:endParaRPr sz="1700">
              <a:latin typeface="Microsoft Sans Serif"/>
              <a:cs typeface="Microsoft Sans Serif"/>
            </a:endParaRPr>
          </a:p>
          <a:p>
            <a:pPr marL="1725295">
              <a:lnSpc>
                <a:spcPct val="100000"/>
              </a:lnSpc>
            </a:pP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(void**)&amp;</a:t>
            </a:r>
            <a:r>
              <a:rPr sz="1700" spc="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InterfaceOnComponent);</a:t>
            </a:r>
            <a:endParaRPr sz="17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</a:pPr>
            <a:r>
              <a:rPr sz="1700" spc="74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700">
              <a:latin typeface="Microsoft Sans Serif"/>
              <a:cs typeface="Microsoft Sans Serif"/>
            </a:endParaRPr>
          </a:p>
          <a:p>
            <a:pPr marL="38100" marR="505459">
              <a:lnSpc>
                <a:spcPct val="100000"/>
              </a:lnSpc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TSTIInterface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*</a:t>
            </a: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</a:t>
            </a:r>
            <a:r>
              <a:rPr sz="17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 NULL;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pComponent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QueryInterface</a:t>
            </a:r>
            <a:r>
              <a:rPr sz="1700" spc="8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(IID_CATIInterface,</a:t>
            </a:r>
            <a:endParaRPr sz="1700">
              <a:latin typeface="Microsoft Sans Serif"/>
              <a:cs typeface="Microsoft Sans Serif"/>
            </a:endParaRPr>
          </a:p>
          <a:p>
            <a:pPr marL="1847214">
              <a:lnSpc>
                <a:spcPct val="100000"/>
              </a:lnSpc>
            </a:pP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(void**)&amp;</a:t>
            </a:r>
            <a:r>
              <a:rPr sz="17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InterfaceOnComponent);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2338" y="7584084"/>
            <a:ext cx="5723890" cy="2018664"/>
            <a:chOff x="322338" y="7584084"/>
            <a:chExt cx="5723890" cy="2018664"/>
          </a:xfrm>
        </p:grpSpPr>
        <p:sp>
          <p:nvSpPr>
            <p:cNvPr id="16" name="object 16"/>
            <p:cNvSpPr/>
            <p:nvPr/>
          </p:nvSpPr>
          <p:spPr>
            <a:xfrm>
              <a:off x="336626" y="7598371"/>
              <a:ext cx="5695315" cy="1990089"/>
            </a:xfrm>
            <a:custGeom>
              <a:avLst/>
              <a:gdLst/>
              <a:ahLst/>
              <a:cxnLst/>
              <a:rect l="l" t="t" r="r" b="b"/>
              <a:pathLst>
                <a:path w="5695315" h="1990090">
                  <a:moveTo>
                    <a:pt x="5695061" y="0"/>
                  </a:moveTo>
                  <a:lnTo>
                    <a:pt x="0" y="0"/>
                  </a:lnTo>
                  <a:lnTo>
                    <a:pt x="0" y="1989582"/>
                  </a:lnTo>
                  <a:lnTo>
                    <a:pt x="5695061" y="1989582"/>
                  </a:lnTo>
                  <a:lnTo>
                    <a:pt x="5695061" y="0"/>
                  </a:lnTo>
                  <a:close/>
                </a:path>
              </a:pathLst>
            </a:custGeom>
            <a:solidFill>
              <a:srgbClr val="FF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6626" y="7598371"/>
              <a:ext cx="5695315" cy="1990089"/>
            </a:xfrm>
            <a:custGeom>
              <a:avLst/>
              <a:gdLst/>
              <a:ahLst/>
              <a:cxnLst/>
              <a:rect l="l" t="t" r="r" b="b"/>
              <a:pathLst>
                <a:path w="5695315" h="1990090">
                  <a:moveTo>
                    <a:pt x="0" y="1989582"/>
                  </a:moveTo>
                  <a:lnTo>
                    <a:pt x="5695061" y="1989582"/>
                  </a:lnTo>
                  <a:lnTo>
                    <a:pt x="5695061" y="0"/>
                  </a:lnTo>
                  <a:lnTo>
                    <a:pt x="0" y="0"/>
                  </a:lnTo>
                  <a:lnTo>
                    <a:pt x="0" y="198958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3948" y="7645654"/>
            <a:ext cx="346456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3555" marR="5080" indent="-49149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TIE_</a:t>
            </a:r>
            <a:r>
              <a:rPr sz="1700" spc="-5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TSTIInterfaceTSTComponent*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</a:t>
            </a:r>
            <a:r>
              <a:rPr sz="17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981" y="8163814"/>
            <a:ext cx="4037329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700" spc="-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TIE_</a:t>
            </a:r>
            <a:r>
              <a:rPr sz="17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TSTIInterfaceTSTComponent();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948" y="8422944"/>
            <a:ext cx="452818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745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700">
              <a:latin typeface="Microsoft Sans Serif"/>
              <a:cs typeface="Microsoft Sans Serif"/>
            </a:endParaRPr>
          </a:p>
          <a:p>
            <a:pPr marL="503555" marR="1068705" indent="-49149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TIE_</a:t>
            </a:r>
            <a:r>
              <a:rPr sz="1700" spc="-5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TSTIInterfaceTSTComponent*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</a:t>
            </a:r>
            <a:r>
              <a:rPr sz="17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  <a:p>
            <a:pPr marL="503555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700" spc="-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TIE_</a:t>
            </a:r>
            <a:r>
              <a:rPr sz="17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TSTIInterfaceTSTComponent();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83303" y="7339965"/>
            <a:ext cx="2002155" cy="66713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213986" y="7403083"/>
            <a:ext cx="16846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Internal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 DS</a:t>
            </a:r>
            <a:r>
              <a:rPr sz="1700" spc="-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13986" y="7662164"/>
            <a:ext cx="12979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Standard</a:t>
            </a:r>
            <a:r>
              <a:rPr sz="1700" spc="-8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TIE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92911" y="6370446"/>
            <a:ext cx="11891645" cy="3232150"/>
            <a:chOff x="992911" y="6370446"/>
            <a:chExt cx="11891645" cy="323215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2911" y="6580504"/>
              <a:ext cx="817892" cy="107165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01993" y="6810209"/>
              <a:ext cx="6567805" cy="2778125"/>
            </a:xfrm>
            <a:custGeom>
              <a:avLst/>
              <a:gdLst/>
              <a:ahLst/>
              <a:cxnLst/>
              <a:rect l="l" t="t" r="r" b="b"/>
              <a:pathLst>
                <a:path w="6567805" h="2778125">
                  <a:moveTo>
                    <a:pt x="6567805" y="0"/>
                  </a:moveTo>
                  <a:lnTo>
                    <a:pt x="0" y="0"/>
                  </a:lnTo>
                  <a:lnTo>
                    <a:pt x="0" y="2777743"/>
                  </a:lnTo>
                  <a:lnTo>
                    <a:pt x="6567805" y="2777743"/>
                  </a:lnTo>
                  <a:lnTo>
                    <a:pt x="6567805" y="0"/>
                  </a:lnTo>
                  <a:close/>
                </a:path>
              </a:pathLst>
            </a:custGeom>
            <a:solidFill>
              <a:srgbClr val="FF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01993" y="6810209"/>
              <a:ext cx="6567805" cy="2778125"/>
            </a:xfrm>
            <a:custGeom>
              <a:avLst/>
              <a:gdLst/>
              <a:ahLst/>
              <a:cxnLst/>
              <a:rect l="l" t="t" r="r" b="b"/>
              <a:pathLst>
                <a:path w="6567805" h="2778125">
                  <a:moveTo>
                    <a:pt x="0" y="2777743"/>
                  </a:moveTo>
                  <a:lnTo>
                    <a:pt x="6567805" y="2777743"/>
                  </a:lnTo>
                  <a:lnTo>
                    <a:pt x="6567805" y="0"/>
                  </a:lnTo>
                  <a:lnTo>
                    <a:pt x="0" y="0"/>
                  </a:lnTo>
                  <a:lnTo>
                    <a:pt x="0" y="277774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9681" y="6370446"/>
              <a:ext cx="1967865" cy="66713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041126" y="6433565"/>
            <a:ext cx="168465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Internal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DS Code </a:t>
            </a:r>
            <a:r>
              <a:rPr sz="1700" spc="-44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Chained</a:t>
            </a:r>
            <a:r>
              <a:rPr sz="1700" spc="-4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TIE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36196" y="4535423"/>
            <a:ext cx="3930650" cy="2580005"/>
            <a:chOff x="5536196" y="4535423"/>
            <a:chExt cx="3930650" cy="258000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6196" y="6166866"/>
              <a:ext cx="1070990" cy="9480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3719" y="4535423"/>
              <a:ext cx="2446020" cy="5440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01153" y="4997576"/>
              <a:ext cx="2260600" cy="1335405"/>
            </a:xfrm>
            <a:custGeom>
              <a:avLst/>
              <a:gdLst/>
              <a:ahLst/>
              <a:cxnLst/>
              <a:rect l="l" t="t" r="r" b="b"/>
              <a:pathLst>
                <a:path w="2260600" h="1335404">
                  <a:moveTo>
                    <a:pt x="2260600" y="0"/>
                  </a:moveTo>
                  <a:lnTo>
                    <a:pt x="0" y="0"/>
                  </a:lnTo>
                  <a:lnTo>
                    <a:pt x="0" y="1335024"/>
                  </a:lnTo>
                  <a:lnTo>
                    <a:pt x="2038096" y="1335024"/>
                  </a:lnTo>
                  <a:lnTo>
                    <a:pt x="2260600" y="1112520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F8F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39250" y="6110096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03" y="0"/>
                  </a:moveTo>
                  <a:lnTo>
                    <a:pt x="44450" y="44450"/>
                  </a:lnTo>
                  <a:lnTo>
                    <a:pt x="0" y="222503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C7C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01153" y="4997576"/>
              <a:ext cx="2260600" cy="1335405"/>
            </a:xfrm>
            <a:custGeom>
              <a:avLst/>
              <a:gdLst/>
              <a:ahLst/>
              <a:cxnLst/>
              <a:rect l="l" t="t" r="r" b="b"/>
              <a:pathLst>
                <a:path w="2260600" h="1335404">
                  <a:moveTo>
                    <a:pt x="2038096" y="1335024"/>
                  </a:moveTo>
                  <a:lnTo>
                    <a:pt x="2082546" y="1156970"/>
                  </a:lnTo>
                  <a:lnTo>
                    <a:pt x="2260600" y="1112520"/>
                  </a:lnTo>
                  <a:lnTo>
                    <a:pt x="2038096" y="1335024"/>
                  </a:lnTo>
                  <a:lnTo>
                    <a:pt x="0" y="1335024"/>
                  </a:lnTo>
                  <a:lnTo>
                    <a:pt x="0" y="0"/>
                  </a:lnTo>
                  <a:lnTo>
                    <a:pt x="2260600" y="0"/>
                  </a:lnTo>
                  <a:lnTo>
                    <a:pt x="2260600" y="1112520"/>
                  </a:lnTo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319518" y="5562726"/>
            <a:ext cx="160718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-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…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</a:t>
            </a:r>
            <a:r>
              <a:rPr sz="1700" b="1" spc="5" dirty="0">
                <a:solidFill>
                  <a:srgbClr val="3E0077"/>
                </a:solidFill>
                <a:latin typeface="Arial"/>
                <a:cs typeface="Arial"/>
              </a:rPr>
              <a:t>S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TI</a:t>
            </a:r>
            <a:r>
              <a:rPr sz="1700" b="1" spc="-10" dirty="0">
                <a:solidFill>
                  <a:srgbClr val="3E0077"/>
                </a:solidFill>
                <a:latin typeface="Arial"/>
                <a:cs typeface="Arial"/>
              </a:rPr>
              <a:t>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nter</a:t>
            </a:r>
            <a:r>
              <a:rPr sz="1700" b="1" spc="-10" dirty="0">
                <a:solidFill>
                  <a:srgbClr val="3E0077"/>
                </a:solidFill>
                <a:latin typeface="Arial"/>
                <a:cs typeface="Arial"/>
              </a:rPr>
              <a:t>f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ace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321609" y="4535423"/>
            <a:ext cx="2844800" cy="544195"/>
            <a:chOff x="9321609" y="4535423"/>
            <a:chExt cx="2844800" cy="544195"/>
          </a:xfrm>
        </p:grpSpPr>
        <p:sp>
          <p:nvSpPr>
            <p:cNvPr id="38" name="object 38"/>
            <p:cNvSpPr/>
            <p:nvPr/>
          </p:nvSpPr>
          <p:spPr>
            <a:xfrm>
              <a:off x="9338436" y="4809997"/>
              <a:ext cx="461009" cy="1905"/>
            </a:xfrm>
            <a:custGeom>
              <a:avLst/>
              <a:gdLst/>
              <a:ahLst/>
              <a:cxnLst/>
              <a:rect l="l" t="t" r="r" b="b"/>
              <a:pathLst>
                <a:path w="461009" h="1904">
                  <a:moveTo>
                    <a:pt x="-15875" y="825"/>
                  </a:moveTo>
                  <a:lnTo>
                    <a:pt x="476757" y="825"/>
                  </a:lnTo>
                </a:path>
              </a:pathLst>
            </a:custGeom>
            <a:ln w="3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8399" y="4535423"/>
              <a:ext cx="2107692" cy="54406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170166" y="4485680"/>
            <a:ext cx="4765675" cy="8445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14071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ponent	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925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Chained</a:t>
            </a:r>
            <a:r>
              <a:rPr sz="1700" b="1" spc="-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list: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799319" y="4689220"/>
            <a:ext cx="242570" cy="241935"/>
          </a:xfrm>
          <a:custGeom>
            <a:avLst/>
            <a:gdLst/>
            <a:ahLst/>
            <a:cxnLst/>
            <a:rect l="l" t="t" r="r" b="b"/>
            <a:pathLst>
              <a:path w="242570" h="241935">
                <a:moveTo>
                  <a:pt x="0" y="120776"/>
                </a:moveTo>
                <a:lnTo>
                  <a:pt x="9521" y="73777"/>
                </a:lnTo>
                <a:lnTo>
                  <a:pt x="35496" y="35385"/>
                </a:lnTo>
                <a:lnTo>
                  <a:pt x="74044" y="9495"/>
                </a:lnTo>
                <a:lnTo>
                  <a:pt x="121284" y="0"/>
                </a:lnTo>
                <a:lnTo>
                  <a:pt x="168471" y="9495"/>
                </a:lnTo>
                <a:lnTo>
                  <a:pt x="207025" y="35385"/>
                </a:lnTo>
                <a:lnTo>
                  <a:pt x="233031" y="73777"/>
                </a:lnTo>
                <a:lnTo>
                  <a:pt x="242570" y="120776"/>
                </a:lnTo>
                <a:lnTo>
                  <a:pt x="233031" y="167850"/>
                </a:lnTo>
                <a:lnTo>
                  <a:pt x="207025" y="206279"/>
                </a:lnTo>
                <a:lnTo>
                  <a:pt x="168471" y="232183"/>
                </a:lnTo>
                <a:lnTo>
                  <a:pt x="121284" y="241680"/>
                </a:lnTo>
                <a:lnTo>
                  <a:pt x="74044" y="232183"/>
                </a:lnTo>
                <a:lnTo>
                  <a:pt x="35496" y="206279"/>
                </a:lnTo>
                <a:lnTo>
                  <a:pt x="9521" y="167850"/>
                </a:lnTo>
                <a:lnTo>
                  <a:pt x="0" y="120776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26783" y="6912609"/>
            <a:ext cx="3376929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TSTInterface*</a:t>
            </a:r>
            <a:r>
              <a:rPr sz="17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pChainedInterface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26783" y="7171690"/>
            <a:ext cx="5237480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61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pComponent</a:t>
            </a:r>
            <a:r>
              <a:rPr sz="17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3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ChainedList</a:t>
            </a:r>
            <a:r>
              <a:rPr sz="17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(IID_TSTInterface)</a:t>
            </a:r>
            <a:endParaRPr sz="1700">
              <a:latin typeface="Microsoft Sans Serif"/>
              <a:cs typeface="Microsoft Sans Serif"/>
            </a:endParaRPr>
          </a:p>
          <a:p>
            <a:pPr marL="502920" marR="1259205" indent="-490855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TIEchain_ TSTIInterfaceTSTComponent* </a:t>
            </a:r>
            <a:r>
              <a:rPr sz="1700" spc="-4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</a:t>
            </a:r>
            <a:r>
              <a:rPr sz="17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  <a:p>
            <a:pPr marL="50292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700" spc="-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TIEchain_</a:t>
            </a:r>
            <a:r>
              <a:rPr sz="17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TSTIInterfaceTSTComponent();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00" spc="74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TSTInterface*</a:t>
            </a:r>
            <a:r>
              <a:rPr sz="1700" spc="-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pChainedInterface</a:t>
            </a:r>
            <a:r>
              <a:rPr sz="17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54991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pComponent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3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ChainedList</a:t>
            </a:r>
            <a:r>
              <a:rPr sz="17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(IID_TSTInterface)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</a:t>
            </a:r>
            <a:r>
              <a:rPr sz="17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pChainedInterface;</a:t>
            </a:r>
            <a:endParaRPr sz="1700">
              <a:latin typeface="Microsoft Sans Serif"/>
              <a:cs typeface="Microsoft Sans Serif"/>
            </a:endParaRPr>
          </a:p>
          <a:p>
            <a:pPr marL="192405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InterfaceOnComponent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-8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AddRef();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1540128"/>
            <a:ext cx="164591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2509392"/>
            <a:ext cx="164591" cy="2133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2926968"/>
            <a:ext cx="1783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3323208"/>
            <a:ext cx="152400" cy="160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7657465"/>
            <a:ext cx="178307" cy="187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8053704"/>
            <a:ext cx="152400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46223" y="7501382"/>
            <a:ext cx="9897745" cy="14465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memory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consumption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increasing</a:t>
            </a:r>
            <a:endParaRPr sz="2100" dirty="0">
              <a:latin typeface="Microsoft Sans Serif"/>
              <a:cs typeface="Microsoft Sans Serif"/>
            </a:endParaRPr>
          </a:p>
          <a:p>
            <a:pPr marL="698500" marR="508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for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instance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if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there are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lot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component</a:t>
            </a:r>
            <a:r>
              <a:rPr sz="2000" spc="-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instances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and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if</a:t>
            </a:r>
            <a:r>
              <a:rPr sz="20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we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use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several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their </a:t>
            </a:r>
            <a:r>
              <a:rPr sz="2000" spc="-5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behaviors</a:t>
            </a:r>
            <a:r>
              <a:rPr sz="20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memory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will</a:t>
            </a:r>
            <a:r>
              <a:rPr sz="20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increase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strongly</a:t>
            </a:r>
            <a:endParaRPr sz="2000" dirty="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2000" spc="-1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TIE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objects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are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deleted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until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the component</a:t>
            </a:r>
            <a:r>
              <a:rPr sz="20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deleted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9077870"/>
            <a:ext cx="178307" cy="1874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46223" y="8985605"/>
            <a:ext cx="940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tricky</a:t>
            </a:r>
            <a:r>
              <a:rPr sz="2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debugging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sz="21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manage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interface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pointer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lifecycle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(see</a:t>
            </a:r>
            <a:r>
              <a:rPr sz="21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lifecycle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chapter)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40449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TIE</a:t>
            </a:r>
            <a:r>
              <a:rPr spc="-6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Recommendation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39495" y="3950207"/>
            <a:ext cx="9528175" cy="2529205"/>
            <a:chOff x="539495" y="3950207"/>
            <a:chExt cx="9528175" cy="2529205"/>
          </a:xfrm>
        </p:grpSpPr>
        <p:sp>
          <p:nvSpPr>
            <p:cNvPr id="13" name="object 13"/>
            <p:cNvSpPr/>
            <p:nvPr/>
          </p:nvSpPr>
          <p:spPr>
            <a:xfrm>
              <a:off x="3647440" y="4222622"/>
              <a:ext cx="3272154" cy="1120775"/>
            </a:xfrm>
            <a:custGeom>
              <a:avLst/>
              <a:gdLst/>
              <a:ahLst/>
              <a:cxnLst/>
              <a:rect l="l" t="t" r="r" b="b"/>
              <a:pathLst>
                <a:path w="3272154" h="1120775">
                  <a:moveTo>
                    <a:pt x="0" y="1120266"/>
                  </a:moveTo>
                  <a:lnTo>
                    <a:pt x="377951" y="1120266"/>
                  </a:lnTo>
                  <a:lnTo>
                    <a:pt x="377951" y="0"/>
                  </a:lnTo>
                  <a:lnTo>
                    <a:pt x="327215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495" y="5070347"/>
              <a:ext cx="3113532" cy="54406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47440" y="5342889"/>
              <a:ext cx="3272154" cy="1120140"/>
            </a:xfrm>
            <a:custGeom>
              <a:avLst/>
              <a:gdLst/>
              <a:ahLst/>
              <a:cxnLst/>
              <a:rect l="l" t="t" r="r" b="b"/>
              <a:pathLst>
                <a:path w="3272154" h="1120139">
                  <a:moveTo>
                    <a:pt x="0" y="0"/>
                  </a:moveTo>
                  <a:lnTo>
                    <a:pt x="377951" y="0"/>
                  </a:lnTo>
                  <a:lnTo>
                    <a:pt x="377951" y="373380"/>
                  </a:lnTo>
                  <a:lnTo>
                    <a:pt x="3272155" y="373380"/>
                  </a:lnTo>
                </a:path>
                <a:path w="3272154" h="1120139">
                  <a:moveTo>
                    <a:pt x="0" y="0"/>
                  </a:moveTo>
                  <a:lnTo>
                    <a:pt x="377951" y="0"/>
                  </a:lnTo>
                  <a:lnTo>
                    <a:pt x="377951" y="1120140"/>
                  </a:lnTo>
                  <a:lnTo>
                    <a:pt x="3272155" y="112014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8039" y="3950207"/>
              <a:ext cx="2889504" cy="5394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9594" y="4101845"/>
              <a:ext cx="242570" cy="241935"/>
            </a:xfrm>
            <a:custGeom>
              <a:avLst/>
              <a:gdLst/>
              <a:ahLst/>
              <a:cxnLst/>
              <a:rect l="l" t="t" r="r" b="b"/>
              <a:pathLst>
                <a:path w="242570" h="241935">
                  <a:moveTo>
                    <a:pt x="0" y="120776"/>
                  </a:moveTo>
                  <a:lnTo>
                    <a:pt x="9538" y="73777"/>
                  </a:lnTo>
                  <a:lnTo>
                    <a:pt x="35544" y="35385"/>
                  </a:lnTo>
                  <a:lnTo>
                    <a:pt x="74098" y="9495"/>
                  </a:lnTo>
                  <a:lnTo>
                    <a:pt x="121284" y="0"/>
                  </a:lnTo>
                  <a:lnTo>
                    <a:pt x="168471" y="9495"/>
                  </a:lnTo>
                  <a:lnTo>
                    <a:pt x="207025" y="35385"/>
                  </a:lnTo>
                  <a:lnTo>
                    <a:pt x="233031" y="73777"/>
                  </a:lnTo>
                  <a:lnTo>
                    <a:pt x="242570" y="120776"/>
                  </a:lnTo>
                  <a:lnTo>
                    <a:pt x="233031" y="167850"/>
                  </a:lnTo>
                  <a:lnTo>
                    <a:pt x="207025" y="206279"/>
                  </a:lnTo>
                  <a:lnTo>
                    <a:pt x="168471" y="232183"/>
                  </a:lnTo>
                  <a:lnTo>
                    <a:pt x="121284" y="241680"/>
                  </a:lnTo>
                  <a:lnTo>
                    <a:pt x="74098" y="232183"/>
                  </a:lnTo>
                  <a:lnTo>
                    <a:pt x="35544" y="206279"/>
                  </a:lnTo>
                  <a:lnTo>
                    <a:pt x="9538" y="167850"/>
                  </a:lnTo>
                  <a:lnTo>
                    <a:pt x="0" y="12077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8039" y="5440679"/>
              <a:ext cx="2889504" cy="54406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507983" y="5529198"/>
            <a:ext cx="236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03719" y="5579617"/>
            <a:ext cx="3164205" cy="1155065"/>
            <a:chOff x="6903719" y="5579617"/>
            <a:chExt cx="3164205" cy="1155065"/>
          </a:xfrm>
        </p:grpSpPr>
        <p:sp>
          <p:nvSpPr>
            <p:cNvPr id="21" name="object 21"/>
            <p:cNvSpPr/>
            <p:nvPr/>
          </p:nvSpPr>
          <p:spPr>
            <a:xfrm>
              <a:off x="6919594" y="5595492"/>
              <a:ext cx="242570" cy="241935"/>
            </a:xfrm>
            <a:custGeom>
              <a:avLst/>
              <a:gdLst/>
              <a:ahLst/>
              <a:cxnLst/>
              <a:rect l="l" t="t" r="r" b="b"/>
              <a:pathLst>
                <a:path w="242570" h="241935">
                  <a:moveTo>
                    <a:pt x="0" y="120776"/>
                  </a:moveTo>
                  <a:lnTo>
                    <a:pt x="9538" y="73723"/>
                  </a:lnTo>
                  <a:lnTo>
                    <a:pt x="35544" y="35337"/>
                  </a:lnTo>
                  <a:lnTo>
                    <a:pt x="74098" y="9477"/>
                  </a:lnTo>
                  <a:lnTo>
                    <a:pt x="121284" y="0"/>
                  </a:lnTo>
                  <a:lnTo>
                    <a:pt x="168471" y="9477"/>
                  </a:lnTo>
                  <a:lnTo>
                    <a:pt x="207025" y="35337"/>
                  </a:lnTo>
                  <a:lnTo>
                    <a:pt x="233031" y="73723"/>
                  </a:lnTo>
                  <a:lnTo>
                    <a:pt x="242570" y="120776"/>
                  </a:lnTo>
                  <a:lnTo>
                    <a:pt x="233031" y="167776"/>
                  </a:lnTo>
                  <a:lnTo>
                    <a:pt x="207025" y="206168"/>
                  </a:lnTo>
                  <a:lnTo>
                    <a:pt x="168471" y="232058"/>
                  </a:lnTo>
                  <a:lnTo>
                    <a:pt x="121284" y="241553"/>
                  </a:lnTo>
                  <a:lnTo>
                    <a:pt x="74098" y="232058"/>
                  </a:lnTo>
                  <a:lnTo>
                    <a:pt x="35544" y="206168"/>
                  </a:lnTo>
                  <a:lnTo>
                    <a:pt x="9538" y="167776"/>
                  </a:lnTo>
                  <a:lnTo>
                    <a:pt x="0" y="12077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8039" y="6190487"/>
              <a:ext cx="2889504" cy="54406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713726" y="6275958"/>
            <a:ext cx="1821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31565" y="4173292"/>
            <a:ext cx="8731885" cy="2426970"/>
            <a:chOff x="3631565" y="4173292"/>
            <a:chExt cx="8731885" cy="2426970"/>
          </a:xfrm>
        </p:grpSpPr>
        <p:sp>
          <p:nvSpPr>
            <p:cNvPr id="25" name="object 25"/>
            <p:cNvSpPr/>
            <p:nvPr/>
          </p:nvSpPr>
          <p:spPr>
            <a:xfrm>
              <a:off x="6919595" y="6342252"/>
              <a:ext cx="242570" cy="241935"/>
            </a:xfrm>
            <a:custGeom>
              <a:avLst/>
              <a:gdLst/>
              <a:ahLst/>
              <a:cxnLst/>
              <a:rect l="l" t="t" r="r" b="b"/>
              <a:pathLst>
                <a:path w="242570" h="241934">
                  <a:moveTo>
                    <a:pt x="0" y="120777"/>
                  </a:moveTo>
                  <a:lnTo>
                    <a:pt x="9538" y="73777"/>
                  </a:lnTo>
                  <a:lnTo>
                    <a:pt x="35544" y="35385"/>
                  </a:lnTo>
                  <a:lnTo>
                    <a:pt x="74098" y="9495"/>
                  </a:lnTo>
                  <a:lnTo>
                    <a:pt x="121284" y="0"/>
                  </a:lnTo>
                  <a:lnTo>
                    <a:pt x="168471" y="9495"/>
                  </a:lnTo>
                  <a:lnTo>
                    <a:pt x="207025" y="35385"/>
                  </a:lnTo>
                  <a:lnTo>
                    <a:pt x="233031" y="73777"/>
                  </a:lnTo>
                  <a:lnTo>
                    <a:pt x="242570" y="120777"/>
                  </a:lnTo>
                  <a:lnTo>
                    <a:pt x="233031" y="167850"/>
                  </a:lnTo>
                  <a:lnTo>
                    <a:pt x="207025" y="206279"/>
                  </a:lnTo>
                  <a:lnTo>
                    <a:pt x="168471" y="232183"/>
                  </a:lnTo>
                  <a:lnTo>
                    <a:pt x="121284" y="241681"/>
                  </a:lnTo>
                  <a:lnTo>
                    <a:pt x="74098" y="232183"/>
                  </a:lnTo>
                  <a:lnTo>
                    <a:pt x="35544" y="206279"/>
                  </a:lnTo>
                  <a:lnTo>
                    <a:pt x="9538" y="167850"/>
                  </a:lnTo>
                  <a:lnTo>
                    <a:pt x="0" y="120777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8040" y="4695443"/>
              <a:ext cx="2889504" cy="5440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47440" y="4848605"/>
              <a:ext cx="3514725" cy="494665"/>
            </a:xfrm>
            <a:custGeom>
              <a:avLst/>
              <a:gdLst/>
              <a:ahLst/>
              <a:cxnLst/>
              <a:rect l="l" t="t" r="r" b="b"/>
              <a:pathLst>
                <a:path w="3514725" h="494664">
                  <a:moveTo>
                    <a:pt x="3272155" y="120903"/>
                  </a:moveTo>
                  <a:lnTo>
                    <a:pt x="3281693" y="73830"/>
                  </a:lnTo>
                  <a:lnTo>
                    <a:pt x="3307699" y="35401"/>
                  </a:lnTo>
                  <a:lnTo>
                    <a:pt x="3346253" y="9497"/>
                  </a:lnTo>
                  <a:lnTo>
                    <a:pt x="3393440" y="0"/>
                  </a:lnTo>
                  <a:lnTo>
                    <a:pt x="3440626" y="9497"/>
                  </a:lnTo>
                  <a:lnTo>
                    <a:pt x="3479180" y="35401"/>
                  </a:lnTo>
                  <a:lnTo>
                    <a:pt x="3505186" y="73830"/>
                  </a:lnTo>
                  <a:lnTo>
                    <a:pt x="3514725" y="120903"/>
                  </a:lnTo>
                  <a:lnTo>
                    <a:pt x="3505186" y="167903"/>
                  </a:lnTo>
                  <a:lnTo>
                    <a:pt x="3479180" y="206295"/>
                  </a:lnTo>
                  <a:lnTo>
                    <a:pt x="3440626" y="232185"/>
                  </a:lnTo>
                  <a:lnTo>
                    <a:pt x="3393440" y="241680"/>
                  </a:lnTo>
                  <a:lnTo>
                    <a:pt x="3346253" y="232185"/>
                  </a:lnTo>
                  <a:lnTo>
                    <a:pt x="3307699" y="206295"/>
                  </a:lnTo>
                  <a:lnTo>
                    <a:pt x="3281693" y="167903"/>
                  </a:lnTo>
                  <a:lnTo>
                    <a:pt x="3272155" y="120903"/>
                  </a:lnTo>
                  <a:close/>
                </a:path>
                <a:path w="3514725" h="494664">
                  <a:moveTo>
                    <a:pt x="0" y="494283"/>
                  </a:moveTo>
                  <a:lnTo>
                    <a:pt x="377951" y="494283"/>
                  </a:lnTo>
                  <a:lnTo>
                    <a:pt x="377951" y="120903"/>
                  </a:lnTo>
                  <a:lnTo>
                    <a:pt x="3272155" y="120903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3400" y="4173292"/>
              <a:ext cx="776903" cy="8453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9108" y="4415789"/>
              <a:ext cx="1974342" cy="36055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3400" y="4920179"/>
              <a:ext cx="776903" cy="8453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9108" y="5162549"/>
              <a:ext cx="1974342" cy="36055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0475721" y="5198744"/>
            <a:ext cx="16935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0099"/>
                </a:solidFill>
                <a:latin typeface="Arial"/>
                <a:cs typeface="Arial"/>
              </a:rPr>
              <a:t>QueryInterface()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783400" y="5666939"/>
            <a:ext cx="2580640" cy="845819"/>
            <a:chOff x="9783400" y="5666939"/>
            <a:chExt cx="2580640" cy="84581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3400" y="5666939"/>
              <a:ext cx="776903" cy="8453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9107" y="5909436"/>
              <a:ext cx="1974342" cy="36055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475721" y="5945504"/>
            <a:ext cx="16935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0099"/>
                </a:solidFill>
                <a:latin typeface="Arial"/>
                <a:cs typeface="Arial"/>
              </a:rPr>
              <a:t>QueryInterface()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86954" y="5497766"/>
            <a:ext cx="2270125" cy="1748789"/>
            <a:chOff x="1286954" y="5497766"/>
            <a:chExt cx="2270125" cy="1748789"/>
          </a:xfrm>
        </p:grpSpPr>
        <p:sp>
          <p:nvSpPr>
            <p:cNvPr id="38" name="object 38"/>
            <p:cNvSpPr/>
            <p:nvPr/>
          </p:nvSpPr>
          <p:spPr>
            <a:xfrm>
              <a:off x="1291716" y="5502528"/>
              <a:ext cx="2260600" cy="1739264"/>
            </a:xfrm>
            <a:custGeom>
              <a:avLst/>
              <a:gdLst/>
              <a:ahLst/>
              <a:cxnLst/>
              <a:rect l="l" t="t" r="r" b="b"/>
              <a:pathLst>
                <a:path w="2260600" h="1739265">
                  <a:moveTo>
                    <a:pt x="2260600" y="0"/>
                  </a:moveTo>
                  <a:lnTo>
                    <a:pt x="0" y="0"/>
                  </a:lnTo>
                  <a:lnTo>
                    <a:pt x="0" y="1738884"/>
                  </a:lnTo>
                  <a:lnTo>
                    <a:pt x="1970786" y="1738884"/>
                  </a:lnTo>
                  <a:lnTo>
                    <a:pt x="2260600" y="1449070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F8F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62502" y="6951598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289813" y="0"/>
                  </a:moveTo>
                  <a:lnTo>
                    <a:pt x="57912" y="57912"/>
                  </a:lnTo>
                  <a:lnTo>
                    <a:pt x="0" y="289813"/>
                  </a:lnTo>
                  <a:lnTo>
                    <a:pt x="289813" y="0"/>
                  </a:lnTo>
                  <a:close/>
                </a:path>
              </a:pathLst>
            </a:custGeom>
            <a:solidFill>
              <a:srgbClr val="C7C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91716" y="5502528"/>
              <a:ext cx="2260600" cy="1739264"/>
            </a:xfrm>
            <a:custGeom>
              <a:avLst/>
              <a:gdLst/>
              <a:ahLst/>
              <a:cxnLst/>
              <a:rect l="l" t="t" r="r" b="b"/>
              <a:pathLst>
                <a:path w="2260600" h="1739265">
                  <a:moveTo>
                    <a:pt x="1970786" y="1738884"/>
                  </a:moveTo>
                  <a:lnTo>
                    <a:pt x="2028698" y="1506982"/>
                  </a:lnTo>
                  <a:lnTo>
                    <a:pt x="2260600" y="1449070"/>
                  </a:lnTo>
                  <a:lnTo>
                    <a:pt x="1970786" y="1738884"/>
                  </a:lnTo>
                  <a:lnTo>
                    <a:pt x="0" y="1738884"/>
                  </a:lnTo>
                  <a:lnTo>
                    <a:pt x="0" y="0"/>
                  </a:lnTo>
                  <a:lnTo>
                    <a:pt x="2260600" y="0"/>
                  </a:lnTo>
                  <a:lnTo>
                    <a:pt x="2260600" y="1449070"/>
                  </a:lnTo>
                </a:path>
              </a:pathLst>
            </a:custGeom>
            <a:ln w="95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39444" y="5051834"/>
            <a:ext cx="1921510" cy="78295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TSTComponent</a:t>
            </a:r>
            <a:endParaRPr sz="2000">
              <a:latin typeface="Arial"/>
              <a:cs typeface="Arial"/>
            </a:endParaRPr>
          </a:p>
          <a:p>
            <a:pPr marR="53975" algn="ctr">
              <a:lnSpc>
                <a:spcPct val="100000"/>
              </a:lnSpc>
              <a:spcBef>
                <a:spcPts val="700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Chained</a:t>
            </a:r>
            <a:r>
              <a:rPr sz="1700" b="1" spc="-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list:</a:t>
            </a:r>
            <a:endParaRPr sz="1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09191" y="6067805"/>
            <a:ext cx="1704339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TSTInterface1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TSTInterface2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-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…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</a:t>
            </a:r>
            <a:r>
              <a:rPr sz="1700" b="1" spc="5" dirty="0">
                <a:solidFill>
                  <a:srgbClr val="3E0077"/>
                </a:solidFill>
                <a:latin typeface="Arial"/>
                <a:cs typeface="Arial"/>
              </a:rPr>
              <a:t>S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TInte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r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faceN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16558" y="1434845"/>
            <a:ext cx="11079480" cy="3678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5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If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you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don’t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know 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which</a:t>
            </a:r>
            <a:r>
              <a:rPr sz="2400" b="1" spc="-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kind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is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best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on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your</a:t>
            </a:r>
            <a:r>
              <a:rPr sz="2400" b="1" spc="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scenario choose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the </a:t>
            </a:r>
            <a:r>
              <a:rPr sz="2400" b="1" spc="-6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standard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Effectively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some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cases</a:t>
            </a:r>
            <a:r>
              <a:rPr sz="2400" b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chained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may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lead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CPU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use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increasing</a:t>
            </a:r>
            <a:endParaRPr sz="2100">
              <a:latin typeface="Microsoft Sans Serif"/>
              <a:cs typeface="Microsoft Sans Serif"/>
            </a:endParaRPr>
          </a:p>
          <a:p>
            <a:pPr marL="1327785" marR="508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for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instance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if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component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has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several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r>
              <a:rPr sz="2000" spc="-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implemented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with</a:t>
            </a:r>
            <a:r>
              <a:rPr sz="20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0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Chained</a:t>
            </a:r>
            <a:r>
              <a:rPr sz="2000" spc="-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 </a:t>
            </a:r>
            <a:r>
              <a:rPr sz="2000" spc="-5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chained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list</a:t>
            </a:r>
            <a:r>
              <a:rPr sz="20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could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be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huge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if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we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use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lot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behaviors</a:t>
            </a:r>
            <a:endParaRPr sz="2000">
              <a:latin typeface="Microsoft Sans Serif"/>
              <a:cs typeface="Microsoft Sans Serif"/>
            </a:endParaRPr>
          </a:p>
          <a:p>
            <a:pPr marL="6330950">
              <a:lnSpc>
                <a:spcPts val="2140"/>
              </a:lnSpc>
              <a:spcBef>
                <a:spcPts val="166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TSTIInterface1</a:t>
            </a:r>
            <a:endParaRPr sz="2000">
              <a:latin typeface="Arial"/>
              <a:cs typeface="Arial"/>
            </a:endParaRPr>
          </a:p>
          <a:p>
            <a:pPr marL="3400425">
              <a:lnSpc>
                <a:spcPts val="1400"/>
              </a:lnSpc>
            </a:pP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600" b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Chained TIE »</a:t>
            </a:r>
            <a:endParaRPr sz="1600">
              <a:latin typeface="Arial"/>
              <a:cs typeface="Arial"/>
            </a:endParaRPr>
          </a:p>
          <a:p>
            <a:pPr marR="332105" algn="r">
              <a:lnSpc>
                <a:spcPts val="1775"/>
              </a:lnSpc>
            </a:pPr>
            <a:r>
              <a:rPr sz="1700" b="1" spc="-5" dirty="0">
                <a:solidFill>
                  <a:srgbClr val="000099"/>
                </a:solidFill>
                <a:latin typeface="Arial"/>
                <a:cs typeface="Arial"/>
              </a:rPr>
              <a:t>QueryInterface()</a:t>
            </a:r>
            <a:endParaRPr sz="1700">
              <a:latin typeface="Arial"/>
              <a:cs typeface="Arial"/>
            </a:endParaRPr>
          </a:p>
          <a:p>
            <a:pPr marL="6330950">
              <a:lnSpc>
                <a:spcPct val="100000"/>
              </a:lnSpc>
              <a:spcBef>
                <a:spcPts val="56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TSTIInterface2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147931" y="9202928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9288A7"/>
                </a:solidFill>
                <a:latin typeface="Microsoft Sans Serif"/>
                <a:cs typeface="Microsoft Sans Serif"/>
              </a:rPr>
              <a:t>15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04917" y="5027167"/>
            <a:ext cx="1537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6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Chained</a:t>
            </a:r>
            <a:r>
              <a:rPr sz="16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r>
              <a:rPr sz="16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04917" y="5778753"/>
            <a:ext cx="1537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6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Chained</a:t>
            </a:r>
            <a:r>
              <a:rPr sz="16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r>
              <a:rPr sz="16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04917" y="6530466"/>
            <a:ext cx="1537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6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Chained</a:t>
            </a:r>
            <a:r>
              <a:rPr sz="16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r>
              <a:rPr sz="16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1540128"/>
            <a:ext cx="164591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2171064"/>
            <a:ext cx="164591" cy="2133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2588640"/>
            <a:ext cx="178307" cy="1874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6558" y="1434845"/>
            <a:ext cx="1040955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extension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can be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implemented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mode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but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also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BOA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BOA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mode the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component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extension class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inherits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from the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interface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there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no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intermediate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object</a:t>
            </a:r>
            <a:r>
              <a:rPr sz="21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unlike</a:t>
            </a:r>
            <a:r>
              <a:rPr sz="2100" spc="-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TIE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52266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BOA</a:t>
            </a:r>
            <a:r>
              <a:rPr spc="-13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(Basic</a:t>
            </a:r>
            <a:r>
              <a:rPr spc="2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Object</a:t>
            </a:r>
            <a:r>
              <a:rPr spc="-10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Adapter)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77749" y="7348219"/>
            <a:ext cx="6166485" cy="1811020"/>
            <a:chOff x="177749" y="7348219"/>
            <a:chExt cx="6166485" cy="1811020"/>
          </a:xfrm>
        </p:grpSpPr>
        <p:sp>
          <p:nvSpPr>
            <p:cNvPr id="8" name="object 8"/>
            <p:cNvSpPr/>
            <p:nvPr/>
          </p:nvSpPr>
          <p:spPr>
            <a:xfrm>
              <a:off x="192036" y="7657058"/>
              <a:ext cx="6102350" cy="1487805"/>
            </a:xfrm>
            <a:custGeom>
              <a:avLst/>
              <a:gdLst/>
              <a:ahLst/>
              <a:cxnLst/>
              <a:rect l="l" t="t" r="r" b="b"/>
              <a:pathLst>
                <a:path w="6102350" h="1487804">
                  <a:moveTo>
                    <a:pt x="6102096" y="0"/>
                  </a:moveTo>
                  <a:lnTo>
                    <a:pt x="0" y="0"/>
                  </a:lnTo>
                  <a:lnTo>
                    <a:pt x="0" y="1487424"/>
                  </a:lnTo>
                  <a:lnTo>
                    <a:pt x="6102096" y="1487424"/>
                  </a:lnTo>
                  <a:lnTo>
                    <a:pt x="6102096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036" y="7657058"/>
              <a:ext cx="6102350" cy="1487805"/>
            </a:xfrm>
            <a:custGeom>
              <a:avLst/>
              <a:gdLst/>
              <a:ahLst/>
              <a:cxnLst/>
              <a:rect l="l" t="t" r="r" b="b"/>
              <a:pathLst>
                <a:path w="6102350" h="1487804">
                  <a:moveTo>
                    <a:pt x="0" y="1487424"/>
                  </a:moveTo>
                  <a:lnTo>
                    <a:pt x="6102096" y="1487424"/>
                  </a:lnTo>
                  <a:lnTo>
                    <a:pt x="6102096" y="0"/>
                  </a:lnTo>
                  <a:lnTo>
                    <a:pt x="0" y="0"/>
                  </a:lnTo>
                  <a:lnTo>
                    <a:pt x="0" y="148742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227" y="7348219"/>
              <a:ext cx="1860677" cy="36055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69333" y="7384795"/>
            <a:ext cx="15386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Customer</a:t>
            </a:r>
            <a:r>
              <a:rPr sz="1700" spc="-7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37959" y="5406338"/>
            <a:ext cx="4316730" cy="397510"/>
            <a:chOff x="6537959" y="5406338"/>
            <a:chExt cx="4316730" cy="397510"/>
          </a:xfrm>
        </p:grpSpPr>
        <p:sp>
          <p:nvSpPr>
            <p:cNvPr id="13" name="object 13"/>
            <p:cNvSpPr/>
            <p:nvPr/>
          </p:nvSpPr>
          <p:spPr>
            <a:xfrm>
              <a:off x="6544309" y="5412688"/>
              <a:ext cx="4304030" cy="384810"/>
            </a:xfrm>
            <a:custGeom>
              <a:avLst/>
              <a:gdLst/>
              <a:ahLst/>
              <a:cxnLst/>
              <a:rect l="l" t="t" r="r" b="b"/>
              <a:pathLst>
                <a:path w="4304030" h="384810">
                  <a:moveTo>
                    <a:pt x="4303649" y="0"/>
                  </a:moveTo>
                  <a:lnTo>
                    <a:pt x="0" y="0"/>
                  </a:lnTo>
                  <a:lnTo>
                    <a:pt x="0" y="384225"/>
                  </a:lnTo>
                  <a:lnTo>
                    <a:pt x="4303649" y="384225"/>
                  </a:lnTo>
                  <a:lnTo>
                    <a:pt x="4303649" y="0"/>
                  </a:lnTo>
                  <a:close/>
                </a:path>
              </a:pathLst>
            </a:custGeom>
            <a:solidFill>
              <a:srgbClr val="D1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4309" y="5412688"/>
              <a:ext cx="4304030" cy="384810"/>
            </a:xfrm>
            <a:custGeom>
              <a:avLst/>
              <a:gdLst/>
              <a:ahLst/>
              <a:cxnLst/>
              <a:rect l="l" t="t" r="r" b="b"/>
              <a:pathLst>
                <a:path w="4304030" h="384810">
                  <a:moveTo>
                    <a:pt x="0" y="384225"/>
                  </a:moveTo>
                  <a:lnTo>
                    <a:pt x="4303649" y="384225"/>
                  </a:lnTo>
                  <a:lnTo>
                    <a:pt x="4303649" y="0"/>
                  </a:lnTo>
                  <a:lnTo>
                    <a:pt x="0" y="0"/>
                  </a:lnTo>
                  <a:lnTo>
                    <a:pt x="0" y="3842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09333" y="5431027"/>
            <a:ext cx="4022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 </a:t>
            </a:r>
            <a:r>
              <a:rPr sz="2000" b="1" dirty="0">
                <a:latin typeface="Arial"/>
                <a:cs typeface="Arial"/>
              </a:rPr>
              <a:t>Method2(…)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4243" y="4901183"/>
            <a:ext cx="4347972" cy="53949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811516" y="4989702"/>
            <a:ext cx="1779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89504" y="3195827"/>
            <a:ext cx="3191256" cy="54406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719823" y="5040376"/>
            <a:ext cx="4711700" cy="2280285"/>
            <a:chOff x="6719823" y="5040376"/>
            <a:chExt cx="4711700" cy="2280285"/>
          </a:xfrm>
        </p:grpSpPr>
        <p:sp>
          <p:nvSpPr>
            <p:cNvPr id="20" name="object 20"/>
            <p:cNvSpPr/>
            <p:nvPr/>
          </p:nvSpPr>
          <p:spPr>
            <a:xfrm>
              <a:off x="8593835" y="5056251"/>
              <a:ext cx="2821305" cy="1618615"/>
            </a:xfrm>
            <a:custGeom>
              <a:avLst/>
              <a:gdLst/>
              <a:ahLst/>
              <a:cxnLst/>
              <a:rect l="l" t="t" r="r" b="b"/>
              <a:pathLst>
                <a:path w="2821304" h="1618615">
                  <a:moveTo>
                    <a:pt x="2252345" y="120776"/>
                  </a:moveTo>
                  <a:lnTo>
                    <a:pt x="2261866" y="73777"/>
                  </a:lnTo>
                  <a:lnTo>
                    <a:pt x="2287841" y="35385"/>
                  </a:lnTo>
                  <a:lnTo>
                    <a:pt x="2326389" y="9495"/>
                  </a:lnTo>
                  <a:lnTo>
                    <a:pt x="2373630" y="0"/>
                  </a:lnTo>
                  <a:lnTo>
                    <a:pt x="2420816" y="9495"/>
                  </a:lnTo>
                  <a:lnTo>
                    <a:pt x="2459370" y="35385"/>
                  </a:lnTo>
                  <a:lnTo>
                    <a:pt x="2485376" y="73777"/>
                  </a:lnTo>
                  <a:lnTo>
                    <a:pt x="2494915" y="120776"/>
                  </a:lnTo>
                  <a:lnTo>
                    <a:pt x="2485376" y="167850"/>
                  </a:lnTo>
                  <a:lnTo>
                    <a:pt x="2459370" y="206279"/>
                  </a:lnTo>
                  <a:lnTo>
                    <a:pt x="2420816" y="232183"/>
                  </a:lnTo>
                  <a:lnTo>
                    <a:pt x="2373630" y="241681"/>
                  </a:lnTo>
                  <a:lnTo>
                    <a:pt x="2326389" y="232183"/>
                  </a:lnTo>
                  <a:lnTo>
                    <a:pt x="2287841" y="206279"/>
                  </a:lnTo>
                  <a:lnTo>
                    <a:pt x="2261866" y="167850"/>
                  </a:lnTo>
                  <a:lnTo>
                    <a:pt x="2252345" y="120776"/>
                  </a:lnTo>
                  <a:close/>
                </a:path>
                <a:path w="2821304" h="1618615">
                  <a:moveTo>
                    <a:pt x="2070862" y="1618361"/>
                  </a:moveTo>
                  <a:lnTo>
                    <a:pt x="2821305" y="1618361"/>
                  </a:lnTo>
                  <a:lnTo>
                    <a:pt x="2821305" y="120776"/>
                  </a:lnTo>
                  <a:lnTo>
                    <a:pt x="2494915" y="120776"/>
                  </a:lnTo>
                </a:path>
                <a:path w="2821304" h="1618615">
                  <a:moveTo>
                    <a:pt x="100965" y="1358138"/>
                  </a:moveTo>
                  <a:lnTo>
                    <a:pt x="106553" y="1014222"/>
                  </a:lnTo>
                </a:path>
                <a:path w="2821304" h="1618615">
                  <a:moveTo>
                    <a:pt x="0" y="1014222"/>
                  </a:moveTo>
                  <a:lnTo>
                    <a:pt x="106553" y="783844"/>
                  </a:lnTo>
                  <a:lnTo>
                    <a:pt x="213106" y="1014222"/>
                  </a:lnTo>
                  <a:lnTo>
                    <a:pt x="0" y="1014222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9823" y="6905383"/>
              <a:ext cx="3927475" cy="415290"/>
            </a:xfrm>
            <a:custGeom>
              <a:avLst/>
              <a:gdLst/>
              <a:ahLst/>
              <a:cxnLst/>
              <a:rect l="l" t="t" r="r" b="b"/>
              <a:pathLst>
                <a:path w="3927475" h="415290">
                  <a:moveTo>
                    <a:pt x="3927094" y="0"/>
                  </a:moveTo>
                  <a:lnTo>
                    <a:pt x="0" y="0"/>
                  </a:lnTo>
                  <a:lnTo>
                    <a:pt x="0" y="415277"/>
                  </a:lnTo>
                  <a:lnTo>
                    <a:pt x="3927094" y="415277"/>
                  </a:lnTo>
                  <a:lnTo>
                    <a:pt x="3927094" y="0"/>
                  </a:lnTo>
                  <a:close/>
                </a:path>
              </a:pathLst>
            </a:custGeom>
            <a:solidFill>
              <a:srgbClr val="F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19823" y="6905383"/>
            <a:ext cx="3927475" cy="4152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 </a:t>
            </a:r>
            <a:r>
              <a:rPr sz="2000" b="1" dirty="0">
                <a:latin typeface="Arial"/>
                <a:cs typeface="Arial"/>
              </a:rPr>
              <a:t>Method2(…)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11695" y="6400800"/>
            <a:ext cx="3963924" cy="54406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637144" y="6487490"/>
            <a:ext cx="21177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ntf2OnCo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42276" y="3700855"/>
            <a:ext cx="4304030" cy="384810"/>
          </a:xfrm>
          <a:custGeom>
            <a:avLst/>
            <a:gdLst/>
            <a:ahLst/>
            <a:cxnLst/>
            <a:rect l="l" t="t" r="r" b="b"/>
            <a:pathLst>
              <a:path w="4304030" h="384810">
                <a:moveTo>
                  <a:pt x="4303649" y="0"/>
                </a:moveTo>
                <a:lnTo>
                  <a:pt x="0" y="0"/>
                </a:lnTo>
                <a:lnTo>
                  <a:pt x="0" y="384225"/>
                </a:lnTo>
                <a:lnTo>
                  <a:pt x="4303649" y="384225"/>
                </a:lnTo>
                <a:lnTo>
                  <a:pt x="4303649" y="0"/>
                </a:lnTo>
                <a:close/>
              </a:path>
            </a:pathLst>
          </a:custGeom>
          <a:solidFill>
            <a:srgbClr val="D1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42276" y="3700855"/>
            <a:ext cx="4304030" cy="3848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Method1(…)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0940" y="3191255"/>
            <a:ext cx="4347972" cy="54406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527805" y="3284346"/>
            <a:ext cx="7060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939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ponent	</a:t>
            </a:r>
            <a:r>
              <a:rPr sz="3000" b="1" baseline="1388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3000" b="1" spc="-15" baseline="13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1" baseline="1388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3000" b="1" spc="7" baseline="138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b="1" baseline="1388" dirty="0">
                <a:solidFill>
                  <a:srgbClr val="FFFFFF"/>
                </a:solidFill>
                <a:latin typeface="Arial"/>
                <a:cs typeface="Arial"/>
              </a:rPr>
              <a:t>ce1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61097" y="3344290"/>
            <a:ext cx="242570" cy="241935"/>
          </a:xfrm>
          <a:custGeom>
            <a:avLst/>
            <a:gdLst/>
            <a:ahLst/>
            <a:cxnLst/>
            <a:rect l="l" t="t" r="r" b="b"/>
            <a:pathLst>
              <a:path w="242570" h="241935">
                <a:moveTo>
                  <a:pt x="0" y="120777"/>
                </a:moveTo>
                <a:lnTo>
                  <a:pt x="9521" y="73777"/>
                </a:lnTo>
                <a:lnTo>
                  <a:pt x="35496" y="35385"/>
                </a:lnTo>
                <a:lnTo>
                  <a:pt x="74044" y="9495"/>
                </a:lnTo>
                <a:lnTo>
                  <a:pt x="121284" y="0"/>
                </a:lnTo>
                <a:lnTo>
                  <a:pt x="168471" y="9495"/>
                </a:lnTo>
                <a:lnTo>
                  <a:pt x="207025" y="35385"/>
                </a:lnTo>
                <a:lnTo>
                  <a:pt x="233031" y="73777"/>
                </a:lnTo>
                <a:lnTo>
                  <a:pt x="242570" y="120777"/>
                </a:lnTo>
                <a:lnTo>
                  <a:pt x="233031" y="167850"/>
                </a:lnTo>
                <a:lnTo>
                  <a:pt x="207025" y="206279"/>
                </a:lnTo>
                <a:lnTo>
                  <a:pt x="168471" y="232183"/>
                </a:lnTo>
                <a:lnTo>
                  <a:pt x="121284" y="241681"/>
                </a:lnTo>
                <a:lnTo>
                  <a:pt x="74044" y="232183"/>
                </a:lnTo>
                <a:lnTo>
                  <a:pt x="35496" y="206279"/>
                </a:lnTo>
                <a:lnTo>
                  <a:pt x="9521" y="167850"/>
                </a:lnTo>
                <a:lnTo>
                  <a:pt x="0" y="120777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84932" y="3712730"/>
            <a:ext cx="3161665" cy="415290"/>
          </a:xfrm>
          <a:prstGeom prst="rect">
            <a:avLst/>
          </a:prstGeom>
          <a:solidFill>
            <a:srgbClr val="F1E4FF"/>
          </a:solidFill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Method1(…)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41771" y="3073145"/>
            <a:ext cx="124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9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«</a:t>
            </a:r>
            <a:r>
              <a:rPr sz="2400" b="1" u="heavy" spc="-4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TIE</a:t>
            </a:r>
            <a:r>
              <a:rPr sz="2400" b="1" u="heavy" spc="-5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</a:t>
            </a:r>
            <a:r>
              <a:rPr sz="2400" b="1" u="heavy" spc="11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73053" y="5797041"/>
            <a:ext cx="119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2400" b="1" spc="-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BOA</a:t>
            </a:r>
            <a:r>
              <a:rPr sz="2400" b="1" spc="-1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41579" y="7597063"/>
            <a:ext cx="6282055" cy="1527810"/>
            <a:chOff x="6541579" y="7597063"/>
            <a:chExt cx="6282055" cy="1527810"/>
          </a:xfrm>
        </p:grpSpPr>
        <p:sp>
          <p:nvSpPr>
            <p:cNvPr id="34" name="object 34"/>
            <p:cNvSpPr/>
            <p:nvPr/>
          </p:nvSpPr>
          <p:spPr>
            <a:xfrm>
              <a:off x="6555867" y="7611350"/>
              <a:ext cx="6253480" cy="1499235"/>
            </a:xfrm>
            <a:custGeom>
              <a:avLst/>
              <a:gdLst/>
              <a:ahLst/>
              <a:cxnLst/>
              <a:rect l="l" t="t" r="r" b="b"/>
              <a:pathLst>
                <a:path w="6253480" h="1499234">
                  <a:moveTo>
                    <a:pt x="6253226" y="0"/>
                  </a:moveTo>
                  <a:lnTo>
                    <a:pt x="0" y="0"/>
                  </a:lnTo>
                  <a:lnTo>
                    <a:pt x="0" y="1499235"/>
                  </a:lnTo>
                  <a:lnTo>
                    <a:pt x="6253226" y="1499235"/>
                  </a:lnTo>
                  <a:lnTo>
                    <a:pt x="6253226" y="0"/>
                  </a:lnTo>
                  <a:close/>
                </a:path>
              </a:pathLst>
            </a:custGeom>
            <a:solidFill>
              <a:srgbClr val="FF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5867" y="7611350"/>
              <a:ext cx="6253480" cy="1499235"/>
            </a:xfrm>
            <a:custGeom>
              <a:avLst/>
              <a:gdLst/>
              <a:ahLst/>
              <a:cxnLst/>
              <a:rect l="l" t="t" r="r" b="b"/>
              <a:pathLst>
                <a:path w="6253480" h="1499234">
                  <a:moveTo>
                    <a:pt x="0" y="1499235"/>
                  </a:moveTo>
                  <a:lnTo>
                    <a:pt x="6253226" y="1499235"/>
                  </a:lnTo>
                  <a:lnTo>
                    <a:pt x="6253226" y="0"/>
                  </a:lnTo>
                  <a:lnTo>
                    <a:pt x="0" y="0"/>
                  </a:lnTo>
                  <a:lnTo>
                    <a:pt x="0" y="149923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35242" y="7639304"/>
            <a:ext cx="6092190" cy="132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piInterface1OnComponent</a:t>
            </a:r>
            <a:r>
              <a:rPr sz="17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2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GetComponent</a:t>
            </a:r>
            <a:r>
              <a:rPr sz="17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(pComponent);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piInterface2OnComponent</a:t>
            </a:r>
            <a:r>
              <a:rPr sz="17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  <a:p>
            <a:pPr marL="12700" marR="367030" indent="49022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pComponent</a:t>
            </a:r>
            <a:r>
              <a:rPr sz="17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5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GetExtension</a:t>
            </a:r>
            <a:r>
              <a:rPr sz="17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(“TSTEIntf2OnComp”); </a:t>
            </a:r>
            <a:r>
              <a:rPr sz="1700" spc="-434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If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(NULL</a:t>
            </a:r>
            <a:r>
              <a:rPr sz="1700" spc="-7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==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piInterface2OnComponent</a:t>
            </a:r>
            <a:r>
              <a:rPr sz="17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)</a:t>
            </a:r>
            <a:endParaRPr sz="1700">
              <a:latin typeface="Microsoft Sans Serif"/>
              <a:cs typeface="Microsoft Sans Serif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piInterface2OnComponent</a:t>
            </a:r>
            <a:r>
              <a:rPr sz="17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47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TSTEIntf2OnComp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();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30941" y="7292213"/>
            <a:ext cx="1904745" cy="36055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917681" y="7328661"/>
            <a:ext cx="16846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Internal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 DS</a:t>
            </a:r>
            <a:r>
              <a:rPr sz="1700" spc="-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34329" y="4148963"/>
            <a:ext cx="1294765" cy="4173220"/>
            <a:chOff x="5434329" y="4148963"/>
            <a:chExt cx="1294765" cy="4173220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71093" y="7627366"/>
              <a:ext cx="1157671" cy="69447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34329" y="4148963"/>
              <a:ext cx="1290955" cy="2541905"/>
            </a:xfrm>
            <a:custGeom>
              <a:avLst/>
              <a:gdLst/>
              <a:ahLst/>
              <a:cxnLst/>
              <a:rect l="l" t="t" r="r" b="b"/>
              <a:pathLst>
                <a:path w="1290954" h="2541904">
                  <a:moveTo>
                    <a:pt x="95250" y="142875"/>
                  </a:moveTo>
                  <a:lnTo>
                    <a:pt x="63500" y="142875"/>
                  </a:lnTo>
                  <a:lnTo>
                    <a:pt x="63500" y="2541524"/>
                  </a:lnTo>
                  <a:lnTo>
                    <a:pt x="1290574" y="2541524"/>
                  </a:lnTo>
                  <a:lnTo>
                    <a:pt x="1290574" y="2525649"/>
                  </a:lnTo>
                  <a:lnTo>
                    <a:pt x="95250" y="2525649"/>
                  </a:lnTo>
                  <a:lnTo>
                    <a:pt x="79375" y="2509774"/>
                  </a:lnTo>
                  <a:lnTo>
                    <a:pt x="95250" y="2509774"/>
                  </a:lnTo>
                  <a:lnTo>
                    <a:pt x="95250" y="142875"/>
                  </a:lnTo>
                  <a:close/>
                </a:path>
                <a:path w="1290954" h="2541904">
                  <a:moveTo>
                    <a:pt x="95250" y="2509774"/>
                  </a:moveTo>
                  <a:lnTo>
                    <a:pt x="79375" y="2509774"/>
                  </a:lnTo>
                  <a:lnTo>
                    <a:pt x="95250" y="2525649"/>
                  </a:lnTo>
                  <a:lnTo>
                    <a:pt x="95250" y="2509774"/>
                  </a:lnTo>
                  <a:close/>
                </a:path>
                <a:path w="1290954" h="2541904">
                  <a:moveTo>
                    <a:pt x="1290574" y="2509774"/>
                  </a:moveTo>
                  <a:lnTo>
                    <a:pt x="95250" y="2509774"/>
                  </a:lnTo>
                  <a:lnTo>
                    <a:pt x="95250" y="2525649"/>
                  </a:lnTo>
                  <a:lnTo>
                    <a:pt x="1290574" y="2525649"/>
                  </a:lnTo>
                  <a:lnTo>
                    <a:pt x="1290574" y="2509774"/>
                  </a:lnTo>
                  <a:close/>
                </a:path>
                <a:path w="1290954" h="2541904">
                  <a:moveTo>
                    <a:pt x="79375" y="0"/>
                  </a:moveTo>
                  <a:lnTo>
                    <a:pt x="0" y="158750"/>
                  </a:lnTo>
                  <a:lnTo>
                    <a:pt x="63500" y="158750"/>
                  </a:lnTo>
                  <a:lnTo>
                    <a:pt x="63500" y="142875"/>
                  </a:lnTo>
                  <a:lnTo>
                    <a:pt x="150812" y="142875"/>
                  </a:lnTo>
                  <a:lnTo>
                    <a:pt x="79375" y="0"/>
                  </a:lnTo>
                  <a:close/>
                </a:path>
                <a:path w="1290954" h="2541904">
                  <a:moveTo>
                    <a:pt x="150812" y="142875"/>
                  </a:moveTo>
                  <a:lnTo>
                    <a:pt x="95250" y="142875"/>
                  </a:lnTo>
                  <a:lnTo>
                    <a:pt x="95250" y="158750"/>
                  </a:lnTo>
                  <a:lnTo>
                    <a:pt x="158750" y="158750"/>
                  </a:lnTo>
                  <a:lnTo>
                    <a:pt x="150812" y="142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4609" y="6293065"/>
            <a:ext cx="4545965" cy="777875"/>
          </a:xfrm>
          <a:prstGeom prst="rect">
            <a:avLst/>
          </a:prstGeom>
          <a:solidFill>
            <a:srgbClr val="FAFDDE"/>
          </a:solidFill>
          <a:ln w="2857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9539" marR="163830">
              <a:lnSpc>
                <a:spcPct val="100000"/>
              </a:lnSpc>
              <a:spcBef>
                <a:spcPts val="475"/>
              </a:spcBef>
            </a:pP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 TSTIInterface1 libTSTSharedLibrary1 </a:t>
            </a:r>
            <a:r>
              <a:rPr sz="1400" spc="-36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</a:t>
            </a:r>
            <a:r>
              <a:rPr sz="1400" spc="-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TSTIInterface2</a:t>
            </a:r>
            <a:r>
              <a:rPr sz="14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libTSTSharedLibrary2</a:t>
            </a:r>
            <a:endParaRPr sz="1400">
              <a:latin typeface="Microsoft Sans Serif"/>
              <a:cs typeface="Microsoft Sans Serif"/>
            </a:endParaRPr>
          </a:p>
          <a:p>
            <a:pPr marL="129539">
              <a:lnSpc>
                <a:spcPct val="100000"/>
              </a:lnSpc>
            </a:pPr>
            <a:r>
              <a:rPr sz="1400" spc="61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4609" y="5899962"/>
            <a:ext cx="2364740" cy="393700"/>
          </a:xfrm>
          <a:prstGeom prst="rect">
            <a:avLst/>
          </a:prstGeom>
          <a:solidFill>
            <a:srgbClr val="FAFDDE"/>
          </a:solidFill>
          <a:ln w="2857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475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TSTFramework.dico</a:t>
            </a:r>
            <a:endParaRPr sz="1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4058" y="4313301"/>
            <a:ext cx="168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24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extends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2018" y="4665586"/>
            <a:ext cx="820953" cy="82094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73201" y="4281551"/>
            <a:ext cx="4504055" cy="1405255"/>
          </a:xfrm>
          <a:prstGeom prst="rect">
            <a:avLst/>
          </a:prstGeom>
          <a:ln w="9525">
            <a:solidFill>
              <a:srgbClr val="3E007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27735" marR="828040" indent="-1397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A</a:t>
            </a:r>
            <a:r>
              <a:rPr sz="2000" spc="-10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pointer</a:t>
            </a:r>
            <a:r>
              <a:rPr sz="20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on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an</a:t>
            </a:r>
            <a:r>
              <a:rPr sz="2000" spc="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interface </a:t>
            </a:r>
            <a:r>
              <a:rPr sz="2000" spc="-5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implemented</a:t>
            </a:r>
            <a:r>
              <a:rPr sz="20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</a:t>
            </a:r>
            <a:r>
              <a:rPr sz="2000" spc="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BOA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 mode</a:t>
            </a:r>
            <a:r>
              <a:rPr sz="20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r>
              <a:rPr sz="20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pointer</a:t>
            </a:r>
            <a:r>
              <a:rPr sz="20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on the</a:t>
            </a:r>
            <a:endParaRPr sz="2000">
              <a:latin typeface="Microsoft Sans Serif"/>
              <a:cs typeface="Microsoft Sans Serif"/>
            </a:endParaRPr>
          </a:p>
          <a:p>
            <a:pPr marL="927735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corresponding</a:t>
            </a:r>
            <a:r>
              <a:rPr sz="2000" spc="-4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extension</a:t>
            </a:r>
            <a:r>
              <a:rPr sz="20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class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687050" y="7019925"/>
            <a:ext cx="609600" cy="171450"/>
          </a:xfrm>
          <a:custGeom>
            <a:avLst/>
            <a:gdLst/>
            <a:ahLst/>
            <a:cxnLst/>
            <a:rect l="l" t="t" r="r" b="b"/>
            <a:pathLst>
              <a:path w="60960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60960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609600" h="171450">
                <a:moveTo>
                  <a:pt x="609600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609600" y="114300"/>
                </a:lnTo>
                <a:lnTo>
                  <a:pt x="60960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1101" y="7697799"/>
            <a:ext cx="5174615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TSTInterface1* piInterface1OnComponent</a:t>
            </a:r>
            <a:r>
              <a:rPr sz="17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370" dirty="0">
                <a:solidFill>
                  <a:srgbClr val="3E0077"/>
                </a:solidFill>
                <a:latin typeface="Microsoft Sans Serif"/>
                <a:cs typeface="Microsoft Sans Serif"/>
              </a:rPr>
              <a:t>…; </a:t>
            </a:r>
            <a:r>
              <a:rPr sz="1700" spc="37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TSTIInterface2*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piInterface2OnComponent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 NULL; </a:t>
            </a:r>
            <a:r>
              <a:rPr sz="1700" spc="-4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piInterface1OnComponent</a:t>
            </a:r>
            <a:r>
              <a:rPr sz="17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QueryInterface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0933" y="8475370"/>
            <a:ext cx="58089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(IID_TSTIInterface2,</a:t>
            </a:r>
            <a:r>
              <a:rPr sz="17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(void**)&amp;</a:t>
            </a:r>
            <a:r>
              <a:rPr sz="17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piInterface2OnComponent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);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1101" y="8734450"/>
            <a:ext cx="43408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piInterface2OnComponent</a:t>
            </a:r>
            <a:r>
              <a:rPr sz="17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4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E0077"/>
                </a:solidFill>
                <a:latin typeface="Arial"/>
                <a:cs typeface="Arial"/>
              </a:rPr>
              <a:t>Method2(...)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;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1540128"/>
            <a:ext cx="164591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1957704"/>
            <a:ext cx="1783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2341752"/>
            <a:ext cx="1783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3186048"/>
            <a:ext cx="1645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3603625"/>
            <a:ext cx="178307" cy="187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3999864"/>
            <a:ext cx="152400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4353432"/>
            <a:ext cx="178307" cy="1874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5057520"/>
            <a:ext cx="178307" cy="1874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5441569"/>
            <a:ext cx="178307" cy="1874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5837808"/>
            <a:ext cx="152400" cy="1600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57" y="6596760"/>
            <a:ext cx="164591" cy="2133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7014336"/>
            <a:ext cx="178307" cy="1874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7730616"/>
            <a:ext cx="152400" cy="1600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070" y="8084184"/>
            <a:ext cx="178307" cy="1874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8480462"/>
            <a:ext cx="152400" cy="1600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014" y="8846222"/>
            <a:ext cx="152400" cy="16001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416558" y="1361693"/>
            <a:ext cx="11224895" cy="78117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Advantages:</a:t>
            </a:r>
            <a:endParaRPr sz="240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Don’t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create</a:t>
            </a:r>
            <a:r>
              <a:rPr sz="2100" spc="-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(save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memory)</a:t>
            </a:r>
            <a:endParaRPr sz="2100" dirty="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Direct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access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to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component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(better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CPU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performances)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Restrictions:</a:t>
            </a:r>
            <a:endParaRPr sz="240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0"/>
              </a:spcBef>
            </a:pP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1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component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implement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sz="21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extension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class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can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implement</a:t>
            </a:r>
            <a:r>
              <a:rPr sz="21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only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one</a:t>
            </a:r>
            <a:r>
              <a:rPr sz="21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interface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in</a:t>
            </a:r>
            <a:r>
              <a:rPr sz="21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BOA</a:t>
            </a:r>
            <a:r>
              <a:rPr sz="21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mode</a:t>
            </a:r>
            <a:endParaRPr sz="21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multiple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inheritance</a:t>
            </a:r>
            <a:r>
              <a:rPr sz="20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forbidden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in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CAA</a:t>
            </a:r>
          </a:p>
          <a:p>
            <a:pPr marL="641985" marR="5080">
              <a:lnSpc>
                <a:spcPct val="100000"/>
              </a:lnSpc>
              <a:spcBef>
                <a:spcPts val="500"/>
              </a:spcBef>
            </a:pPr>
            <a:r>
              <a:rPr sz="2100" dirty="0">
                <a:solidFill>
                  <a:srgbClr val="00B050"/>
                </a:solidFill>
                <a:latin typeface="Microsoft Sans Serif"/>
                <a:cs typeface="Microsoft Sans Serif"/>
              </a:rPr>
              <a:t>If</a:t>
            </a:r>
            <a:r>
              <a:rPr sz="2100" spc="2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00B050"/>
                </a:solidFill>
                <a:latin typeface="Microsoft Sans Serif"/>
                <a:cs typeface="Microsoft Sans Serif"/>
              </a:rPr>
              <a:t>the</a:t>
            </a:r>
            <a:r>
              <a:rPr sz="2100" spc="3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interface</a:t>
            </a:r>
            <a:r>
              <a:rPr sz="2100" spc="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has</a:t>
            </a:r>
            <a:r>
              <a:rPr sz="2100" spc="3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an</a:t>
            </a:r>
            <a:r>
              <a:rPr sz="2100" spc="1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adapter</a:t>
            </a:r>
            <a:r>
              <a:rPr sz="2100" spc="3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class</a:t>
            </a:r>
            <a:r>
              <a:rPr sz="2100" spc="2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you</a:t>
            </a:r>
            <a:r>
              <a:rPr sz="2100" spc="3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can</a:t>
            </a:r>
            <a:r>
              <a:rPr sz="2100" spc="1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only</a:t>
            </a:r>
            <a:r>
              <a:rPr sz="2100" spc="3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implement</a:t>
            </a:r>
            <a:r>
              <a:rPr sz="2100" spc="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it</a:t>
            </a:r>
            <a:r>
              <a:rPr sz="2100" spc="3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in</a:t>
            </a:r>
            <a:r>
              <a:rPr sz="2100" spc="2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00B050"/>
                </a:solidFill>
                <a:latin typeface="Microsoft Sans Serif"/>
                <a:cs typeface="Microsoft Sans Serif"/>
              </a:rPr>
              <a:t>BOA</a:t>
            </a:r>
            <a:r>
              <a:rPr sz="2100" spc="-9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mode</a:t>
            </a:r>
            <a:r>
              <a:rPr sz="2100" spc="2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if</a:t>
            </a:r>
            <a:r>
              <a:rPr sz="2100" spc="4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00B050"/>
                </a:solidFill>
                <a:latin typeface="Microsoft Sans Serif"/>
                <a:cs typeface="Microsoft Sans Serif"/>
              </a:rPr>
              <a:t>the</a:t>
            </a:r>
            <a:r>
              <a:rPr sz="2100" spc="3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adapter </a:t>
            </a:r>
            <a:r>
              <a:rPr sz="2100" spc="-54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inherits </a:t>
            </a:r>
            <a:r>
              <a:rPr sz="2100" dirty="0">
                <a:solidFill>
                  <a:srgbClr val="00B050"/>
                </a:solidFill>
                <a:latin typeface="Microsoft Sans Serif"/>
                <a:cs typeface="Microsoft Sans Serif"/>
              </a:rPr>
              <a:t>from</a:t>
            </a:r>
            <a:r>
              <a:rPr sz="2100" spc="2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00B050"/>
                </a:solidFill>
                <a:latin typeface="Microsoft Sans Serif"/>
                <a:cs typeface="Microsoft Sans Serif"/>
              </a:rPr>
              <a:t>the</a:t>
            </a:r>
            <a:r>
              <a:rPr sz="2100" spc="1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interface</a:t>
            </a:r>
            <a:endParaRPr sz="2100" dirty="0">
              <a:solidFill>
                <a:srgbClr val="00B050"/>
              </a:solidFill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Code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extension and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BOA</a:t>
            </a:r>
            <a:r>
              <a:rPr sz="21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are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compatible</a:t>
            </a:r>
            <a:endParaRPr sz="21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Implementing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some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DS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with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BOA</a:t>
            </a:r>
            <a:r>
              <a:rPr sz="2100" spc="-8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may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not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authorized</a:t>
            </a:r>
            <a:endParaRPr sz="2100" dirty="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Refer</a:t>
            </a:r>
            <a:r>
              <a:rPr sz="20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to the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CAA</a:t>
            </a:r>
            <a:r>
              <a:rPr sz="2000" spc="-9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documentation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(ex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: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10" dirty="0">
                <a:solidFill>
                  <a:srgbClr val="3E0077"/>
                </a:solidFill>
                <a:latin typeface="Arial"/>
                <a:cs typeface="Arial"/>
              </a:rPr>
              <a:t>CATIModelEvents</a:t>
            </a:r>
            <a:r>
              <a:rPr sz="20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)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Recommendations:</a:t>
            </a:r>
            <a:endParaRPr sz="240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In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term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of</a:t>
            </a:r>
            <a:r>
              <a:rPr sz="21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architecture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it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better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to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in</a:t>
            </a:r>
            <a:r>
              <a:rPr sz="21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</a:t>
            </a:r>
            <a:r>
              <a:rPr sz="21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mode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for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component</a:t>
            </a:r>
            <a:endParaRPr sz="2100" dirty="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implementation</a:t>
            </a:r>
            <a:r>
              <a:rPr sz="2100" spc="-6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classes</a:t>
            </a:r>
            <a:endParaRPr sz="2100" dirty="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Otherwise</a:t>
            </a:r>
            <a:r>
              <a:rPr sz="2000" spc="-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pointer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will</a:t>
            </a:r>
            <a:r>
              <a:rPr sz="20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be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direct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cast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component</a:t>
            </a:r>
            <a:endParaRPr sz="2000" dirty="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00"/>
              </a:spcBef>
            </a:pP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If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you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don’t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know</a:t>
            </a:r>
            <a:r>
              <a:rPr sz="2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which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mode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best</a:t>
            </a:r>
            <a:r>
              <a:rPr sz="21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for</a:t>
            </a:r>
            <a:r>
              <a:rPr sz="21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your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scenario</a:t>
            </a:r>
            <a:endParaRPr sz="21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27785" marR="1720850">
              <a:lnSpc>
                <a:spcPct val="120000"/>
              </a:lnSpc>
              <a:spcBef>
                <a:spcPts val="5"/>
              </a:spcBef>
            </a:pP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Use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BOA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with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extensions and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implement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single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interface per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extension </a:t>
            </a:r>
            <a:r>
              <a:rPr sz="2000" spc="-5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Use</a:t>
            </a:r>
            <a:r>
              <a:rPr sz="20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TIE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otherwise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451421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BOA</a:t>
            </a:r>
            <a:r>
              <a:rPr spc="-15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Recommendations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1942591"/>
            <a:ext cx="178307" cy="18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1091" y="1346453"/>
            <a:ext cx="9995535" cy="848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8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must be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deleted 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when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its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behaviors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are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no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longer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Lifecycle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is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managed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by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COM</a:t>
            </a:r>
            <a:r>
              <a:rPr sz="21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counter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mechanism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2338831"/>
            <a:ext cx="152400" cy="160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2704591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3070351"/>
            <a:ext cx="152400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86557" y="2169961"/>
            <a:ext cx="535813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AddRef()</a:t>
            </a:r>
            <a:r>
              <a:rPr sz="2000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000" i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increment</a:t>
            </a:r>
            <a:r>
              <a:rPr sz="2000" i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000" i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counter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Release()</a:t>
            </a:r>
            <a:r>
              <a:rPr sz="2000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000" i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decrement</a:t>
            </a:r>
            <a:r>
              <a:rPr sz="2000" i="1" spc="-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000" i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counter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Object</a:t>
            </a:r>
            <a:r>
              <a:rPr sz="2000" i="1" spc="-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will</a:t>
            </a:r>
            <a:r>
              <a:rPr sz="2000" i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be deleted</a:t>
            </a:r>
            <a:r>
              <a:rPr sz="2000" i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if</a:t>
            </a:r>
            <a:r>
              <a:rPr sz="2000" i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000" i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counter</a:t>
            </a:r>
            <a:r>
              <a:rPr sz="2000" i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equals</a:t>
            </a:r>
            <a:r>
              <a:rPr sz="2000" i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zero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3609847"/>
            <a:ext cx="164592" cy="2133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4027423"/>
            <a:ext cx="178307" cy="1874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4731511"/>
            <a:ext cx="178307" cy="1874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1091" y="3431539"/>
            <a:ext cx="6454140" cy="18732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TIE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/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Extension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counter</a:t>
            </a:r>
            <a:endParaRPr sz="2400">
              <a:latin typeface="Arial"/>
              <a:cs typeface="Arial"/>
            </a:endParaRPr>
          </a:p>
          <a:p>
            <a:pPr marL="641985" marR="5080">
              <a:lnSpc>
                <a:spcPct val="100000"/>
              </a:lnSpc>
              <a:spcBef>
                <a:spcPts val="505"/>
              </a:spcBef>
            </a:pP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already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incremented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when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you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get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 </a:t>
            </a:r>
            <a:r>
              <a:rPr sz="2100" spc="-5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pointer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from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any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methods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as</a:t>
            </a:r>
            <a:r>
              <a:rPr sz="21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i="1" spc="-5" dirty="0">
                <a:solidFill>
                  <a:srgbClr val="3E0077"/>
                </a:solidFill>
                <a:latin typeface="Arial"/>
                <a:cs typeface="Arial"/>
              </a:rPr>
              <a:t>QueryInterface()</a:t>
            </a:r>
            <a:endParaRPr sz="2100">
              <a:latin typeface="Arial"/>
              <a:cs typeface="Arial"/>
            </a:endParaRPr>
          </a:p>
          <a:p>
            <a:pPr marL="641985" marR="19558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must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incremented when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you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get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 </a:t>
            </a:r>
            <a:r>
              <a:rPr sz="2100" spc="-5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pointer thanks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to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affectation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5435600"/>
            <a:ext cx="178307" cy="1874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00504" y="5342889"/>
            <a:ext cx="7172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must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decremented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each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time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you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don’t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need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it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any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longer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6170167"/>
            <a:ext cx="164592" cy="2133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6587743"/>
            <a:ext cx="178307" cy="18745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71091" y="5992110"/>
            <a:ext cx="5521325" cy="1169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 counter</a:t>
            </a:r>
            <a:endParaRPr sz="2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managed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automatically when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one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of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its</a:t>
            </a:r>
            <a:endParaRPr sz="210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</a:pP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“AddRef()/Release()”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7477759"/>
            <a:ext cx="164592" cy="2133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7895335"/>
            <a:ext cx="178307" cy="18745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8279383"/>
            <a:ext cx="178307" cy="18745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71091" y="7300086"/>
            <a:ext cx="9925685" cy="1232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Components are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deleted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when</a:t>
            </a:r>
            <a:r>
              <a:rPr sz="24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their</a:t>
            </a:r>
            <a:r>
              <a:rPr sz="2400" b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counters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are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equal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to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zero</a:t>
            </a:r>
            <a:endParaRPr sz="240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Standard</a:t>
            </a:r>
            <a:r>
              <a:rPr sz="2100" spc="-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TIE</a:t>
            </a:r>
            <a:r>
              <a:rPr sz="21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are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deleted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once</a:t>
            </a:r>
            <a:r>
              <a:rPr sz="21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their</a:t>
            </a:r>
            <a:r>
              <a:rPr sz="21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counter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21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equal</a:t>
            </a:r>
            <a:r>
              <a:rPr sz="21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sz="21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zero</a:t>
            </a:r>
            <a:endParaRPr sz="21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00"/>
              </a:spcBef>
            </a:pP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Chained</a:t>
            </a:r>
            <a:r>
              <a:rPr sz="2100" spc="-3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00B050"/>
                </a:solidFill>
                <a:latin typeface="Microsoft Sans Serif"/>
                <a:cs typeface="Microsoft Sans Serif"/>
              </a:rPr>
              <a:t>TIEs</a:t>
            </a:r>
            <a:r>
              <a:rPr sz="2100" spc="2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and</a:t>
            </a:r>
            <a:r>
              <a:rPr sz="2100" spc="2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Data</a:t>
            </a:r>
            <a:r>
              <a:rPr sz="2100" spc="2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extensions</a:t>
            </a:r>
            <a:r>
              <a:rPr sz="2100" spc="2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are</a:t>
            </a:r>
            <a:r>
              <a:rPr sz="2100" spc="1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deleted</a:t>
            </a:r>
            <a:r>
              <a:rPr sz="2100" spc="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when</a:t>
            </a:r>
            <a:r>
              <a:rPr sz="2100" spc="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00B050"/>
                </a:solidFill>
                <a:latin typeface="Microsoft Sans Serif"/>
                <a:cs typeface="Microsoft Sans Serif"/>
              </a:rPr>
              <a:t>the</a:t>
            </a:r>
            <a:r>
              <a:rPr sz="2100" spc="2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component</a:t>
            </a:r>
            <a:r>
              <a:rPr sz="2100" spc="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is</a:t>
            </a:r>
            <a:r>
              <a:rPr sz="2100" spc="2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deleted</a:t>
            </a:r>
            <a:endParaRPr sz="2100" dirty="0">
              <a:solidFill>
                <a:srgbClr val="00B050"/>
              </a:solidFill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28041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Life</a:t>
            </a:r>
            <a:r>
              <a:rPr spc="-4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Cycle</a:t>
            </a:r>
            <a:r>
              <a:rPr spc="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(1/2)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7671816" y="6670547"/>
            <a:ext cx="5120640" cy="544195"/>
            <a:chOff x="7671816" y="6670547"/>
            <a:chExt cx="5120640" cy="5441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1816" y="6675119"/>
              <a:ext cx="2231135" cy="5349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892411" y="6822820"/>
              <a:ext cx="829310" cy="241935"/>
            </a:xfrm>
            <a:custGeom>
              <a:avLst/>
              <a:gdLst/>
              <a:ahLst/>
              <a:cxnLst/>
              <a:rect l="l" t="t" r="r" b="b"/>
              <a:pathLst>
                <a:path w="829309" h="241934">
                  <a:moveTo>
                    <a:pt x="586105" y="120776"/>
                  </a:moveTo>
                  <a:lnTo>
                    <a:pt x="595643" y="73777"/>
                  </a:lnTo>
                  <a:lnTo>
                    <a:pt x="621649" y="35385"/>
                  </a:lnTo>
                  <a:lnTo>
                    <a:pt x="660203" y="9495"/>
                  </a:lnTo>
                  <a:lnTo>
                    <a:pt x="707390" y="0"/>
                  </a:lnTo>
                  <a:lnTo>
                    <a:pt x="754649" y="9495"/>
                  </a:lnTo>
                  <a:lnTo>
                    <a:pt x="793242" y="35385"/>
                  </a:lnTo>
                  <a:lnTo>
                    <a:pt x="819261" y="73777"/>
                  </a:lnTo>
                  <a:lnTo>
                    <a:pt x="828802" y="120776"/>
                  </a:lnTo>
                  <a:lnTo>
                    <a:pt x="819261" y="167850"/>
                  </a:lnTo>
                  <a:lnTo>
                    <a:pt x="793242" y="206279"/>
                  </a:lnTo>
                  <a:lnTo>
                    <a:pt x="754649" y="232183"/>
                  </a:lnTo>
                  <a:lnTo>
                    <a:pt x="707390" y="241681"/>
                  </a:lnTo>
                  <a:lnTo>
                    <a:pt x="660203" y="232183"/>
                  </a:lnTo>
                  <a:lnTo>
                    <a:pt x="621649" y="206279"/>
                  </a:lnTo>
                  <a:lnTo>
                    <a:pt x="595643" y="167850"/>
                  </a:lnTo>
                  <a:lnTo>
                    <a:pt x="586105" y="120776"/>
                  </a:lnTo>
                  <a:close/>
                </a:path>
                <a:path w="829309" h="241934">
                  <a:moveTo>
                    <a:pt x="586105" y="120776"/>
                  </a:moveTo>
                  <a:lnTo>
                    <a:pt x="293116" y="120776"/>
                  </a:lnTo>
                  <a:lnTo>
                    <a:pt x="0" y="120776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30484" y="6670547"/>
              <a:ext cx="2061972" cy="54406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830439" y="6756654"/>
            <a:ext cx="4752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801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ponent	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51976" y="4686300"/>
            <a:ext cx="2633472" cy="53949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9117583" y="4773548"/>
            <a:ext cx="2305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CATBaseUnknown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56952" y="5200014"/>
            <a:ext cx="1607185" cy="1483995"/>
          </a:xfrm>
          <a:custGeom>
            <a:avLst/>
            <a:gdLst/>
            <a:ahLst/>
            <a:cxnLst/>
            <a:rect l="l" t="t" r="r" b="b"/>
            <a:pathLst>
              <a:path w="1607184" h="1483995">
                <a:moveTo>
                  <a:pt x="0" y="239395"/>
                </a:moveTo>
                <a:lnTo>
                  <a:pt x="113411" y="0"/>
                </a:lnTo>
                <a:lnTo>
                  <a:pt x="226695" y="239395"/>
                </a:lnTo>
                <a:lnTo>
                  <a:pt x="0" y="239395"/>
                </a:lnTo>
                <a:close/>
              </a:path>
              <a:path w="1607184" h="1483995">
                <a:moveTo>
                  <a:pt x="113411" y="239395"/>
                </a:moveTo>
                <a:lnTo>
                  <a:pt x="113411" y="861441"/>
                </a:lnTo>
                <a:lnTo>
                  <a:pt x="1607057" y="861441"/>
                </a:lnTo>
                <a:lnTo>
                  <a:pt x="1607057" y="148348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65692" y="2327147"/>
            <a:ext cx="2633472" cy="54406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666223" y="2411983"/>
            <a:ext cx="1244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IUnknown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79407" y="2848584"/>
            <a:ext cx="2611755" cy="1033144"/>
          </a:xfrm>
          <a:prstGeom prst="rect">
            <a:avLst/>
          </a:prstGeom>
          <a:solidFill>
            <a:srgbClr val="F1E4FF"/>
          </a:solidFill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1125" marR="527685">
              <a:lnSpc>
                <a:spcPct val="100000"/>
              </a:lnSpc>
              <a:spcBef>
                <a:spcPts val="370"/>
              </a:spcBef>
            </a:pPr>
            <a:r>
              <a:rPr sz="2000" b="1" dirty="0">
                <a:latin typeface="Arial"/>
                <a:cs typeface="Arial"/>
              </a:rPr>
              <a:t>AddRef ()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Release ()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Quer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Interf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89923" y="3899153"/>
            <a:ext cx="1593850" cy="2788920"/>
          </a:xfrm>
          <a:custGeom>
            <a:avLst/>
            <a:gdLst/>
            <a:ahLst/>
            <a:cxnLst/>
            <a:rect l="l" t="t" r="r" b="b"/>
            <a:pathLst>
              <a:path w="1593850" h="2788920">
                <a:moveTo>
                  <a:pt x="1367027" y="239395"/>
                </a:moveTo>
                <a:lnTo>
                  <a:pt x="1480439" y="0"/>
                </a:lnTo>
                <a:lnTo>
                  <a:pt x="1593723" y="239395"/>
                </a:lnTo>
                <a:lnTo>
                  <a:pt x="1367027" y="239395"/>
                </a:lnTo>
                <a:close/>
              </a:path>
              <a:path w="1593850" h="2788920">
                <a:moveTo>
                  <a:pt x="1480439" y="239395"/>
                </a:moveTo>
                <a:lnTo>
                  <a:pt x="1480439" y="801370"/>
                </a:lnTo>
              </a:path>
              <a:path w="1593850" h="2788920">
                <a:moveTo>
                  <a:pt x="1480439" y="1540256"/>
                </a:moveTo>
                <a:lnTo>
                  <a:pt x="1480439" y="2164588"/>
                </a:lnTo>
                <a:lnTo>
                  <a:pt x="0" y="2164588"/>
                </a:lnTo>
                <a:lnTo>
                  <a:pt x="0" y="278892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28041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Life</a:t>
            </a:r>
            <a:r>
              <a:rPr spc="-4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Cycle</a:t>
            </a:r>
            <a:r>
              <a:rPr spc="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(2/2)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6226" y="4331207"/>
            <a:ext cx="10198100" cy="4749800"/>
            <a:chOff x="2316226" y="4331207"/>
            <a:chExt cx="10198100" cy="4749800"/>
          </a:xfrm>
        </p:grpSpPr>
        <p:sp>
          <p:nvSpPr>
            <p:cNvPr id="4" name="object 4"/>
            <p:cNvSpPr/>
            <p:nvPr/>
          </p:nvSpPr>
          <p:spPr>
            <a:xfrm>
              <a:off x="2328926" y="4343907"/>
              <a:ext cx="6539865" cy="472440"/>
            </a:xfrm>
            <a:custGeom>
              <a:avLst/>
              <a:gdLst/>
              <a:ahLst/>
              <a:cxnLst/>
              <a:rect l="l" t="t" r="r" b="b"/>
              <a:pathLst>
                <a:path w="6539865" h="472439">
                  <a:moveTo>
                    <a:pt x="2179739" y="0"/>
                  </a:moveTo>
                  <a:lnTo>
                    <a:pt x="2179739" y="0"/>
                  </a:lnTo>
                  <a:lnTo>
                    <a:pt x="0" y="0"/>
                  </a:lnTo>
                  <a:lnTo>
                    <a:pt x="0" y="472440"/>
                  </a:lnTo>
                  <a:lnTo>
                    <a:pt x="2179739" y="472440"/>
                  </a:lnTo>
                  <a:lnTo>
                    <a:pt x="2179739" y="0"/>
                  </a:lnTo>
                  <a:close/>
                </a:path>
                <a:path w="6539865" h="472439">
                  <a:moveTo>
                    <a:pt x="5086134" y="0"/>
                  </a:moveTo>
                  <a:lnTo>
                    <a:pt x="5086134" y="0"/>
                  </a:lnTo>
                  <a:lnTo>
                    <a:pt x="2179828" y="0"/>
                  </a:lnTo>
                  <a:lnTo>
                    <a:pt x="2179828" y="472440"/>
                  </a:lnTo>
                  <a:lnTo>
                    <a:pt x="5086134" y="472440"/>
                  </a:lnTo>
                  <a:lnTo>
                    <a:pt x="5086134" y="0"/>
                  </a:lnTo>
                  <a:close/>
                </a:path>
                <a:path w="6539865" h="472439">
                  <a:moveTo>
                    <a:pt x="6539395" y="0"/>
                  </a:moveTo>
                  <a:lnTo>
                    <a:pt x="5812828" y="0"/>
                  </a:lnTo>
                  <a:lnTo>
                    <a:pt x="5086223" y="0"/>
                  </a:lnTo>
                  <a:lnTo>
                    <a:pt x="5086223" y="472440"/>
                  </a:lnTo>
                  <a:lnTo>
                    <a:pt x="5812790" y="472440"/>
                  </a:lnTo>
                  <a:lnTo>
                    <a:pt x="6539395" y="472440"/>
                  </a:lnTo>
                  <a:lnTo>
                    <a:pt x="6539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8282" y="4343907"/>
              <a:ext cx="1453515" cy="472440"/>
            </a:xfrm>
            <a:custGeom>
              <a:avLst/>
              <a:gdLst/>
              <a:ahLst/>
              <a:cxnLst/>
              <a:rect l="l" t="t" r="r" b="b"/>
              <a:pathLst>
                <a:path w="1453515" h="472439">
                  <a:moveTo>
                    <a:pt x="1453261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53261" y="472439"/>
                  </a:lnTo>
                  <a:lnTo>
                    <a:pt x="1453261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8926" y="4343907"/>
              <a:ext cx="10172700" cy="944880"/>
            </a:xfrm>
            <a:custGeom>
              <a:avLst/>
              <a:gdLst/>
              <a:ahLst/>
              <a:cxnLst/>
              <a:rect l="l" t="t" r="r" b="b"/>
              <a:pathLst>
                <a:path w="10172700" h="944879">
                  <a:moveTo>
                    <a:pt x="2179739" y="472440"/>
                  </a:moveTo>
                  <a:lnTo>
                    <a:pt x="2179739" y="472440"/>
                  </a:lnTo>
                  <a:lnTo>
                    <a:pt x="0" y="472440"/>
                  </a:lnTo>
                  <a:lnTo>
                    <a:pt x="0" y="944880"/>
                  </a:lnTo>
                  <a:lnTo>
                    <a:pt x="2179739" y="944880"/>
                  </a:lnTo>
                  <a:lnTo>
                    <a:pt x="2179739" y="472440"/>
                  </a:lnTo>
                  <a:close/>
                </a:path>
                <a:path w="10172700" h="944879">
                  <a:moveTo>
                    <a:pt x="5086134" y="472440"/>
                  </a:moveTo>
                  <a:lnTo>
                    <a:pt x="5086134" y="472440"/>
                  </a:lnTo>
                  <a:lnTo>
                    <a:pt x="2179828" y="472440"/>
                  </a:lnTo>
                  <a:lnTo>
                    <a:pt x="2179828" y="944880"/>
                  </a:lnTo>
                  <a:lnTo>
                    <a:pt x="5086134" y="944880"/>
                  </a:lnTo>
                  <a:lnTo>
                    <a:pt x="5086134" y="472440"/>
                  </a:lnTo>
                  <a:close/>
                </a:path>
                <a:path w="10172700" h="944879">
                  <a:moveTo>
                    <a:pt x="6539395" y="472440"/>
                  </a:moveTo>
                  <a:lnTo>
                    <a:pt x="5812828" y="472440"/>
                  </a:lnTo>
                  <a:lnTo>
                    <a:pt x="5086223" y="472440"/>
                  </a:lnTo>
                  <a:lnTo>
                    <a:pt x="5086223" y="944880"/>
                  </a:lnTo>
                  <a:lnTo>
                    <a:pt x="5812790" y="944880"/>
                  </a:lnTo>
                  <a:lnTo>
                    <a:pt x="6539395" y="944880"/>
                  </a:lnTo>
                  <a:lnTo>
                    <a:pt x="6539395" y="472440"/>
                  </a:lnTo>
                  <a:close/>
                </a:path>
                <a:path w="10172700" h="944879">
                  <a:moveTo>
                    <a:pt x="10172357" y="0"/>
                  </a:moveTo>
                  <a:lnTo>
                    <a:pt x="10172357" y="0"/>
                  </a:lnTo>
                  <a:lnTo>
                    <a:pt x="7992618" y="0"/>
                  </a:lnTo>
                  <a:lnTo>
                    <a:pt x="7992618" y="472440"/>
                  </a:lnTo>
                  <a:lnTo>
                    <a:pt x="10172357" y="472440"/>
                  </a:lnTo>
                  <a:lnTo>
                    <a:pt x="1017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68283" y="4816347"/>
              <a:ext cx="3633470" cy="472440"/>
            </a:xfrm>
            <a:custGeom>
              <a:avLst/>
              <a:gdLst/>
              <a:ahLst/>
              <a:cxnLst/>
              <a:rect l="l" t="t" r="r" b="b"/>
              <a:pathLst>
                <a:path w="3633470" h="472439">
                  <a:moveTo>
                    <a:pt x="3633000" y="0"/>
                  </a:moveTo>
                  <a:lnTo>
                    <a:pt x="2906420" y="0"/>
                  </a:lnTo>
                  <a:lnTo>
                    <a:pt x="2179828" y="0"/>
                  </a:lnTo>
                  <a:lnTo>
                    <a:pt x="0" y="0"/>
                  </a:lnTo>
                  <a:lnTo>
                    <a:pt x="0" y="472440"/>
                  </a:lnTo>
                  <a:lnTo>
                    <a:pt x="2179828" y="472440"/>
                  </a:lnTo>
                  <a:lnTo>
                    <a:pt x="2906395" y="472440"/>
                  </a:lnTo>
                  <a:lnTo>
                    <a:pt x="3633000" y="472440"/>
                  </a:lnTo>
                  <a:lnTo>
                    <a:pt x="3633000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8926" y="5288787"/>
              <a:ext cx="5086350" cy="472440"/>
            </a:xfrm>
            <a:custGeom>
              <a:avLst/>
              <a:gdLst/>
              <a:ahLst/>
              <a:cxnLst/>
              <a:rect l="l" t="t" r="r" b="b"/>
              <a:pathLst>
                <a:path w="5086350" h="472439">
                  <a:moveTo>
                    <a:pt x="2179739" y="0"/>
                  </a:moveTo>
                  <a:lnTo>
                    <a:pt x="2179739" y="0"/>
                  </a:lnTo>
                  <a:lnTo>
                    <a:pt x="0" y="0"/>
                  </a:lnTo>
                  <a:lnTo>
                    <a:pt x="0" y="472440"/>
                  </a:lnTo>
                  <a:lnTo>
                    <a:pt x="2179739" y="472440"/>
                  </a:lnTo>
                  <a:lnTo>
                    <a:pt x="2179739" y="0"/>
                  </a:lnTo>
                  <a:close/>
                </a:path>
                <a:path w="5086350" h="472439">
                  <a:moveTo>
                    <a:pt x="5086134" y="0"/>
                  </a:moveTo>
                  <a:lnTo>
                    <a:pt x="5086134" y="0"/>
                  </a:lnTo>
                  <a:lnTo>
                    <a:pt x="2179828" y="0"/>
                  </a:lnTo>
                  <a:lnTo>
                    <a:pt x="2179828" y="472440"/>
                  </a:lnTo>
                  <a:lnTo>
                    <a:pt x="5086134" y="472440"/>
                  </a:lnTo>
                  <a:lnTo>
                    <a:pt x="5086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5148" y="5288787"/>
              <a:ext cx="2179955" cy="472440"/>
            </a:xfrm>
            <a:custGeom>
              <a:avLst/>
              <a:gdLst/>
              <a:ahLst/>
              <a:cxnLst/>
              <a:rect l="l" t="t" r="r" b="b"/>
              <a:pathLst>
                <a:path w="2179954" h="472439">
                  <a:moveTo>
                    <a:pt x="217982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2179828" y="472439"/>
                  </a:lnTo>
                  <a:lnTo>
                    <a:pt x="21798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8926" y="5288787"/>
              <a:ext cx="10172700" cy="944880"/>
            </a:xfrm>
            <a:custGeom>
              <a:avLst/>
              <a:gdLst/>
              <a:ahLst/>
              <a:cxnLst/>
              <a:rect l="l" t="t" r="r" b="b"/>
              <a:pathLst>
                <a:path w="10172700" h="944879">
                  <a:moveTo>
                    <a:pt x="2179739" y="472452"/>
                  </a:moveTo>
                  <a:lnTo>
                    <a:pt x="2179739" y="472452"/>
                  </a:lnTo>
                  <a:lnTo>
                    <a:pt x="0" y="472452"/>
                  </a:lnTo>
                  <a:lnTo>
                    <a:pt x="0" y="944880"/>
                  </a:lnTo>
                  <a:lnTo>
                    <a:pt x="2179739" y="944880"/>
                  </a:lnTo>
                  <a:lnTo>
                    <a:pt x="2179739" y="472452"/>
                  </a:lnTo>
                  <a:close/>
                </a:path>
                <a:path w="10172700" h="944879">
                  <a:moveTo>
                    <a:pt x="5086134" y="472452"/>
                  </a:moveTo>
                  <a:lnTo>
                    <a:pt x="5086134" y="472452"/>
                  </a:lnTo>
                  <a:lnTo>
                    <a:pt x="2179828" y="472452"/>
                  </a:lnTo>
                  <a:lnTo>
                    <a:pt x="2179828" y="944880"/>
                  </a:lnTo>
                  <a:lnTo>
                    <a:pt x="5086134" y="944880"/>
                  </a:lnTo>
                  <a:lnTo>
                    <a:pt x="5086134" y="472452"/>
                  </a:lnTo>
                  <a:close/>
                </a:path>
                <a:path w="10172700" h="944879">
                  <a:moveTo>
                    <a:pt x="10172357" y="0"/>
                  </a:moveTo>
                  <a:lnTo>
                    <a:pt x="10172357" y="0"/>
                  </a:lnTo>
                  <a:lnTo>
                    <a:pt x="7266051" y="0"/>
                  </a:lnTo>
                  <a:lnTo>
                    <a:pt x="7266051" y="472440"/>
                  </a:lnTo>
                  <a:lnTo>
                    <a:pt x="10172357" y="472440"/>
                  </a:lnTo>
                  <a:lnTo>
                    <a:pt x="1017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5149" y="5761240"/>
              <a:ext cx="5086350" cy="472440"/>
            </a:xfrm>
            <a:custGeom>
              <a:avLst/>
              <a:gdLst/>
              <a:ahLst/>
              <a:cxnLst/>
              <a:rect l="l" t="t" r="r" b="b"/>
              <a:pathLst>
                <a:path w="5086350" h="472439">
                  <a:moveTo>
                    <a:pt x="5086134" y="0"/>
                  </a:moveTo>
                  <a:lnTo>
                    <a:pt x="4359554" y="0"/>
                  </a:lnTo>
                  <a:lnTo>
                    <a:pt x="3632962" y="0"/>
                  </a:lnTo>
                  <a:lnTo>
                    <a:pt x="0" y="0"/>
                  </a:lnTo>
                  <a:lnTo>
                    <a:pt x="0" y="472427"/>
                  </a:lnTo>
                  <a:lnTo>
                    <a:pt x="3632962" y="472427"/>
                  </a:lnTo>
                  <a:lnTo>
                    <a:pt x="4359529" y="472427"/>
                  </a:lnTo>
                  <a:lnTo>
                    <a:pt x="5086134" y="472427"/>
                  </a:lnTo>
                  <a:lnTo>
                    <a:pt x="508613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8926" y="6233667"/>
              <a:ext cx="3633470" cy="472440"/>
            </a:xfrm>
            <a:custGeom>
              <a:avLst/>
              <a:gdLst/>
              <a:ahLst/>
              <a:cxnLst/>
              <a:rect l="l" t="t" r="r" b="b"/>
              <a:pathLst>
                <a:path w="3633470" h="472440">
                  <a:moveTo>
                    <a:pt x="2179739" y="0"/>
                  </a:moveTo>
                  <a:lnTo>
                    <a:pt x="2179739" y="0"/>
                  </a:lnTo>
                  <a:lnTo>
                    <a:pt x="0" y="0"/>
                  </a:lnTo>
                  <a:lnTo>
                    <a:pt x="0" y="472440"/>
                  </a:lnTo>
                  <a:lnTo>
                    <a:pt x="2179739" y="472440"/>
                  </a:lnTo>
                  <a:lnTo>
                    <a:pt x="2179739" y="0"/>
                  </a:lnTo>
                  <a:close/>
                </a:path>
                <a:path w="3633470" h="472440">
                  <a:moveTo>
                    <a:pt x="3633000" y="0"/>
                  </a:moveTo>
                  <a:lnTo>
                    <a:pt x="2906433" y="0"/>
                  </a:lnTo>
                  <a:lnTo>
                    <a:pt x="2179828" y="0"/>
                  </a:lnTo>
                  <a:lnTo>
                    <a:pt x="2179828" y="472440"/>
                  </a:lnTo>
                  <a:lnTo>
                    <a:pt x="2906395" y="472440"/>
                  </a:lnTo>
                  <a:lnTo>
                    <a:pt x="3633000" y="472440"/>
                  </a:lnTo>
                  <a:lnTo>
                    <a:pt x="363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1888" y="6233667"/>
              <a:ext cx="4359910" cy="472440"/>
            </a:xfrm>
            <a:custGeom>
              <a:avLst/>
              <a:gdLst/>
              <a:ahLst/>
              <a:cxnLst/>
              <a:rect l="l" t="t" r="r" b="b"/>
              <a:pathLst>
                <a:path w="4359909" h="472440">
                  <a:moveTo>
                    <a:pt x="435965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4359656" y="472439"/>
                  </a:lnTo>
                  <a:lnTo>
                    <a:pt x="4359656" y="0"/>
                  </a:lnTo>
                  <a:close/>
                </a:path>
              </a:pathLst>
            </a:custGeom>
            <a:solidFill>
              <a:srgbClr val="9D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8926" y="6233667"/>
              <a:ext cx="10172700" cy="944880"/>
            </a:xfrm>
            <a:custGeom>
              <a:avLst/>
              <a:gdLst/>
              <a:ahLst/>
              <a:cxnLst/>
              <a:rect l="l" t="t" r="r" b="b"/>
              <a:pathLst>
                <a:path w="10172700" h="944879">
                  <a:moveTo>
                    <a:pt x="2179739" y="472440"/>
                  </a:moveTo>
                  <a:lnTo>
                    <a:pt x="2179739" y="472440"/>
                  </a:lnTo>
                  <a:lnTo>
                    <a:pt x="0" y="472440"/>
                  </a:lnTo>
                  <a:lnTo>
                    <a:pt x="0" y="944880"/>
                  </a:lnTo>
                  <a:lnTo>
                    <a:pt x="2179739" y="944880"/>
                  </a:lnTo>
                  <a:lnTo>
                    <a:pt x="2179739" y="472440"/>
                  </a:lnTo>
                  <a:close/>
                </a:path>
                <a:path w="10172700" h="944879">
                  <a:moveTo>
                    <a:pt x="10172357" y="0"/>
                  </a:moveTo>
                  <a:lnTo>
                    <a:pt x="10172357" y="0"/>
                  </a:lnTo>
                  <a:lnTo>
                    <a:pt x="7992618" y="0"/>
                  </a:lnTo>
                  <a:lnTo>
                    <a:pt x="7992618" y="472440"/>
                  </a:lnTo>
                  <a:lnTo>
                    <a:pt x="10172357" y="472440"/>
                  </a:lnTo>
                  <a:lnTo>
                    <a:pt x="1017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8754" y="6706107"/>
              <a:ext cx="5812790" cy="472440"/>
            </a:xfrm>
            <a:custGeom>
              <a:avLst/>
              <a:gdLst/>
              <a:ahLst/>
              <a:cxnLst/>
              <a:rect l="l" t="t" r="r" b="b"/>
              <a:pathLst>
                <a:path w="5812790" h="472440">
                  <a:moveTo>
                    <a:pt x="5812790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5812790" y="472440"/>
                  </a:lnTo>
                  <a:lnTo>
                    <a:pt x="5812790" y="0"/>
                  </a:lnTo>
                  <a:close/>
                </a:path>
              </a:pathLst>
            </a:custGeom>
            <a:solidFill>
              <a:srgbClr val="37F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8926" y="6706107"/>
              <a:ext cx="10172700" cy="944880"/>
            </a:xfrm>
            <a:custGeom>
              <a:avLst/>
              <a:gdLst/>
              <a:ahLst/>
              <a:cxnLst/>
              <a:rect l="l" t="t" r="r" b="b"/>
              <a:pathLst>
                <a:path w="10172700" h="944879">
                  <a:moveTo>
                    <a:pt x="2179739" y="472440"/>
                  </a:moveTo>
                  <a:lnTo>
                    <a:pt x="2179739" y="472440"/>
                  </a:lnTo>
                  <a:lnTo>
                    <a:pt x="0" y="472440"/>
                  </a:lnTo>
                  <a:lnTo>
                    <a:pt x="0" y="944880"/>
                  </a:lnTo>
                  <a:lnTo>
                    <a:pt x="2179739" y="944880"/>
                  </a:lnTo>
                  <a:lnTo>
                    <a:pt x="2179739" y="472440"/>
                  </a:lnTo>
                  <a:close/>
                </a:path>
                <a:path w="10172700" h="944879">
                  <a:moveTo>
                    <a:pt x="10172357" y="0"/>
                  </a:moveTo>
                  <a:lnTo>
                    <a:pt x="10172357" y="0"/>
                  </a:lnTo>
                  <a:lnTo>
                    <a:pt x="7992618" y="0"/>
                  </a:lnTo>
                  <a:lnTo>
                    <a:pt x="7992618" y="472440"/>
                  </a:lnTo>
                  <a:lnTo>
                    <a:pt x="10172357" y="472440"/>
                  </a:lnTo>
                  <a:lnTo>
                    <a:pt x="1017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08754" y="7178547"/>
              <a:ext cx="5812790" cy="472440"/>
            </a:xfrm>
            <a:custGeom>
              <a:avLst/>
              <a:gdLst/>
              <a:ahLst/>
              <a:cxnLst/>
              <a:rect l="l" t="t" r="r" b="b"/>
              <a:pathLst>
                <a:path w="5812790" h="472440">
                  <a:moveTo>
                    <a:pt x="581279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812790" y="472439"/>
                  </a:lnTo>
                  <a:lnTo>
                    <a:pt x="5812790" y="0"/>
                  </a:lnTo>
                  <a:close/>
                </a:path>
              </a:pathLst>
            </a:custGeom>
            <a:solidFill>
              <a:srgbClr val="37F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28926" y="7178547"/>
              <a:ext cx="10172700" cy="944880"/>
            </a:xfrm>
            <a:custGeom>
              <a:avLst/>
              <a:gdLst/>
              <a:ahLst/>
              <a:cxnLst/>
              <a:rect l="l" t="t" r="r" b="b"/>
              <a:pathLst>
                <a:path w="10172700" h="944879">
                  <a:moveTo>
                    <a:pt x="726605" y="472440"/>
                  </a:moveTo>
                  <a:lnTo>
                    <a:pt x="0" y="472440"/>
                  </a:lnTo>
                  <a:lnTo>
                    <a:pt x="0" y="944880"/>
                  </a:lnTo>
                  <a:lnTo>
                    <a:pt x="726605" y="944880"/>
                  </a:lnTo>
                  <a:lnTo>
                    <a:pt x="726605" y="472440"/>
                  </a:lnTo>
                  <a:close/>
                </a:path>
                <a:path w="10172700" h="944879">
                  <a:moveTo>
                    <a:pt x="10172357" y="0"/>
                  </a:moveTo>
                  <a:lnTo>
                    <a:pt x="10172357" y="0"/>
                  </a:lnTo>
                  <a:lnTo>
                    <a:pt x="7992618" y="0"/>
                  </a:lnTo>
                  <a:lnTo>
                    <a:pt x="7992618" y="472440"/>
                  </a:lnTo>
                  <a:lnTo>
                    <a:pt x="10172357" y="472440"/>
                  </a:lnTo>
                  <a:lnTo>
                    <a:pt x="1017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5493" y="7650987"/>
              <a:ext cx="2179955" cy="472440"/>
            </a:xfrm>
            <a:custGeom>
              <a:avLst/>
              <a:gdLst/>
              <a:ahLst/>
              <a:cxnLst/>
              <a:rect l="l" t="t" r="r" b="b"/>
              <a:pathLst>
                <a:path w="2179954" h="472440">
                  <a:moveTo>
                    <a:pt x="217982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2179828" y="472439"/>
                  </a:lnTo>
                  <a:lnTo>
                    <a:pt x="2179828" y="0"/>
                  </a:lnTo>
                  <a:close/>
                </a:path>
              </a:pathLst>
            </a:custGeom>
            <a:solidFill>
              <a:srgbClr val="911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8926" y="7650987"/>
              <a:ext cx="10172700" cy="944880"/>
            </a:xfrm>
            <a:custGeom>
              <a:avLst/>
              <a:gdLst/>
              <a:ahLst/>
              <a:cxnLst/>
              <a:rect l="l" t="t" r="r" b="b"/>
              <a:pathLst>
                <a:path w="10172700" h="944879">
                  <a:moveTo>
                    <a:pt x="726605" y="472401"/>
                  </a:moveTo>
                  <a:lnTo>
                    <a:pt x="0" y="472401"/>
                  </a:lnTo>
                  <a:lnTo>
                    <a:pt x="0" y="944829"/>
                  </a:lnTo>
                  <a:lnTo>
                    <a:pt x="726605" y="944829"/>
                  </a:lnTo>
                  <a:lnTo>
                    <a:pt x="726605" y="472401"/>
                  </a:lnTo>
                  <a:close/>
                </a:path>
                <a:path w="10172700" h="944879">
                  <a:moveTo>
                    <a:pt x="10172357" y="0"/>
                  </a:moveTo>
                  <a:lnTo>
                    <a:pt x="10172357" y="0"/>
                  </a:lnTo>
                  <a:lnTo>
                    <a:pt x="7992618" y="0"/>
                  </a:lnTo>
                  <a:lnTo>
                    <a:pt x="7992618" y="472440"/>
                  </a:lnTo>
                  <a:lnTo>
                    <a:pt x="10172357" y="472440"/>
                  </a:lnTo>
                  <a:lnTo>
                    <a:pt x="1017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5493" y="8123377"/>
              <a:ext cx="7266305" cy="472440"/>
            </a:xfrm>
            <a:custGeom>
              <a:avLst/>
              <a:gdLst/>
              <a:ahLst/>
              <a:cxnLst/>
              <a:rect l="l" t="t" r="r" b="b"/>
              <a:pathLst>
                <a:path w="7266305" h="472440">
                  <a:moveTo>
                    <a:pt x="7266051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7266051" y="472440"/>
                  </a:lnTo>
                  <a:lnTo>
                    <a:pt x="7266051" y="0"/>
                  </a:lnTo>
                  <a:close/>
                </a:path>
              </a:pathLst>
            </a:custGeom>
            <a:solidFill>
              <a:srgbClr val="911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21544" y="8123389"/>
              <a:ext cx="2179955" cy="472440"/>
            </a:xfrm>
            <a:custGeom>
              <a:avLst/>
              <a:gdLst/>
              <a:ahLst/>
              <a:cxnLst/>
              <a:rect l="l" t="t" r="r" b="b"/>
              <a:pathLst>
                <a:path w="2179954" h="472440">
                  <a:moveTo>
                    <a:pt x="2179739" y="0"/>
                  </a:moveTo>
                  <a:lnTo>
                    <a:pt x="2179739" y="0"/>
                  </a:lnTo>
                  <a:lnTo>
                    <a:pt x="0" y="0"/>
                  </a:lnTo>
                  <a:lnTo>
                    <a:pt x="0" y="472427"/>
                  </a:lnTo>
                  <a:lnTo>
                    <a:pt x="2179739" y="472427"/>
                  </a:lnTo>
                  <a:lnTo>
                    <a:pt x="2179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28926" y="8595816"/>
              <a:ext cx="7992745" cy="472440"/>
            </a:xfrm>
            <a:custGeom>
              <a:avLst/>
              <a:gdLst/>
              <a:ahLst/>
              <a:cxnLst/>
              <a:rect l="l" t="t" r="r" b="b"/>
              <a:pathLst>
                <a:path w="7992745" h="472440">
                  <a:moveTo>
                    <a:pt x="799261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7992618" y="472439"/>
                  </a:lnTo>
                  <a:lnTo>
                    <a:pt x="7992618" y="0"/>
                  </a:lnTo>
                  <a:close/>
                </a:path>
              </a:pathLst>
            </a:custGeom>
            <a:solidFill>
              <a:srgbClr val="F184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21544" y="8595816"/>
              <a:ext cx="2179955" cy="472440"/>
            </a:xfrm>
            <a:custGeom>
              <a:avLst/>
              <a:gdLst/>
              <a:ahLst/>
              <a:cxnLst/>
              <a:rect l="l" t="t" r="r" b="b"/>
              <a:pathLst>
                <a:path w="2179954" h="472440">
                  <a:moveTo>
                    <a:pt x="2179739" y="0"/>
                  </a:moveTo>
                  <a:lnTo>
                    <a:pt x="2179739" y="0"/>
                  </a:lnTo>
                  <a:lnTo>
                    <a:pt x="0" y="0"/>
                  </a:lnTo>
                  <a:lnTo>
                    <a:pt x="0" y="472440"/>
                  </a:lnTo>
                  <a:lnTo>
                    <a:pt x="2179739" y="472440"/>
                  </a:lnTo>
                  <a:lnTo>
                    <a:pt x="2179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2576" y="4337557"/>
              <a:ext cx="10185400" cy="4737100"/>
            </a:xfrm>
            <a:custGeom>
              <a:avLst/>
              <a:gdLst/>
              <a:ahLst/>
              <a:cxnLst/>
              <a:rect l="l" t="t" r="r" b="b"/>
              <a:pathLst>
                <a:path w="10185400" h="4737100">
                  <a:moveTo>
                    <a:pt x="732917" y="0"/>
                  </a:moveTo>
                  <a:lnTo>
                    <a:pt x="732917" y="4264609"/>
                  </a:lnTo>
                </a:path>
                <a:path w="10185400" h="4737100">
                  <a:moveTo>
                    <a:pt x="1459484" y="0"/>
                  </a:moveTo>
                  <a:lnTo>
                    <a:pt x="1459484" y="3319779"/>
                  </a:lnTo>
                </a:path>
                <a:path w="10185400" h="4737100">
                  <a:moveTo>
                    <a:pt x="2186178" y="0"/>
                  </a:moveTo>
                  <a:lnTo>
                    <a:pt x="2186178" y="3319779"/>
                  </a:lnTo>
                </a:path>
                <a:path w="10185400" h="4737100">
                  <a:moveTo>
                    <a:pt x="2912745" y="0"/>
                  </a:moveTo>
                  <a:lnTo>
                    <a:pt x="2912745" y="2374900"/>
                  </a:lnTo>
                </a:path>
                <a:path w="10185400" h="4737100">
                  <a:moveTo>
                    <a:pt x="2912745" y="3307079"/>
                  </a:moveTo>
                  <a:lnTo>
                    <a:pt x="2912745" y="3792220"/>
                  </a:lnTo>
                </a:path>
                <a:path w="10185400" h="4737100">
                  <a:moveTo>
                    <a:pt x="3639312" y="0"/>
                  </a:moveTo>
                  <a:lnTo>
                    <a:pt x="3639312" y="2374900"/>
                  </a:lnTo>
                </a:path>
                <a:path w="10185400" h="4737100">
                  <a:moveTo>
                    <a:pt x="3639312" y="3307079"/>
                  </a:moveTo>
                  <a:lnTo>
                    <a:pt x="3639312" y="3792220"/>
                  </a:lnTo>
                </a:path>
                <a:path w="10185400" h="4737100">
                  <a:moveTo>
                    <a:pt x="4365879" y="0"/>
                  </a:moveTo>
                  <a:lnTo>
                    <a:pt x="4365879" y="1902460"/>
                  </a:lnTo>
                </a:path>
                <a:path w="10185400" h="4737100">
                  <a:moveTo>
                    <a:pt x="4365879" y="3307079"/>
                  </a:moveTo>
                  <a:lnTo>
                    <a:pt x="4365879" y="3792220"/>
                  </a:lnTo>
                </a:path>
                <a:path w="10185400" h="4737100">
                  <a:moveTo>
                    <a:pt x="5092573" y="0"/>
                  </a:moveTo>
                  <a:lnTo>
                    <a:pt x="5092573" y="1902460"/>
                  </a:lnTo>
                </a:path>
                <a:path w="10185400" h="4737100">
                  <a:moveTo>
                    <a:pt x="5092573" y="3307079"/>
                  </a:moveTo>
                  <a:lnTo>
                    <a:pt x="5092573" y="3792220"/>
                  </a:lnTo>
                </a:path>
                <a:path w="10185400" h="4737100">
                  <a:moveTo>
                    <a:pt x="5819140" y="0"/>
                  </a:moveTo>
                  <a:lnTo>
                    <a:pt x="5819140" y="957579"/>
                  </a:lnTo>
                </a:path>
                <a:path w="10185400" h="4737100">
                  <a:moveTo>
                    <a:pt x="5819140" y="3307079"/>
                  </a:moveTo>
                  <a:lnTo>
                    <a:pt x="5819140" y="3792220"/>
                  </a:lnTo>
                </a:path>
                <a:path w="10185400" h="4737100">
                  <a:moveTo>
                    <a:pt x="6545707" y="0"/>
                  </a:moveTo>
                  <a:lnTo>
                    <a:pt x="6545707" y="957579"/>
                  </a:lnTo>
                </a:path>
                <a:path w="10185400" h="4737100">
                  <a:moveTo>
                    <a:pt x="6545707" y="3307079"/>
                  </a:moveTo>
                  <a:lnTo>
                    <a:pt x="6545707" y="3792220"/>
                  </a:lnTo>
                </a:path>
                <a:path w="10185400" h="4737100">
                  <a:moveTo>
                    <a:pt x="7272401" y="944879"/>
                  </a:moveTo>
                  <a:lnTo>
                    <a:pt x="7272401" y="1430019"/>
                  </a:lnTo>
                </a:path>
                <a:path w="10185400" h="4737100">
                  <a:moveTo>
                    <a:pt x="7272401" y="3307079"/>
                  </a:moveTo>
                  <a:lnTo>
                    <a:pt x="7272401" y="3792220"/>
                  </a:lnTo>
                </a:path>
                <a:path w="10185400" h="4737100">
                  <a:moveTo>
                    <a:pt x="7998968" y="0"/>
                  </a:moveTo>
                  <a:lnTo>
                    <a:pt x="7998968" y="485139"/>
                  </a:lnTo>
                </a:path>
                <a:path w="10185400" h="4737100">
                  <a:moveTo>
                    <a:pt x="7998968" y="944879"/>
                  </a:moveTo>
                  <a:lnTo>
                    <a:pt x="7998968" y="1430019"/>
                  </a:lnTo>
                </a:path>
                <a:path w="10185400" h="4737100">
                  <a:moveTo>
                    <a:pt x="7998968" y="1889760"/>
                  </a:moveTo>
                  <a:lnTo>
                    <a:pt x="7998968" y="4737049"/>
                  </a:lnTo>
                </a:path>
                <a:path w="10185400" h="4737100">
                  <a:moveTo>
                    <a:pt x="8725535" y="0"/>
                  </a:moveTo>
                  <a:lnTo>
                    <a:pt x="8725535" y="4737049"/>
                  </a:lnTo>
                </a:path>
                <a:path w="10185400" h="4737100">
                  <a:moveTo>
                    <a:pt x="9452102" y="0"/>
                  </a:moveTo>
                  <a:lnTo>
                    <a:pt x="9452102" y="4737049"/>
                  </a:lnTo>
                </a:path>
                <a:path w="10185400" h="4737100">
                  <a:moveTo>
                    <a:pt x="0" y="478789"/>
                  </a:moveTo>
                  <a:lnTo>
                    <a:pt x="10185146" y="478789"/>
                  </a:lnTo>
                </a:path>
                <a:path w="10185400" h="4737100">
                  <a:moveTo>
                    <a:pt x="0" y="951229"/>
                  </a:moveTo>
                  <a:lnTo>
                    <a:pt x="10185146" y="951229"/>
                  </a:lnTo>
                </a:path>
                <a:path w="10185400" h="4737100">
                  <a:moveTo>
                    <a:pt x="0" y="1423669"/>
                  </a:moveTo>
                  <a:lnTo>
                    <a:pt x="10185146" y="1423669"/>
                  </a:lnTo>
                </a:path>
                <a:path w="10185400" h="4737100">
                  <a:moveTo>
                    <a:pt x="0" y="1896110"/>
                  </a:moveTo>
                  <a:lnTo>
                    <a:pt x="10185146" y="1896110"/>
                  </a:lnTo>
                </a:path>
                <a:path w="10185400" h="4737100">
                  <a:moveTo>
                    <a:pt x="0" y="2368550"/>
                  </a:moveTo>
                  <a:lnTo>
                    <a:pt x="10185146" y="2368550"/>
                  </a:lnTo>
                </a:path>
                <a:path w="10185400" h="4737100">
                  <a:moveTo>
                    <a:pt x="0" y="2840990"/>
                  </a:moveTo>
                  <a:lnTo>
                    <a:pt x="10185146" y="2840990"/>
                  </a:lnTo>
                </a:path>
                <a:path w="10185400" h="4737100">
                  <a:moveTo>
                    <a:pt x="0" y="3313429"/>
                  </a:moveTo>
                  <a:lnTo>
                    <a:pt x="10185146" y="3313429"/>
                  </a:lnTo>
                </a:path>
                <a:path w="10185400" h="4737100">
                  <a:moveTo>
                    <a:pt x="0" y="3785870"/>
                  </a:moveTo>
                  <a:lnTo>
                    <a:pt x="10185146" y="3785870"/>
                  </a:lnTo>
                </a:path>
                <a:path w="10185400" h="4737100">
                  <a:moveTo>
                    <a:pt x="0" y="4258259"/>
                  </a:moveTo>
                  <a:lnTo>
                    <a:pt x="10185146" y="4258259"/>
                  </a:lnTo>
                </a:path>
                <a:path w="10185400" h="4737100">
                  <a:moveTo>
                    <a:pt x="6350" y="0"/>
                  </a:moveTo>
                  <a:lnTo>
                    <a:pt x="6350" y="4737049"/>
                  </a:lnTo>
                </a:path>
                <a:path w="10185400" h="4737100">
                  <a:moveTo>
                    <a:pt x="10178796" y="0"/>
                  </a:moveTo>
                  <a:lnTo>
                    <a:pt x="10178796" y="4737049"/>
                  </a:lnTo>
                </a:path>
                <a:path w="10185400" h="4737100">
                  <a:moveTo>
                    <a:pt x="0" y="6350"/>
                  </a:moveTo>
                  <a:lnTo>
                    <a:pt x="10185146" y="6350"/>
                  </a:lnTo>
                </a:path>
                <a:path w="10185400" h="4737100">
                  <a:moveTo>
                    <a:pt x="0" y="4730699"/>
                  </a:moveTo>
                  <a:lnTo>
                    <a:pt x="10185146" y="4730699"/>
                  </a:lnTo>
                </a:path>
              </a:pathLst>
            </a:custGeom>
            <a:ln w="12700">
              <a:solidFill>
                <a:srgbClr val="3E00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65183" y="4377689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0077"/>
                </a:solidFill>
                <a:latin typeface="Microsoft Sans Serif"/>
                <a:cs typeface="Microsoft Sans Serif"/>
              </a:rPr>
              <a:t>I5</a:t>
            </a:r>
            <a:r>
              <a:rPr sz="2400" spc="-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2400" spc="-7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TIE5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51821" y="4842509"/>
            <a:ext cx="414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E5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47456" y="5314950"/>
            <a:ext cx="13169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I4</a:t>
            </a:r>
            <a:r>
              <a:rPr sz="25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2500" spc="-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TIE4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5255" y="5787390"/>
            <a:ext cx="414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E4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1905" y="6259779"/>
            <a:ext cx="103949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I3</a:t>
            </a:r>
            <a:r>
              <a:rPr sz="25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25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E3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99833" y="6732523"/>
            <a:ext cx="13182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I2</a:t>
            </a:r>
            <a:r>
              <a:rPr sz="25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2500" spc="-5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TIE2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08266" y="7204964"/>
            <a:ext cx="414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E2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14725" y="7685023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0077"/>
                </a:solidFill>
                <a:latin typeface="Microsoft Sans Serif"/>
                <a:cs typeface="Microsoft Sans Serif"/>
              </a:rPr>
              <a:t>I1</a:t>
            </a:r>
            <a:r>
              <a:rPr sz="2400" spc="-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2400" spc="-7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TIE1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82334" y="8149843"/>
            <a:ext cx="414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E1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1734" y="8622588"/>
            <a:ext cx="166623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Component</a:t>
            </a:r>
            <a:endParaRPr sz="2500">
              <a:latin typeface="Microsoft Sans Serif"/>
              <a:cs typeface="Microsoft Sans Serif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035682" y="9124568"/>
          <a:ext cx="10846430" cy="476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4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12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8031">
                <a:tc>
                  <a:txBody>
                    <a:bodyPr/>
                    <a:lstStyle/>
                    <a:p>
                      <a:pPr marR="153670"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QI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QI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Release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QI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Release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QI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Release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QI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600075"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Release</a:t>
                      </a:r>
                      <a:r>
                        <a:rPr sz="1400" b="1" spc="9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Release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720725" algn="ctr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End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31">
                <a:tc>
                  <a:txBody>
                    <a:bodyPr/>
                    <a:lstStyle/>
                    <a:p>
                      <a:pPr marR="149860" algn="ctr">
                        <a:lnSpc>
                          <a:spcPts val="1605"/>
                        </a:lnSpc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Comp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605"/>
                        </a:lnSpc>
                      </a:pPr>
                      <a:r>
                        <a:rPr sz="1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Comp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9440" algn="ctr">
                        <a:lnSpc>
                          <a:spcPts val="1605"/>
                        </a:lnSpc>
                        <a:tabLst>
                          <a:tab pos="741680" algn="l"/>
                        </a:tabLst>
                      </a:pPr>
                      <a:r>
                        <a:rPr sz="1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I4	</a:t>
                      </a:r>
                      <a:r>
                        <a:rPr sz="1400" b="1" spc="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I5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0725" algn="ctr">
                        <a:lnSpc>
                          <a:spcPts val="1605"/>
                        </a:lnSpc>
                      </a:pPr>
                      <a:r>
                        <a:rPr sz="1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2232" y="242315"/>
            <a:ext cx="3186684" cy="621792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015865" y="345439"/>
            <a:ext cx="1439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639690" y="772413"/>
            <a:ext cx="3837304" cy="1955164"/>
            <a:chOff x="4639690" y="772413"/>
            <a:chExt cx="3837304" cy="1955164"/>
          </a:xfrm>
        </p:grpSpPr>
        <p:sp>
          <p:nvSpPr>
            <p:cNvPr id="40" name="object 40"/>
            <p:cNvSpPr/>
            <p:nvPr/>
          </p:nvSpPr>
          <p:spPr>
            <a:xfrm>
              <a:off x="4639691" y="772413"/>
              <a:ext cx="983615" cy="1955164"/>
            </a:xfrm>
            <a:custGeom>
              <a:avLst/>
              <a:gdLst/>
              <a:ahLst/>
              <a:cxnLst/>
              <a:rect l="l" t="t" r="r" b="b"/>
              <a:pathLst>
                <a:path w="983614" h="1955164">
                  <a:moveTo>
                    <a:pt x="983615" y="1261364"/>
                  </a:moveTo>
                  <a:lnTo>
                    <a:pt x="95250" y="1261364"/>
                  </a:lnTo>
                  <a:lnTo>
                    <a:pt x="95250" y="158750"/>
                  </a:lnTo>
                  <a:lnTo>
                    <a:pt x="158750" y="158750"/>
                  </a:lnTo>
                  <a:lnTo>
                    <a:pt x="150812" y="142875"/>
                  </a:lnTo>
                  <a:lnTo>
                    <a:pt x="79375" y="0"/>
                  </a:lnTo>
                  <a:lnTo>
                    <a:pt x="0" y="158750"/>
                  </a:lnTo>
                  <a:lnTo>
                    <a:pt x="63500" y="158750"/>
                  </a:lnTo>
                  <a:lnTo>
                    <a:pt x="63500" y="1293114"/>
                  </a:lnTo>
                  <a:lnTo>
                    <a:pt x="63500" y="1954657"/>
                  </a:lnTo>
                  <a:lnTo>
                    <a:pt x="983615" y="1954657"/>
                  </a:lnTo>
                  <a:lnTo>
                    <a:pt x="983615" y="1938782"/>
                  </a:lnTo>
                  <a:lnTo>
                    <a:pt x="983615" y="1922907"/>
                  </a:lnTo>
                  <a:lnTo>
                    <a:pt x="95250" y="1922907"/>
                  </a:lnTo>
                  <a:lnTo>
                    <a:pt x="95250" y="1293114"/>
                  </a:lnTo>
                  <a:lnTo>
                    <a:pt x="983615" y="1293114"/>
                  </a:lnTo>
                  <a:lnTo>
                    <a:pt x="983615" y="1277239"/>
                  </a:lnTo>
                  <a:lnTo>
                    <a:pt x="983615" y="1261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9843" y="1773935"/>
              <a:ext cx="2866644" cy="54406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877304" y="1862073"/>
            <a:ext cx="33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1028" y="1773935"/>
            <a:ext cx="1929383" cy="544068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1360911" y="1862073"/>
            <a:ext cx="2368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247121" y="1928875"/>
            <a:ext cx="242570" cy="241935"/>
          </a:xfrm>
          <a:custGeom>
            <a:avLst/>
            <a:gdLst/>
            <a:ahLst/>
            <a:cxnLst/>
            <a:rect l="l" t="t" r="r" b="b"/>
            <a:pathLst>
              <a:path w="242570" h="241935">
                <a:moveTo>
                  <a:pt x="0" y="120776"/>
                </a:moveTo>
                <a:lnTo>
                  <a:pt x="9538" y="73777"/>
                </a:lnTo>
                <a:lnTo>
                  <a:pt x="35544" y="35385"/>
                </a:lnTo>
                <a:lnTo>
                  <a:pt x="74098" y="9495"/>
                </a:lnTo>
                <a:lnTo>
                  <a:pt x="121284" y="0"/>
                </a:lnTo>
                <a:lnTo>
                  <a:pt x="168525" y="9495"/>
                </a:lnTo>
                <a:lnTo>
                  <a:pt x="207073" y="35385"/>
                </a:lnTo>
                <a:lnTo>
                  <a:pt x="233048" y="73777"/>
                </a:lnTo>
                <a:lnTo>
                  <a:pt x="242570" y="120776"/>
                </a:lnTo>
                <a:lnTo>
                  <a:pt x="233048" y="167850"/>
                </a:lnTo>
                <a:lnTo>
                  <a:pt x="207073" y="206279"/>
                </a:lnTo>
                <a:lnTo>
                  <a:pt x="168525" y="232183"/>
                </a:lnTo>
                <a:lnTo>
                  <a:pt x="121284" y="241680"/>
                </a:lnTo>
                <a:lnTo>
                  <a:pt x="74098" y="232183"/>
                </a:lnTo>
                <a:lnTo>
                  <a:pt x="35544" y="206279"/>
                </a:lnTo>
                <a:lnTo>
                  <a:pt x="9538" y="167850"/>
                </a:lnTo>
                <a:lnTo>
                  <a:pt x="0" y="120776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9844" y="2436875"/>
            <a:ext cx="2866644" cy="54406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6877304" y="2523489"/>
            <a:ext cx="33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E3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11028" y="2436875"/>
            <a:ext cx="1929383" cy="544068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1360911" y="2523489"/>
            <a:ext cx="2368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247121" y="2590418"/>
            <a:ext cx="242570" cy="241935"/>
          </a:xfrm>
          <a:custGeom>
            <a:avLst/>
            <a:gdLst/>
            <a:ahLst/>
            <a:cxnLst/>
            <a:rect l="l" t="t" r="r" b="b"/>
            <a:pathLst>
              <a:path w="242570" h="241935">
                <a:moveTo>
                  <a:pt x="0" y="120776"/>
                </a:moveTo>
                <a:lnTo>
                  <a:pt x="9538" y="73777"/>
                </a:lnTo>
                <a:lnTo>
                  <a:pt x="35544" y="35385"/>
                </a:lnTo>
                <a:lnTo>
                  <a:pt x="74098" y="9495"/>
                </a:lnTo>
                <a:lnTo>
                  <a:pt x="121284" y="0"/>
                </a:lnTo>
                <a:lnTo>
                  <a:pt x="168525" y="9495"/>
                </a:lnTo>
                <a:lnTo>
                  <a:pt x="207073" y="35385"/>
                </a:lnTo>
                <a:lnTo>
                  <a:pt x="233048" y="73777"/>
                </a:lnTo>
                <a:lnTo>
                  <a:pt x="242570" y="120776"/>
                </a:lnTo>
                <a:lnTo>
                  <a:pt x="233048" y="167850"/>
                </a:lnTo>
                <a:lnTo>
                  <a:pt x="207073" y="206279"/>
                </a:lnTo>
                <a:lnTo>
                  <a:pt x="168525" y="232183"/>
                </a:lnTo>
                <a:lnTo>
                  <a:pt x="121284" y="241680"/>
                </a:lnTo>
                <a:lnTo>
                  <a:pt x="74098" y="232183"/>
                </a:lnTo>
                <a:lnTo>
                  <a:pt x="35544" y="206279"/>
                </a:lnTo>
                <a:lnTo>
                  <a:pt x="9538" y="167850"/>
                </a:lnTo>
                <a:lnTo>
                  <a:pt x="0" y="120776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11028" y="1129283"/>
            <a:ext cx="1929383" cy="544068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11360911" y="1214120"/>
            <a:ext cx="2368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247121" y="1281175"/>
            <a:ext cx="242570" cy="241935"/>
          </a:xfrm>
          <a:custGeom>
            <a:avLst/>
            <a:gdLst/>
            <a:ahLst/>
            <a:cxnLst/>
            <a:rect l="l" t="t" r="r" b="b"/>
            <a:pathLst>
              <a:path w="242570" h="241934">
                <a:moveTo>
                  <a:pt x="0" y="120776"/>
                </a:moveTo>
                <a:lnTo>
                  <a:pt x="9538" y="73777"/>
                </a:lnTo>
                <a:lnTo>
                  <a:pt x="35544" y="35385"/>
                </a:lnTo>
                <a:lnTo>
                  <a:pt x="74098" y="9495"/>
                </a:lnTo>
                <a:lnTo>
                  <a:pt x="121284" y="0"/>
                </a:lnTo>
                <a:lnTo>
                  <a:pt x="168525" y="9495"/>
                </a:lnTo>
                <a:lnTo>
                  <a:pt x="207073" y="35385"/>
                </a:lnTo>
                <a:lnTo>
                  <a:pt x="233048" y="73777"/>
                </a:lnTo>
                <a:lnTo>
                  <a:pt x="242570" y="120776"/>
                </a:lnTo>
                <a:lnTo>
                  <a:pt x="233048" y="167830"/>
                </a:lnTo>
                <a:lnTo>
                  <a:pt x="207073" y="206216"/>
                </a:lnTo>
                <a:lnTo>
                  <a:pt x="168525" y="232076"/>
                </a:lnTo>
                <a:lnTo>
                  <a:pt x="121284" y="241553"/>
                </a:lnTo>
                <a:lnTo>
                  <a:pt x="74098" y="232076"/>
                </a:lnTo>
                <a:lnTo>
                  <a:pt x="35544" y="206216"/>
                </a:lnTo>
                <a:lnTo>
                  <a:pt x="9538" y="167830"/>
                </a:lnTo>
                <a:lnTo>
                  <a:pt x="0" y="120776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9844" y="1124711"/>
            <a:ext cx="2866644" cy="544068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6877304" y="1209547"/>
            <a:ext cx="33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39690" y="772413"/>
            <a:ext cx="983615" cy="641350"/>
          </a:xfrm>
          <a:custGeom>
            <a:avLst/>
            <a:gdLst/>
            <a:ahLst/>
            <a:cxnLst/>
            <a:rect l="l" t="t" r="r" b="b"/>
            <a:pathLst>
              <a:path w="983614" h="641350">
                <a:moveTo>
                  <a:pt x="95250" y="142875"/>
                </a:moveTo>
                <a:lnTo>
                  <a:pt x="63500" y="142875"/>
                </a:lnTo>
                <a:lnTo>
                  <a:pt x="63500" y="640968"/>
                </a:lnTo>
                <a:lnTo>
                  <a:pt x="983614" y="640968"/>
                </a:lnTo>
                <a:lnTo>
                  <a:pt x="983614" y="625093"/>
                </a:lnTo>
                <a:lnTo>
                  <a:pt x="95250" y="625093"/>
                </a:lnTo>
                <a:lnTo>
                  <a:pt x="79375" y="609218"/>
                </a:lnTo>
                <a:lnTo>
                  <a:pt x="95250" y="609218"/>
                </a:lnTo>
                <a:lnTo>
                  <a:pt x="95250" y="142875"/>
                </a:lnTo>
                <a:close/>
              </a:path>
              <a:path w="983614" h="641350">
                <a:moveTo>
                  <a:pt x="95250" y="609218"/>
                </a:moveTo>
                <a:lnTo>
                  <a:pt x="79375" y="609218"/>
                </a:lnTo>
                <a:lnTo>
                  <a:pt x="95250" y="625093"/>
                </a:lnTo>
                <a:lnTo>
                  <a:pt x="95250" y="609218"/>
                </a:lnTo>
                <a:close/>
              </a:path>
              <a:path w="983614" h="641350">
                <a:moveTo>
                  <a:pt x="983614" y="609218"/>
                </a:moveTo>
                <a:lnTo>
                  <a:pt x="95250" y="609218"/>
                </a:lnTo>
                <a:lnTo>
                  <a:pt x="95250" y="625093"/>
                </a:lnTo>
                <a:lnTo>
                  <a:pt x="983614" y="625093"/>
                </a:lnTo>
                <a:lnTo>
                  <a:pt x="983614" y="609218"/>
                </a:lnTo>
                <a:close/>
              </a:path>
              <a:path w="983614" h="641350">
                <a:moveTo>
                  <a:pt x="79375" y="0"/>
                </a:moveTo>
                <a:lnTo>
                  <a:pt x="0" y="158750"/>
                </a:lnTo>
                <a:lnTo>
                  <a:pt x="63500" y="158750"/>
                </a:lnTo>
                <a:lnTo>
                  <a:pt x="63500" y="142875"/>
                </a:lnTo>
                <a:lnTo>
                  <a:pt x="150812" y="142875"/>
                </a:lnTo>
                <a:lnTo>
                  <a:pt x="79375" y="0"/>
                </a:lnTo>
                <a:close/>
              </a:path>
              <a:path w="983614" h="641350">
                <a:moveTo>
                  <a:pt x="150812" y="142875"/>
                </a:moveTo>
                <a:lnTo>
                  <a:pt x="95250" y="142875"/>
                </a:lnTo>
                <a:lnTo>
                  <a:pt x="95250" y="158750"/>
                </a:lnTo>
                <a:lnTo>
                  <a:pt x="158750" y="158750"/>
                </a:lnTo>
                <a:lnTo>
                  <a:pt x="150812" y="142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437753" y="2429383"/>
            <a:ext cx="18383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1824989" algn="l"/>
              </a:tabLst>
            </a:pP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«</a:t>
            </a:r>
            <a:r>
              <a:rPr sz="1700" b="1" u="heavy" spc="-4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BOA</a:t>
            </a:r>
            <a:r>
              <a:rPr sz="1700" b="1" u="heavy" spc="-9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	</a:t>
            </a:r>
            <a:endParaRPr sz="1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37753" y="1100455"/>
            <a:ext cx="1784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4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«</a:t>
            </a:r>
            <a:r>
              <a:rPr sz="1700" b="1" u="heavy" spc="-3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Standard</a:t>
            </a:r>
            <a:r>
              <a:rPr sz="1700" b="1" u="heavy" spc="-4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TIE</a:t>
            </a:r>
            <a:r>
              <a:rPr sz="1700" b="1" u="heavy" spc="-2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37753" y="1748155"/>
            <a:ext cx="18383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700" b="1" u="heavy" spc="-24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«</a:t>
            </a:r>
            <a:r>
              <a:rPr sz="1700" b="1" u="heavy" spc="-3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ChainedTIE</a:t>
            </a:r>
            <a:r>
              <a:rPr sz="1700" b="1" u="heavy" spc="-3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</a:t>
            </a:r>
            <a:r>
              <a:rPr sz="1700" b="1" u="heavy" spc="-6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60721" y="1066291"/>
            <a:ext cx="854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Data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58309" y="1743201"/>
            <a:ext cx="854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Data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41290" y="2419349"/>
            <a:ext cx="854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Data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36543" y="1337382"/>
            <a:ext cx="267335" cy="1418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Extension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4" name="object 6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9844" y="3076955"/>
            <a:ext cx="2866644" cy="544068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6877304" y="3164586"/>
            <a:ext cx="33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E4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11028" y="3076955"/>
            <a:ext cx="1924812" cy="544068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11360911" y="3164586"/>
            <a:ext cx="2368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247121" y="3231133"/>
            <a:ext cx="242570" cy="241935"/>
          </a:xfrm>
          <a:custGeom>
            <a:avLst/>
            <a:gdLst/>
            <a:ahLst/>
            <a:cxnLst/>
            <a:rect l="l" t="t" r="r" b="b"/>
            <a:pathLst>
              <a:path w="242570" h="241935">
                <a:moveTo>
                  <a:pt x="0" y="120904"/>
                </a:moveTo>
                <a:lnTo>
                  <a:pt x="9538" y="73830"/>
                </a:lnTo>
                <a:lnTo>
                  <a:pt x="35544" y="35401"/>
                </a:lnTo>
                <a:lnTo>
                  <a:pt x="74098" y="9497"/>
                </a:lnTo>
                <a:lnTo>
                  <a:pt x="121284" y="0"/>
                </a:lnTo>
                <a:lnTo>
                  <a:pt x="168525" y="9497"/>
                </a:lnTo>
                <a:lnTo>
                  <a:pt x="207073" y="35401"/>
                </a:lnTo>
                <a:lnTo>
                  <a:pt x="233048" y="73830"/>
                </a:lnTo>
                <a:lnTo>
                  <a:pt x="242570" y="120904"/>
                </a:lnTo>
                <a:lnTo>
                  <a:pt x="233048" y="167903"/>
                </a:lnTo>
                <a:lnTo>
                  <a:pt x="207073" y="206295"/>
                </a:lnTo>
                <a:lnTo>
                  <a:pt x="168525" y="232185"/>
                </a:lnTo>
                <a:lnTo>
                  <a:pt x="121284" y="241681"/>
                </a:lnTo>
                <a:lnTo>
                  <a:pt x="74098" y="232185"/>
                </a:lnTo>
                <a:lnTo>
                  <a:pt x="35544" y="206295"/>
                </a:lnTo>
                <a:lnTo>
                  <a:pt x="9538" y="167903"/>
                </a:lnTo>
                <a:lnTo>
                  <a:pt x="0" y="120904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object 6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9844" y="3698747"/>
            <a:ext cx="2866644" cy="539496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6877304" y="3784472"/>
            <a:ext cx="335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E5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97311" y="3698747"/>
            <a:ext cx="1929383" cy="53949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1346942" y="3784472"/>
            <a:ext cx="2368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466328" y="3813047"/>
            <a:ext cx="2009775" cy="241935"/>
          </a:xfrm>
          <a:custGeom>
            <a:avLst/>
            <a:gdLst/>
            <a:ahLst/>
            <a:cxnLst/>
            <a:rect l="l" t="t" r="r" b="b"/>
            <a:pathLst>
              <a:path w="2009775" h="241935">
                <a:moveTo>
                  <a:pt x="1766951" y="120903"/>
                </a:moveTo>
                <a:lnTo>
                  <a:pt x="1776489" y="73830"/>
                </a:lnTo>
                <a:lnTo>
                  <a:pt x="1802495" y="35401"/>
                </a:lnTo>
                <a:lnTo>
                  <a:pt x="1841049" y="9497"/>
                </a:lnTo>
                <a:lnTo>
                  <a:pt x="1888236" y="0"/>
                </a:lnTo>
                <a:lnTo>
                  <a:pt x="1935476" y="9497"/>
                </a:lnTo>
                <a:lnTo>
                  <a:pt x="1974024" y="35401"/>
                </a:lnTo>
                <a:lnTo>
                  <a:pt x="1999999" y="73830"/>
                </a:lnTo>
                <a:lnTo>
                  <a:pt x="2009521" y="120903"/>
                </a:lnTo>
                <a:lnTo>
                  <a:pt x="1999999" y="167903"/>
                </a:lnTo>
                <a:lnTo>
                  <a:pt x="1974024" y="206295"/>
                </a:lnTo>
                <a:lnTo>
                  <a:pt x="1935476" y="232185"/>
                </a:lnTo>
                <a:lnTo>
                  <a:pt x="1888236" y="241680"/>
                </a:lnTo>
                <a:lnTo>
                  <a:pt x="1841049" y="232185"/>
                </a:lnTo>
                <a:lnTo>
                  <a:pt x="1802495" y="206295"/>
                </a:lnTo>
                <a:lnTo>
                  <a:pt x="1776489" y="167903"/>
                </a:lnTo>
                <a:lnTo>
                  <a:pt x="1766951" y="120903"/>
                </a:lnTo>
                <a:close/>
              </a:path>
              <a:path w="2009775" h="241935">
                <a:moveTo>
                  <a:pt x="1766951" y="120903"/>
                </a:moveTo>
                <a:lnTo>
                  <a:pt x="883539" y="120903"/>
                </a:lnTo>
                <a:lnTo>
                  <a:pt x="0" y="120903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475726" y="3622674"/>
            <a:ext cx="16960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4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ChainedTIE</a:t>
            </a:r>
            <a:r>
              <a:rPr sz="1700" b="1" spc="4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465311" y="3064510"/>
            <a:ext cx="17799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«</a:t>
            </a:r>
            <a:r>
              <a:rPr sz="1700" b="1" u="heavy" spc="43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Standard</a:t>
            </a:r>
            <a:r>
              <a:rPr sz="1700" b="1" u="heavy" spc="-3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TIE</a:t>
            </a:r>
            <a:r>
              <a:rPr sz="1700" b="1" u="heavy" spc="-1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702809" y="3045713"/>
            <a:ext cx="92519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Code</a:t>
            </a:r>
            <a:r>
              <a:rPr sz="1700" b="1" spc="-6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699761" y="3664457"/>
            <a:ext cx="9245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Code</a:t>
            </a:r>
            <a:r>
              <a:rPr sz="1700" b="1" spc="-6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639691" y="772413"/>
            <a:ext cx="983615" cy="3215640"/>
          </a:xfrm>
          <a:custGeom>
            <a:avLst/>
            <a:gdLst/>
            <a:ahLst/>
            <a:cxnLst/>
            <a:rect l="l" t="t" r="r" b="b"/>
            <a:pathLst>
              <a:path w="983614" h="3215640">
                <a:moveTo>
                  <a:pt x="983615" y="2563749"/>
                </a:moveTo>
                <a:lnTo>
                  <a:pt x="95250" y="2563749"/>
                </a:lnTo>
                <a:lnTo>
                  <a:pt x="95250" y="158750"/>
                </a:lnTo>
                <a:lnTo>
                  <a:pt x="158750" y="158750"/>
                </a:lnTo>
                <a:lnTo>
                  <a:pt x="150812" y="142875"/>
                </a:lnTo>
                <a:lnTo>
                  <a:pt x="79375" y="0"/>
                </a:lnTo>
                <a:lnTo>
                  <a:pt x="0" y="158750"/>
                </a:lnTo>
                <a:lnTo>
                  <a:pt x="63500" y="158750"/>
                </a:lnTo>
                <a:lnTo>
                  <a:pt x="63500" y="2595499"/>
                </a:lnTo>
                <a:lnTo>
                  <a:pt x="63500" y="3215513"/>
                </a:lnTo>
                <a:lnTo>
                  <a:pt x="983615" y="3215513"/>
                </a:lnTo>
                <a:lnTo>
                  <a:pt x="983615" y="3199638"/>
                </a:lnTo>
                <a:lnTo>
                  <a:pt x="983615" y="3183763"/>
                </a:lnTo>
                <a:lnTo>
                  <a:pt x="95250" y="3183763"/>
                </a:lnTo>
                <a:lnTo>
                  <a:pt x="95250" y="2595499"/>
                </a:lnTo>
                <a:lnTo>
                  <a:pt x="983615" y="2595499"/>
                </a:lnTo>
                <a:lnTo>
                  <a:pt x="983615" y="2579624"/>
                </a:lnTo>
                <a:lnTo>
                  <a:pt x="983615" y="2563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9" name="object 7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723" y="7513573"/>
            <a:ext cx="2845714" cy="893953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246379" y="7562850"/>
            <a:ext cx="22091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Component</a:t>
            </a:r>
            <a:r>
              <a:rPr sz="17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r>
              <a:rPr sz="1700" spc="-3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deleted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6379" y="7821929"/>
            <a:ext cx="25006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when</a:t>
            </a:r>
            <a:r>
              <a:rPr sz="17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all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its</a:t>
            </a:r>
            <a:r>
              <a:rPr sz="17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interfaces</a:t>
            </a:r>
            <a:r>
              <a:rPr sz="1700" spc="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has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46379" y="8081009"/>
            <a:ext cx="1397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been</a:t>
            </a:r>
            <a:r>
              <a:rPr sz="1700" spc="-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released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258731" y="4782846"/>
            <a:ext cx="10609580" cy="4126229"/>
            <a:chOff x="2233548" y="4695444"/>
            <a:chExt cx="10609580" cy="4126229"/>
          </a:xfrm>
        </p:grpSpPr>
        <p:sp>
          <p:nvSpPr>
            <p:cNvPr id="84" name="object 84"/>
            <p:cNvSpPr/>
            <p:nvPr/>
          </p:nvSpPr>
          <p:spPr>
            <a:xfrm>
              <a:off x="2233548" y="8199247"/>
              <a:ext cx="635635" cy="622300"/>
            </a:xfrm>
            <a:custGeom>
              <a:avLst/>
              <a:gdLst/>
              <a:ahLst/>
              <a:cxnLst/>
              <a:rect l="l" t="t" r="r" b="b"/>
              <a:pathLst>
                <a:path w="635635" h="622300">
                  <a:moveTo>
                    <a:pt x="571831" y="577802"/>
                  </a:moveTo>
                  <a:lnTo>
                    <a:pt x="554101" y="595947"/>
                  </a:lnTo>
                  <a:lnTo>
                    <a:pt x="635126" y="622020"/>
                  </a:lnTo>
                  <a:lnTo>
                    <a:pt x="622920" y="586676"/>
                  </a:lnTo>
                  <a:lnTo>
                    <a:pt x="580898" y="586676"/>
                  </a:lnTo>
                  <a:lnTo>
                    <a:pt x="571831" y="577802"/>
                  </a:lnTo>
                  <a:close/>
                </a:path>
                <a:path w="635635" h="622300">
                  <a:moveTo>
                    <a:pt x="589587" y="559631"/>
                  </a:moveTo>
                  <a:lnTo>
                    <a:pt x="571831" y="577802"/>
                  </a:lnTo>
                  <a:lnTo>
                    <a:pt x="580898" y="586676"/>
                  </a:lnTo>
                  <a:lnTo>
                    <a:pt x="598677" y="568528"/>
                  </a:lnTo>
                  <a:lnTo>
                    <a:pt x="589587" y="559631"/>
                  </a:lnTo>
                  <a:close/>
                </a:path>
                <a:path w="635635" h="622300">
                  <a:moveTo>
                    <a:pt x="607313" y="541489"/>
                  </a:moveTo>
                  <a:lnTo>
                    <a:pt x="589587" y="559631"/>
                  </a:lnTo>
                  <a:lnTo>
                    <a:pt x="598677" y="568528"/>
                  </a:lnTo>
                  <a:lnTo>
                    <a:pt x="580898" y="586676"/>
                  </a:lnTo>
                  <a:lnTo>
                    <a:pt x="622920" y="586676"/>
                  </a:lnTo>
                  <a:lnTo>
                    <a:pt x="607313" y="541489"/>
                  </a:lnTo>
                  <a:close/>
                </a:path>
                <a:path w="635635" h="622300">
                  <a:moveTo>
                    <a:pt x="17780" y="0"/>
                  </a:moveTo>
                  <a:lnTo>
                    <a:pt x="0" y="18160"/>
                  </a:lnTo>
                  <a:lnTo>
                    <a:pt x="571831" y="577802"/>
                  </a:lnTo>
                  <a:lnTo>
                    <a:pt x="589587" y="559631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04447" y="4695444"/>
              <a:ext cx="1638680" cy="1427352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11311890" y="4757165"/>
            <a:ext cx="567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Code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1311890" y="5016245"/>
            <a:ext cx="14065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extension</a:t>
            </a:r>
            <a:r>
              <a:rPr sz="17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are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311890" y="5275325"/>
            <a:ext cx="13373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deleted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at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the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311890" y="5534405"/>
            <a:ext cx="9874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end</a:t>
            </a:r>
            <a:r>
              <a:rPr sz="1700" spc="-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of</a:t>
            </a:r>
            <a:r>
              <a:rPr sz="1700" spc="-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the</a:t>
            </a:r>
            <a:endParaRPr sz="1700" dirty="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311890" y="5793485"/>
            <a:ext cx="7600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sess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ion</a:t>
            </a:r>
            <a:endParaRPr sz="1700" dirty="0">
              <a:latin typeface="Microsoft Sans Serif"/>
              <a:cs typeface="Microsoft Sans Serif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876731" y="5124450"/>
            <a:ext cx="10396855" cy="1838325"/>
            <a:chOff x="876731" y="5124450"/>
            <a:chExt cx="10396855" cy="1838325"/>
          </a:xfrm>
        </p:grpSpPr>
        <p:sp>
          <p:nvSpPr>
            <p:cNvPr id="92" name="object 92"/>
            <p:cNvSpPr/>
            <p:nvPr/>
          </p:nvSpPr>
          <p:spPr>
            <a:xfrm>
              <a:off x="10709529" y="5124449"/>
              <a:ext cx="564515" cy="873125"/>
            </a:xfrm>
            <a:custGeom>
              <a:avLst/>
              <a:gdLst/>
              <a:ahLst/>
              <a:cxnLst/>
              <a:rect l="l" t="t" r="r" b="b"/>
              <a:pathLst>
                <a:path w="564515" h="873125">
                  <a:moveTo>
                    <a:pt x="564007" y="215900"/>
                  </a:moveTo>
                  <a:lnTo>
                    <a:pt x="554240" y="207797"/>
                  </a:lnTo>
                  <a:lnTo>
                    <a:pt x="559943" y="196469"/>
                  </a:lnTo>
                  <a:lnTo>
                    <a:pt x="212432" y="22720"/>
                  </a:lnTo>
                  <a:lnTo>
                    <a:pt x="215277" y="17018"/>
                  </a:lnTo>
                  <a:lnTo>
                    <a:pt x="223774" y="0"/>
                  </a:lnTo>
                  <a:lnTo>
                    <a:pt x="138557" y="0"/>
                  </a:lnTo>
                  <a:lnTo>
                    <a:pt x="189738" y="68199"/>
                  </a:lnTo>
                  <a:lnTo>
                    <a:pt x="201091" y="45440"/>
                  </a:lnTo>
                  <a:lnTo>
                    <a:pt x="534136" y="212026"/>
                  </a:lnTo>
                  <a:lnTo>
                    <a:pt x="39103" y="806234"/>
                  </a:lnTo>
                  <a:lnTo>
                    <a:pt x="19558" y="789940"/>
                  </a:lnTo>
                  <a:lnTo>
                    <a:pt x="0" y="872871"/>
                  </a:lnTo>
                  <a:lnTo>
                    <a:pt x="78105" y="838708"/>
                  </a:lnTo>
                  <a:lnTo>
                    <a:pt x="70319" y="832231"/>
                  </a:lnTo>
                  <a:lnTo>
                    <a:pt x="58572" y="822452"/>
                  </a:lnTo>
                  <a:lnTo>
                    <a:pt x="564007" y="2159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6731" y="6068567"/>
              <a:ext cx="2376881" cy="893952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972413" y="6117462"/>
            <a:ext cx="1936114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Data</a:t>
            </a:r>
            <a:r>
              <a:rPr sz="1700" b="1" spc="-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extension</a:t>
            </a:r>
            <a:r>
              <a:rPr sz="17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are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72413" y="6376492"/>
            <a:ext cx="208089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deleted</a:t>
            </a:r>
            <a:r>
              <a:rPr sz="17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when</a:t>
            </a:r>
            <a:r>
              <a:rPr sz="17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the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component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 is</a:t>
            </a:r>
            <a:r>
              <a:rPr sz="17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deleted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087242" y="6435978"/>
            <a:ext cx="9916160" cy="1854835"/>
            <a:chOff x="3087242" y="6435978"/>
            <a:chExt cx="9916160" cy="1854835"/>
          </a:xfrm>
        </p:grpSpPr>
        <p:sp>
          <p:nvSpPr>
            <p:cNvPr id="97" name="object 97"/>
            <p:cNvSpPr/>
            <p:nvPr/>
          </p:nvSpPr>
          <p:spPr>
            <a:xfrm>
              <a:off x="3087243" y="6435978"/>
              <a:ext cx="3353435" cy="1854835"/>
            </a:xfrm>
            <a:custGeom>
              <a:avLst/>
              <a:gdLst/>
              <a:ahLst/>
              <a:cxnLst/>
              <a:rect l="l" t="t" r="r" b="b"/>
              <a:pathLst>
                <a:path w="3353435" h="1854834">
                  <a:moveTo>
                    <a:pt x="3353054" y="38354"/>
                  </a:moveTo>
                  <a:lnTo>
                    <a:pt x="3276981" y="0"/>
                  </a:lnTo>
                  <a:lnTo>
                    <a:pt x="3276892" y="25374"/>
                  </a:lnTo>
                  <a:lnTo>
                    <a:pt x="33223" y="17741"/>
                  </a:lnTo>
                  <a:lnTo>
                    <a:pt x="32639" y="14363"/>
                  </a:lnTo>
                  <a:lnTo>
                    <a:pt x="13246" y="17691"/>
                  </a:lnTo>
                  <a:lnTo>
                    <a:pt x="6223" y="17665"/>
                  </a:lnTo>
                  <a:lnTo>
                    <a:pt x="6210" y="43065"/>
                  </a:lnTo>
                  <a:lnTo>
                    <a:pt x="6883" y="43078"/>
                  </a:lnTo>
                  <a:lnTo>
                    <a:pt x="0" y="55372"/>
                  </a:lnTo>
                  <a:lnTo>
                    <a:pt x="15417" y="63995"/>
                  </a:lnTo>
                  <a:lnTo>
                    <a:pt x="316064" y="1781733"/>
                  </a:lnTo>
                  <a:lnTo>
                    <a:pt x="291084" y="1786128"/>
                  </a:lnTo>
                  <a:lnTo>
                    <a:pt x="341757" y="1854581"/>
                  </a:lnTo>
                  <a:lnTo>
                    <a:pt x="359765" y="1794256"/>
                  </a:lnTo>
                  <a:lnTo>
                    <a:pt x="366141" y="1772920"/>
                  </a:lnTo>
                  <a:lnTo>
                    <a:pt x="341096" y="1777339"/>
                  </a:lnTo>
                  <a:lnTo>
                    <a:pt x="44119" y="80022"/>
                  </a:lnTo>
                  <a:lnTo>
                    <a:pt x="1564474" y="929297"/>
                  </a:lnTo>
                  <a:lnTo>
                    <a:pt x="1552067" y="951484"/>
                  </a:lnTo>
                  <a:lnTo>
                    <a:pt x="1637157" y="955421"/>
                  </a:lnTo>
                  <a:lnTo>
                    <a:pt x="1623606" y="935482"/>
                  </a:lnTo>
                  <a:lnTo>
                    <a:pt x="1589278" y="884936"/>
                  </a:lnTo>
                  <a:lnTo>
                    <a:pt x="1576819" y="907211"/>
                  </a:lnTo>
                  <a:lnTo>
                    <a:pt x="38468" y="47688"/>
                  </a:lnTo>
                  <a:lnTo>
                    <a:pt x="37668" y="43141"/>
                  </a:lnTo>
                  <a:lnTo>
                    <a:pt x="3276803" y="50774"/>
                  </a:lnTo>
                  <a:lnTo>
                    <a:pt x="3276727" y="76200"/>
                  </a:lnTo>
                  <a:lnTo>
                    <a:pt x="3327946" y="50800"/>
                  </a:lnTo>
                  <a:lnTo>
                    <a:pt x="3353054" y="383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77042" y="6441185"/>
              <a:ext cx="2626359" cy="1427226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10484357" y="6503034"/>
            <a:ext cx="22250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Interface</a:t>
            </a:r>
            <a:r>
              <a:rPr sz="1700" b="1" spc="-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implemented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484357" y="6762115"/>
            <a:ext cx="193738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a</a:t>
            </a:r>
            <a:r>
              <a:rPr sz="1700" spc="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Chained</a:t>
            </a:r>
            <a:r>
              <a:rPr sz="17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TIE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extension</a:t>
            </a:r>
            <a:r>
              <a:rPr sz="17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deleted</a:t>
            </a:r>
            <a:endParaRPr sz="1700" dirty="0">
              <a:latin typeface="Microsoft Sans Serif"/>
              <a:cs typeface="Microsoft Sans Serif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484357" y="7280275"/>
            <a:ext cx="2251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when</a:t>
            </a:r>
            <a:r>
              <a:rPr sz="17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the</a:t>
            </a:r>
            <a:r>
              <a:rPr sz="17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component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484357" y="7539354"/>
            <a:ext cx="7353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deleted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934714" y="4643501"/>
            <a:ext cx="6544945" cy="2298700"/>
            <a:chOff x="3934714" y="4643501"/>
            <a:chExt cx="6544945" cy="2298700"/>
          </a:xfrm>
        </p:grpSpPr>
        <p:sp>
          <p:nvSpPr>
            <p:cNvPr id="104" name="object 104"/>
            <p:cNvSpPr/>
            <p:nvPr/>
          </p:nvSpPr>
          <p:spPr>
            <a:xfrm>
              <a:off x="9878314" y="6650736"/>
              <a:ext cx="601345" cy="291465"/>
            </a:xfrm>
            <a:custGeom>
              <a:avLst/>
              <a:gdLst/>
              <a:ahLst/>
              <a:cxnLst/>
              <a:rect l="l" t="t" r="r" b="b"/>
              <a:pathLst>
                <a:path w="601345" h="291465">
                  <a:moveTo>
                    <a:pt x="52958" y="221995"/>
                  </a:moveTo>
                  <a:lnTo>
                    <a:pt x="0" y="288670"/>
                  </a:lnTo>
                  <a:lnTo>
                    <a:pt x="85089" y="291083"/>
                  </a:lnTo>
                  <a:lnTo>
                    <a:pt x="76880" y="273430"/>
                  </a:lnTo>
                  <a:lnTo>
                    <a:pt x="62864" y="273430"/>
                  </a:lnTo>
                  <a:lnTo>
                    <a:pt x="52196" y="250316"/>
                  </a:lnTo>
                  <a:lnTo>
                    <a:pt x="63652" y="244989"/>
                  </a:lnTo>
                  <a:lnTo>
                    <a:pt x="52958" y="221995"/>
                  </a:lnTo>
                  <a:close/>
                </a:path>
                <a:path w="601345" h="291465">
                  <a:moveTo>
                    <a:pt x="63652" y="244989"/>
                  </a:moveTo>
                  <a:lnTo>
                    <a:pt x="52196" y="250316"/>
                  </a:lnTo>
                  <a:lnTo>
                    <a:pt x="62864" y="273430"/>
                  </a:lnTo>
                  <a:lnTo>
                    <a:pt x="74387" y="268072"/>
                  </a:lnTo>
                  <a:lnTo>
                    <a:pt x="63652" y="244989"/>
                  </a:lnTo>
                  <a:close/>
                </a:path>
                <a:path w="601345" h="291465">
                  <a:moveTo>
                    <a:pt x="74387" y="268072"/>
                  </a:moveTo>
                  <a:lnTo>
                    <a:pt x="62864" y="273430"/>
                  </a:lnTo>
                  <a:lnTo>
                    <a:pt x="76880" y="273430"/>
                  </a:lnTo>
                  <a:lnTo>
                    <a:pt x="74387" y="268072"/>
                  </a:lnTo>
                  <a:close/>
                </a:path>
                <a:path w="601345" h="291465">
                  <a:moveTo>
                    <a:pt x="590422" y="0"/>
                  </a:moveTo>
                  <a:lnTo>
                    <a:pt x="63652" y="244989"/>
                  </a:lnTo>
                  <a:lnTo>
                    <a:pt x="74387" y="268072"/>
                  </a:lnTo>
                  <a:lnTo>
                    <a:pt x="601090" y="23113"/>
                  </a:lnTo>
                  <a:lnTo>
                    <a:pt x="5904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4714" y="4643501"/>
              <a:ext cx="2992501" cy="893952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4030726" y="4692141"/>
            <a:ext cx="26333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Interface</a:t>
            </a:r>
            <a:r>
              <a:rPr sz="17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implemented</a:t>
            </a:r>
            <a:r>
              <a:rPr sz="1700" spc="-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a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030726" y="4951298"/>
            <a:ext cx="258762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Standard</a:t>
            </a:r>
            <a:r>
              <a:rPr sz="17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TIE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extension</a:t>
            </a:r>
            <a:r>
              <a:rPr sz="1700" spc="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deleted</a:t>
            </a:r>
            <a:r>
              <a:rPr sz="17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when</a:t>
            </a:r>
            <a:r>
              <a:rPr sz="1700" spc="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it</a:t>
            </a:r>
            <a:r>
              <a:rPr sz="17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r>
              <a:rPr sz="1700" dirty="0">
                <a:solidFill>
                  <a:srgbClr val="000099"/>
                </a:solidFill>
                <a:latin typeface="Microsoft Sans Serif"/>
                <a:cs typeface="Microsoft Sans Serif"/>
              </a:rPr>
              <a:t> released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785102" y="5292344"/>
            <a:ext cx="794385" cy="263525"/>
          </a:xfrm>
          <a:custGeom>
            <a:avLst/>
            <a:gdLst/>
            <a:ahLst/>
            <a:cxnLst/>
            <a:rect l="l" t="t" r="r" b="b"/>
            <a:pathLst>
              <a:path w="794384" h="263525">
                <a:moveTo>
                  <a:pt x="717567" y="239054"/>
                </a:moveTo>
                <a:lnTo>
                  <a:pt x="710311" y="263270"/>
                </a:lnTo>
                <a:lnTo>
                  <a:pt x="794257" y="248665"/>
                </a:lnTo>
                <a:lnTo>
                  <a:pt x="787898" y="242696"/>
                </a:lnTo>
                <a:lnTo>
                  <a:pt x="729742" y="242696"/>
                </a:lnTo>
                <a:lnTo>
                  <a:pt x="717567" y="239054"/>
                </a:lnTo>
                <a:close/>
              </a:path>
              <a:path w="794384" h="263525">
                <a:moveTo>
                  <a:pt x="724878" y="214655"/>
                </a:moveTo>
                <a:lnTo>
                  <a:pt x="717567" y="239054"/>
                </a:lnTo>
                <a:lnTo>
                  <a:pt x="729742" y="242696"/>
                </a:lnTo>
                <a:lnTo>
                  <a:pt x="737107" y="218312"/>
                </a:lnTo>
                <a:lnTo>
                  <a:pt x="724878" y="214655"/>
                </a:lnTo>
                <a:close/>
              </a:path>
              <a:path w="794384" h="263525">
                <a:moveTo>
                  <a:pt x="732154" y="190373"/>
                </a:moveTo>
                <a:lnTo>
                  <a:pt x="724878" y="214655"/>
                </a:lnTo>
                <a:lnTo>
                  <a:pt x="737107" y="218312"/>
                </a:lnTo>
                <a:lnTo>
                  <a:pt x="729742" y="242696"/>
                </a:lnTo>
                <a:lnTo>
                  <a:pt x="787898" y="242696"/>
                </a:lnTo>
                <a:lnTo>
                  <a:pt x="732154" y="190373"/>
                </a:lnTo>
                <a:close/>
              </a:path>
              <a:path w="794384" h="263525">
                <a:moveTo>
                  <a:pt x="7239" y="0"/>
                </a:moveTo>
                <a:lnTo>
                  <a:pt x="0" y="24383"/>
                </a:lnTo>
                <a:lnTo>
                  <a:pt x="717567" y="239054"/>
                </a:lnTo>
                <a:lnTo>
                  <a:pt x="724878" y="214655"/>
                </a:lnTo>
                <a:lnTo>
                  <a:pt x="72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object 10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1637" y="1690103"/>
            <a:ext cx="820953" cy="820940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122831" y="1657921"/>
            <a:ext cx="4244975" cy="927100"/>
          </a:xfrm>
          <a:prstGeom prst="rect">
            <a:avLst/>
          </a:prstGeom>
          <a:ln w="9525">
            <a:solidFill>
              <a:srgbClr val="3E0077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1535" marR="8953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Chained</a:t>
            </a:r>
            <a:r>
              <a:rPr sz="1800" dirty="0">
                <a:solidFill>
                  <a:srgbClr val="000099"/>
                </a:solidFill>
                <a:latin typeface="Microsoft Sans Serif"/>
                <a:cs typeface="Microsoft Sans Serif"/>
              </a:rPr>
              <a:t> TIE </a:t>
            </a:r>
            <a:r>
              <a:rPr sz="18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behave</a:t>
            </a:r>
            <a:r>
              <a:rPr sz="1800" spc="3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like</a:t>
            </a:r>
            <a:r>
              <a:rPr sz="1800" spc="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a </a:t>
            </a:r>
            <a:r>
              <a:rPr sz="180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Standard</a:t>
            </a:r>
            <a:r>
              <a:rPr sz="18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0099"/>
                </a:solidFill>
                <a:latin typeface="Microsoft Sans Serif"/>
                <a:cs typeface="Microsoft Sans Serif"/>
              </a:rPr>
              <a:t>TIE</a:t>
            </a:r>
            <a:r>
              <a:rPr sz="18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 if</a:t>
            </a:r>
            <a:r>
              <a:rPr sz="18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implemented </a:t>
            </a:r>
            <a:r>
              <a:rPr sz="1800" spc="-46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with</a:t>
            </a:r>
            <a:r>
              <a:rPr sz="1800" spc="4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Code</a:t>
            </a:r>
            <a:r>
              <a:rPr sz="1800" spc="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extension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58775" cy="97567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2041" y="1461178"/>
          <a:ext cx="10583544" cy="451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731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Overview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655"/>
                        </a:lnSpc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655"/>
                        </a:lnSpc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0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Definitions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Extension</a:t>
                      </a:r>
                      <a:r>
                        <a:rPr sz="2400" b="1" spc="-5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Types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85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TIE</a:t>
                      </a:r>
                      <a:r>
                        <a:rPr sz="2400" b="1" spc="-70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Notion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spc="-70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0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BOA</a:t>
                      </a:r>
                      <a:r>
                        <a:rPr sz="2400" b="1" spc="-120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Notion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0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Life</a:t>
                      </a:r>
                      <a:r>
                        <a:rPr sz="2400" b="1" spc="-7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Cycle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85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731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1165"/>
                        </a:spcBef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Conclusion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810"/>
                        </a:lnSpc>
                        <a:spcBef>
                          <a:spcPts val="1165"/>
                        </a:spcBef>
                      </a:pPr>
                      <a:r>
                        <a:rPr sz="24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10"/>
                        </a:lnSpc>
                        <a:spcBef>
                          <a:spcPts val="1165"/>
                        </a:spcBef>
                      </a:pPr>
                      <a:r>
                        <a:rPr sz="24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802" y="2219959"/>
            <a:ext cx="164592" cy="2133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802" y="2914903"/>
            <a:ext cx="164592" cy="2133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802" y="3609847"/>
            <a:ext cx="164592" cy="213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802" y="4304791"/>
            <a:ext cx="164592" cy="213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802" y="4999735"/>
            <a:ext cx="164592" cy="2133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802" y="5694679"/>
            <a:ext cx="164592" cy="21336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33826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>
                <a:solidFill>
                  <a:srgbClr val="3E0077"/>
                </a:solidFill>
              </a:rPr>
              <a:t>Table</a:t>
            </a:r>
            <a:r>
              <a:rPr spc="-4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Of</a:t>
            </a:r>
            <a:r>
              <a:rPr spc="-2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0086" y="367029"/>
            <a:ext cx="16427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3E0077"/>
                </a:solidFill>
                <a:latin typeface="Arial"/>
                <a:cs typeface="Arial"/>
              </a:rPr>
              <a:t>Example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47931" y="9202928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9288A7"/>
                </a:solidFill>
                <a:latin typeface="Microsoft Sans Serif"/>
                <a:cs typeface="Microsoft Sans Serif"/>
              </a:rPr>
              <a:t>20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7795" y="260603"/>
            <a:ext cx="2542031" cy="5440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66578" y="345439"/>
            <a:ext cx="1210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TSTIPoint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48368" y="412368"/>
            <a:ext cx="242570" cy="241935"/>
          </a:xfrm>
          <a:custGeom>
            <a:avLst/>
            <a:gdLst/>
            <a:ahLst/>
            <a:cxnLst/>
            <a:rect l="l" t="t" r="r" b="b"/>
            <a:pathLst>
              <a:path w="242570" h="241934">
                <a:moveTo>
                  <a:pt x="0" y="120776"/>
                </a:moveTo>
                <a:lnTo>
                  <a:pt x="9538" y="73777"/>
                </a:lnTo>
                <a:lnTo>
                  <a:pt x="35544" y="35385"/>
                </a:lnTo>
                <a:lnTo>
                  <a:pt x="74098" y="9495"/>
                </a:lnTo>
                <a:lnTo>
                  <a:pt x="121284" y="0"/>
                </a:lnTo>
                <a:lnTo>
                  <a:pt x="168525" y="9495"/>
                </a:lnTo>
                <a:lnTo>
                  <a:pt x="207073" y="35385"/>
                </a:lnTo>
                <a:lnTo>
                  <a:pt x="233048" y="73777"/>
                </a:lnTo>
                <a:lnTo>
                  <a:pt x="242570" y="120776"/>
                </a:lnTo>
                <a:lnTo>
                  <a:pt x="233048" y="167850"/>
                </a:lnTo>
                <a:lnTo>
                  <a:pt x="207073" y="206279"/>
                </a:lnTo>
                <a:lnTo>
                  <a:pt x="168525" y="232183"/>
                </a:lnTo>
                <a:lnTo>
                  <a:pt x="121284" y="241680"/>
                </a:lnTo>
                <a:lnTo>
                  <a:pt x="74098" y="232183"/>
                </a:lnTo>
                <a:lnTo>
                  <a:pt x="35544" y="206279"/>
                </a:lnTo>
                <a:lnTo>
                  <a:pt x="9538" y="167850"/>
                </a:lnTo>
                <a:lnTo>
                  <a:pt x="0" y="120776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9723" y="260603"/>
            <a:ext cx="3108960" cy="5440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37021" y="345439"/>
            <a:ext cx="1141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oint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10860" y="772413"/>
            <a:ext cx="3836670" cy="2329180"/>
            <a:chOff x="5110860" y="772413"/>
            <a:chExt cx="3836670" cy="2329180"/>
          </a:xfrm>
        </p:grpSpPr>
        <p:sp>
          <p:nvSpPr>
            <p:cNvPr id="10" name="object 10"/>
            <p:cNvSpPr/>
            <p:nvPr/>
          </p:nvSpPr>
          <p:spPr>
            <a:xfrm>
              <a:off x="5110861" y="772413"/>
              <a:ext cx="983615" cy="2329180"/>
            </a:xfrm>
            <a:custGeom>
              <a:avLst/>
              <a:gdLst/>
              <a:ahLst/>
              <a:cxnLst/>
              <a:rect l="l" t="t" r="r" b="b"/>
              <a:pathLst>
                <a:path w="983614" h="2329180">
                  <a:moveTo>
                    <a:pt x="983488" y="1524635"/>
                  </a:moveTo>
                  <a:lnTo>
                    <a:pt x="95250" y="1524635"/>
                  </a:lnTo>
                  <a:lnTo>
                    <a:pt x="95250" y="158750"/>
                  </a:lnTo>
                  <a:lnTo>
                    <a:pt x="158750" y="158750"/>
                  </a:lnTo>
                  <a:lnTo>
                    <a:pt x="150812" y="142875"/>
                  </a:lnTo>
                  <a:lnTo>
                    <a:pt x="79375" y="0"/>
                  </a:lnTo>
                  <a:lnTo>
                    <a:pt x="0" y="158750"/>
                  </a:lnTo>
                  <a:lnTo>
                    <a:pt x="63500" y="158750"/>
                  </a:lnTo>
                  <a:lnTo>
                    <a:pt x="63500" y="1556385"/>
                  </a:lnTo>
                  <a:lnTo>
                    <a:pt x="63500" y="2328811"/>
                  </a:lnTo>
                  <a:lnTo>
                    <a:pt x="983488" y="2328811"/>
                  </a:lnTo>
                  <a:lnTo>
                    <a:pt x="983488" y="2312924"/>
                  </a:lnTo>
                  <a:lnTo>
                    <a:pt x="983488" y="2297049"/>
                  </a:lnTo>
                  <a:lnTo>
                    <a:pt x="95250" y="2297049"/>
                  </a:lnTo>
                  <a:lnTo>
                    <a:pt x="95250" y="1556385"/>
                  </a:lnTo>
                  <a:lnTo>
                    <a:pt x="983488" y="1556385"/>
                  </a:lnTo>
                  <a:lnTo>
                    <a:pt x="983488" y="1540510"/>
                  </a:lnTo>
                  <a:lnTo>
                    <a:pt x="983488" y="1524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759" y="2039111"/>
              <a:ext cx="2866643" cy="5440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10376" y="2125218"/>
            <a:ext cx="2413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CoordOnPoint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1943" y="2039111"/>
            <a:ext cx="1929383" cy="54406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287759" y="2125218"/>
            <a:ext cx="1325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Coord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18165" y="2192019"/>
            <a:ext cx="243204" cy="241935"/>
          </a:xfrm>
          <a:custGeom>
            <a:avLst/>
            <a:gdLst/>
            <a:ahLst/>
            <a:cxnLst/>
            <a:rect l="l" t="t" r="r" b="b"/>
            <a:pathLst>
              <a:path w="243204" h="241935">
                <a:moveTo>
                  <a:pt x="0" y="120903"/>
                </a:moveTo>
                <a:lnTo>
                  <a:pt x="9538" y="73830"/>
                </a:lnTo>
                <a:lnTo>
                  <a:pt x="35544" y="35401"/>
                </a:lnTo>
                <a:lnTo>
                  <a:pt x="74098" y="9497"/>
                </a:lnTo>
                <a:lnTo>
                  <a:pt x="121284" y="0"/>
                </a:lnTo>
                <a:lnTo>
                  <a:pt x="168544" y="9497"/>
                </a:lnTo>
                <a:lnTo>
                  <a:pt x="207136" y="35401"/>
                </a:lnTo>
                <a:lnTo>
                  <a:pt x="233156" y="73830"/>
                </a:lnTo>
                <a:lnTo>
                  <a:pt x="242696" y="120903"/>
                </a:lnTo>
                <a:lnTo>
                  <a:pt x="233156" y="167903"/>
                </a:lnTo>
                <a:lnTo>
                  <a:pt x="207136" y="206295"/>
                </a:lnTo>
                <a:lnTo>
                  <a:pt x="168544" y="232185"/>
                </a:lnTo>
                <a:lnTo>
                  <a:pt x="121284" y="241680"/>
                </a:lnTo>
                <a:lnTo>
                  <a:pt x="74098" y="232185"/>
                </a:lnTo>
                <a:lnTo>
                  <a:pt x="35544" y="206295"/>
                </a:lnTo>
                <a:lnTo>
                  <a:pt x="9538" y="167903"/>
                </a:lnTo>
                <a:lnTo>
                  <a:pt x="0" y="120903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0759" y="2811779"/>
            <a:ext cx="2866643" cy="53949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360667" y="2897885"/>
            <a:ext cx="2310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TSTEMoveOnPoint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81943" y="2811779"/>
            <a:ext cx="1929383" cy="53949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338052" y="2897885"/>
            <a:ext cx="1223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18165" y="2964433"/>
            <a:ext cx="243204" cy="241935"/>
          </a:xfrm>
          <a:custGeom>
            <a:avLst/>
            <a:gdLst/>
            <a:ahLst/>
            <a:cxnLst/>
            <a:rect l="l" t="t" r="r" b="b"/>
            <a:pathLst>
              <a:path w="243204" h="241935">
                <a:moveTo>
                  <a:pt x="0" y="120904"/>
                </a:moveTo>
                <a:lnTo>
                  <a:pt x="9538" y="73830"/>
                </a:lnTo>
                <a:lnTo>
                  <a:pt x="35544" y="35401"/>
                </a:lnTo>
                <a:lnTo>
                  <a:pt x="74098" y="9497"/>
                </a:lnTo>
                <a:lnTo>
                  <a:pt x="121284" y="0"/>
                </a:lnTo>
                <a:lnTo>
                  <a:pt x="168544" y="9497"/>
                </a:lnTo>
                <a:lnTo>
                  <a:pt x="207136" y="35401"/>
                </a:lnTo>
                <a:lnTo>
                  <a:pt x="233156" y="73830"/>
                </a:lnTo>
                <a:lnTo>
                  <a:pt x="242696" y="120904"/>
                </a:lnTo>
                <a:lnTo>
                  <a:pt x="233156" y="167903"/>
                </a:lnTo>
                <a:lnTo>
                  <a:pt x="207136" y="206295"/>
                </a:lnTo>
                <a:lnTo>
                  <a:pt x="168544" y="232185"/>
                </a:lnTo>
                <a:lnTo>
                  <a:pt x="121284" y="241681"/>
                </a:lnTo>
                <a:lnTo>
                  <a:pt x="74098" y="232185"/>
                </a:lnTo>
                <a:lnTo>
                  <a:pt x="35544" y="206295"/>
                </a:lnTo>
                <a:lnTo>
                  <a:pt x="9538" y="167903"/>
                </a:lnTo>
                <a:lnTo>
                  <a:pt x="0" y="120904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81943" y="1266443"/>
            <a:ext cx="1929383" cy="54406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1330431" y="1352803"/>
            <a:ext cx="1240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718165" y="1419605"/>
            <a:ext cx="243204" cy="241935"/>
          </a:xfrm>
          <a:custGeom>
            <a:avLst/>
            <a:gdLst/>
            <a:ahLst/>
            <a:cxnLst/>
            <a:rect l="l" t="t" r="r" b="b"/>
            <a:pathLst>
              <a:path w="243204" h="241935">
                <a:moveTo>
                  <a:pt x="0" y="120903"/>
                </a:moveTo>
                <a:lnTo>
                  <a:pt x="9538" y="73830"/>
                </a:lnTo>
                <a:lnTo>
                  <a:pt x="35544" y="35401"/>
                </a:lnTo>
                <a:lnTo>
                  <a:pt x="74098" y="9497"/>
                </a:lnTo>
                <a:lnTo>
                  <a:pt x="121284" y="0"/>
                </a:lnTo>
                <a:lnTo>
                  <a:pt x="168544" y="9497"/>
                </a:lnTo>
                <a:lnTo>
                  <a:pt x="207136" y="35401"/>
                </a:lnTo>
                <a:lnTo>
                  <a:pt x="233156" y="73830"/>
                </a:lnTo>
                <a:lnTo>
                  <a:pt x="242696" y="120903"/>
                </a:lnTo>
                <a:lnTo>
                  <a:pt x="233156" y="167903"/>
                </a:lnTo>
                <a:lnTo>
                  <a:pt x="207136" y="206295"/>
                </a:lnTo>
                <a:lnTo>
                  <a:pt x="168544" y="232185"/>
                </a:lnTo>
                <a:lnTo>
                  <a:pt x="121284" y="241681"/>
                </a:lnTo>
                <a:lnTo>
                  <a:pt x="74098" y="232185"/>
                </a:lnTo>
                <a:lnTo>
                  <a:pt x="35544" y="206295"/>
                </a:lnTo>
                <a:lnTo>
                  <a:pt x="9538" y="167903"/>
                </a:lnTo>
                <a:lnTo>
                  <a:pt x="0" y="120903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0759" y="1261871"/>
            <a:ext cx="2866643" cy="53949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353047" y="1348232"/>
            <a:ext cx="2327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ColorOnPo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10860" y="772413"/>
            <a:ext cx="983615" cy="779780"/>
          </a:xfrm>
          <a:custGeom>
            <a:avLst/>
            <a:gdLst/>
            <a:ahLst/>
            <a:cxnLst/>
            <a:rect l="l" t="t" r="r" b="b"/>
            <a:pathLst>
              <a:path w="983614" h="779780">
                <a:moveTo>
                  <a:pt x="95250" y="142875"/>
                </a:moveTo>
                <a:lnTo>
                  <a:pt x="63500" y="142875"/>
                </a:lnTo>
                <a:lnTo>
                  <a:pt x="63500" y="779399"/>
                </a:lnTo>
                <a:lnTo>
                  <a:pt x="983488" y="779399"/>
                </a:lnTo>
                <a:lnTo>
                  <a:pt x="983488" y="763524"/>
                </a:lnTo>
                <a:lnTo>
                  <a:pt x="95250" y="763524"/>
                </a:lnTo>
                <a:lnTo>
                  <a:pt x="79375" y="747649"/>
                </a:lnTo>
                <a:lnTo>
                  <a:pt x="95250" y="747649"/>
                </a:lnTo>
                <a:lnTo>
                  <a:pt x="95250" y="142875"/>
                </a:lnTo>
                <a:close/>
              </a:path>
              <a:path w="983614" h="779780">
                <a:moveTo>
                  <a:pt x="95250" y="747649"/>
                </a:moveTo>
                <a:lnTo>
                  <a:pt x="79375" y="747649"/>
                </a:lnTo>
                <a:lnTo>
                  <a:pt x="95250" y="763524"/>
                </a:lnTo>
                <a:lnTo>
                  <a:pt x="95250" y="747649"/>
                </a:lnTo>
                <a:close/>
              </a:path>
              <a:path w="983614" h="779780">
                <a:moveTo>
                  <a:pt x="983488" y="747649"/>
                </a:moveTo>
                <a:lnTo>
                  <a:pt x="95250" y="747649"/>
                </a:lnTo>
                <a:lnTo>
                  <a:pt x="95250" y="763524"/>
                </a:lnTo>
                <a:lnTo>
                  <a:pt x="983488" y="763524"/>
                </a:lnTo>
                <a:lnTo>
                  <a:pt x="983488" y="747649"/>
                </a:lnTo>
                <a:close/>
              </a:path>
              <a:path w="983614" h="779780">
                <a:moveTo>
                  <a:pt x="79375" y="0"/>
                </a:moveTo>
                <a:lnTo>
                  <a:pt x="0" y="158750"/>
                </a:lnTo>
                <a:lnTo>
                  <a:pt x="63500" y="158750"/>
                </a:lnTo>
                <a:lnTo>
                  <a:pt x="63500" y="142875"/>
                </a:lnTo>
                <a:lnTo>
                  <a:pt x="150812" y="142875"/>
                </a:lnTo>
                <a:lnTo>
                  <a:pt x="79375" y="0"/>
                </a:lnTo>
                <a:close/>
              </a:path>
              <a:path w="983614" h="779780">
                <a:moveTo>
                  <a:pt x="150812" y="142875"/>
                </a:moveTo>
                <a:lnTo>
                  <a:pt x="95250" y="142875"/>
                </a:lnTo>
                <a:lnTo>
                  <a:pt x="95250" y="158750"/>
                </a:lnTo>
                <a:lnTo>
                  <a:pt x="158750" y="158750"/>
                </a:lnTo>
                <a:lnTo>
                  <a:pt x="150812" y="142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908795" y="2803397"/>
            <a:ext cx="18383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1824989" algn="l"/>
              </a:tabLst>
            </a:pP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«</a:t>
            </a:r>
            <a:r>
              <a:rPr sz="1700" b="1" u="heavy" spc="-4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BOA</a:t>
            </a:r>
            <a:r>
              <a:rPr sz="1700" b="1" u="heavy" spc="-9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	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20965" y="222631"/>
            <a:ext cx="18561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-1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«</a:t>
            </a:r>
            <a:r>
              <a:rPr sz="1700" b="1" u="heavy" spc="-2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Standard</a:t>
            </a:r>
            <a:r>
              <a:rPr sz="1700" b="1" u="heavy" spc="-3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TIE</a:t>
            </a:r>
            <a:r>
              <a:rPr sz="1700" b="1" u="heavy" spc="-2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</a:t>
            </a:r>
            <a:r>
              <a:rPr sz="1700" b="1" u="heavy" spc="14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08795" y="1239138"/>
            <a:ext cx="1784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4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«</a:t>
            </a:r>
            <a:r>
              <a:rPr sz="1700" b="1" u="heavy" spc="-3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Standard</a:t>
            </a:r>
            <a:r>
              <a:rPr sz="1700" b="1" u="heavy" spc="-4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TIE</a:t>
            </a:r>
            <a:r>
              <a:rPr sz="1700" b="1" u="heavy" spc="-2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08795" y="2025142"/>
            <a:ext cx="18383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spc="23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«</a:t>
            </a:r>
            <a:r>
              <a:rPr sz="1700" b="1" u="heavy" spc="-3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ChainedTIE</a:t>
            </a:r>
            <a:r>
              <a:rPr sz="1700" b="1" u="heavy" spc="-35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»</a:t>
            </a:r>
            <a:r>
              <a:rPr sz="1700" b="1" u="heavy" spc="-60" dirty="0">
                <a:solidFill>
                  <a:srgbClr val="3E007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2838" y="6933793"/>
            <a:ext cx="5722620" cy="2470785"/>
          </a:xfrm>
          <a:custGeom>
            <a:avLst/>
            <a:gdLst/>
            <a:ahLst/>
            <a:cxnLst/>
            <a:rect l="l" t="t" r="r" b="b"/>
            <a:pathLst>
              <a:path w="5722620" h="2470784">
                <a:moveTo>
                  <a:pt x="0" y="2470657"/>
                </a:moveTo>
                <a:lnTo>
                  <a:pt x="5722112" y="2470657"/>
                </a:lnTo>
                <a:lnTo>
                  <a:pt x="5722112" y="0"/>
                </a:lnTo>
                <a:lnTo>
                  <a:pt x="0" y="0"/>
                </a:lnTo>
                <a:lnTo>
                  <a:pt x="0" y="247065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7126" y="6950252"/>
            <a:ext cx="5694045" cy="2440305"/>
          </a:xfrm>
          <a:prstGeom prst="rect">
            <a:avLst/>
          </a:prstGeom>
          <a:solidFill>
            <a:srgbClr val="FAFDDE"/>
          </a:solidFill>
        </p:spPr>
        <p:txBody>
          <a:bodyPr vert="horz" wrap="square" lIns="0" tIns="4381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45"/>
              </a:spcBef>
            </a:pPr>
            <a:r>
              <a:rPr sz="17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HRESULT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CreatePoint</a:t>
            </a:r>
            <a:r>
              <a:rPr sz="17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(TSTIPoint**</a:t>
            </a:r>
            <a:r>
              <a:rPr sz="1700" spc="-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oppiPoint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)</a:t>
            </a:r>
            <a:endParaRPr sz="1700" dirty="0">
              <a:latin typeface="Microsoft Sans Serif"/>
              <a:cs typeface="Microsoft Sans Serif"/>
            </a:endParaRPr>
          </a:p>
          <a:p>
            <a:pPr marL="11557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{</a:t>
            </a:r>
            <a:endParaRPr sz="1700" dirty="0">
              <a:latin typeface="Microsoft Sans Serif"/>
              <a:cs typeface="Microsoft Sans Serif"/>
            </a:endParaRPr>
          </a:p>
          <a:p>
            <a:pPr marL="606425">
              <a:lnSpc>
                <a:spcPct val="100000"/>
              </a:lnSpc>
            </a:pPr>
            <a:r>
              <a:rPr sz="1700" spc="74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700" dirty="0">
              <a:latin typeface="Microsoft Sans Serif"/>
              <a:cs typeface="Microsoft Sans Serif"/>
            </a:endParaRPr>
          </a:p>
          <a:p>
            <a:pPr marL="592455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TSTPoint*</a:t>
            </a:r>
            <a:r>
              <a:rPr sz="1700" spc="-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pPoint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new</a:t>
            </a: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TSTPoint();</a:t>
            </a:r>
            <a:endParaRPr sz="1700" dirty="0">
              <a:latin typeface="Microsoft Sans Serif"/>
              <a:cs typeface="Microsoft Sans Serif"/>
            </a:endParaRPr>
          </a:p>
          <a:p>
            <a:pPr marL="656590">
              <a:lnSpc>
                <a:spcPct val="100000"/>
              </a:lnSpc>
            </a:pP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rc</a:t>
            </a:r>
            <a:r>
              <a:rPr sz="17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pPoint</a:t>
            </a:r>
            <a:r>
              <a:rPr sz="17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4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QueryInterface(IID_</a:t>
            </a:r>
            <a:r>
              <a:rPr sz="17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TSTIInterface,</a:t>
            </a:r>
            <a:endParaRPr sz="1700" dirty="0">
              <a:latin typeface="Microsoft Sans Serif"/>
              <a:cs typeface="Microsoft Sans Serif"/>
            </a:endParaRPr>
          </a:p>
          <a:p>
            <a:pPr marL="656590" marR="112395" indent="3016250">
              <a:lnSpc>
                <a:spcPct val="100000"/>
              </a:lnSpc>
            </a:pPr>
            <a:r>
              <a:rPr sz="17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(void**)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oppiPoint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); </a:t>
            </a:r>
            <a:r>
              <a:rPr sz="1700" spc="-4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pPoint</a:t>
            </a:r>
            <a:r>
              <a:rPr sz="17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700" spc="4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Release();</a:t>
            </a:r>
            <a:r>
              <a:rPr sz="17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pPoint</a:t>
            </a:r>
            <a:r>
              <a:rPr sz="17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= NULL;</a:t>
            </a:r>
            <a:endParaRPr sz="1700" dirty="0">
              <a:latin typeface="Microsoft Sans Serif"/>
              <a:cs typeface="Microsoft Sans Serif"/>
            </a:endParaRPr>
          </a:p>
          <a:p>
            <a:pPr marL="606425">
              <a:lnSpc>
                <a:spcPct val="100000"/>
              </a:lnSpc>
            </a:pPr>
            <a:r>
              <a:rPr sz="1700" spc="74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700" dirty="0">
              <a:latin typeface="Microsoft Sans Serif"/>
              <a:cs typeface="Microsoft Sans Serif"/>
            </a:endParaRPr>
          </a:p>
          <a:p>
            <a:pPr marL="115570">
              <a:lnSpc>
                <a:spcPct val="100000"/>
              </a:lnSpc>
            </a:pPr>
            <a:r>
              <a:rPr sz="1700" dirty="0">
                <a:solidFill>
                  <a:srgbClr val="3E0077"/>
                </a:solidFill>
                <a:latin typeface="Microsoft Sans Serif"/>
                <a:cs typeface="Microsoft Sans Serif"/>
              </a:rPr>
              <a:t>}</a:t>
            </a:r>
            <a:endParaRPr sz="1700" dirty="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2838" y="6540754"/>
            <a:ext cx="2117725" cy="397510"/>
          </a:xfrm>
          <a:custGeom>
            <a:avLst/>
            <a:gdLst/>
            <a:ahLst/>
            <a:cxnLst/>
            <a:rect l="l" t="t" r="r" b="b"/>
            <a:pathLst>
              <a:path w="2117725" h="397509">
                <a:moveTo>
                  <a:pt x="0" y="397383"/>
                </a:moveTo>
                <a:lnTo>
                  <a:pt x="2117344" y="397383"/>
                </a:lnTo>
                <a:lnTo>
                  <a:pt x="2117344" y="0"/>
                </a:lnTo>
                <a:lnTo>
                  <a:pt x="0" y="0"/>
                </a:lnTo>
                <a:lnTo>
                  <a:pt x="0" y="39738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7126" y="6555041"/>
            <a:ext cx="2089150" cy="362585"/>
          </a:xfrm>
          <a:prstGeom prst="rect">
            <a:avLst/>
          </a:prstGeom>
          <a:solidFill>
            <a:srgbClr val="FAFDDE"/>
          </a:solidFill>
        </p:spPr>
        <p:txBody>
          <a:bodyPr vert="horz" wrap="square" lIns="0" tIns="457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60"/>
              </a:spcBef>
            </a:pPr>
            <a:r>
              <a:rPr sz="17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TSTEFactory.cpp</a:t>
            </a:r>
            <a:endParaRPr sz="1700">
              <a:latin typeface="Microsoft Sans Serif"/>
              <a:cs typeface="Microsoft Sans Serif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90639" y="1146746"/>
          <a:ext cx="4382770" cy="5225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16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TSTMain.cpp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762">
                <a:tc gridSpan="2">
                  <a:txBody>
                    <a:bodyPr/>
                    <a:lstStyle/>
                    <a:p>
                      <a:pPr marL="129539" marR="6826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7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TSTIFactory</a:t>
                      </a:r>
                      <a:r>
                        <a:rPr sz="1700" b="1" spc="-3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700" spc="2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piFactory</a:t>
                      </a:r>
                      <a:r>
                        <a:rPr sz="1700" spc="1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700" spc="1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37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…; </a:t>
                      </a:r>
                      <a:r>
                        <a:rPr sz="1700" spc="37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TSTIPoint</a:t>
                      </a:r>
                      <a:r>
                        <a:rPr sz="1700" spc="-2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700" spc="2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piPoint</a:t>
                      </a:r>
                      <a:r>
                        <a:rPr sz="1700" b="1" spc="-2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700" spc="2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NULL; </a:t>
                      </a:r>
                      <a:r>
                        <a:rPr sz="1700" spc="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piFactory</a:t>
                      </a:r>
                      <a:r>
                        <a:rPr sz="1700" spc="-1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700" spc="25" dirty="0">
                          <a:solidFill>
                            <a:srgbClr val="3E00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CreatePoint</a:t>
                      </a:r>
                      <a:r>
                        <a:rPr sz="1700" b="1" spc="-40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(&amp;piPoint</a:t>
                      </a: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);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piPoint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700" spc="45" dirty="0">
                          <a:solidFill>
                            <a:srgbClr val="3E00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QueryInterface(IID_</a:t>
                      </a:r>
                      <a:r>
                        <a:rPr sz="1700" spc="3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-1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TSTIColor,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 marR="483234" indent="1961514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(void**)&amp;</a:t>
                      </a:r>
                      <a:r>
                        <a:rPr sz="1700" spc="-5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piColor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); </a:t>
                      </a:r>
                      <a:r>
                        <a:rPr sz="1700" spc="-434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piPoint</a:t>
                      </a:r>
                      <a:r>
                        <a:rPr sz="1700" spc="-1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700" spc="30" dirty="0">
                          <a:solidFill>
                            <a:srgbClr val="3E00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Release();</a:t>
                      </a:r>
                      <a:r>
                        <a:rPr sz="1700" spc="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piPoint</a:t>
                      </a:r>
                      <a:r>
                        <a:rPr sz="1700" spc="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700" spc="1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NULL;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…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piColor</a:t>
                      </a:r>
                      <a:r>
                        <a:rPr sz="1700" spc="-1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700" spc="40" dirty="0">
                          <a:solidFill>
                            <a:srgbClr val="3E00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QueryInterface(IID_</a:t>
                      </a:r>
                      <a:r>
                        <a:rPr sz="1700" spc="4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TSTICoord,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 marR="410209" indent="1961514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(void**)&amp;</a:t>
                      </a:r>
                      <a:r>
                        <a:rPr sz="1700" spc="-4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piCoord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); </a:t>
                      </a:r>
                      <a:r>
                        <a:rPr sz="1700" spc="-44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piColor</a:t>
                      </a:r>
                      <a:r>
                        <a:rPr sz="1700" spc="-2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700" spc="35" dirty="0">
                          <a:solidFill>
                            <a:srgbClr val="3E00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Release();</a:t>
                      </a:r>
                      <a:r>
                        <a:rPr sz="1700" spc="-1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piColor =</a:t>
                      </a:r>
                      <a:r>
                        <a:rPr sz="1700" spc="1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NULL;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…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piCoord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700" spc="20" dirty="0">
                          <a:solidFill>
                            <a:srgbClr val="3E00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QueryInterface(IID_</a:t>
                      </a:r>
                      <a:r>
                        <a:rPr sz="1700" spc="4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TSTIMove,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R="499745" algn="r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(void**)&amp;</a:t>
                      </a:r>
                      <a:r>
                        <a:rPr sz="1700" spc="-5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piMove</a:t>
                      </a: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);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R="4806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piCoord</a:t>
                      </a:r>
                      <a:r>
                        <a:rPr sz="1700" spc="-2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5" dirty="0">
                          <a:solidFill>
                            <a:srgbClr val="3E0077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700" spc="35" dirty="0">
                          <a:solidFill>
                            <a:srgbClr val="3E00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Release();</a:t>
                      </a:r>
                      <a:r>
                        <a:rPr sz="1700" spc="-2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piCoord</a:t>
                      </a:r>
                      <a:r>
                        <a:rPr sz="1700" spc="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700" spc="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NULL;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…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piMove</a:t>
                      </a:r>
                      <a:r>
                        <a:rPr sz="17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700" spc="30" dirty="0">
                          <a:solidFill>
                            <a:srgbClr val="3E00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Release(); piMove</a:t>
                      </a:r>
                      <a:r>
                        <a:rPr sz="1700" spc="1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700" spc="1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NULL;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…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Delete_Session</a:t>
                      </a:r>
                      <a:r>
                        <a:rPr sz="1700" spc="-20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-1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(“TestSession”);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AF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26379" y="3881627"/>
            <a:ext cx="2651760" cy="539496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6250304" y="3966209"/>
            <a:ext cx="815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pPo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22189" y="4394669"/>
            <a:ext cx="4823460" cy="4219575"/>
            <a:chOff x="5322189" y="4394669"/>
            <a:chExt cx="4823460" cy="4219575"/>
          </a:xfrm>
        </p:grpSpPr>
        <p:sp>
          <p:nvSpPr>
            <p:cNvPr id="39" name="object 39"/>
            <p:cNvSpPr/>
            <p:nvPr/>
          </p:nvSpPr>
          <p:spPr>
            <a:xfrm>
              <a:off x="5322189" y="4394669"/>
              <a:ext cx="2632710" cy="520700"/>
            </a:xfrm>
            <a:custGeom>
              <a:avLst/>
              <a:gdLst/>
              <a:ahLst/>
              <a:cxnLst/>
              <a:rect l="l" t="t" r="r" b="b"/>
              <a:pathLst>
                <a:path w="2632709" h="520700">
                  <a:moveTo>
                    <a:pt x="2632583" y="0"/>
                  </a:moveTo>
                  <a:lnTo>
                    <a:pt x="0" y="0"/>
                  </a:lnTo>
                  <a:lnTo>
                    <a:pt x="0" y="520357"/>
                  </a:lnTo>
                  <a:lnTo>
                    <a:pt x="2632583" y="520357"/>
                  </a:lnTo>
                  <a:lnTo>
                    <a:pt x="2632583" y="0"/>
                  </a:lnTo>
                  <a:close/>
                </a:path>
              </a:pathLst>
            </a:custGeom>
            <a:solidFill>
              <a:srgbClr val="E4E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19188" y="8074151"/>
              <a:ext cx="2926079" cy="53949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423150" y="8160766"/>
            <a:ext cx="2524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(Extension)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212965" y="3845051"/>
            <a:ext cx="5479415" cy="5250815"/>
            <a:chOff x="7212965" y="3845051"/>
            <a:chExt cx="5479415" cy="5250815"/>
          </a:xfrm>
        </p:grpSpPr>
        <p:sp>
          <p:nvSpPr>
            <p:cNvPr id="43" name="object 43"/>
            <p:cNvSpPr/>
            <p:nvPr/>
          </p:nvSpPr>
          <p:spPr>
            <a:xfrm>
              <a:off x="7212965" y="8575128"/>
              <a:ext cx="2924810" cy="520700"/>
            </a:xfrm>
            <a:custGeom>
              <a:avLst/>
              <a:gdLst/>
              <a:ahLst/>
              <a:cxnLst/>
              <a:rect l="l" t="t" r="r" b="b"/>
              <a:pathLst>
                <a:path w="2924809" h="520700">
                  <a:moveTo>
                    <a:pt x="2924682" y="0"/>
                  </a:moveTo>
                  <a:lnTo>
                    <a:pt x="0" y="0"/>
                  </a:lnTo>
                  <a:lnTo>
                    <a:pt x="0" y="520357"/>
                  </a:lnTo>
                  <a:lnTo>
                    <a:pt x="2924682" y="520357"/>
                  </a:lnTo>
                  <a:lnTo>
                    <a:pt x="2924682" y="0"/>
                  </a:lnTo>
                  <a:close/>
                </a:path>
              </a:pathLst>
            </a:custGeom>
            <a:solidFill>
              <a:srgbClr val="E4E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49355" y="3845051"/>
              <a:ext cx="1842516" cy="539496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1331956" y="3933570"/>
            <a:ext cx="8870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oint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242047" y="4372698"/>
            <a:ext cx="5444490" cy="2919730"/>
            <a:chOff x="7242047" y="4372698"/>
            <a:chExt cx="5444490" cy="2919730"/>
          </a:xfrm>
        </p:grpSpPr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42047" y="6752843"/>
              <a:ext cx="2930652" cy="5394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849990" y="4372698"/>
              <a:ext cx="1836420" cy="520700"/>
            </a:xfrm>
            <a:custGeom>
              <a:avLst/>
              <a:gdLst/>
              <a:ahLst/>
              <a:cxnLst/>
              <a:rect l="l" t="t" r="r" b="b"/>
              <a:pathLst>
                <a:path w="1836420" h="520700">
                  <a:moveTo>
                    <a:pt x="1836420" y="0"/>
                  </a:moveTo>
                  <a:lnTo>
                    <a:pt x="0" y="0"/>
                  </a:lnTo>
                  <a:lnTo>
                    <a:pt x="0" y="520357"/>
                  </a:lnTo>
                  <a:lnTo>
                    <a:pt x="1836420" y="520357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E4E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396733" y="6838950"/>
            <a:ext cx="2625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Coord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(Extension)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216775" y="6771131"/>
            <a:ext cx="5470525" cy="1009650"/>
            <a:chOff x="7216775" y="6771131"/>
            <a:chExt cx="5470525" cy="1009650"/>
          </a:xfrm>
        </p:grpSpPr>
        <p:sp>
          <p:nvSpPr>
            <p:cNvPr id="51" name="object 51"/>
            <p:cNvSpPr/>
            <p:nvPr/>
          </p:nvSpPr>
          <p:spPr>
            <a:xfrm>
              <a:off x="7223125" y="7253566"/>
              <a:ext cx="2924810" cy="520700"/>
            </a:xfrm>
            <a:custGeom>
              <a:avLst/>
              <a:gdLst/>
              <a:ahLst/>
              <a:cxnLst/>
              <a:rect l="l" t="t" r="r" b="b"/>
              <a:pathLst>
                <a:path w="2924809" h="520700">
                  <a:moveTo>
                    <a:pt x="2924682" y="0"/>
                  </a:moveTo>
                  <a:lnTo>
                    <a:pt x="0" y="0"/>
                  </a:lnTo>
                  <a:lnTo>
                    <a:pt x="0" y="520357"/>
                  </a:lnTo>
                  <a:lnTo>
                    <a:pt x="2924682" y="520357"/>
                  </a:lnTo>
                  <a:lnTo>
                    <a:pt x="2924682" y="0"/>
                  </a:lnTo>
                  <a:close/>
                </a:path>
              </a:pathLst>
            </a:custGeom>
            <a:solidFill>
              <a:srgbClr val="E4E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23125" y="7253566"/>
              <a:ext cx="2924810" cy="520700"/>
            </a:xfrm>
            <a:custGeom>
              <a:avLst/>
              <a:gdLst/>
              <a:ahLst/>
              <a:cxnLst/>
              <a:rect l="l" t="t" r="r" b="b"/>
              <a:pathLst>
                <a:path w="2924809" h="520700">
                  <a:moveTo>
                    <a:pt x="0" y="520357"/>
                  </a:moveTo>
                  <a:lnTo>
                    <a:pt x="2924682" y="520357"/>
                  </a:lnTo>
                  <a:lnTo>
                    <a:pt x="2924682" y="0"/>
                  </a:lnTo>
                  <a:lnTo>
                    <a:pt x="0" y="0"/>
                  </a:lnTo>
                  <a:lnTo>
                    <a:pt x="0" y="5203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0211" y="6771131"/>
              <a:ext cx="1847088" cy="544068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1265534" y="6859651"/>
            <a:ext cx="10013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piCoord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237476" y="5431535"/>
            <a:ext cx="5438775" cy="2336165"/>
            <a:chOff x="7237476" y="5431535"/>
            <a:chExt cx="5438775" cy="2336165"/>
          </a:xfrm>
        </p:grpSpPr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7476" y="5431535"/>
              <a:ext cx="2926079" cy="54406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839830" y="7247089"/>
              <a:ext cx="1836420" cy="520700"/>
            </a:xfrm>
            <a:custGeom>
              <a:avLst/>
              <a:gdLst/>
              <a:ahLst/>
              <a:cxnLst/>
              <a:rect l="l" t="t" r="r" b="b"/>
              <a:pathLst>
                <a:path w="1836420" h="520700">
                  <a:moveTo>
                    <a:pt x="1836420" y="0"/>
                  </a:moveTo>
                  <a:lnTo>
                    <a:pt x="0" y="0"/>
                  </a:lnTo>
                  <a:lnTo>
                    <a:pt x="0" y="520357"/>
                  </a:lnTo>
                  <a:lnTo>
                    <a:pt x="1836420" y="520357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E4E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432293" y="5517641"/>
            <a:ext cx="2540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(Extension)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223632" y="5436107"/>
            <a:ext cx="5464175" cy="1009650"/>
            <a:chOff x="7223632" y="5436107"/>
            <a:chExt cx="5464175" cy="1009650"/>
          </a:xfrm>
        </p:grpSpPr>
        <p:sp>
          <p:nvSpPr>
            <p:cNvPr id="60" name="object 60"/>
            <p:cNvSpPr/>
            <p:nvPr/>
          </p:nvSpPr>
          <p:spPr>
            <a:xfrm>
              <a:off x="7229982" y="5918796"/>
              <a:ext cx="2924810" cy="520700"/>
            </a:xfrm>
            <a:custGeom>
              <a:avLst/>
              <a:gdLst/>
              <a:ahLst/>
              <a:cxnLst/>
              <a:rect l="l" t="t" r="r" b="b"/>
              <a:pathLst>
                <a:path w="2924809" h="520700">
                  <a:moveTo>
                    <a:pt x="2924682" y="0"/>
                  </a:moveTo>
                  <a:lnTo>
                    <a:pt x="0" y="0"/>
                  </a:lnTo>
                  <a:lnTo>
                    <a:pt x="0" y="520357"/>
                  </a:lnTo>
                  <a:lnTo>
                    <a:pt x="2924682" y="520357"/>
                  </a:lnTo>
                  <a:lnTo>
                    <a:pt x="2924682" y="0"/>
                  </a:lnTo>
                  <a:close/>
                </a:path>
              </a:pathLst>
            </a:custGeom>
            <a:solidFill>
              <a:srgbClr val="E4E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29982" y="5918796"/>
              <a:ext cx="2924810" cy="520700"/>
            </a:xfrm>
            <a:custGeom>
              <a:avLst/>
              <a:gdLst/>
              <a:ahLst/>
              <a:cxnLst/>
              <a:rect l="l" t="t" r="r" b="b"/>
              <a:pathLst>
                <a:path w="2924809" h="520700">
                  <a:moveTo>
                    <a:pt x="0" y="520357"/>
                  </a:moveTo>
                  <a:lnTo>
                    <a:pt x="2924682" y="520357"/>
                  </a:lnTo>
                  <a:lnTo>
                    <a:pt x="2924682" y="0"/>
                  </a:lnTo>
                  <a:lnTo>
                    <a:pt x="0" y="0"/>
                  </a:lnTo>
                  <a:lnTo>
                    <a:pt x="0" y="5203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0211" y="5436107"/>
              <a:ext cx="1847088" cy="544068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1308206" y="5524626"/>
            <a:ext cx="916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piColor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569329" y="4907788"/>
            <a:ext cx="6107430" cy="3469004"/>
            <a:chOff x="6569329" y="4907788"/>
            <a:chExt cx="6107430" cy="3469004"/>
          </a:xfrm>
        </p:grpSpPr>
        <p:sp>
          <p:nvSpPr>
            <p:cNvPr id="65" name="object 65"/>
            <p:cNvSpPr/>
            <p:nvPr/>
          </p:nvSpPr>
          <p:spPr>
            <a:xfrm>
              <a:off x="6569329" y="4907787"/>
              <a:ext cx="687705" cy="3469004"/>
            </a:xfrm>
            <a:custGeom>
              <a:avLst/>
              <a:gdLst/>
              <a:ahLst/>
              <a:cxnLst/>
              <a:rect l="l" t="t" r="r" b="b"/>
              <a:pathLst>
                <a:path w="687704" h="3469004">
                  <a:moveTo>
                    <a:pt x="229616" y="780923"/>
                  </a:moveTo>
                  <a:lnTo>
                    <a:pt x="102616" y="780923"/>
                  </a:lnTo>
                  <a:lnTo>
                    <a:pt x="102616" y="812673"/>
                  </a:lnTo>
                  <a:lnTo>
                    <a:pt x="229616" y="812673"/>
                  </a:lnTo>
                  <a:lnTo>
                    <a:pt x="229616" y="780923"/>
                  </a:lnTo>
                  <a:close/>
                </a:path>
                <a:path w="687704" h="3469004">
                  <a:moveTo>
                    <a:pt x="451866" y="780923"/>
                  </a:moveTo>
                  <a:lnTo>
                    <a:pt x="324866" y="780923"/>
                  </a:lnTo>
                  <a:lnTo>
                    <a:pt x="324866" y="812673"/>
                  </a:lnTo>
                  <a:lnTo>
                    <a:pt x="451866" y="812673"/>
                  </a:lnTo>
                  <a:lnTo>
                    <a:pt x="451866" y="780923"/>
                  </a:lnTo>
                  <a:close/>
                </a:path>
                <a:path w="687704" h="3469004">
                  <a:moveTo>
                    <a:pt x="674116" y="780923"/>
                  </a:moveTo>
                  <a:lnTo>
                    <a:pt x="547116" y="780923"/>
                  </a:lnTo>
                  <a:lnTo>
                    <a:pt x="547116" y="812673"/>
                  </a:lnTo>
                  <a:lnTo>
                    <a:pt x="674116" y="812673"/>
                  </a:lnTo>
                  <a:lnTo>
                    <a:pt x="674116" y="780923"/>
                  </a:lnTo>
                  <a:close/>
                </a:path>
                <a:path w="687704" h="3469004">
                  <a:moveTo>
                    <a:pt x="687705" y="2102243"/>
                  </a:moveTo>
                  <a:lnTo>
                    <a:pt x="95250" y="2102243"/>
                  </a:lnTo>
                  <a:lnTo>
                    <a:pt x="95250" y="158750"/>
                  </a:lnTo>
                  <a:lnTo>
                    <a:pt x="158750" y="158750"/>
                  </a:lnTo>
                  <a:lnTo>
                    <a:pt x="156083" y="153416"/>
                  </a:lnTo>
                  <a:lnTo>
                    <a:pt x="150812" y="142875"/>
                  </a:lnTo>
                  <a:lnTo>
                    <a:pt x="79375" y="0"/>
                  </a:lnTo>
                  <a:lnTo>
                    <a:pt x="0" y="158750"/>
                  </a:lnTo>
                  <a:lnTo>
                    <a:pt x="63373" y="158750"/>
                  </a:lnTo>
                  <a:lnTo>
                    <a:pt x="63373" y="280416"/>
                  </a:lnTo>
                  <a:lnTo>
                    <a:pt x="63373" y="375666"/>
                  </a:lnTo>
                  <a:lnTo>
                    <a:pt x="63373" y="502666"/>
                  </a:lnTo>
                  <a:lnTo>
                    <a:pt x="63385" y="597916"/>
                  </a:lnTo>
                  <a:lnTo>
                    <a:pt x="63373" y="724916"/>
                  </a:lnTo>
                  <a:lnTo>
                    <a:pt x="63500" y="3468751"/>
                  </a:lnTo>
                  <a:lnTo>
                    <a:pt x="674116" y="3468751"/>
                  </a:lnTo>
                  <a:lnTo>
                    <a:pt x="674116" y="3452876"/>
                  </a:lnTo>
                  <a:lnTo>
                    <a:pt x="674116" y="3437001"/>
                  </a:lnTo>
                  <a:lnTo>
                    <a:pt x="95250" y="3437001"/>
                  </a:lnTo>
                  <a:lnTo>
                    <a:pt x="95250" y="2133981"/>
                  </a:lnTo>
                  <a:lnTo>
                    <a:pt x="687705" y="2133981"/>
                  </a:lnTo>
                  <a:lnTo>
                    <a:pt x="687705" y="2118106"/>
                  </a:lnTo>
                  <a:lnTo>
                    <a:pt x="687705" y="2102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839831" y="5952959"/>
              <a:ext cx="1836420" cy="520700"/>
            </a:xfrm>
            <a:custGeom>
              <a:avLst/>
              <a:gdLst/>
              <a:ahLst/>
              <a:cxnLst/>
              <a:rect l="l" t="t" r="r" b="b"/>
              <a:pathLst>
                <a:path w="1836420" h="520700">
                  <a:moveTo>
                    <a:pt x="1836420" y="0"/>
                  </a:moveTo>
                  <a:lnTo>
                    <a:pt x="0" y="0"/>
                  </a:lnTo>
                  <a:lnTo>
                    <a:pt x="0" y="520357"/>
                  </a:lnTo>
                  <a:lnTo>
                    <a:pt x="1836420" y="520357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E4E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322189" y="4394669"/>
            <a:ext cx="263271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645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2000" b="1" spc="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2000" b="1" spc="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9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2000" b="1" spc="1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1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2</a:t>
            </a:r>
            <a:r>
              <a:rPr sz="2000" b="1" spc="-1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-9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849991" y="4372698"/>
            <a:ext cx="183642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839831" y="5952959"/>
            <a:ext cx="183642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645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839831" y="7247089"/>
            <a:ext cx="183642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29982" y="6008369"/>
            <a:ext cx="2918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23125" y="7336281"/>
            <a:ext cx="2918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212965" y="8575128"/>
            <a:ext cx="292481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1</a:t>
            </a:r>
            <a:r>
              <a:rPr sz="20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E0077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304472" y="3752913"/>
            <a:ext cx="7401559" cy="5490210"/>
            <a:chOff x="5304472" y="3752913"/>
            <a:chExt cx="7401559" cy="5490210"/>
          </a:xfrm>
        </p:grpSpPr>
        <p:sp>
          <p:nvSpPr>
            <p:cNvPr id="75" name="object 75"/>
            <p:cNvSpPr/>
            <p:nvPr/>
          </p:nvSpPr>
          <p:spPr>
            <a:xfrm>
              <a:off x="10574654" y="4030472"/>
              <a:ext cx="243204" cy="241935"/>
            </a:xfrm>
            <a:custGeom>
              <a:avLst/>
              <a:gdLst/>
              <a:ahLst/>
              <a:cxnLst/>
              <a:rect l="l" t="t" r="r" b="b"/>
              <a:pathLst>
                <a:path w="243204" h="241935">
                  <a:moveTo>
                    <a:pt x="0" y="120903"/>
                  </a:moveTo>
                  <a:lnTo>
                    <a:pt x="9538" y="73830"/>
                  </a:lnTo>
                  <a:lnTo>
                    <a:pt x="35544" y="35401"/>
                  </a:lnTo>
                  <a:lnTo>
                    <a:pt x="74098" y="9497"/>
                  </a:lnTo>
                  <a:lnTo>
                    <a:pt x="121285" y="0"/>
                  </a:lnTo>
                  <a:lnTo>
                    <a:pt x="168544" y="9497"/>
                  </a:lnTo>
                  <a:lnTo>
                    <a:pt x="207136" y="35401"/>
                  </a:lnTo>
                  <a:lnTo>
                    <a:pt x="233156" y="73830"/>
                  </a:lnTo>
                  <a:lnTo>
                    <a:pt x="242697" y="120903"/>
                  </a:lnTo>
                  <a:lnTo>
                    <a:pt x="233156" y="167903"/>
                  </a:lnTo>
                  <a:lnTo>
                    <a:pt x="207136" y="206295"/>
                  </a:lnTo>
                  <a:lnTo>
                    <a:pt x="168544" y="232185"/>
                  </a:lnTo>
                  <a:lnTo>
                    <a:pt x="121285" y="241680"/>
                  </a:lnTo>
                  <a:lnTo>
                    <a:pt x="74098" y="232185"/>
                  </a:lnTo>
                  <a:lnTo>
                    <a:pt x="35544" y="206295"/>
                  </a:lnTo>
                  <a:lnTo>
                    <a:pt x="9538" y="167903"/>
                  </a:lnTo>
                  <a:lnTo>
                    <a:pt x="0" y="120903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74710" y="4151376"/>
              <a:ext cx="2600325" cy="2540"/>
            </a:xfrm>
            <a:custGeom>
              <a:avLst/>
              <a:gdLst/>
              <a:ahLst/>
              <a:cxnLst/>
              <a:rect l="l" t="t" r="r" b="b"/>
              <a:pathLst>
                <a:path w="2600325" h="2539">
                  <a:moveTo>
                    <a:pt x="-15875" y="1016"/>
                  </a:moveTo>
                  <a:lnTo>
                    <a:pt x="2615819" y="1016"/>
                  </a:lnTo>
                </a:path>
              </a:pathLst>
            </a:custGeom>
            <a:ln w="33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154538" y="5575300"/>
              <a:ext cx="662940" cy="1569720"/>
            </a:xfrm>
            <a:custGeom>
              <a:avLst/>
              <a:gdLst/>
              <a:ahLst/>
              <a:cxnLst/>
              <a:rect l="l" t="t" r="r" b="b"/>
              <a:pathLst>
                <a:path w="662940" h="1569720">
                  <a:moveTo>
                    <a:pt x="420115" y="120903"/>
                  </a:moveTo>
                  <a:lnTo>
                    <a:pt x="429654" y="73830"/>
                  </a:lnTo>
                  <a:lnTo>
                    <a:pt x="455660" y="35401"/>
                  </a:lnTo>
                  <a:lnTo>
                    <a:pt x="494214" y="9497"/>
                  </a:lnTo>
                  <a:lnTo>
                    <a:pt x="541401" y="0"/>
                  </a:lnTo>
                  <a:lnTo>
                    <a:pt x="588660" y="9497"/>
                  </a:lnTo>
                  <a:lnTo>
                    <a:pt x="627252" y="35401"/>
                  </a:lnTo>
                  <a:lnTo>
                    <a:pt x="653272" y="73830"/>
                  </a:lnTo>
                  <a:lnTo>
                    <a:pt x="662812" y="120903"/>
                  </a:lnTo>
                  <a:lnTo>
                    <a:pt x="653272" y="167903"/>
                  </a:lnTo>
                  <a:lnTo>
                    <a:pt x="627252" y="206295"/>
                  </a:lnTo>
                  <a:lnTo>
                    <a:pt x="588660" y="232185"/>
                  </a:lnTo>
                  <a:lnTo>
                    <a:pt x="541401" y="241681"/>
                  </a:lnTo>
                  <a:lnTo>
                    <a:pt x="494214" y="232185"/>
                  </a:lnTo>
                  <a:lnTo>
                    <a:pt x="455660" y="206295"/>
                  </a:lnTo>
                  <a:lnTo>
                    <a:pt x="429654" y="167903"/>
                  </a:lnTo>
                  <a:lnTo>
                    <a:pt x="420115" y="120903"/>
                  </a:lnTo>
                  <a:close/>
                </a:path>
                <a:path w="662940" h="1569720">
                  <a:moveTo>
                    <a:pt x="420115" y="120903"/>
                  </a:moveTo>
                  <a:lnTo>
                    <a:pt x="210057" y="120903"/>
                  </a:lnTo>
                  <a:lnTo>
                    <a:pt x="210057" y="129286"/>
                  </a:lnTo>
                  <a:lnTo>
                    <a:pt x="0" y="129286"/>
                  </a:lnTo>
                </a:path>
                <a:path w="662940" h="1569720">
                  <a:moveTo>
                    <a:pt x="420115" y="1448816"/>
                  </a:moveTo>
                  <a:lnTo>
                    <a:pt x="429654" y="1401816"/>
                  </a:lnTo>
                  <a:lnTo>
                    <a:pt x="455660" y="1363424"/>
                  </a:lnTo>
                  <a:lnTo>
                    <a:pt x="494214" y="1337534"/>
                  </a:lnTo>
                  <a:lnTo>
                    <a:pt x="541401" y="1328039"/>
                  </a:lnTo>
                  <a:lnTo>
                    <a:pt x="588660" y="1337534"/>
                  </a:lnTo>
                  <a:lnTo>
                    <a:pt x="627252" y="1363424"/>
                  </a:lnTo>
                  <a:lnTo>
                    <a:pt x="653272" y="1401816"/>
                  </a:lnTo>
                  <a:lnTo>
                    <a:pt x="662812" y="1448816"/>
                  </a:lnTo>
                  <a:lnTo>
                    <a:pt x="653272" y="1495889"/>
                  </a:lnTo>
                  <a:lnTo>
                    <a:pt x="627252" y="1534318"/>
                  </a:lnTo>
                  <a:lnTo>
                    <a:pt x="588660" y="1560222"/>
                  </a:lnTo>
                  <a:lnTo>
                    <a:pt x="541401" y="1569720"/>
                  </a:lnTo>
                  <a:lnTo>
                    <a:pt x="494214" y="1560222"/>
                  </a:lnTo>
                  <a:lnTo>
                    <a:pt x="455660" y="1534318"/>
                  </a:lnTo>
                  <a:lnTo>
                    <a:pt x="429654" y="1495889"/>
                  </a:lnTo>
                  <a:lnTo>
                    <a:pt x="420115" y="144881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61396" y="7024116"/>
              <a:ext cx="413384" cy="1905"/>
            </a:xfrm>
            <a:custGeom>
              <a:avLst/>
              <a:gdLst/>
              <a:ahLst/>
              <a:cxnLst/>
              <a:rect l="l" t="t" r="r" b="b"/>
              <a:pathLst>
                <a:path w="413384" h="1904">
                  <a:moveTo>
                    <a:pt x="-15875" y="888"/>
                  </a:moveTo>
                  <a:lnTo>
                    <a:pt x="429132" y="888"/>
                  </a:lnTo>
                </a:path>
              </a:pathLst>
            </a:custGeom>
            <a:ln w="3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90793" y="4562348"/>
              <a:ext cx="6141720" cy="4368800"/>
            </a:xfrm>
            <a:custGeom>
              <a:avLst/>
              <a:gdLst/>
              <a:ahLst/>
              <a:cxnLst/>
              <a:rect l="l" t="t" r="r" b="b"/>
              <a:pathLst>
                <a:path w="6141720" h="4368800">
                  <a:moveTo>
                    <a:pt x="149605" y="11175"/>
                  </a:moveTo>
                  <a:lnTo>
                    <a:pt x="0" y="173736"/>
                  </a:lnTo>
                </a:path>
                <a:path w="6141720" h="4368800">
                  <a:moveTo>
                    <a:pt x="359282" y="11175"/>
                  </a:moveTo>
                  <a:lnTo>
                    <a:pt x="209676" y="173736"/>
                  </a:lnTo>
                </a:path>
                <a:path w="6141720" h="4368800">
                  <a:moveTo>
                    <a:pt x="576960" y="11175"/>
                  </a:moveTo>
                  <a:lnTo>
                    <a:pt x="427227" y="173736"/>
                  </a:lnTo>
                </a:path>
                <a:path w="6141720" h="4368800">
                  <a:moveTo>
                    <a:pt x="794511" y="11175"/>
                  </a:moveTo>
                  <a:lnTo>
                    <a:pt x="644905" y="173736"/>
                  </a:lnTo>
                </a:path>
                <a:path w="6141720" h="4368800">
                  <a:moveTo>
                    <a:pt x="1012189" y="11175"/>
                  </a:moveTo>
                  <a:lnTo>
                    <a:pt x="862583" y="173736"/>
                  </a:lnTo>
                </a:path>
                <a:path w="6141720" h="4368800">
                  <a:moveTo>
                    <a:pt x="1237869" y="11175"/>
                  </a:moveTo>
                  <a:lnTo>
                    <a:pt x="1088262" y="173736"/>
                  </a:lnTo>
                </a:path>
                <a:path w="6141720" h="4368800">
                  <a:moveTo>
                    <a:pt x="1469135" y="11175"/>
                  </a:moveTo>
                  <a:lnTo>
                    <a:pt x="1319529" y="173736"/>
                  </a:lnTo>
                </a:path>
                <a:path w="6141720" h="4368800">
                  <a:moveTo>
                    <a:pt x="1700402" y="11175"/>
                  </a:moveTo>
                  <a:lnTo>
                    <a:pt x="1550670" y="173736"/>
                  </a:lnTo>
                </a:path>
                <a:path w="6141720" h="4368800">
                  <a:moveTo>
                    <a:pt x="1899792" y="11175"/>
                  </a:moveTo>
                  <a:lnTo>
                    <a:pt x="1750186" y="173736"/>
                  </a:lnTo>
                </a:path>
                <a:path w="6141720" h="4368800">
                  <a:moveTo>
                    <a:pt x="3067430" y="4206113"/>
                  </a:moveTo>
                  <a:lnTo>
                    <a:pt x="2917825" y="4368723"/>
                  </a:lnTo>
                </a:path>
                <a:path w="6141720" h="4368800">
                  <a:moveTo>
                    <a:pt x="6141720" y="2873629"/>
                  </a:moveTo>
                  <a:lnTo>
                    <a:pt x="5992113" y="3036189"/>
                  </a:lnTo>
                </a:path>
                <a:path w="6141720" h="4368800">
                  <a:moveTo>
                    <a:pt x="3067430" y="2873629"/>
                  </a:moveTo>
                  <a:lnTo>
                    <a:pt x="2917825" y="3036189"/>
                  </a:lnTo>
                </a:path>
                <a:path w="6141720" h="4368800">
                  <a:moveTo>
                    <a:pt x="6141720" y="1550797"/>
                  </a:moveTo>
                  <a:lnTo>
                    <a:pt x="5992113" y="1713484"/>
                  </a:lnTo>
                </a:path>
                <a:path w="6141720" h="4368800">
                  <a:moveTo>
                    <a:pt x="3067430" y="1550797"/>
                  </a:moveTo>
                  <a:lnTo>
                    <a:pt x="2917825" y="1713484"/>
                  </a:lnTo>
                </a:path>
                <a:path w="6141720" h="4368800">
                  <a:moveTo>
                    <a:pt x="6141720" y="0"/>
                  </a:moveTo>
                  <a:lnTo>
                    <a:pt x="5992113" y="1625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18759" y="3767201"/>
              <a:ext cx="7372984" cy="5461635"/>
            </a:xfrm>
            <a:custGeom>
              <a:avLst/>
              <a:gdLst/>
              <a:ahLst/>
              <a:cxnLst/>
              <a:rect l="l" t="t" r="r" b="b"/>
              <a:pathLst>
                <a:path w="7372984" h="5461634">
                  <a:moveTo>
                    <a:pt x="4832349" y="4187317"/>
                  </a:moveTo>
                  <a:lnTo>
                    <a:pt x="1880615" y="5461076"/>
                  </a:lnTo>
                </a:path>
                <a:path w="7372984" h="5461634">
                  <a:moveTo>
                    <a:pt x="4845939" y="2859278"/>
                  </a:moveTo>
                  <a:lnTo>
                    <a:pt x="1894205" y="4133088"/>
                  </a:lnTo>
                </a:path>
                <a:path w="7372984" h="5461634">
                  <a:moveTo>
                    <a:pt x="4859655" y="1531239"/>
                  </a:moveTo>
                  <a:lnTo>
                    <a:pt x="1907793" y="2805049"/>
                  </a:lnTo>
                </a:path>
                <a:path w="7372984" h="5461634">
                  <a:moveTo>
                    <a:pt x="7362571" y="2899918"/>
                  </a:moveTo>
                  <a:lnTo>
                    <a:pt x="5515991" y="4119499"/>
                  </a:lnTo>
                </a:path>
                <a:path w="7372984" h="5461634">
                  <a:moveTo>
                    <a:pt x="7362571" y="1585468"/>
                  </a:moveTo>
                  <a:lnTo>
                    <a:pt x="5515991" y="2805049"/>
                  </a:lnTo>
                </a:path>
                <a:path w="7372984" h="5461634">
                  <a:moveTo>
                    <a:pt x="7372731" y="0"/>
                  </a:moveTo>
                  <a:lnTo>
                    <a:pt x="5526150" y="1219581"/>
                  </a:lnTo>
                </a:path>
                <a:path w="7372984" h="5461634">
                  <a:moveTo>
                    <a:pt x="2659380" y="13588"/>
                  </a:moveTo>
                  <a:lnTo>
                    <a:pt x="0" y="126022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162803" y="1204721"/>
            <a:ext cx="9239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Code</a:t>
            </a:r>
            <a:r>
              <a:rPr sz="1700" b="1" spc="-7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29605" y="2006346"/>
            <a:ext cx="854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Data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12460" y="2793237"/>
            <a:ext cx="854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Data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07459" y="1337382"/>
            <a:ext cx="267335" cy="1418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Extension</a:t>
            </a:r>
            <a:r>
              <a:rPr sz="1700" b="1" spc="-4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1942591"/>
            <a:ext cx="1783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2338831"/>
            <a:ext cx="152400" cy="1600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2704591"/>
            <a:ext cx="152400" cy="160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3070351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3423919"/>
            <a:ext cx="178307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3807967"/>
            <a:ext cx="178307" cy="1874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4192015"/>
            <a:ext cx="178307" cy="1874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1091" y="1346453"/>
            <a:ext cx="10416540" cy="34295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Best</a:t>
            </a:r>
            <a:r>
              <a:rPr sz="24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practices</a:t>
            </a:r>
            <a:endParaRPr sz="240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Use 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BOA</a:t>
            </a:r>
            <a:r>
              <a:rPr sz="21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when</a:t>
            </a:r>
            <a:r>
              <a:rPr sz="2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21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possible</a:t>
            </a:r>
            <a:endParaRPr sz="21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Code</a:t>
            </a:r>
            <a:r>
              <a:rPr sz="20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extension</a:t>
            </a:r>
            <a:r>
              <a:rPr sz="20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and</a:t>
            </a:r>
            <a:r>
              <a:rPr sz="2000" spc="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BOA</a:t>
            </a:r>
            <a:r>
              <a:rPr sz="2000" spc="-9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are</a:t>
            </a:r>
            <a:r>
              <a:rPr sz="2000" spc="-1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B050"/>
                </a:solidFill>
                <a:latin typeface="Microsoft Sans Serif"/>
                <a:cs typeface="Microsoft Sans Serif"/>
              </a:rPr>
              <a:t>not</a:t>
            </a:r>
            <a:r>
              <a:rPr sz="2000" spc="-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000" smtClean="0">
                <a:solidFill>
                  <a:srgbClr val="00B050"/>
                </a:solidFill>
                <a:latin typeface="Microsoft Sans Serif"/>
                <a:cs typeface="Microsoft Sans Serif"/>
              </a:rPr>
              <a:t>compatible</a:t>
            </a:r>
            <a:r>
              <a:rPr lang="en-US" sz="2000" smtClean="0">
                <a:solidFill>
                  <a:srgbClr val="00B050"/>
                </a:solidFill>
                <a:latin typeface="Microsoft Sans Serif"/>
                <a:cs typeface="Microsoft Sans Serif"/>
              </a:rPr>
              <a:t>(maybe Since </a:t>
            </a:r>
            <a:r>
              <a:rPr lang="en-US" sz="2000" dirty="0" smtClean="0">
                <a:solidFill>
                  <a:srgbClr val="00B050"/>
                </a:solidFill>
                <a:latin typeface="Microsoft Sans Serif"/>
                <a:cs typeface="Microsoft Sans Serif"/>
              </a:rPr>
              <a:t>Code Extensions are deleted at the end of the session)</a:t>
            </a:r>
            <a:endParaRPr sz="2000" dirty="0">
              <a:solidFill>
                <a:srgbClr val="00B050"/>
              </a:solidFill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Implementing</a:t>
            </a:r>
            <a:r>
              <a:rPr sz="20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some DS</a:t>
            </a:r>
            <a:r>
              <a:rPr sz="20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 with</a:t>
            </a:r>
            <a:r>
              <a:rPr sz="20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BOA</a:t>
            </a:r>
            <a:r>
              <a:rPr sz="2000" spc="-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may</a:t>
            </a:r>
            <a:r>
              <a:rPr sz="20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not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be</a:t>
            </a:r>
            <a:r>
              <a:rPr sz="20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authorized</a:t>
            </a:r>
            <a:endParaRPr sz="2000" dirty="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0"/>
              </a:spcBef>
            </a:pPr>
            <a:r>
              <a:rPr sz="2000" spc="869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2000" dirty="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00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Use</a:t>
            </a:r>
            <a:r>
              <a:rPr sz="2100" spc="-5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otherwise</a:t>
            </a:r>
            <a:endParaRPr sz="2100" dirty="0">
              <a:latin typeface="Microsoft Sans Serif"/>
              <a:cs typeface="Microsoft Sans Serif"/>
            </a:endParaRPr>
          </a:p>
          <a:p>
            <a:pPr marL="641985" marR="5080">
              <a:lnSpc>
                <a:spcPct val="120000"/>
              </a:lnSpc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Use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mainly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standard</a:t>
            </a:r>
            <a:r>
              <a:rPr sz="21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TIE,</a:t>
            </a:r>
            <a:r>
              <a:rPr sz="21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chained</a:t>
            </a:r>
            <a:r>
              <a:rPr sz="21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TIE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might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useful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only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for</a:t>
            </a:r>
            <a:r>
              <a:rPr sz="21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DS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implementations </a:t>
            </a:r>
            <a:r>
              <a:rPr sz="2100" spc="-5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Use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mainly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data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extension</a:t>
            </a:r>
            <a:endParaRPr sz="21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21691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147931" y="9202928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9288A7"/>
                </a:solidFill>
                <a:latin typeface="Microsoft Sans Serif"/>
                <a:cs typeface="Microsoft Sans Serif"/>
              </a:rPr>
              <a:t>21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03497" y="1452268"/>
            <a:ext cx="5600700" cy="8304530"/>
            <a:chOff x="3603497" y="1452268"/>
            <a:chExt cx="5600700" cy="830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3497" y="1452268"/>
              <a:ext cx="5600700" cy="8304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39285" y="2263139"/>
              <a:ext cx="4998720" cy="5443855"/>
            </a:xfrm>
            <a:custGeom>
              <a:avLst/>
              <a:gdLst/>
              <a:ahLst/>
              <a:cxnLst/>
              <a:rect l="l" t="t" r="r" b="b"/>
              <a:pathLst>
                <a:path w="4998720" h="5443855">
                  <a:moveTo>
                    <a:pt x="0" y="183006"/>
                  </a:moveTo>
                  <a:lnTo>
                    <a:pt x="6535" y="134349"/>
                  </a:lnTo>
                  <a:lnTo>
                    <a:pt x="24976" y="90630"/>
                  </a:lnTo>
                  <a:lnTo>
                    <a:pt x="53578" y="53594"/>
                  </a:lnTo>
                  <a:lnTo>
                    <a:pt x="90593" y="24981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4815713" y="0"/>
                  </a:lnTo>
                  <a:lnTo>
                    <a:pt x="4864316" y="6535"/>
                  </a:lnTo>
                  <a:lnTo>
                    <a:pt x="4907999" y="24981"/>
                  </a:lnTo>
                  <a:lnTo>
                    <a:pt x="4945014" y="53593"/>
                  </a:lnTo>
                  <a:lnTo>
                    <a:pt x="4973616" y="90630"/>
                  </a:lnTo>
                  <a:lnTo>
                    <a:pt x="4992057" y="134349"/>
                  </a:lnTo>
                  <a:lnTo>
                    <a:pt x="4998593" y="183006"/>
                  </a:lnTo>
                  <a:lnTo>
                    <a:pt x="4998593" y="5260594"/>
                  </a:lnTo>
                  <a:lnTo>
                    <a:pt x="4992057" y="5309197"/>
                  </a:lnTo>
                  <a:lnTo>
                    <a:pt x="4973616" y="5352880"/>
                  </a:lnTo>
                  <a:lnTo>
                    <a:pt x="4945014" y="5389895"/>
                  </a:lnTo>
                  <a:lnTo>
                    <a:pt x="4907999" y="5418497"/>
                  </a:lnTo>
                  <a:lnTo>
                    <a:pt x="4864316" y="5436938"/>
                  </a:lnTo>
                  <a:lnTo>
                    <a:pt x="4815713" y="5443474"/>
                  </a:lnTo>
                  <a:lnTo>
                    <a:pt x="182879" y="5443474"/>
                  </a:lnTo>
                  <a:lnTo>
                    <a:pt x="134276" y="5436938"/>
                  </a:lnTo>
                  <a:lnTo>
                    <a:pt x="90593" y="5418497"/>
                  </a:lnTo>
                  <a:lnTo>
                    <a:pt x="53578" y="5389895"/>
                  </a:lnTo>
                  <a:lnTo>
                    <a:pt x="24976" y="5352880"/>
                  </a:lnTo>
                  <a:lnTo>
                    <a:pt x="6535" y="5309197"/>
                  </a:lnTo>
                  <a:lnTo>
                    <a:pt x="0" y="5260594"/>
                  </a:lnTo>
                  <a:lnTo>
                    <a:pt x="0" y="1830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4690" y="2336418"/>
              <a:ext cx="4867910" cy="5297170"/>
            </a:xfrm>
            <a:custGeom>
              <a:avLst/>
              <a:gdLst/>
              <a:ahLst/>
              <a:cxnLst/>
              <a:rect l="l" t="t" r="r" b="b"/>
              <a:pathLst>
                <a:path w="4867909" h="5297170">
                  <a:moveTo>
                    <a:pt x="4689729" y="0"/>
                  </a:moveTo>
                  <a:lnTo>
                    <a:pt x="178054" y="0"/>
                  </a:lnTo>
                  <a:lnTo>
                    <a:pt x="130733" y="6362"/>
                  </a:lnTo>
                  <a:lnTo>
                    <a:pt x="88203" y="24318"/>
                  </a:lnTo>
                  <a:lnTo>
                    <a:pt x="52165" y="52165"/>
                  </a:lnTo>
                  <a:lnTo>
                    <a:pt x="24318" y="88203"/>
                  </a:lnTo>
                  <a:lnTo>
                    <a:pt x="6362" y="130733"/>
                  </a:lnTo>
                  <a:lnTo>
                    <a:pt x="0" y="178053"/>
                  </a:lnTo>
                  <a:lnTo>
                    <a:pt x="0" y="5118861"/>
                  </a:lnTo>
                  <a:lnTo>
                    <a:pt x="6362" y="5166235"/>
                  </a:lnTo>
                  <a:lnTo>
                    <a:pt x="24318" y="5208801"/>
                  </a:lnTo>
                  <a:lnTo>
                    <a:pt x="52165" y="5244861"/>
                  </a:lnTo>
                  <a:lnTo>
                    <a:pt x="88203" y="5272720"/>
                  </a:lnTo>
                  <a:lnTo>
                    <a:pt x="130733" y="5290679"/>
                  </a:lnTo>
                  <a:lnTo>
                    <a:pt x="178054" y="5297043"/>
                  </a:lnTo>
                  <a:lnTo>
                    <a:pt x="4689729" y="5297043"/>
                  </a:lnTo>
                  <a:lnTo>
                    <a:pt x="4737049" y="5290679"/>
                  </a:lnTo>
                  <a:lnTo>
                    <a:pt x="4779579" y="5272720"/>
                  </a:lnTo>
                  <a:lnTo>
                    <a:pt x="4815617" y="5244861"/>
                  </a:lnTo>
                  <a:lnTo>
                    <a:pt x="4843464" y="5208801"/>
                  </a:lnTo>
                  <a:lnTo>
                    <a:pt x="4861420" y="5166235"/>
                  </a:lnTo>
                  <a:lnTo>
                    <a:pt x="4867783" y="5118861"/>
                  </a:lnTo>
                  <a:lnTo>
                    <a:pt x="4867783" y="178053"/>
                  </a:lnTo>
                  <a:lnTo>
                    <a:pt x="4861420" y="130733"/>
                  </a:lnTo>
                  <a:lnTo>
                    <a:pt x="4843464" y="88203"/>
                  </a:lnTo>
                  <a:lnTo>
                    <a:pt x="4815617" y="52165"/>
                  </a:lnTo>
                  <a:lnTo>
                    <a:pt x="4779579" y="24318"/>
                  </a:lnTo>
                  <a:lnTo>
                    <a:pt x="4737049" y="6362"/>
                  </a:lnTo>
                  <a:lnTo>
                    <a:pt x="4689729" y="0"/>
                  </a:lnTo>
                  <a:close/>
                </a:path>
              </a:pathLst>
            </a:custGeom>
            <a:solidFill>
              <a:srgbClr val="FFFFFF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4690" y="2336418"/>
              <a:ext cx="4867910" cy="5297170"/>
            </a:xfrm>
            <a:custGeom>
              <a:avLst/>
              <a:gdLst/>
              <a:ahLst/>
              <a:cxnLst/>
              <a:rect l="l" t="t" r="r" b="b"/>
              <a:pathLst>
                <a:path w="4867909" h="5297170">
                  <a:moveTo>
                    <a:pt x="0" y="178053"/>
                  </a:moveTo>
                  <a:lnTo>
                    <a:pt x="6362" y="130733"/>
                  </a:lnTo>
                  <a:lnTo>
                    <a:pt x="24318" y="88203"/>
                  </a:lnTo>
                  <a:lnTo>
                    <a:pt x="52165" y="52165"/>
                  </a:lnTo>
                  <a:lnTo>
                    <a:pt x="88203" y="24318"/>
                  </a:lnTo>
                  <a:lnTo>
                    <a:pt x="130733" y="6362"/>
                  </a:lnTo>
                  <a:lnTo>
                    <a:pt x="178054" y="0"/>
                  </a:lnTo>
                  <a:lnTo>
                    <a:pt x="4689729" y="0"/>
                  </a:lnTo>
                  <a:lnTo>
                    <a:pt x="4737049" y="6362"/>
                  </a:lnTo>
                  <a:lnTo>
                    <a:pt x="4779579" y="24318"/>
                  </a:lnTo>
                  <a:lnTo>
                    <a:pt x="4815617" y="52165"/>
                  </a:lnTo>
                  <a:lnTo>
                    <a:pt x="4843464" y="88203"/>
                  </a:lnTo>
                  <a:lnTo>
                    <a:pt x="4861420" y="130733"/>
                  </a:lnTo>
                  <a:lnTo>
                    <a:pt x="4867783" y="178053"/>
                  </a:lnTo>
                  <a:lnTo>
                    <a:pt x="4867783" y="5118861"/>
                  </a:lnTo>
                  <a:lnTo>
                    <a:pt x="4861420" y="5166235"/>
                  </a:lnTo>
                  <a:lnTo>
                    <a:pt x="4843464" y="5208801"/>
                  </a:lnTo>
                  <a:lnTo>
                    <a:pt x="4815617" y="5244861"/>
                  </a:lnTo>
                  <a:lnTo>
                    <a:pt x="4779579" y="5272720"/>
                  </a:lnTo>
                  <a:lnTo>
                    <a:pt x="4737049" y="5290679"/>
                  </a:lnTo>
                  <a:lnTo>
                    <a:pt x="4689729" y="5297043"/>
                  </a:lnTo>
                  <a:lnTo>
                    <a:pt x="178054" y="5297043"/>
                  </a:lnTo>
                  <a:lnTo>
                    <a:pt x="130733" y="5290679"/>
                  </a:lnTo>
                  <a:lnTo>
                    <a:pt x="88203" y="5272720"/>
                  </a:lnTo>
                  <a:lnTo>
                    <a:pt x="52165" y="5244861"/>
                  </a:lnTo>
                  <a:lnTo>
                    <a:pt x="24318" y="5208801"/>
                  </a:lnTo>
                  <a:lnTo>
                    <a:pt x="6362" y="5166235"/>
                  </a:lnTo>
                  <a:lnTo>
                    <a:pt x="0" y="5118861"/>
                  </a:lnTo>
                  <a:lnTo>
                    <a:pt x="0" y="17805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96866" y="1653158"/>
              <a:ext cx="4538980" cy="512445"/>
            </a:xfrm>
            <a:custGeom>
              <a:avLst/>
              <a:gdLst/>
              <a:ahLst/>
              <a:cxnLst/>
              <a:rect l="l" t="t" r="r" b="b"/>
              <a:pathLst>
                <a:path w="4538980" h="512444">
                  <a:moveTo>
                    <a:pt x="4538472" y="213360"/>
                  </a:moveTo>
                  <a:lnTo>
                    <a:pt x="504063" y="213360"/>
                  </a:lnTo>
                  <a:lnTo>
                    <a:pt x="504063" y="426720"/>
                  </a:lnTo>
                  <a:lnTo>
                    <a:pt x="510774" y="459932"/>
                  </a:lnTo>
                  <a:lnTo>
                    <a:pt x="529082" y="487060"/>
                  </a:lnTo>
                  <a:lnTo>
                    <a:pt x="556248" y="505354"/>
                  </a:lnTo>
                  <a:lnTo>
                    <a:pt x="589534" y="512064"/>
                  </a:lnTo>
                  <a:lnTo>
                    <a:pt x="4453128" y="512064"/>
                  </a:lnTo>
                  <a:lnTo>
                    <a:pt x="4486340" y="505354"/>
                  </a:lnTo>
                  <a:lnTo>
                    <a:pt x="4513468" y="487060"/>
                  </a:lnTo>
                  <a:lnTo>
                    <a:pt x="4531762" y="459932"/>
                  </a:lnTo>
                  <a:lnTo>
                    <a:pt x="4538472" y="426720"/>
                  </a:lnTo>
                  <a:lnTo>
                    <a:pt x="4538472" y="213360"/>
                  </a:lnTo>
                  <a:close/>
                </a:path>
                <a:path w="4538980" h="512444">
                  <a:moveTo>
                    <a:pt x="4453128" y="0"/>
                  </a:moveTo>
                  <a:lnTo>
                    <a:pt x="589534" y="0"/>
                  </a:lnTo>
                  <a:lnTo>
                    <a:pt x="556248" y="6709"/>
                  </a:lnTo>
                  <a:lnTo>
                    <a:pt x="529081" y="25003"/>
                  </a:lnTo>
                  <a:lnTo>
                    <a:pt x="510774" y="52131"/>
                  </a:lnTo>
                  <a:lnTo>
                    <a:pt x="504063" y="85344"/>
                  </a:lnTo>
                  <a:lnTo>
                    <a:pt x="0" y="231267"/>
                  </a:lnTo>
                  <a:lnTo>
                    <a:pt x="504063" y="213360"/>
                  </a:lnTo>
                  <a:lnTo>
                    <a:pt x="4538472" y="213360"/>
                  </a:lnTo>
                  <a:lnTo>
                    <a:pt x="4538472" y="85344"/>
                  </a:lnTo>
                  <a:lnTo>
                    <a:pt x="4531762" y="52131"/>
                  </a:lnTo>
                  <a:lnTo>
                    <a:pt x="4513468" y="25003"/>
                  </a:lnTo>
                  <a:lnTo>
                    <a:pt x="4486340" y="6709"/>
                  </a:lnTo>
                  <a:lnTo>
                    <a:pt x="4453128" y="0"/>
                  </a:lnTo>
                  <a:close/>
                </a:path>
              </a:pathLst>
            </a:custGeom>
            <a:solidFill>
              <a:srgbClr val="EDE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6866" y="1653158"/>
              <a:ext cx="4538980" cy="512445"/>
            </a:xfrm>
            <a:custGeom>
              <a:avLst/>
              <a:gdLst/>
              <a:ahLst/>
              <a:cxnLst/>
              <a:rect l="l" t="t" r="r" b="b"/>
              <a:pathLst>
                <a:path w="4538980" h="512444">
                  <a:moveTo>
                    <a:pt x="4538472" y="85344"/>
                  </a:moveTo>
                  <a:lnTo>
                    <a:pt x="4531762" y="52131"/>
                  </a:lnTo>
                  <a:lnTo>
                    <a:pt x="4513468" y="25003"/>
                  </a:lnTo>
                  <a:lnTo>
                    <a:pt x="4486340" y="6709"/>
                  </a:lnTo>
                  <a:lnTo>
                    <a:pt x="4453128" y="0"/>
                  </a:lnTo>
                  <a:lnTo>
                    <a:pt x="2185162" y="0"/>
                  </a:lnTo>
                  <a:lnTo>
                    <a:pt x="1176528" y="0"/>
                  </a:lnTo>
                  <a:lnTo>
                    <a:pt x="589534" y="0"/>
                  </a:lnTo>
                  <a:lnTo>
                    <a:pt x="556248" y="6709"/>
                  </a:lnTo>
                  <a:lnTo>
                    <a:pt x="529082" y="25003"/>
                  </a:lnTo>
                  <a:lnTo>
                    <a:pt x="510774" y="52131"/>
                  </a:lnTo>
                  <a:lnTo>
                    <a:pt x="504063" y="85344"/>
                  </a:lnTo>
                  <a:lnTo>
                    <a:pt x="0" y="231267"/>
                  </a:lnTo>
                  <a:lnTo>
                    <a:pt x="504063" y="213360"/>
                  </a:lnTo>
                  <a:lnTo>
                    <a:pt x="504063" y="426720"/>
                  </a:lnTo>
                  <a:lnTo>
                    <a:pt x="510774" y="459932"/>
                  </a:lnTo>
                  <a:lnTo>
                    <a:pt x="529082" y="487060"/>
                  </a:lnTo>
                  <a:lnTo>
                    <a:pt x="556248" y="505354"/>
                  </a:lnTo>
                  <a:lnTo>
                    <a:pt x="589534" y="512064"/>
                  </a:lnTo>
                  <a:lnTo>
                    <a:pt x="1176528" y="512064"/>
                  </a:lnTo>
                  <a:lnTo>
                    <a:pt x="2185162" y="512064"/>
                  </a:lnTo>
                  <a:lnTo>
                    <a:pt x="4453128" y="512064"/>
                  </a:lnTo>
                  <a:lnTo>
                    <a:pt x="4486340" y="505354"/>
                  </a:lnTo>
                  <a:lnTo>
                    <a:pt x="4513468" y="487060"/>
                  </a:lnTo>
                  <a:lnTo>
                    <a:pt x="4531762" y="459932"/>
                  </a:lnTo>
                  <a:lnTo>
                    <a:pt x="4538472" y="426720"/>
                  </a:lnTo>
                  <a:lnTo>
                    <a:pt x="4538472" y="213360"/>
                  </a:lnTo>
                  <a:lnTo>
                    <a:pt x="4538472" y="85344"/>
                  </a:lnTo>
                  <a:close/>
                </a:path>
              </a:pathLst>
            </a:custGeom>
            <a:ln w="317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3212" y="1632280"/>
              <a:ext cx="718985" cy="60609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55816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Software</a:t>
            </a:r>
            <a:r>
              <a:rPr spc="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Quality</a:t>
            </a:r>
            <a:r>
              <a:rPr spc="-1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and</a:t>
            </a:r>
            <a:r>
              <a:rPr spc="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Delivery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30090" y="1745995"/>
            <a:ext cx="4665980" cy="248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284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3E0077"/>
                </a:solidFill>
                <a:latin typeface="Arial"/>
                <a:cs typeface="Arial"/>
              </a:rPr>
              <a:t>Here</a:t>
            </a:r>
            <a:r>
              <a:rPr sz="19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3E0077"/>
                </a:solidFill>
                <a:latin typeface="Arial"/>
                <a:cs typeface="Arial"/>
              </a:rPr>
              <a:t>is the</a:t>
            </a:r>
            <a:r>
              <a:rPr sz="19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3E0077"/>
                </a:solidFill>
                <a:latin typeface="Arial"/>
                <a:cs typeface="Arial"/>
              </a:rPr>
              <a:t>next</a:t>
            </a:r>
            <a:r>
              <a:rPr sz="1900" b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3E0077"/>
                </a:solidFill>
                <a:latin typeface="Arial"/>
                <a:cs typeface="Arial"/>
              </a:rPr>
              <a:t>step</a:t>
            </a:r>
            <a:r>
              <a:rPr sz="19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19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0077"/>
                </a:solidFill>
                <a:latin typeface="Arial"/>
                <a:cs typeface="Arial"/>
              </a:rPr>
              <a:t>follow: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spcBef>
                <a:spcPts val="1739"/>
              </a:spcBef>
              <a:buSzPct val="110526"/>
              <a:buFont typeface="Wingdings"/>
              <a:buChar char=""/>
              <a:tabLst>
                <a:tab pos="266700" algn="l"/>
                <a:tab pos="666750" algn="l"/>
              </a:tabLst>
            </a:pPr>
            <a:r>
              <a:rPr sz="19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1.	Software</a:t>
            </a:r>
            <a:r>
              <a:rPr sz="19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Quality</a:t>
            </a:r>
            <a:r>
              <a:rPr sz="19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Management</a:t>
            </a:r>
            <a:endParaRPr sz="1900">
              <a:latin typeface="Microsoft Sans Serif"/>
              <a:cs typeface="Microsoft Sans Serif"/>
            </a:endParaRPr>
          </a:p>
          <a:p>
            <a:pPr marL="266065" indent="-228600">
              <a:lnSpc>
                <a:spcPct val="100000"/>
              </a:lnSpc>
              <a:spcBef>
                <a:spcPts val="275"/>
              </a:spcBef>
              <a:buSzPct val="110526"/>
              <a:buFont typeface="Wingdings"/>
              <a:buChar char=""/>
              <a:tabLst>
                <a:tab pos="266700" algn="l"/>
                <a:tab pos="666750" algn="l"/>
              </a:tabLst>
            </a:pPr>
            <a:r>
              <a:rPr sz="2850" spc="-7" baseline="1461" dirty="0">
                <a:solidFill>
                  <a:srgbClr val="3E0077"/>
                </a:solidFill>
                <a:latin typeface="Microsoft Sans Serif"/>
                <a:cs typeface="Microsoft Sans Serif"/>
              </a:rPr>
              <a:t>2.	</a:t>
            </a:r>
            <a:r>
              <a:rPr sz="2850" spc="-15" baseline="1461" dirty="0">
                <a:solidFill>
                  <a:srgbClr val="3E0077"/>
                </a:solidFill>
                <a:latin typeface="Microsoft Sans Serif"/>
                <a:cs typeface="Microsoft Sans Serif"/>
              </a:rPr>
              <a:t>Exercise:</a:t>
            </a:r>
            <a:r>
              <a:rPr sz="2850" spc="52" baseline="1461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850" spc="-7" baseline="1461" dirty="0">
                <a:solidFill>
                  <a:srgbClr val="3E0077"/>
                </a:solidFill>
                <a:latin typeface="Microsoft Sans Serif"/>
                <a:cs typeface="Microsoft Sans Serif"/>
              </a:rPr>
              <a:t>Create</a:t>
            </a:r>
            <a:r>
              <a:rPr sz="2850" spc="60" baseline="1461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850" spc="-7" baseline="1461" dirty="0">
                <a:solidFill>
                  <a:srgbClr val="3E0077"/>
                </a:solidFill>
                <a:latin typeface="Microsoft Sans Serif"/>
                <a:cs typeface="Microsoft Sans Serif"/>
              </a:rPr>
              <a:t>an</a:t>
            </a:r>
            <a:r>
              <a:rPr sz="2850" spc="44" baseline="1461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850" spc="-7" baseline="1461" dirty="0">
                <a:solidFill>
                  <a:srgbClr val="3E0077"/>
                </a:solidFill>
                <a:latin typeface="Microsoft Sans Serif"/>
                <a:cs typeface="Microsoft Sans Serif"/>
              </a:rPr>
              <a:t>ODT</a:t>
            </a:r>
            <a:endParaRPr sz="2850" baseline="1461">
              <a:latin typeface="Microsoft Sans Serif"/>
              <a:cs typeface="Microsoft Sans Serif"/>
            </a:endParaRPr>
          </a:p>
          <a:p>
            <a:pPr marL="266065" indent="-228600">
              <a:lnSpc>
                <a:spcPct val="100000"/>
              </a:lnSpc>
              <a:spcBef>
                <a:spcPts val="160"/>
              </a:spcBef>
              <a:buSzPct val="110526"/>
              <a:buFont typeface="Wingdings"/>
              <a:buChar char=""/>
              <a:tabLst>
                <a:tab pos="266700" algn="l"/>
                <a:tab pos="666750" algn="l"/>
              </a:tabLst>
            </a:pPr>
            <a:r>
              <a:rPr sz="19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3.	Software</a:t>
            </a:r>
            <a:r>
              <a:rPr sz="19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Delivery</a:t>
            </a:r>
            <a:r>
              <a:rPr sz="19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Management</a:t>
            </a:r>
            <a:endParaRPr sz="1900">
              <a:latin typeface="Microsoft Sans Serif"/>
              <a:cs typeface="Microsoft Sans Serif"/>
            </a:endParaRPr>
          </a:p>
          <a:p>
            <a:pPr marL="666750" marR="168910" indent="-401320">
              <a:lnSpc>
                <a:spcPct val="100000"/>
              </a:lnSpc>
              <a:spcBef>
                <a:spcPts val="415"/>
              </a:spcBef>
              <a:tabLst>
                <a:tab pos="666750" algn="l"/>
              </a:tabLst>
            </a:pPr>
            <a:r>
              <a:rPr sz="1900" spc="-5" dirty="0">
                <a:solidFill>
                  <a:srgbClr val="FF8000"/>
                </a:solidFill>
                <a:latin typeface="Microsoft Sans Serif"/>
                <a:cs typeface="Microsoft Sans Serif"/>
              </a:rPr>
              <a:t>4.	</a:t>
            </a:r>
            <a:r>
              <a:rPr sz="1900" spc="-10" dirty="0">
                <a:solidFill>
                  <a:srgbClr val="FF8000"/>
                </a:solidFill>
                <a:latin typeface="Microsoft Sans Serif"/>
                <a:cs typeface="Microsoft Sans Serif"/>
              </a:rPr>
              <a:t>Exercise:</a:t>
            </a:r>
            <a:r>
              <a:rPr sz="1900" spc="35" dirty="0">
                <a:solidFill>
                  <a:srgbClr val="FF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8000"/>
                </a:solidFill>
                <a:latin typeface="Microsoft Sans Serif"/>
                <a:cs typeface="Microsoft Sans Serif"/>
              </a:rPr>
              <a:t>Launch</a:t>
            </a:r>
            <a:r>
              <a:rPr sz="1900" spc="40" dirty="0">
                <a:solidFill>
                  <a:srgbClr val="FF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8000"/>
                </a:solidFill>
                <a:latin typeface="Microsoft Sans Serif"/>
                <a:cs typeface="Microsoft Sans Serif"/>
              </a:rPr>
              <a:t>a</a:t>
            </a:r>
            <a:r>
              <a:rPr sz="1900" spc="25" dirty="0">
                <a:solidFill>
                  <a:srgbClr val="FF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8000"/>
                </a:solidFill>
                <a:latin typeface="Microsoft Sans Serif"/>
                <a:cs typeface="Microsoft Sans Serif"/>
              </a:rPr>
              <a:t>CAA</a:t>
            </a:r>
            <a:r>
              <a:rPr sz="1900" spc="-90" dirty="0">
                <a:solidFill>
                  <a:srgbClr val="FF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8000"/>
                </a:solidFill>
                <a:latin typeface="Microsoft Sans Serif"/>
                <a:cs typeface="Microsoft Sans Serif"/>
              </a:rPr>
              <a:t>application </a:t>
            </a:r>
            <a:r>
              <a:rPr sz="1900" spc="-490" dirty="0">
                <a:solidFill>
                  <a:srgbClr val="FF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8000"/>
                </a:solidFill>
                <a:latin typeface="Microsoft Sans Serif"/>
                <a:cs typeface="Microsoft Sans Serif"/>
              </a:rPr>
              <a:t>from</a:t>
            </a:r>
            <a:r>
              <a:rPr sz="1900" spc="10" dirty="0">
                <a:solidFill>
                  <a:srgbClr val="FF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8000"/>
                </a:solidFill>
                <a:latin typeface="Microsoft Sans Serif"/>
                <a:cs typeface="Microsoft Sans Serif"/>
              </a:rPr>
              <a:t>an</a:t>
            </a:r>
            <a:r>
              <a:rPr sz="1900" spc="35" dirty="0">
                <a:solidFill>
                  <a:srgbClr val="FF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8000"/>
                </a:solidFill>
                <a:latin typeface="Microsoft Sans Serif"/>
                <a:cs typeface="Microsoft Sans Serif"/>
              </a:rPr>
              <a:t>environment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3058775" cy="97566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2402839"/>
            <a:ext cx="164592" cy="2133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2820415"/>
            <a:ext cx="1783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3216655"/>
            <a:ext cx="152400" cy="160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3582415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4320032"/>
            <a:ext cx="178307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4716271"/>
            <a:ext cx="152400" cy="1600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5435600"/>
            <a:ext cx="178307" cy="1874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5831839"/>
            <a:ext cx="152400" cy="1600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6569455"/>
            <a:ext cx="178307" cy="1874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548" y="6965695"/>
            <a:ext cx="152400" cy="16001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71091" y="1419605"/>
            <a:ext cx="10245725" cy="675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Object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Modeler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defines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an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Mechanism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handle objects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Object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Modeler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enables:</a:t>
            </a:r>
            <a:endParaRPr sz="2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0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build</a:t>
            </a:r>
            <a:r>
              <a:rPr sz="21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independence:</a:t>
            </a:r>
            <a:endParaRPr sz="210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applications</a:t>
            </a:r>
            <a:r>
              <a:rPr sz="20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are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built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only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on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endParaRPr sz="200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application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rebuild</a:t>
            </a:r>
            <a:r>
              <a:rPr sz="20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20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not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necessary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for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implementation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modification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on</a:t>
            </a:r>
            <a:r>
              <a:rPr sz="2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demand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dll</a:t>
            </a:r>
            <a:r>
              <a:rPr sz="2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loading</a:t>
            </a:r>
            <a:endParaRPr sz="210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for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example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toolbar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dlls</a:t>
            </a:r>
            <a:r>
              <a:rPr sz="20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are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loaded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when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corresponding</a:t>
            </a:r>
            <a:r>
              <a:rPr sz="20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workbench</a:t>
            </a:r>
            <a:r>
              <a:rPr sz="20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launched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behavior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federation</a:t>
            </a:r>
            <a:endParaRPr sz="210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it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20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possible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to</a:t>
            </a:r>
            <a:r>
              <a:rPr sz="20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add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same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behavior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 to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different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types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of</a:t>
            </a:r>
            <a:r>
              <a:rPr sz="20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open architecture</a:t>
            </a:r>
            <a:endParaRPr sz="2100">
              <a:latin typeface="Microsoft Sans Serif"/>
              <a:cs typeface="Microsoft Sans Serif"/>
            </a:endParaRPr>
          </a:p>
          <a:p>
            <a:pPr marL="132778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000" spc="-1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customer</a:t>
            </a:r>
            <a:r>
              <a:rPr sz="2000" spc="-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may:</a:t>
            </a:r>
            <a:endParaRPr sz="2000">
              <a:latin typeface="Microsoft Sans Serif"/>
              <a:cs typeface="Microsoft Sans Serif"/>
            </a:endParaRPr>
          </a:p>
          <a:p>
            <a:pPr marL="155638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800" spc="4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create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own</a:t>
            </a:r>
            <a:r>
              <a:rPr sz="1800" spc="5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</a:t>
            </a:r>
            <a:r>
              <a:rPr sz="18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inheritance</a:t>
            </a:r>
            <a:r>
              <a:rPr sz="18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architecture</a:t>
            </a:r>
            <a:endParaRPr sz="1800">
              <a:latin typeface="Microsoft Sans Serif"/>
              <a:cs typeface="Microsoft Sans Serif"/>
            </a:endParaRPr>
          </a:p>
          <a:p>
            <a:pPr marL="155638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800" spc="3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</a:t>
            </a:r>
            <a:r>
              <a:rPr sz="18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Dassault</a:t>
            </a:r>
            <a:r>
              <a:rPr sz="18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Systèmes</a:t>
            </a:r>
            <a:r>
              <a:rPr sz="1800" spc="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r>
              <a:rPr sz="18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on</a:t>
            </a:r>
            <a:r>
              <a:rPr sz="18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its</a:t>
            </a:r>
            <a:r>
              <a:rPr sz="18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own</a:t>
            </a:r>
            <a:r>
              <a:rPr sz="1800" spc="5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objects</a:t>
            </a:r>
            <a:endParaRPr sz="1800">
              <a:latin typeface="Microsoft Sans Serif"/>
              <a:cs typeface="Microsoft Sans Serif"/>
            </a:endParaRPr>
          </a:p>
          <a:p>
            <a:pPr marL="155638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800" spc="4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</a:t>
            </a:r>
            <a:r>
              <a:rPr sz="18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its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own</a:t>
            </a:r>
            <a:r>
              <a:rPr sz="1800" spc="5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r>
              <a:rPr sz="18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on</a:t>
            </a:r>
            <a:r>
              <a:rPr sz="18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Dassault</a:t>
            </a:r>
            <a:r>
              <a:rPr sz="18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Systèmes</a:t>
            </a:r>
            <a:r>
              <a:rPr sz="1800" spc="5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objects</a:t>
            </a:r>
            <a:r>
              <a:rPr sz="18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and</a:t>
            </a:r>
            <a:r>
              <a:rPr sz="18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on</a:t>
            </a:r>
            <a:r>
              <a:rPr sz="18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its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own</a:t>
            </a:r>
            <a:r>
              <a:rPr sz="1800" spc="5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00255" y="9216209"/>
            <a:ext cx="154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9288A7"/>
                </a:solidFill>
                <a:latin typeface="Microsoft Sans Serif"/>
                <a:cs typeface="Microsoft Sans Serif"/>
              </a:rPr>
              <a:t>3</a:t>
            </a:fld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26968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Overview</a:t>
            </a:r>
            <a:r>
              <a:rPr spc="-3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(1/2)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412" y="1525015"/>
            <a:ext cx="164591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7202" y="2308351"/>
            <a:ext cx="178308" cy="18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2537" y="1419605"/>
            <a:ext cx="630110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Object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Modeler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Dassault</a:t>
            </a:r>
            <a:r>
              <a:rPr sz="2400" b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Systèmes </a:t>
            </a:r>
            <a:r>
              <a:rPr sz="2400" b="1" spc="-6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modeler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relying</a:t>
            </a:r>
            <a:r>
              <a:rPr sz="2400" b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on:</a:t>
            </a:r>
            <a:endParaRPr sz="2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C++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2147" y="2704591"/>
            <a:ext cx="152400" cy="160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2147" y="3070351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2147" y="3436111"/>
            <a:ext cx="152400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8029" y="2536037"/>
            <a:ext cx="4380865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870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</a:t>
            </a:r>
            <a:r>
              <a:rPr sz="2000" spc="-1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Inheritance </a:t>
            </a:r>
            <a:r>
              <a:rPr sz="2000" spc="-5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Polymorphism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Introspection</a:t>
            </a:r>
            <a:r>
              <a:rPr sz="20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of objects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type</a:t>
            </a:r>
            <a:r>
              <a:rPr sz="20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at runtime</a:t>
            </a:r>
            <a:endParaRPr sz="20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800" spc="3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RTTI</a:t>
            </a:r>
            <a:r>
              <a:rPr sz="18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E0077"/>
                </a:solidFill>
                <a:latin typeface="Microsoft Sans Serif"/>
                <a:cs typeface="Microsoft Sans Serif"/>
              </a:rPr>
              <a:t>:</a:t>
            </a:r>
            <a:r>
              <a:rPr sz="18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solidFill>
                  <a:srgbClr val="3E0077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un-</a:t>
            </a:r>
            <a:r>
              <a:rPr sz="1800" b="1" spc="-5" dirty="0">
                <a:solidFill>
                  <a:srgbClr val="3E0077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ime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solidFill>
                  <a:srgbClr val="3E0077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ype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solidFill>
                  <a:srgbClr val="3E0077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nformation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7202" y="4118863"/>
            <a:ext cx="178308" cy="1874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32229" y="4025900"/>
            <a:ext cx="6477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COM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2147" y="4515103"/>
            <a:ext cx="152400" cy="1600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8029" y="4406849"/>
            <a:ext cx="4970145" cy="217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All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DS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objects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inherit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 at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least from</a:t>
            </a:r>
            <a:r>
              <a:rPr sz="20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IUnknown</a:t>
            </a:r>
            <a:r>
              <a:rPr sz="2000" i="1" spc="-6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COM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</a:t>
            </a:r>
            <a:r>
              <a:rPr sz="20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enabling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 to:</a:t>
            </a:r>
            <a:endParaRPr sz="2000" dirty="0">
              <a:latin typeface="Microsoft Sans Serif"/>
              <a:cs typeface="Microsoft Sans Serif"/>
            </a:endParaRPr>
          </a:p>
          <a:p>
            <a:pPr marL="582295" marR="457834" indent="-34163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800" spc="2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get</a:t>
            </a:r>
            <a:r>
              <a:rPr sz="18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</a:t>
            </a:r>
            <a:r>
              <a:rPr sz="18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behavior</a:t>
            </a:r>
            <a:r>
              <a:rPr sz="18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E0077"/>
                </a:solidFill>
                <a:latin typeface="Microsoft Sans Serif"/>
                <a:cs typeface="Microsoft Sans Serif"/>
              </a:rPr>
              <a:t>from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another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one </a:t>
            </a:r>
            <a:r>
              <a:rPr sz="1800" spc="-46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</a:t>
            </a:r>
            <a:r>
              <a:rPr sz="1800" i="1" spc="-5" dirty="0">
                <a:solidFill>
                  <a:srgbClr val="3E0077"/>
                </a:solidFill>
                <a:latin typeface="Arial"/>
                <a:cs typeface="Arial"/>
              </a:rPr>
              <a:t>QueryInterface()</a:t>
            </a:r>
            <a:r>
              <a:rPr sz="1800" i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method)</a:t>
            </a:r>
            <a:endParaRPr sz="18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800" spc="46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get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query</a:t>
            </a:r>
            <a:r>
              <a:rPr sz="18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return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code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(</a:t>
            </a:r>
            <a:r>
              <a:rPr sz="1800" i="1" spc="-20" dirty="0">
                <a:solidFill>
                  <a:srgbClr val="3E0077"/>
                </a:solidFill>
                <a:latin typeface="Arial"/>
                <a:cs typeface="Arial"/>
              </a:rPr>
              <a:t>HRESULT</a:t>
            </a:r>
            <a:r>
              <a:rPr sz="18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)</a:t>
            </a:r>
            <a:endParaRPr sz="1800" dirty="0">
              <a:latin typeface="Microsoft Sans Serif"/>
              <a:cs typeface="Microsoft Sans Serif"/>
            </a:endParaRPr>
          </a:p>
          <a:p>
            <a:pPr marL="582295" marR="151130" indent="-34163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1800" spc="2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handle</a:t>
            </a:r>
            <a:r>
              <a:rPr sz="18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lifecycle</a:t>
            </a:r>
            <a:r>
              <a:rPr sz="1800" spc="5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(</a:t>
            </a:r>
            <a:r>
              <a:rPr sz="1800" i="1" spc="-5" dirty="0">
                <a:solidFill>
                  <a:srgbClr val="3E0077"/>
                </a:solidFill>
                <a:latin typeface="Arial"/>
                <a:cs typeface="Arial"/>
              </a:rPr>
              <a:t>AddRef()</a:t>
            </a:r>
            <a:r>
              <a:rPr sz="1800" i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3E0077"/>
                </a:solidFill>
                <a:latin typeface="Arial"/>
                <a:cs typeface="Arial"/>
              </a:rPr>
              <a:t>&amp; </a:t>
            </a:r>
            <a:r>
              <a:rPr sz="1800" i="1" spc="-49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E0077"/>
                </a:solidFill>
                <a:latin typeface="Arial"/>
                <a:cs typeface="Arial"/>
              </a:rPr>
              <a:t>Release()</a:t>
            </a:r>
            <a:r>
              <a:rPr sz="1800" i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methods)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412" y="6913879"/>
            <a:ext cx="164591" cy="2133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7202" y="7325359"/>
            <a:ext cx="178308" cy="1783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7202" y="7691119"/>
            <a:ext cx="178308" cy="1783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02537" y="6736352"/>
            <a:ext cx="5778500" cy="25380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Object</a:t>
            </a:r>
            <a:r>
              <a:rPr sz="2400" b="1" spc="-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Modeler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has:</a:t>
            </a:r>
            <a:endParaRPr sz="240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deactivated</a:t>
            </a:r>
            <a:r>
              <a:rPr sz="2000" spc="-5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RTTI</a:t>
            </a:r>
            <a:endParaRPr sz="2000" dirty="0">
              <a:latin typeface="Microsoft Sans Serif"/>
              <a:cs typeface="Microsoft Sans Serif"/>
            </a:endParaRPr>
          </a:p>
          <a:p>
            <a:pPr marL="641985" marR="50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defined </a:t>
            </a:r>
            <a:r>
              <a:rPr sz="2000" i="1" spc="-10" dirty="0">
                <a:solidFill>
                  <a:srgbClr val="3E0077"/>
                </a:solidFill>
                <a:latin typeface="Arial"/>
                <a:cs typeface="Arial"/>
              </a:rPr>
              <a:t>CATBaseUnknown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as the mandatory </a:t>
            </a:r>
            <a:r>
              <a:rPr sz="2000" spc="-5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base</a:t>
            </a:r>
            <a:r>
              <a:rPr sz="2000" spc="-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class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inheriting</a:t>
            </a:r>
            <a:r>
              <a:rPr sz="20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from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IUnknown</a:t>
            </a:r>
            <a:r>
              <a:rPr sz="2000" i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</a:t>
            </a:r>
            <a:endParaRPr sz="2000" dirty="0">
              <a:latin typeface="Microsoft Sans Serif"/>
              <a:cs typeface="Microsoft Sans Serif"/>
            </a:endParaRPr>
          </a:p>
          <a:p>
            <a:pPr marL="9893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2000" spc="25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get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0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class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name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(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ClassName()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)</a:t>
            </a:r>
            <a:endParaRPr sz="2000" dirty="0">
              <a:latin typeface="Microsoft Sans Serif"/>
              <a:cs typeface="Microsoft Sans Serif"/>
            </a:endParaRPr>
          </a:p>
          <a:p>
            <a:pPr marL="1327785" marR="1162050" indent="-33845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3E0077"/>
                </a:solidFill>
                <a:latin typeface="Wingdings"/>
                <a:cs typeface="Wingdings"/>
              </a:rPr>
              <a:t></a:t>
            </a:r>
            <a:r>
              <a:rPr sz="2000" spc="20" dirty="0">
                <a:solidFill>
                  <a:srgbClr val="3E007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know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if</a:t>
            </a:r>
            <a:r>
              <a:rPr sz="20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 inherit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from </a:t>
            </a:r>
            <a:r>
              <a:rPr sz="2000" spc="-5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another</a:t>
            </a:r>
            <a:r>
              <a:rPr sz="20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(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IsAKindOf()</a:t>
            </a:r>
            <a:r>
              <a:rPr sz="2000" dirty="0">
                <a:solidFill>
                  <a:srgbClr val="3E0077"/>
                </a:solidFill>
                <a:latin typeface="Microsoft Sans Serif"/>
                <a:cs typeface="Microsoft Sans Serif"/>
              </a:rPr>
              <a:t>)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26968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Overview</a:t>
            </a:r>
            <a:r>
              <a:rPr spc="-3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(2/2)</a:t>
            </a: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6507" y="8609076"/>
            <a:ext cx="3022092" cy="5440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998457" y="8695131"/>
            <a:ext cx="2305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CATBaseUnknown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50223" y="7603235"/>
            <a:ext cx="3017520" cy="1034415"/>
            <a:chOff x="8650223" y="7603235"/>
            <a:chExt cx="3017520" cy="1034415"/>
          </a:xfrm>
        </p:grpSpPr>
        <p:sp>
          <p:nvSpPr>
            <p:cNvPr id="21" name="object 21"/>
            <p:cNvSpPr/>
            <p:nvPr/>
          </p:nvSpPr>
          <p:spPr>
            <a:xfrm>
              <a:off x="10049382" y="8147557"/>
              <a:ext cx="213360" cy="230504"/>
            </a:xfrm>
            <a:custGeom>
              <a:avLst/>
              <a:gdLst/>
              <a:ahLst/>
              <a:cxnLst/>
              <a:rect l="l" t="t" r="r" b="b"/>
              <a:pathLst>
                <a:path w="213359" h="230504">
                  <a:moveTo>
                    <a:pt x="0" y="230378"/>
                  </a:moveTo>
                  <a:lnTo>
                    <a:pt x="106680" y="0"/>
                  </a:lnTo>
                  <a:lnTo>
                    <a:pt x="213233" y="230378"/>
                  </a:lnTo>
                  <a:lnTo>
                    <a:pt x="0" y="230378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50474" y="8377935"/>
              <a:ext cx="5715" cy="243840"/>
            </a:xfrm>
            <a:custGeom>
              <a:avLst/>
              <a:gdLst/>
              <a:ahLst/>
              <a:cxnLst/>
              <a:rect l="l" t="t" r="r" b="b"/>
              <a:pathLst>
                <a:path w="5715" h="243840">
                  <a:moveTo>
                    <a:pt x="2794" y="-15875"/>
                  </a:moveTo>
                  <a:lnTo>
                    <a:pt x="2794" y="259232"/>
                  </a:lnTo>
                </a:path>
              </a:pathLst>
            </a:custGeom>
            <a:ln w="37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0223" y="7603235"/>
              <a:ext cx="3017520" cy="54406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542526" y="7690866"/>
            <a:ext cx="1244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IUnknown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72400" y="2240279"/>
            <a:ext cx="5226050" cy="3927475"/>
            <a:chOff x="7772400" y="2240279"/>
            <a:chExt cx="5226050" cy="392747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2400" y="2240279"/>
              <a:ext cx="5225796" cy="39273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5844" y="5586983"/>
              <a:ext cx="4974336" cy="39776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625710" y="5663564"/>
            <a:ext cx="15227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18411"/>
                </a:solidFill>
                <a:latin typeface="Arial"/>
                <a:cs typeface="Arial"/>
              </a:rPr>
              <a:t>C++</a:t>
            </a:r>
            <a:r>
              <a:rPr sz="1400" b="1" spc="-60" dirty="0">
                <a:solidFill>
                  <a:srgbClr val="F1841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18411"/>
                </a:solidFill>
                <a:latin typeface="Arial"/>
                <a:cs typeface="Arial"/>
              </a:rPr>
              <a:t>COM</a:t>
            </a:r>
            <a:r>
              <a:rPr sz="1400" b="1" spc="-40" dirty="0">
                <a:solidFill>
                  <a:srgbClr val="F1841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18411"/>
                </a:solidFill>
                <a:latin typeface="Arial"/>
                <a:cs typeface="Arial"/>
              </a:rPr>
              <a:t>CORBA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95843" y="3099815"/>
            <a:ext cx="4937760" cy="2405380"/>
            <a:chOff x="7895843" y="3099815"/>
            <a:chExt cx="4937760" cy="240538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5843" y="3099815"/>
              <a:ext cx="2715768" cy="193395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27847" y="5125211"/>
              <a:ext cx="4905756" cy="37947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545573" y="5167960"/>
            <a:ext cx="16865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13D85"/>
                </a:solidFill>
                <a:latin typeface="Arial"/>
                <a:cs typeface="Arial"/>
              </a:rPr>
              <a:t>OBJECT</a:t>
            </a:r>
            <a:r>
              <a:rPr sz="1400" b="1" spc="-85" dirty="0">
                <a:solidFill>
                  <a:srgbClr val="513D8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13D85"/>
                </a:solidFill>
                <a:latin typeface="Arial"/>
                <a:cs typeface="Arial"/>
              </a:rPr>
              <a:t>MODELER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10143" y="3406139"/>
            <a:ext cx="2510028" cy="30632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398891" y="3111754"/>
            <a:ext cx="171132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513D85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513D85"/>
                </a:solidFill>
                <a:latin typeface="Arial"/>
                <a:cs typeface="Arial"/>
              </a:rPr>
              <a:t>ec</a:t>
            </a:r>
            <a:r>
              <a:rPr sz="1400" b="1" spc="-10" dirty="0">
                <a:solidFill>
                  <a:srgbClr val="513D85"/>
                </a:solidFill>
                <a:latin typeface="Arial"/>
                <a:cs typeface="Arial"/>
              </a:rPr>
              <a:t>h</a:t>
            </a:r>
            <a:r>
              <a:rPr sz="1400" b="1" spc="-15" dirty="0">
                <a:solidFill>
                  <a:srgbClr val="513D85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513D85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513D85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513D85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513D85"/>
                </a:solidFill>
                <a:latin typeface="Arial"/>
                <a:cs typeface="Arial"/>
              </a:rPr>
              <a:t>al</a:t>
            </a:r>
            <a:r>
              <a:rPr sz="1400" b="1" spc="-65" dirty="0">
                <a:solidFill>
                  <a:srgbClr val="513D85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513D85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513D85"/>
                </a:solidFill>
                <a:latin typeface="Arial"/>
                <a:cs typeface="Arial"/>
              </a:rPr>
              <a:t>od</a:t>
            </a:r>
            <a:r>
              <a:rPr sz="1400" b="1" dirty="0">
                <a:solidFill>
                  <a:srgbClr val="513D85"/>
                </a:solidFill>
                <a:latin typeface="Arial"/>
                <a:cs typeface="Arial"/>
              </a:rPr>
              <a:t>eler</a:t>
            </a:r>
            <a:endParaRPr sz="1400">
              <a:latin typeface="Arial"/>
              <a:cs typeface="Arial"/>
            </a:endParaRPr>
          </a:p>
          <a:p>
            <a:pPr marL="25400" algn="ctr">
              <a:lnSpc>
                <a:spcPct val="100000"/>
              </a:lnSpc>
              <a:spcBef>
                <a:spcPts val="975"/>
              </a:spcBef>
            </a:pPr>
            <a:r>
              <a:rPr sz="1000" b="1" spc="-10" dirty="0">
                <a:solidFill>
                  <a:srgbClr val="513D85"/>
                </a:solidFill>
                <a:latin typeface="Arial"/>
                <a:cs typeface="Arial"/>
              </a:rPr>
              <a:t>APPLICATIVE</a:t>
            </a:r>
            <a:r>
              <a:rPr sz="1000" b="1" spc="10" dirty="0">
                <a:solidFill>
                  <a:srgbClr val="513D8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MODELER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895843" y="2391155"/>
            <a:ext cx="4974590" cy="625475"/>
            <a:chOff x="7895843" y="2391155"/>
            <a:chExt cx="4974590" cy="625475"/>
          </a:xfrm>
        </p:grpSpPr>
        <p:sp>
          <p:nvSpPr>
            <p:cNvPr id="36" name="object 36"/>
            <p:cNvSpPr/>
            <p:nvPr/>
          </p:nvSpPr>
          <p:spPr>
            <a:xfrm>
              <a:off x="11575668" y="2859404"/>
              <a:ext cx="286385" cy="142875"/>
            </a:xfrm>
            <a:custGeom>
              <a:avLst/>
              <a:gdLst/>
              <a:ahLst/>
              <a:cxnLst/>
              <a:rect l="l" t="t" r="r" b="b"/>
              <a:pathLst>
                <a:path w="286384" h="142875">
                  <a:moveTo>
                    <a:pt x="214629" y="0"/>
                  </a:moveTo>
                  <a:lnTo>
                    <a:pt x="71627" y="0"/>
                  </a:lnTo>
                  <a:lnTo>
                    <a:pt x="71627" y="71247"/>
                  </a:lnTo>
                  <a:lnTo>
                    <a:pt x="0" y="71247"/>
                  </a:lnTo>
                  <a:lnTo>
                    <a:pt x="143128" y="142494"/>
                  </a:lnTo>
                  <a:lnTo>
                    <a:pt x="286130" y="71247"/>
                  </a:lnTo>
                  <a:lnTo>
                    <a:pt x="214629" y="71247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184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575668" y="2859404"/>
              <a:ext cx="286385" cy="142875"/>
            </a:xfrm>
            <a:custGeom>
              <a:avLst/>
              <a:gdLst/>
              <a:ahLst/>
              <a:cxnLst/>
              <a:rect l="l" t="t" r="r" b="b"/>
              <a:pathLst>
                <a:path w="286384" h="142875">
                  <a:moveTo>
                    <a:pt x="0" y="71247"/>
                  </a:moveTo>
                  <a:lnTo>
                    <a:pt x="71627" y="71247"/>
                  </a:lnTo>
                  <a:lnTo>
                    <a:pt x="71627" y="0"/>
                  </a:lnTo>
                  <a:lnTo>
                    <a:pt x="214629" y="0"/>
                  </a:lnTo>
                  <a:lnTo>
                    <a:pt x="214629" y="71247"/>
                  </a:lnTo>
                  <a:lnTo>
                    <a:pt x="286130" y="71247"/>
                  </a:lnTo>
                  <a:lnTo>
                    <a:pt x="143128" y="142494"/>
                  </a:lnTo>
                  <a:lnTo>
                    <a:pt x="0" y="71247"/>
                  </a:lnTo>
                  <a:close/>
                </a:path>
              </a:pathLst>
            </a:custGeom>
            <a:ln w="28575">
              <a:solidFill>
                <a:srgbClr val="F184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91675" y="2859404"/>
              <a:ext cx="286385" cy="142875"/>
            </a:xfrm>
            <a:custGeom>
              <a:avLst/>
              <a:gdLst/>
              <a:ahLst/>
              <a:cxnLst/>
              <a:rect l="l" t="t" r="r" b="b"/>
              <a:pathLst>
                <a:path w="286384" h="142875">
                  <a:moveTo>
                    <a:pt x="214502" y="0"/>
                  </a:moveTo>
                  <a:lnTo>
                    <a:pt x="71500" y="0"/>
                  </a:lnTo>
                  <a:lnTo>
                    <a:pt x="71500" y="71247"/>
                  </a:lnTo>
                  <a:lnTo>
                    <a:pt x="0" y="71247"/>
                  </a:lnTo>
                  <a:lnTo>
                    <a:pt x="143001" y="142494"/>
                  </a:lnTo>
                  <a:lnTo>
                    <a:pt x="286003" y="71247"/>
                  </a:lnTo>
                  <a:lnTo>
                    <a:pt x="214502" y="71247"/>
                  </a:lnTo>
                  <a:lnTo>
                    <a:pt x="214502" y="0"/>
                  </a:lnTo>
                  <a:close/>
                </a:path>
              </a:pathLst>
            </a:custGeom>
            <a:solidFill>
              <a:srgbClr val="F184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91675" y="2859404"/>
              <a:ext cx="286385" cy="142875"/>
            </a:xfrm>
            <a:custGeom>
              <a:avLst/>
              <a:gdLst/>
              <a:ahLst/>
              <a:cxnLst/>
              <a:rect l="l" t="t" r="r" b="b"/>
              <a:pathLst>
                <a:path w="286384" h="142875">
                  <a:moveTo>
                    <a:pt x="0" y="71247"/>
                  </a:moveTo>
                  <a:lnTo>
                    <a:pt x="71500" y="71247"/>
                  </a:lnTo>
                  <a:lnTo>
                    <a:pt x="71500" y="0"/>
                  </a:lnTo>
                  <a:lnTo>
                    <a:pt x="214502" y="0"/>
                  </a:lnTo>
                  <a:lnTo>
                    <a:pt x="214502" y="71247"/>
                  </a:lnTo>
                  <a:lnTo>
                    <a:pt x="286003" y="71247"/>
                  </a:lnTo>
                  <a:lnTo>
                    <a:pt x="143001" y="142494"/>
                  </a:lnTo>
                  <a:lnTo>
                    <a:pt x="0" y="71247"/>
                  </a:lnTo>
                  <a:close/>
                </a:path>
              </a:pathLst>
            </a:custGeom>
            <a:ln w="28575">
              <a:solidFill>
                <a:srgbClr val="F184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5843" y="2391155"/>
              <a:ext cx="4974336" cy="39776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9720198" y="2443352"/>
            <a:ext cx="1329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513D85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44583" y="3785615"/>
            <a:ext cx="1289303" cy="1138427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9411461" y="4165472"/>
            <a:ext cx="9607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G</a:t>
            </a:r>
            <a:r>
              <a:rPr sz="1000" b="1" spc="-10" dirty="0">
                <a:solidFill>
                  <a:srgbClr val="513D85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O</a:t>
            </a:r>
            <a:r>
              <a:rPr sz="1000" b="1" spc="15" dirty="0">
                <a:solidFill>
                  <a:srgbClr val="513D85"/>
                </a:solidFill>
                <a:latin typeface="Arial"/>
                <a:cs typeface="Arial"/>
              </a:rPr>
              <a:t>M</a:t>
            </a:r>
            <a:r>
              <a:rPr sz="1000" b="1" spc="-10" dirty="0">
                <a:solidFill>
                  <a:srgbClr val="513D85"/>
                </a:solidFill>
                <a:latin typeface="Arial"/>
                <a:cs typeface="Arial"/>
              </a:rPr>
              <a:t>E</a:t>
            </a:r>
            <a:r>
              <a:rPr sz="1000" b="1" spc="10" dirty="0">
                <a:solidFill>
                  <a:srgbClr val="513D85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RIC</a:t>
            </a:r>
            <a:r>
              <a:rPr sz="1000" b="1" spc="-40" dirty="0">
                <a:solidFill>
                  <a:srgbClr val="513D85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L  MODELER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87283" y="3785615"/>
            <a:ext cx="1239012" cy="1138427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8278748" y="4165472"/>
            <a:ext cx="66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47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513D85"/>
                </a:solidFill>
                <a:latin typeface="Arial"/>
                <a:cs typeface="Arial"/>
              </a:rPr>
              <a:t>DATA </a:t>
            </a: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513D85"/>
                </a:solidFill>
                <a:latin typeface="Arial"/>
                <a:cs typeface="Arial"/>
              </a:rPr>
              <a:t>M</a:t>
            </a: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OD</a:t>
            </a:r>
            <a:r>
              <a:rPr sz="1000" b="1" spc="-10" dirty="0">
                <a:solidFill>
                  <a:srgbClr val="513D85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L</a:t>
            </a:r>
            <a:r>
              <a:rPr sz="1000" b="1" spc="-10" dirty="0">
                <a:solidFill>
                  <a:srgbClr val="513D85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513D85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657331" y="3099815"/>
            <a:ext cx="2212848" cy="193395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1072876" y="3111754"/>
            <a:ext cx="1389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5676B"/>
                </a:solidFill>
                <a:latin typeface="Arial"/>
                <a:cs typeface="Arial"/>
              </a:rPr>
              <a:t>Human</a:t>
            </a:r>
            <a:r>
              <a:rPr sz="1400" b="1" spc="-90" dirty="0">
                <a:solidFill>
                  <a:srgbClr val="25676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5676B"/>
                </a:solidFill>
                <a:latin typeface="Arial"/>
                <a:cs typeface="Arial"/>
              </a:rPr>
              <a:t>Machine </a:t>
            </a:r>
            <a:r>
              <a:rPr sz="1400" b="1" spc="-375" dirty="0">
                <a:solidFill>
                  <a:srgbClr val="25676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5676B"/>
                </a:solidFill>
                <a:latin typeface="Arial"/>
                <a:cs typeface="Arial"/>
              </a:rPr>
              <a:t>Interface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794492" y="3625595"/>
            <a:ext cx="1892807" cy="548639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1178285" y="3789045"/>
            <a:ext cx="1132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25676B"/>
                </a:solidFill>
                <a:latin typeface="Arial"/>
                <a:cs typeface="Arial"/>
              </a:rPr>
              <a:t>USER</a:t>
            </a:r>
            <a:r>
              <a:rPr sz="1000" b="1" spc="-35" dirty="0">
                <a:solidFill>
                  <a:srgbClr val="25676B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5676B"/>
                </a:solidFill>
                <a:latin typeface="Arial"/>
                <a:cs typeface="Arial"/>
              </a:rPr>
              <a:t>INTERFACE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794492" y="4242815"/>
            <a:ext cx="1892807" cy="548639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1246866" y="4406010"/>
            <a:ext cx="993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25676B"/>
                </a:solidFill>
                <a:latin typeface="Arial"/>
                <a:cs typeface="Arial"/>
              </a:rPr>
              <a:t>VISUALIZATION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893431" y="5091429"/>
            <a:ext cx="4944745" cy="350520"/>
          </a:xfrm>
          <a:custGeom>
            <a:avLst/>
            <a:gdLst/>
            <a:ahLst/>
            <a:cxnLst/>
            <a:rect l="l" t="t" r="r" b="b"/>
            <a:pathLst>
              <a:path w="4944745" h="350520">
                <a:moveTo>
                  <a:pt x="0" y="58419"/>
                </a:moveTo>
                <a:lnTo>
                  <a:pt x="4572" y="35683"/>
                </a:lnTo>
                <a:lnTo>
                  <a:pt x="17049" y="17113"/>
                </a:lnTo>
                <a:lnTo>
                  <a:pt x="35575" y="4591"/>
                </a:lnTo>
                <a:lnTo>
                  <a:pt x="58293" y="0"/>
                </a:lnTo>
                <a:lnTo>
                  <a:pt x="4886198" y="0"/>
                </a:lnTo>
                <a:lnTo>
                  <a:pt x="4908934" y="4591"/>
                </a:lnTo>
                <a:lnTo>
                  <a:pt x="4927504" y="17113"/>
                </a:lnTo>
                <a:lnTo>
                  <a:pt x="4940026" y="35683"/>
                </a:lnTo>
                <a:lnTo>
                  <a:pt x="4944618" y="58419"/>
                </a:lnTo>
                <a:lnTo>
                  <a:pt x="4944618" y="291972"/>
                </a:lnTo>
                <a:lnTo>
                  <a:pt x="4940026" y="314709"/>
                </a:lnTo>
                <a:lnTo>
                  <a:pt x="4927504" y="333279"/>
                </a:lnTo>
                <a:lnTo>
                  <a:pt x="4908934" y="345801"/>
                </a:lnTo>
                <a:lnTo>
                  <a:pt x="4886198" y="350392"/>
                </a:lnTo>
                <a:lnTo>
                  <a:pt x="58293" y="350392"/>
                </a:lnTo>
                <a:lnTo>
                  <a:pt x="35575" y="345801"/>
                </a:lnTo>
                <a:lnTo>
                  <a:pt x="17049" y="333279"/>
                </a:lnTo>
                <a:lnTo>
                  <a:pt x="4572" y="314709"/>
                </a:lnTo>
                <a:lnTo>
                  <a:pt x="0" y="291972"/>
                </a:lnTo>
                <a:lnTo>
                  <a:pt x="0" y="5841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200255" y="9216209"/>
            <a:ext cx="154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9288A7"/>
                </a:solidFill>
                <a:latin typeface="Microsoft Sans Serif"/>
                <a:cs typeface="Microsoft Sans Serif"/>
              </a:rPr>
              <a:t>4</a:t>
            </a:fld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1942591"/>
            <a:ext cx="1783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2326639"/>
            <a:ext cx="178307" cy="1874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1091" y="1346453"/>
            <a:ext cx="4514215" cy="1233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1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Component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is composed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100" spc="-1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Base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</a:t>
            </a:r>
            <a:endParaRPr sz="2100" dirty="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All</a:t>
            </a:r>
            <a:r>
              <a:rPr sz="2100" spc="-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its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extensions</a:t>
            </a:r>
            <a:endParaRPr sz="21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41338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Component</a:t>
            </a:r>
            <a:r>
              <a:rPr spc="-4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Definition</a:t>
            </a:r>
          </a:p>
        </p:txBody>
      </p:sp>
      <p:sp>
        <p:nvSpPr>
          <p:cNvPr id="7" name="object 7"/>
          <p:cNvSpPr/>
          <p:nvPr/>
        </p:nvSpPr>
        <p:spPr>
          <a:xfrm>
            <a:off x="7985632" y="2098954"/>
            <a:ext cx="4660265" cy="993140"/>
          </a:xfrm>
          <a:custGeom>
            <a:avLst/>
            <a:gdLst/>
            <a:ahLst/>
            <a:cxnLst/>
            <a:rect l="l" t="t" r="r" b="b"/>
            <a:pathLst>
              <a:path w="4660265" h="993139">
                <a:moveTo>
                  <a:pt x="0" y="993114"/>
                </a:moveTo>
                <a:lnTo>
                  <a:pt x="4660138" y="993114"/>
                </a:lnTo>
                <a:lnTo>
                  <a:pt x="4660138" y="0"/>
                </a:lnTo>
                <a:lnTo>
                  <a:pt x="0" y="0"/>
                </a:lnTo>
                <a:lnTo>
                  <a:pt x="0" y="99311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9920" y="2117826"/>
            <a:ext cx="4631690" cy="960119"/>
          </a:xfrm>
          <a:prstGeom prst="rect">
            <a:avLst/>
          </a:prstGeom>
          <a:solidFill>
            <a:srgbClr val="FAFDDE"/>
          </a:solidFill>
        </p:spPr>
        <p:txBody>
          <a:bodyPr vert="horz" wrap="square" lIns="0" tIns="40640" rIns="0" bIns="0" rtlCol="0">
            <a:spAutoFit/>
          </a:bodyPr>
          <a:lstStyle/>
          <a:p>
            <a:pPr marL="116839" marR="114935" algn="just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</a:t>
            </a:r>
            <a:r>
              <a:rPr sz="14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TSTIInterface0</a:t>
            </a:r>
            <a:r>
              <a:rPr sz="14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libTSTSharedLibrary0 </a:t>
            </a:r>
            <a:r>
              <a:rPr sz="1400" spc="-36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</a:t>
            </a:r>
            <a:r>
              <a:rPr sz="14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TSTIInterface1</a:t>
            </a:r>
            <a:r>
              <a:rPr sz="14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libTSTSharedLibrary1 </a:t>
            </a:r>
            <a:r>
              <a:rPr sz="1400" spc="-36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TSTComponent</a:t>
            </a:r>
            <a:r>
              <a:rPr sz="14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TSTIInterface2</a:t>
            </a:r>
            <a:r>
              <a:rPr sz="14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libTSTSharedLibrary2</a:t>
            </a:r>
            <a:endParaRPr sz="1400">
              <a:latin typeface="Microsoft Sans Serif"/>
              <a:cs typeface="Microsoft Sans Serif"/>
            </a:endParaRPr>
          </a:p>
          <a:p>
            <a:pPr marL="116839">
              <a:lnSpc>
                <a:spcPct val="100000"/>
              </a:lnSpc>
            </a:pPr>
            <a:r>
              <a:rPr sz="1400" spc="610" dirty="0">
                <a:solidFill>
                  <a:srgbClr val="3E0077"/>
                </a:solidFill>
                <a:latin typeface="Microsoft Sans Serif"/>
                <a:cs typeface="Microsoft Sans Serif"/>
              </a:rPr>
              <a:t>…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52731" y="7505011"/>
            <a:ext cx="7810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100" dirty="0">
                <a:solidFill>
                  <a:srgbClr val="9288A7"/>
                </a:solidFill>
                <a:latin typeface="Microsoft Sans Serif"/>
                <a:cs typeface="Microsoft Sans Serif"/>
              </a:rPr>
              <a:t>5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1665" y="6108585"/>
            <a:ext cx="4314190" cy="41529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HRESULT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Method1(…)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38743" y="5586983"/>
            <a:ext cx="4334256" cy="5394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517760" y="5673343"/>
            <a:ext cx="1779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43963" y="4377816"/>
            <a:ext cx="5989320" cy="3990340"/>
            <a:chOff x="2243963" y="4377816"/>
            <a:chExt cx="5989320" cy="3990340"/>
          </a:xfrm>
        </p:grpSpPr>
        <p:sp>
          <p:nvSpPr>
            <p:cNvPr id="14" name="object 14"/>
            <p:cNvSpPr/>
            <p:nvPr/>
          </p:nvSpPr>
          <p:spPr>
            <a:xfrm>
              <a:off x="7974329" y="5739637"/>
              <a:ext cx="242570" cy="241935"/>
            </a:xfrm>
            <a:custGeom>
              <a:avLst/>
              <a:gdLst/>
              <a:ahLst/>
              <a:cxnLst/>
              <a:rect l="l" t="t" r="r" b="b"/>
              <a:pathLst>
                <a:path w="242570" h="241935">
                  <a:moveTo>
                    <a:pt x="0" y="120904"/>
                  </a:moveTo>
                  <a:lnTo>
                    <a:pt x="9521" y="73830"/>
                  </a:lnTo>
                  <a:lnTo>
                    <a:pt x="35496" y="35401"/>
                  </a:lnTo>
                  <a:lnTo>
                    <a:pt x="74044" y="9497"/>
                  </a:lnTo>
                  <a:lnTo>
                    <a:pt x="121285" y="0"/>
                  </a:lnTo>
                  <a:lnTo>
                    <a:pt x="168471" y="9497"/>
                  </a:lnTo>
                  <a:lnTo>
                    <a:pt x="207025" y="35401"/>
                  </a:lnTo>
                  <a:lnTo>
                    <a:pt x="233031" y="73830"/>
                  </a:lnTo>
                  <a:lnTo>
                    <a:pt x="242570" y="120904"/>
                  </a:lnTo>
                  <a:lnTo>
                    <a:pt x="233031" y="167903"/>
                  </a:lnTo>
                  <a:lnTo>
                    <a:pt x="207025" y="206295"/>
                  </a:lnTo>
                  <a:lnTo>
                    <a:pt x="168471" y="232185"/>
                  </a:lnTo>
                  <a:lnTo>
                    <a:pt x="121285" y="241681"/>
                  </a:lnTo>
                  <a:lnTo>
                    <a:pt x="74044" y="232185"/>
                  </a:lnTo>
                  <a:lnTo>
                    <a:pt x="35496" y="206295"/>
                  </a:lnTo>
                  <a:lnTo>
                    <a:pt x="9521" y="167903"/>
                  </a:lnTo>
                  <a:lnTo>
                    <a:pt x="0" y="120904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3963" y="4377816"/>
              <a:ext cx="4975860" cy="3990340"/>
            </a:xfrm>
            <a:custGeom>
              <a:avLst/>
              <a:gdLst/>
              <a:ahLst/>
              <a:cxnLst/>
              <a:rect l="l" t="t" r="r" b="b"/>
              <a:pathLst>
                <a:path w="4975859" h="3990340">
                  <a:moveTo>
                    <a:pt x="4975606" y="0"/>
                  </a:moveTo>
                  <a:lnTo>
                    <a:pt x="0" y="0"/>
                  </a:lnTo>
                  <a:lnTo>
                    <a:pt x="0" y="3990085"/>
                  </a:lnTo>
                  <a:lnTo>
                    <a:pt x="4975606" y="3990085"/>
                  </a:lnTo>
                  <a:lnTo>
                    <a:pt x="4975606" y="0"/>
                  </a:lnTo>
                  <a:close/>
                </a:path>
              </a:pathLst>
            </a:custGeom>
            <a:solidFill>
              <a:srgbClr val="FFC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292" y="4471415"/>
              <a:ext cx="1924811" cy="73609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31110" y="4632197"/>
            <a:ext cx="1494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5377" y="6093104"/>
            <a:ext cx="3037205" cy="725170"/>
          </a:xfrm>
          <a:custGeom>
            <a:avLst/>
            <a:gdLst/>
            <a:ahLst/>
            <a:cxnLst/>
            <a:rect l="l" t="t" r="r" b="b"/>
            <a:pathLst>
              <a:path w="3037204" h="725170">
                <a:moveTo>
                  <a:pt x="3036951" y="0"/>
                </a:moveTo>
                <a:lnTo>
                  <a:pt x="0" y="0"/>
                </a:lnTo>
                <a:lnTo>
                  <a:pt x="0" y="724763"/>
                </a:lnTo>
                <a:lnTo>
                  <a:pt x="3036951" y="724763"/>
                </a:lnTo>
                <a:lnTo>
                  <a:pt x="3036951" y="0"/>
                </a:lnTo>
                <a:close/>
              </a:path>
            </a:pathLst>
          </a:custGeom>
          <a:solidFill>
            <a:srgbClr val="F1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5377" y="6093104"/>
            <a:ext cx="3037205" cy="725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dirty="0">
                <a:latin typeface="Arial"/>
                <a:cs typeface="Arial"/>
              </a:rPr>
              <a:t>HRESULT</a:t>
            </a:r>
            <a:endParaRPr sz="20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Method1(…);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0771" y="5586983"/>
            <a:ext cx="3063239" cy="53949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279519" y="5673343"/>
            <a:ext cx="2287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Intf1OnComp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44725" y="3859237"/>
            <a:ext cx="5745480" cy="2058035"/>
            <a:chOff x="2244725" y="3859237"/>
            <a:chExt cx="5745480" cy="2058035"/>
          </a:xfrm>
        </p:grpSpPr>
        <p:sp>
          <p:nvSpPr>
            <p:cNvPr id="23" name="object 23"/>
            <p:cNvSpPr/>
            <p:nvPr/>
          </p:nvSpPr>
          <p:spPr>
            <a:xfrm>
              <a:off x="2244725" y="3859237"/>
              <a:ext cx="2475865" cy="525780"/>
            </a:xfrm>
            <a:custGeom>
              <a:avLst/>
              <a:gdLst/>
              <a:ahLst/>
              <a:cxnLst/>
              <a:rect l="l" t="t" r="r" b="b"/>
              <a:pathLst>
                <a:path w="2475865" h="525779">
                  <a:moveTo>
                    <a:pt x="2475356" y="0"/>
                  </a:moveTo>
                  <a:lnTo>
                    <a:pt x="0" y="0"/>
                  </a:lnTo>
                  <a:lnTo>
                    <a:pt x="0" y="525437"/>
                  </a:lnTo>
                  <a:lnTo>
                    <a:pt x="2475356" y="525437"/>
                  </a:lnTo>
                  <a:lnTo>
                    <a:pt x="2475356" y="0"/>
                  </a:lnTo>
                  <a:close/>
                </a:path>
              </a:pathLst>
            </a:custGeom>
            <a:solidFill>
              <a:srgbClr val="FFC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3852" y="5860541"/>
              <a:ext cx="1030605" cy="0"/>
            </a:xfrm>
            <a:custGeom>
              <a:avLst/>
              <a:gdLst/>
              <a:ahLst/>
              <a:cxnLst/>
              <a:rect l="l" t="t" r="r" b="b"/>
              <a:pathLst>
                <a:path w="1030604">
                  <a:moveTo>
                    <a:pt x="1030477" y="0"/>
                  </a:moveTo>
                  <a:lnTo>
                    <a:pt x="515239" y="0"/>
                  </a:ln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4526" y="5142102"/>
              <a:ext cx="1217930" cy="774700"/>
            </a:xfrm>
            <a:custGeom>
              <a:avLst/>
              <a:gdLst/>
              <a:ahLst/>
              <a:cxnLst/>
              <a:rect l="l" t="t" r="r" b="b"/>
              <a:pathLst>
                <a:path w="1217929" h="774700">
                  <a:moveTo>
                    <a:pt x="95250" y="142875"/>
                  </a:moveTo>
                  <a:lnTo>
                    <a:pt x="63500" y="142875"/>
                  </a:lnTo>
                  <a:lnTo>
                    <a:pt x="63500" y="774700"/>
                  </a:lnTo>
                  <a:lnTo>
                    <a:pt x="1217676" y="774700"/>
                  </a:lnTo>
                  <a:lnTo>
                    <a:pt x="1217676" y="758825"/>
                  </a:lnTo>
                  <a:lnTo>
                    <a:pt x="95250" y="758825"/>
                  </a:lnTo>
                  <a:lnTo>
                    <a:pt x="79375" y="742950"/>
                  </a:lnTo>
                  <a:lnTo>
                    <a:pt x="95250" y="742950"/>
                  </a:lnTo>
                  <a:lnTo>
                    <a:pt x="95250" y="142875"/>
                  </a:lnTo>
                  <a:close/>
                </a:path>
                <a:path w="1217929" h="774700">
                  <a:moveTo>
                    <a:pt x="95250" y="742950"/>
                  </a:moveTo>
                  <a:lnTo>
                    <a:pt x="79375" y="742950"/>
                  </a:lnTo>
                  <a:lnTo>
                    <a:pt x="95250" y="758825"/>
                  </a:lnTo>
                  <a:lnTo>
                    <a:pt x="95250" y="742950"/>
                  </a:lnTo>
                  <a:close/>
                </a:path>
                <a:path w="1217929" h="774700">
                  <a:moveTo>
                    <a:pt x="1217676" y="742950"/>
                  </a:moveTo>
                  <a:lnTo>
                    <a:pt x="95250" y="742950"/>
                  </a:lnTo>
                  <a:lnTo>
                    <a:pt x="95250" y="758825"/>
                  </a:lnTo>
                  <a:lnTo>
                    <a:pt x="1217676" y="758825"/>
                  </a:lnTo>
                  <a:lnTo>
                    <a:pt x="1217676" y="742950"/>
                  </a:lnTo>
                  <a:close/>
                </a:path>
                <a:path w="1217929" h="774700">
                  <a:moveTo>
                    <a:pt x="79375" y="0"/>
                  </a:moveTo>
                  <a:lnTo>
                    <a:pt x="0" y="158750"/>
                  </a:lnTo>
                  <a:lnTo>
                    <a:pt x="63500" y="158750"/>
                  </a:lnTo>
                  <a:lnTo>
                    <a:pt x="63500" y="142875"/>
                  </a:lnTo>
                  <a:lnTo>
                    <a:pt x="150812" y="142875"/>
                  </a:lnTo>
                  <a:lnTo>
                    <a:pt x="79375" y="0"/>
                  </a:lnTo>
                  <a:close/>
                </a:path>
                <a:path w="1217929" h="774700">
                  <a:moveTo>
                    <a:pt x="150812" y="142875"/>
                  </a:moveTo>
                  <a:lnTo>
                    <a:pt x="95250" y="142875"/>
                  </a:lnTo>
                  <a:lnTo>
                    <a:pt x="95250" y="158750"/>
                  </a:lnTo>
                  <a:lnTo>
                    <a:pt x="158750" y="158750"/>
                  </a:lnTo>
                  <a:lnTo>
                    <a:pt x="150812" y="142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1123" y="6393560"/>
            <a:ext cx="168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24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extends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76063" y="3053968"/>
            <a:ext cx="2320543" cy="44767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382392" y="3109975"/>
            <a:ext cx="4874895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Component</a:t>
            </a:r>
            <a:r>
              <a:rPr sz="2000" spc="-9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name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300" b="1" spc="-5" dirty="0">
                <a:solidFill>
                  <a:srgbClr val="3E0077"/>
                </a:solidFill>
                <a:latin typeface="Arial"/>
                <a:cs typeface="Arial"/>
              </a:rPr>
              <a:t>TSTComponent</a:t>
            </a:r>
            <a:endParaRPr sz="23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31609" y="3478402"/>
            <a:ext cx="5114290" cy="2748915"/>
            <a:chOff x="231609" y="3478402"/>
            <a:chExt cx="5114290" cy="2748915"/>
          </a:xfrm>
        </p:grpSpPr>
        <p:sp>
          <p:nvSpPr>
            <p:cNvPr id="30" name="object 30"/>
            <p:cNvSpPr/>
            <p:nvPr/>
          </p:nvSpPr>
          <p:spPr>
            <a:xfrm>
              <a:off x="4452620" y="3478402"/>
              <a:ext cx="893444" cy="511809"/>
            </a:xfrm>
            <a:custGeom>
              <a:avLst/>
              <a:gdLst/>
              <a:ahLst/>
              <a:cxnLst/>
              <a:rect l="l" t="t" r="r" b="b"/>
              <a:pathLst>
                <a:path w="893445" h="511810">
                  <a:moveTo>
                    <a:pt x="47625" y="440944"/>
                  </a:moveTo>
                  <a:lnTo>
                    <a:pt x="0" y="511556"/>
                  </a:lnTo>
                  <a:lnTo>
                    <a:pt x="85089" y="507238"/>
                  </a:lnTo>
                  <a:lnTo>
                    <a:pt x="76118" y="491363"/>
                  </a:lnTo>
                  <a:lnTo>
                    <a:pt x="61467" y="491363"/>
                  </a:lnTo>
                  <a:lnTo>
                    <a:pt x="49021" y="469265"/>
                  </a:lnTo>
                  <a:lnTo>
                    <a:pt x="60097" y="463013"/>
                  </a:lnTo>
                  <a:lnTo>
                    <a:pt x="47625" y="440944"/>
                  </a:lnTo>
                  <a:close/>
                </a:path>
                <a:path w="893445" h="511810">
                  <a:moveTo>
                    <a:pt x="60097" y="463013"/>
                  </a:moveTo>
                  <a:lnTo>
                    <a:pt x="49021" y="469265"/>
                  </a:lnTo>
                  <a:lnTo>
                    <a:pt x="61467" y="491363"/>
                  </a:lnTo>
                  <a:lnTo>
                    <a:pt x="72575" y="485094"/>
                  </a:lnTo>
                  <a:lnTo>
                    <a:pt x="60097" y="463013"/>
                  </a:lnTo>
                  <a:close/>
                </a:path>
                <a:path w="893445" h="511810">
                  <a:moveTo>
                    <a:pt x="72575" y="485094"/>
                  </a:moveTo>
                  <a:lnTo>
                    <a:pt x="61467" y="491363"/>
                  </a:lnTo>
                  <a:lnTo>
                    <a:pt x="76118" y="491363"/>
                  </a:lnTo>
                  <a:lnTo>
                    <a:pt x="72575" y="485094"/>
                  </a:lnTo>
                  <a:close/>
                </a:path>
                <a:path w="893445" h="511810">
                  <a:moveTo>
                    <a:pt x="880363" y="0"/>
                  </a:moveTo>
                  <a:lnTo>
                    <a:pt x="60097" y="463013"/>
                  </a:lnTo>
                  <a:lnTo>
                    <a:pt x="72575" y="485094"/>
                  </a:lnTo>
                  <a:lnTo>
                    <a:pt x="892937" y="22098"/>
                  </a:lnTo>
                  <a:lnTo>
                    <a:pt x="8803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609" y="5780912"/>
              <a:ext cx="1738160" cy="44602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80491" y="5836411"/>
            <a:ext cx="1439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36547" y="5981572"/>
            <a:ext cx="461009" cy="76200"/>
          </a:xfrm>
          <a:custGeom>
            <a:avLst/>
            <a:gdLst/>
            <a:ahLst/>
            <a:cxnLst/>
            <a:rect l="l" t="t" r="r" b="b"/>
            <a:pathLst>
              <a:path w="461010" h="76200">
                <a:moveTo>
                  <a:pt x="385190" y="0"/>
                </a:moveTo>
                <a:lnTo>
                  <a:pt x="384810" y="25340"/>
                </a:lnTo>
                <a:lnTo>
                  <a:pt x="397509" y="25526"/>
                </a:lnTo>
                <a:lnTo>
                  <a:pt x="397128" y="50926"/>
                </a:lnTo>
                <a:lnTo>
                  <a:pt x="384427" y="50926"/>
                </a:lnTo>
                <a:lnTo>
                  <a:pt x="384047" y="76200"/>
                </a:lnTo>
                <a:lnTo>
                  <a:pt x="436504" y="50926"/>
                </a:lnTo>
                <a:lnTo>
                  <a:pt x="397128" y="50926"/>
                </a:lnTo>
                <a:lnTo>
                  <a:pt x="384429" y="50740"/>
                </a:lnTo>
                <a:lnTo>
                  <a:pt x="436892" y="50740"/>
                </a:lnTo>
                <a:lnTo>
                  <a:pt x="460755" y="39242"/>
                </a:lnTo>
                <a:lnTo>
                  <a:pt x="385190" y="0"/>
                </a:lnTo>
                <a:close/>
              </a:path>
              <a:path w="461010" h="76200">
                <a:moveTo>
                  <a:pt x="384810" y="25340"/>
                </a:moveTo>
                <a:lnTo>
                  <a:pt x="384429" y="50740"/>
                </a:lnTo>
                <a:lnTo>
                  <a:pt x="397128" y="50926"/>
                </a:lnTo>
                <a:lnTo>
                  <a:pt x="397509" y="25526"/>
                </a:lnTo>
                <a:lnTo>
                  <a:pt x="384810" y="25340"/>
                </a:lnTo>
                <a:close/>
              </a:path>
              <a:path w="461010" h="76200">
                <a:moveTo>
                  <a:pt x="380" y="19685"/>
                </a:moveTo>
                <a:lnTo>
                  <a:pt x="0" y="45085"/>
                </a:lnTo>
                <a:lnTo>
                  <a:pt x="384429" y="50740"/>
                </a:lnTo>
                <a:lnTo>
                  <a:pt x="384810" y="25340"/>
                </a:lnTo>
                <a:lnTo>
                  <a:pt x="380" y="196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241665" y="7427607"/>
            <a:ext cx="4314190" cy="41529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HRESULT Method2(…)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8743" y="6903719"/>
            <a:ext cx="4334256" cy="544068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9517760" y="6992492"/>
            <a:ext cx="1779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905377" y="7042784"/>
            <a:ext cx="4327525" cy="1094105"/>
            <a:chOff x="3905377" y="7042784"/>
            <a:chExt cx="4327525" cy="1094105"/>
          </a:xfrm>
        </p:grpSpPr>
        <p:sp>
          <p:nvSpPr>
            <p:cNvPr id="38" name="object 38"/>
            <p:cNvSpPr/>
            <p:nvPr/>
          </p:nvSpPr>
          <p:spPr>
            <a:xfrm>
              <a:off x="7974330" y="7058659"/>
              <a:ext cx="242570" cy="241935"/>
            </a:xfrm>
            <a:custGeom>
              <a:avLst/>
              <a:gdLst/>
              <a:ahLst/>
              <a:cxnLst/>
              <a:rect l="l" t="t" r="r" b="b"/>
              <a:pathLst>
                <a:path w="242570" h="241934">
                  <a:moveTo>
                    <a:pt x="0" y="120777"/>
                  </a:moveTo>
                  <a:lnTo>
                    <a:pt x="9521" y="73777"/>
                  </a:lnTo>
                  <a:lnTo>
                    <a:pt x="35496" y="35385"/>
                  </a:lnTo>
                  <a:lnTo>
                    <a:pt x="74044" y="9495"/>
                  </a:lnTo>
                  <a:lnTo>
                    <a:pt x="121285" y="0"/>
                  </a:lnTo>
                  <a:lnTo>
                    <a:pt x="168471" y="9495"/>
                  </a:lnTo>
                  <a:lnTo>
                    <a:pt x="207025" y="35385"/>
                  </a:lnTo>
                  <a:lnTo>
                    <a:pt x="233031" y="73777"/>
                  </a:lnTo>
                  <a:lnTo>
                    <a:pt x="242570" y="120777"/>
                  </a:lnTo>
                  <a:lnTo>
                    <a:pt x="233031" y="167850"/>
                  </a:lnTo>
                  <a:lnTo>
                    <a:pt x="207025" y="206279"/>
                  </a:lnTo>
                  <a:lnTo>
                    <a:pt x="168471" y="232183"/>
                  </a:lnTo>
                  <a:lnTo>
                    <a:pt x="121285" y="241681"/>
                  </a:lnTo>
                  <a:lnTo>
                    <a:pt x="74044" y="232183"/>
                  </a:lnTo>
                  <a:lnTo>
                    <a:pt x="35496" y="206279"/>
                  </a:lnTo>
                  <a:lnTo>
                    <a:pt x="9521" y="167850"/>
                  </a:lnTo>
                  <a:lnTo>
                    <a:pt x="0" y="120777"/>
                  </a:lnTo>
                  <a:close/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05377" y="7412126"/>
              <a:ext cx="3037205" cy="725170"/>
            </a:xfrm>
            <a:custGeom>
              <a:avLst/>
              <a:gdLst/>
              <a:ahLst/>
              <a:cxnLst/>
              <a:rect l="l" t="t" r="r" b="b"/>
              <a:pathLst>
                <a:path w="3037204" h="725170">
                  <a:moveTo>
                    <a:pt x="3036951" y="0"/>
                  </a:moveTo>
                  <a:lnTo>
                    <a:pt x="0" y="0"/>
                  </a:lnTo>
                  <a:lnTo>
                    <a:pt x="0" y="724763"/>
                  </a:lnTo>
                  <a:lnTo>
                    <a:pt x="3036951" y="724763"/>
                  </a:lnTo>
                  <a:lnTo>
                    <a:pt x="3036951" y="0"/>
                  </a:lnTo>
                  <a:close/>
                </a:path>
              </a:pathLst>
            </a:custGeom>
            <a:solidFill>
              <a:srgbClr val="F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05377" y="7412126"/>
            <a:ext cx="3037205" cy="725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dirty="0">
                <a:latin typeface="Arial"/>
                <a:cs typeface="Arial"/>
              </a:rPr>
              <a:t>HRESULT</a:t>
            </a:r>
            <a:endParaRPr sz="20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Method2(…);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90771" y="6903719"/>
            <a:ext cx="3063239" cy="544068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4279519" y="6992492"/>
            <a:ext cx="2287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Intf2OnComp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81985" y="5160263"/>
            <a:ext cx="5309235" cy="2037714"/>
            <a:chOff x="2681985" y="5160263"/>
            <a:chExt cx="5309235" cy="2037714"/>
          </a:xfrm>
        </p:grpSpPr>
        <p:sp>
          <p:nvSpPr>
            <p:cNvPr id="44" name="object 44"/>
            <p:cNvSpPr/>
            <p:nvPr/>
          </p:nvSpPr>
          <p:spPr>
            <a:xfrm>
              <a:off x="2681985" y="5160263"/>
              <a:ext cx="1220470" cy="2035175"/>
            </a:xfrm>
            <a:custGeom>
              <a:avLst/>
              <a:gdLst/>
              <a:ahLst/>
              <a:cxnLst/>
              <a:rect l="l" t="t" r="r" b="b"/>
              <a:pathLst>
                <a:path w="1220470" h="2035175">
                  <a:moveTo>
                    <a:pt x="95250" y="142875"/>
                  </a:moveTo>
                  <a:lnTo>
                    <a:pt x="63500" y="142875"/>
                  </a:lnTo>
                  <a:lnTo>
                    <a:pt x="63500" y="2035048"/>
                  </a:lnTo>
                  <a:lnTo>
                    <a:pt x="1220215" y="2035048"/>
                  </a:lnTo>
                  <a:lnTo>
                    <a:pt x="1220215" y="2019173"/>
                  </a:lnTo>
                  <a:lnTo>
                    <a:pt x="95250" y="2019173"/>
                  </a:lnTo>
                  <a:lnTo>
                    <a:pt x="79375" y="2003298"/>
                  </a:lnTo>
                  <a:lnTo>
                    <a:pt x="95250" y="2003298"/>
                  </a:lnTo>
                  <a:lnTo>
                    <a:pt x="95250" y="142875"/>
                  </a:lnTo>
                  <a:close/>
                </a:path>
                <a:path w="1220470" h="2035175">
                  <a:moveTo>
                    <a:pt x="95250" y="2003298"/>
                  </a:moveTo>
                  <a:lnTo>
                    <a:pt x="79375" y="2003298"/>
                  </a:lnTo>
                  <a:lnTo>
                    <a:pt x="95250" y="2019173"/>
                  </a:lnTo>
                  <a:lnTo>
                    <a:pt x="95250" y="2003298"/>
                  </a:lnTo>
                  <a:close/>
                </a:path>
                <a:path w="1220470" h="2035175">
                  <a:moveTo>
                    <a:pt x="1220215" y="2003298"/>
                  </a:moveTo>
                  <a:lnTo>
                    <a:pt x="95250" y="2003298"/>
                  </a:lnTo>
                  <a:lnTo>
                    <a:pt x="95250" y="2019173"/>
                  </a:lnTo>
                  <a:lnTo>
                    <a:pt x="1220215" y="2019173"/>
                  </a:lnTo>
                  <a:lnTo>
                    <a:pt x="1220215" y="2003298"/>
                  </a:lnTo>
                  <a:close/>
                </a:path>
                <a:path w="1220470" h="2035175">
                  <a:moveTo>
                    <a:pt x="79375" y="0"/>
                  </a:moveTo>
                  <a:lnTo>
                    <a:pt x="0" y="158750"/>
                  </a:lnTo>
                  <a:lnTo>
                    <a:pt x="63500" y="158750"/>
                  </a:lnTo>
                  <a:lnTo>
                    <a:pt x="63500" y="142875"/>
                  </a:lnTo>
                  <a:lnTo>
                    <a:pt x="150812" y="142875"/>
                  </a:lnTo>
                  <a:lnTo>
                    <a:pt x="79375" y="0"/>
                  </a:lnTo>
                  <a:close/>
                </a:path>
                <a:path w="1220470" h="2035175">
                  <a:moveTo>
                    <a:pt x="150812" y="142875"/>
                  </a:moveTo>
                  <a:lnTo>
                    <a:pt x="95250" y="142875"/>
                  </a:lnTo>
                  <a:lnTo>
                    <a:pt x="95250" y="158750"/>
                  </a:lnTo>
                  <a:lnTo>
                    <a:pt x="158750" y="158750"/>
                  </a:lnTo>
                  <a:lnTo>
                    <a:pt x="150812" y="142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3851" y="7179436"/>
              <a:ext cx="1030605" cy="1905"/>
            </a:xfrm>
            <a:custGeom>
              <a:avLst/>
              <a:gdLst/>
              <a:ahLst/>
              <a:cxnLst/>
              <a:rect l="l" t="t" r="r" b="b"/>
              <a:pathLst>
                <a:path w="1030604" h="1904">
                  <a:moveTo>
                    <a:pt x="-15875" y="825"/>
                  </a:moveTo>
                  <a:lnTo>
                    <a:pt x="1046352" y="825"/>
                  </a:lnTo>
                </a:path>
              </a:pathLst>
            </a:custGeom>
            <a:ln w="3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269478" y="5070995"/>
            <a:ext cx="4314190" cy="41529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Method0(…)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66176" y="4549139"/>
            <a:ext cx="4334256" cy="544067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9545573" y="4635499"/>
            <a:ext cx="1779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199382" y="4686172"/>
            <a:ext cx="4061460" cy="273685"/>
            <a:chOff x="4199382" y="4686172"/>
            <a:chExt cx="4061460" cy="273685"/>
          </a:xfrm>
        </p:grpSpPr>
        <p:sp>
          <p:nvSpPr>
            <p:cNvPr id="50" name="object 50"/>
            <p:cNvSpPr/>
            <p:nvPr/>
          </p:nvSpPr>
          <p:spPr>
            <a:xfrm>
              <a:off x="8002016" y="4702047"/>
              <a:ext cx="242570" cy="241935"/>
            </a:xfrm>
            <a:custGeom>
              <a:avLst/>
              <a:gdLst/>
              <a:ahLst/>
              <a:cxnLst/>
              <a:rect l="l" t="t" r="r" b="b"/>
              <a:pathLst>
                <a:path w="242570" h="241935">
                  <a:moveTo>
                    <a:pt x="0" y="120776"/>
                  </a:moveTo>
                  <a:lnTo>
                    <a:pt x="9538" y="73777"/>
                  </a:lnTo>
                  <a:lnTo>
                    <a:pt x="35544" y="35385"/>
                  </a:lnTo>
                  <a:lnTo>
                    <a:pt x="74098" y="9495"/>
                  </a:lnTo>
                  <a:lnTo>
                    <a:pt x="121284" y="0"/>
                  </a:lnTo>
                  <a:lnTo>
                    <a:pt x="168525" y="9495"/>
                  </a:lnTo>
                  <a:lnTo>
                    <a:pt x="207073" y="35385"/>
                  </a:lnTo>
                  <a:lnTo>
                    <a:pt x="233048" y="73777"/>
                  </a:lnTo>
                  <a:lnTo>
                    <a:pt x="242569" y="120776"/>
                  </a:lnTo>
                  <a:lnTo>
                    <a:pt x="233048" y="167850"/>
                  </a:lnTo>
                  <a:lnTo>
                    <a:pt x="207073" y="206279"/>
                  </a:lnTo>
                  <a:lnTo>
                    <a:pt x="168525" y="232183"/>
                  </a:lnTo>
                  <a:lnTo>
                    <a:pt x="121284" y="241680"/>
                  </a:lnTo>
                  <a:lnTo>
                    <a:pt x="74098" y="232183"/>
                  </a:lnTo>
                  <a:lnTo>
                    <a:pt x="35544" y="206279"/>
                  </a:lnTo>
                  <a:lnTo>
                    <a:pt x="9538" y="167850"/>
                  </a:lnTo>
                  <a:lnTo>
                    <a:pt x="0" y="120776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15257" y="4819522"/>
              <a:ext cx="3787140" cy="3810"/>
            </a:xfrm>
            <a:custGeom>
              <a:avLst/>
              <a:gdLst/>
              <a:ahLst/>
              <a:cxnLst/>
              <a:rect l="l" t="t" r="r" b="b"/>
              <a:pathLst>
                <a:path w="3787140" h="3810">
                  <a:moveTo>
                    <a:pt x="-15875" y="1650"/>
                  </a:moveTo>
                  <a:lnTo>
                    <a:pt x="3802634" y="1650"/>
                  </a:lnTo>
                </a:path>
              </a:pathLst>
            </a:custGeom>
            <a:ln w="35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11520043" y="1743011"/>
            <a:ext cx="1125855" cy="347345"/>
          </a:xfrm>
          <a:custGeom>
            <a:avLst/>
            <a:gdLst/>
            <a:ahLst/>
            <a:cxnLst/>
            <a:rect l="l" t="t" r="r" b="b"/>
            <a:pathLst>
              <a:path w="1125854" h="347344">
                <a:moveTo>
                  <a:pt x="0" y="346773"/>
                </a:moveTo>
                <a:lnTo>
                  <a:pt x="1125639" y="346773"/>
                </a:lnTo>
                <a:lnTo>
                  <a:pt x="1125639" y="0"/>
                </a:lnTo>
                <a:lnTo>
                  <a:pt x="0" y="0"/>
                </a:lnTo>
                <a:lnTo>
                  <a:pt x="0" y="34677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534330" y="1757298"/>
            <a:ext cx="1097280" cy="323215"/>
          </a:xfrm>
          <a:prstGeom prst="rect">
            <a:avLst/>
          </a:prstGeom>
          <a:solidFill>
            <a:srgbClr val="FAFDDE"/>
          </a:solidFill>
        </p:spPr>
        <p:txBody>
          <a:bodyPr vert="horz" wrap="square" lIns="0" tIns="4508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Dictionary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1942591"/>
            <a:ext cx="1783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3106927"/>
            <a:ext cx="164592" cy="213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3984751"/>
            <a:ext cx="164592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5228335"/>
            <a:ext cx="164592" cy="2133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5645911"/>
            <a:ext cx="178307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6490207"/>
            <a:ext cx="164592" cy="2133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35921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Interface</a:t>
            </a:r>
            <a:r>
              <a:rPr spc="-1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Definition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8004047" y="7398067"/>
            <a:ext cx="4468495" cy="1225550"/>
            <a:chOff x="8004047" y="7398067"/>
            <a:chExt cx="4468495" cy="1225550"/>
          </a:xfrm>
        </p:grpSpPr>
        <p:sp>
          <p:nvSpPr>
            <p:cNvPr id="11" name="object 11"/>
            <p:cNvSpPr/>
            <p:nvPr/>
          </p:nvSpPr>
          <p:spPr>
            <a:xfrm>
              <a:off x="9431527" y="7398067"/>
              <a:ext cx="3041015" cy="1225550"/>
            </a:xfrm>
            <a:custGeom>
              <a:avLst/>
              <a:gdLst/>
              <a:ahLst/>
              <a:cxnLst/>
              <a:rect l="l" t="t" r="r" b="b"/>
              <a:pathLst>
                <a:path w="3041015" h="1225550">
                  <a:moveTo>
                    <a:pt x="3040887" y="0"/>
                  </a:moveTo>
                  <a:lnTo>
                    <a:pt x="0" y="0"/>
                  </a:lnTo>
                  <a:lnTo>
                    <a:pt x="0" y="1225372"/>
                  </a:lnTo>
                  <a:lnTo>
                    <a:pt x="3040887" y="1225372"/>
                  </a:lnTo>
                  <a:lnTo>
                    <a:pt x="3040887" y="0"/>
                  </a:lnTo>
                  <a:close/>
                </a:path>
              </a:pathLst>
            </a:custGeom>
            <a:solidFill>
              <a:srgbClr val="99F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4047" y="7928587"/>
              <a:ext cx="1612265" cy="142875"/>
            </a:xfrm>
            <a:custGeom>
              <a:avLst/>
              <a:gdLst/>
              <a:ahLst/>
              <a:cxnLst/>
              <a:rect l="l" t="t" r="r" b="b"/>
              <a:pathLst>
                <a:path w="1612265" h="142875">
                  <a:moveTo>
                    <a:pt x="1485137" y="57298"/>
                  </a:moveTo>
                  <a:lnTo>
                    <a:pt x="1485010" y="89048"/>
                  </a:lnTo>
                  <a:lnTo>
                    <a:pt x="1612010" y="89302"/>
                  </a:lnTo>
                  <a:lnTo>
                    <a:pt x="1612137" y="57552"/>
                  </a:lnTo>
                  <a:lnTo>
                    <a:pt x="1485137" y="57298"/>
                  </a:lnTo>
                  <a:close/>
                </a:path>
                <a:path w="1612265" h="142875">
                  <a:moveTo>
                    <a:pt x="1262887" y="57044"/>
                  </a:moveTo>
                  <a:lnTo>
                    <a:pt x="1262760" y="88794"/>
                  </a:lnTo>
                  <a:lnTo>
                    <a:pt x="1389760" y="88921"/>
                  </a:lnTo>
                  <a:lnTo>
                    <a:pt x="1389887" y="57171"/>
                  </a:lnTo>
                  <a:lnTo>
                    <a:pt x="1262887" y="57044"/>
                  </a:lnTo>
                  <a:close/>
                </a:path>
                <a:path w="1612265" h="142875">
                  <a:moveTo>
                    <a:pt x="1040637" y="56790"/>
                  </a:moveTo>
                  <a:lnTo>
                    <a:pt x="1040510" y="88540"/>
                  </a:lnTo>
                  <a:lnTo>
                    <a:pt x="1167510" y="88667"/>
                  </a:lnTo>
                  <a:lnTo>
                    <a:pt x="1167637" y="56917"/>
                  </a:lnTo>
                  <a:lnTo>
                    <a:pt x="1040637" y="56790"/>
                  </a:lnTo>
                  <a:close/>
                </a:path>
                <a:path w="1612265" h="142875">
                  <a:moveTo>
                    <a:pt x="818387" y="56409"/>
                  </a:moveTo>
                  <a:lnTo>
                    <a:pt x="818260" y="88159"/>
                  </a:lnTo>
                  <a:lnTo>
                    <a:pt x="945260" y="88286"/>
                  </a:lnTo>
                  <a:lnTo>
                    <a:pt x="945387" y="56536"/>
                  </a:lnTo>
                  <a:lnTo>
                    <a:pt x="818387" y="56409"/>
                  </a:lnTo>
                  <a:close/>
                </a:path>
                <a:path w="1612265" h="142875">
                  <a:moveTo>
                    <a:pt x="596137" y="56155"/>
                  </a:moveTo>
                  <a:lnTo>
                    <a:pt x="596010" y="87905"/>
                  </a:lnTo>
                  <a:lnTo>
                    <a:pt x="723010" y="88032"/>
                  </a:lnTo>
                  <a:lnTo>
                    <a:pt x="723137" y="56282"/>
                  </a:lnTo>
                  <a:lnTo>
                    <a:pt x="596137" y="56155"/>
                  </a:lnTo>
                  <a:close/>
                </a:path>
                <a:path w="1612265" h="142875">
                  <a:moveTo>
                    <a:pt x="373887" y="55774"/>
                  </a:moveTo>
                  <a:lnTo>
                    <a:pt x="373760" y="87524"/>
                  </a:lnTo>
                  <a:lnTo>
                    <a:pt x="500760" y="87778"/>
                  </a:lnTo>
                  <a:lnTo>
                    <a:pt x="500887" y="56028"/>
                  </a:lnTo>
                  <a:lnTo>
                    <a:pt x="373887" y="55774"/>
                  </a:lnTo>
                  <a:close/>
                </a:path>
                <a:path w="1612265" h="142875">
                  <a:moveTo>
                    <a:pt x="151637" y="55520"/>
                  </a:moveTo>
                  <a:lnTo>
                    <a:pt x="151510" y="87270"/>
                  </a:lnTo>
                  <a:lnTo>
                    <a:pt x="278510" y="87397"/>
                  </a:lnTo>
                  <a:lnTo>
                    <a:pt x="278637" y="55647"/>
                  </a:lnTo>
                  <a:lnTo>
                    <a:pt x="151637" y="55520"/>
                  </a:lnTo>
                  <a:close/>
                </a:path>
                <a:path w="1612265" h="142875">
                  <a:moveTo>
                    <a:pt x="124872" y="0"/>
                  </a:moveTo>
                  <a:lnTo>
                    <a:pt x="118872" y="2053"/>
                  </a:lnTo>
                  <a:lnTo>
                    <a:pt x="0" y="71141"/>
                  </a:lnTo>
                  <a:lnTo>
                    <a:pt x="118745" y="140610"/>
                  </a:lnTo>
                  <a:lnTo>
                    <a:pt x="124674" y="142664"/>
                  </a:lnTo>
                  <a:lnTo>
                    <a:pt x="130746" y="142277"/>
                  </a:lnTo>
                  <a:lnTo>
                    <a:pt x="136247" y="139628"/>
                  </a:lnTo>
                  <a:lnTo>
                    <a:pt x="140461" y="134895"/>
                  </a:lnTo>
                  <a:lnTo>
                    <a:pt x="142515" y="128966"/>
                  </a:lnTo>
                  <a:lnTo>
                    <a:pt x="142128" y="122894"/>
                  </a:lnTo>
                  <a:lnTo>
                    <a:pt x="139479" y="117393"/>
                  </a:lnTo>
                  <a:lnTo>
                    <a:pt x="134747" y="113178"/>
                  </a:lnTo>
                  <a:lnTo>
                    <a:pt x="90225" y="87143"/>
                  </a:lnTo>
                  <a:lnTo>
                    <a:pt x="56260" y="87143"/>
                  </a:lnTo>
                  <a:lnTo>
                    <a:pt x="31496" y="87016"/>
                  </a:lnTo>
                  <a:lnTo>
                    <a:pt x="31623" y="55266"/>
                  </a:lnTo>
                  <a:lnTo>
                    <a:pt x="90466" y="55266"/>
                  </a:lnTo>
                  <a:lnTo>
                    <a:pt x="134874" y="29485"/>
                  </a:lnTo>
                  <a:lnTo>
                    <a:pt x="139606" y="25288"/>
                  </a:lnTo>
                  <a:lnTo>
                    <a:pt x="142255" y="19817"/>
                  </a:lnTo>
                  <a:lnTo>
                    <a:pt x="142642" y="13751"/>
                  </a:lnTo>
                  <a:lnTo>
                    <a:pt x="140588" y="7768"/>
                  </a:lnTo>
                  <a:lnTo>
                    <a:pt x="136445" y="3036"/>
                  </a:lnTo>
                  <a:lnTo>
                    <a:pt x="130968" y="386"/>
                  </a:lnTo>
                  <a:lnTo>
                    <a:pt x="124872" y="0"/>
                  </a:lnTo>
                  <a:close/>
                </a:path>
                <a:path w="1612265" h="142875">
                  <a:moveTo>
                    <a:pt x="31623" y="55266"/>
                  </a:moveTo>
                  <a:lnTo>
                    <a:pt x="31496" y="87016"/>
                  </a:lnTo>
                  <a:lnTo>
                    <a:pt x="56260" y="87143"/>
                  </a:lnTo>
                  <a:lnTo>
                    <a:pt x="56270" y="84857"/>
                  </a:lnTo>
                  <a:lnTo>
                    <a:pt x="39497" y="84857"/>
                  </a:lnTo>
                  <a:lnTo>
                    <a:pt x="39624" y="57552"/>
                  </a:lnTo>
                  <a:lnTo>
                    <a:pt x="56379" y="57552"/>
                  </a:lnTo>
                  <a:lnTo>
                    <a:pt x="56387" y="55393"/>
                  </a:lnTo>
                  <a:lnTo>
                    <a:pt x="31623" y="55266"/>
                  </a:lnTo>
                  <a:close/>
                </a:path>
                <a:path w="1612265" h="142875">
                  <a:moveTo>
                    <a:pt x="62991" y="71217"/>
                  </a:moveTo>
                  <a:lnTo>
                    <a:pt x="56309" y="75097"/>
                  </a:lnTo>
                  <a:lnTo>
                    <a:pt x="56260" y="87143"/>
                  </a:lnTo>
                  <a:lnTo>
                    <a:pt x="90225" y="87143"/>
                  </a:lnTo>
                  <a:lnTo>
                    <a:pt x="62991" y="71217"/>
                  </a:lnTo>
                  <a:close/>
                </a:path>
                <a:path w="1612265" h="142875">
                  <a:moveTo>
                    <a:pt x="39624" y="57552"/>
                  </a:moveTo>
                  <a:lnTo>
                    <a:pt x="39497" y="84857"/>
                  </a:lnTo>
                  <a:lnTo>
                    <a:pt x="56309" y="75097"/>
                  </a:lnTo>
                  <a:lnTo>
                    <a:pt x="56340" y="67328"/>
                  </a:lnTo>
                  <a:lnTo>
                    <a:pt x="39624" y="57552"/>
                  </a:lnTo>
                  <a:close/>
                </a:path>
                <a:path w="1612265" h="142875">
                  <a:moveTo>
                    <a:pt x="56309" y="75097"/>
                  </a:moveTo>
                  <a:lnTo>
                    <a:pt x="39497" y="84857"/>
                  </a:lnTo>
                  <a:lnTo>
                    <a:pt x="56270" y="84857"/>
                  </a:lnTo>
                  <a:lnTo>
                    <a:pt x="56309" y="75097"/>
                  </a:lnTo>
                  <a:close/>
                </a:path>
                <a:path w="1612265" h="142875">
                  <a:moveTo>
                    <a:pt x="56340" y="67328"/>
                  </a:moveTo>
                  <a:lnTo>
                    <a:pt x="56309" y="75097"/>
                  </a:lnTo>
                  <a:lnTo>
                    <a:pt x="62991" y="71217"/>
                  </a:lnTo>
                  <a:lnTo>
                    <a:pt x="56340" y="67328"/>
                  </a:lnTo>
                  <a:close/>
                </a:path>
                <a:path w="1612265" h="142875">
                  <a:moveTo>
                    <a:pt x="90466" y="55266"/>
                  </a:moveTo>
                  <a:lnTo>
                    <a:pt x="31623" y="55266"/>
                  </a:lnTo>
                  <a:lnTo>
                    <a:pt x="56387" y="55393"/>
                  </a:lnTo>
                  <a:lnTo>
                    <a:pt x="56340" y="67328"/>
                  </a:lnTo>
                  <a:lnTo>
                    <a:pt x="62991" y="71217"/>
                  </a:lnTo>
                  <a:lnTo>
                    <a:pt x="90466" y="55266"/>
                  </a:lnTo>
                  <a:close/>
                </a:path>
                <a:path w="1612265" h="142875">
                  <a:moveTo>
                    <a:pt x="56379" y="57552"/>
                  </a:moveTo>
                  <a:lnTo>
                    <a:pt x="39624" y="57552"/>
                  </a:lnTo>
                  <a:lnTo>
                    <a:pt x="56340" y="67328"/>
                  </a:lnTo>
                  <a:lnTo>
                    <a:pt x="56379" y="57552"/>
                  </a:lnTo>
                  <a:close/>
                </a:path>
              </a:pathLst>
            </a:custGeom>
            <a:solidFill>
              <a:srgbClr val="3E00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15258" y="7503414"/>
            <a:ext cx="1920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&lt;</a:t>
            </a:r>
            <a:r>
              <a:rPr sz="2000" i="1" spc="10" dirty="0">
                <a:solidFill>
                  <a:srgbClr val="3E0077"/>
                </a:solidFill>
                <a:latin typeface="Arial"/>
                <a:cs typeface="Arial"/>
              </a:rPr>
              <a:t>&lt;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i</a:t>
            </a:r>
            <a:r>
              <a:rPr sz="2000" i="1" spc="-15" dirty="0">
                <a:solidFill>
                  <a:srgbClr val="3E0077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ple</a:t>
            </a:r>
            <a:r>
              <a:rPr sz="2000" i="1" spc="-10" dirty="0">
                <a:solidFill>
                  <a:srgbClr val="3E0077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ents</a:t>
            </a:r>
            <a:r>
              <a:rPr sz="2000" i="1" spc="5" dirty="0">
                <a:solidFill>
                  <a:srgbClr val="3E0077"/>
                </a:solidFill>
                <a:latin typeface="Arial"/>
                <a:cs typeface="Arial"/>
              </a:rPr>
              <a:t>&gt;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1057" y="7503414"/>
            <a:ext cx="1158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&lt;</a:t>
            </a:r>
            <a:r>
              <a:rPr sz="2000" i="1" spc="10" dirty="0">
                <a:solidFill>
                  <a:srgbClr val="3E0077"/>
                </a:solidFill>
                <a:latin typeface="Arial"/>
                <a:cs typeface="Arial"/>
              </a:rPr>
              <a:t>&lt;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u</a:t>
            </a:r>
            <a:r>
              <a:rPr sz="2000" i="1" spc="5" dirty="0">
                <a:solidFill>
                  <a:srgbClr val="3E0077"/>
                </a:solidFill>
                <a:latin typeface="Arial"/>
                <a:cs typeface="Arial"/>
              </a:rPr>
              <a:t>s</a:t>
            </a:r>
            <a:r>
              <a:rPr sz="2000" i="1" spc="-10" dirty="0">
                <a:solidFill>
                  <a:srgbClr val="3E0077"/>
                </a:solidFill>
                <a:latin typeface="Arial"/>
                <a:cs typeface="Arial"/>
              </a:rPr>
              <a:t>e</a:t>
            </a:r>
            <a:r>
              <a:rPr sz="2000" i="1" dirty="0">
                <a:solidFill>
                  <a:srgbClr val="3E0077"/>
                </a:solidFill>
                <a:latin typeface="Arial"/>
                <a:cs typeface="Arial"/>
              </a:rPr>
              <a:t>s&gt;&gt;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744" y="7731252"/>
            <a:ext cx="2258568" cy="53492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50924" y="7813040"/>
            <a:ext cx="1919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ponent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12896" y="7726679"/>
            <a:ext cx="4397375" cy="544195"/>
            <a:chOff x="3612896" y="7726679"/>
            <a:chExt cx="4397375" cy="544195"/>
          </a:xfrm>
        </p:grpSpPr>
        <p:sp>
          <p:nvSpPr>
            <p:cNvPr id="18" name="object 18"/>
            <p:cNvSpPr/>
            <p:nvPr/>
          </p:nvSpPr>
          <p:spPr>
            <a:xfrm>
              <a:off x="3628771" y="7878952"/>
              <a:ext cx="2128520" cy="241935"/>
            </a:xfrm>
            <a:custGeom>
              <a:avLst/>
              <a:gdLst/>
              <a:ahLst/>
              <a:cxnLst/>
              <a:rect l="l" t="t" r="r" b="b"/>
              <a:pathLst>
                <a:path w="2128520" h="241934">
                  <a:moveTo>
                    <a:pt x="1885441" y="120777"/>
                  </a:moveTo>
                  <a:lnTo>
                    <a:pt x="1894980" y="73777"/>
                  </a:lnTo>
                  <a:lnTo>
                    <a:pt x="1920986" y="35385"/>
                  </a:lnTo>
                  <a:lnTo>
                    <a:pt x="1959540" y="9495"/>
                  </a:lnTo>
                  <a:lnTo>
                    <a:pt x="2006727" y="0"/>
                  </a:lnTo>
                  <a:lnTo>
                    <a:pt x="2053967" y="9495"/>
                  </a:lnTo>
                  <a:lnTo>
                    <a:pt x="2092515" y="35385"/>
                  </a:lnTo>
                  <a:lnTo>
                    <a:pt x="2118490" y="73777"/>
                  </a:lnTo>
                  <a:lnTo>
                    <a:pt x="2128012" y="120777"/>
                  </a:lnTo>
                  <a:lnTo>
                    <a:pt x="2118490" y="167850"/>
                  </a:lnTo>
                  <a:lnTo>
                    <a:pt x="2092515" y="206279"/>
                  </a:lnTo>
                  <a:lnTo>
                    <a:pt x="2053967" y="232183"/>
                  </a:lnTo>
                  <a:lnTo>
                    <a:pt x="2006727" y="241681"/>
                  </a:lnTo>
                  <a:lnTo>
                    <a:pt x="1959540" y="232183"/>
                  </a:lnTo>
                  <a:lnTo>
                    <a:pt x="1920986" y="206279"/>
                  </a:lnTo>
                  <a:lnTo>
                    <a:pt x="1894980" y="167850"/>
                  </a:lnTo>
                  <a:lnTo>
                    <a:pt x="1885441" y="120777"/>
                  </a:lnTo>
                  <a:close/>
                </a:path>
                <a:path w="2128520" h="241934">
                  <a:moveTo>
                    <a:pt x="0" y="120777"/>
                  </a:moveTo>
                  <a:lnTo>
                    <a:pt x="942720" y="120777"/>
                  </a:lnTo>
                  <a:lnTo>
                    <a:pt x="1885441" y="120777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8152" y="7726679"/>
              <a:ext cx="2221992" cy="54406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119240" y="7813040"/>
            <a:ext cx="1567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33052" y="7002259"/>
            <a:ext cx="2247265" cy="400050"/>
          </a:xfrm>
          <a:custGeom>
            <a:avLst/>
            <a:gdLst/>
            <a:ahLst/>
            <a:cxnLst/>
            <a:rect l="l" t="t" r="r" b="b"/>
            <a:pathLst>
              <a:path w="2247265" h="400050">
                <a:moveTo>
                  <a:pt x="2247265" y="0"/>
                </a:moveTo>
                <a:lnTo>
                  <a:pt x="0" y="0"/>
                </a:lnTo>
                <a:lnTo>
                  <a:pt x="0" y="399935"/>
                </a:lnTo>
                <a:lnTo>
                  <a:pt x="2247265" y="399935"/>
                </a:lnTo>
                <a:lnTo>
                  <a:pt x="2247265" y="0"/>
                </a:lnTo>
                <a:close/>
              </a:path>
            </a:pathLst>
          </a:custGeom>
          <a:solidFill>
            <a:srgbClr val="99F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71091" y="1346453"/>
            <a:ext cx="11352530" cy="6012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Interfaces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are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contracts</a:t>
            </a:r>
            <a:r>
              <a:rPr sz="2400" b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between</a:t>
            </a:r>
            <a:r>
              <a:rPr sz="24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clients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implementations</a:t>
            </a:r>
            <a:endParaRPr sz="2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should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never</a:t>
            </a:r>
            <a:r>
              <a:rPr sz="2100" spc="4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change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in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order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not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to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rebuild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applications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for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each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implementation</a:t>
            </a:r>
            <a:endParaRPr sz="2100">
              <a:latin typeface="Microsoft Sans Serif"/>
              <a:cs typeface="Microsoft Sans Serif"/>
            </a:endParaRPr>
          </a:p>
          <a:p>
            <a:pPr marL="641985">
              <a:lnSpc>
                <a:spcPct val="100000"/>
              </a:lnSpc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change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client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application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deals</a:t>
            </a:r>
            <a:r>
              <a:rPr sz="2400" b="1" spc="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with</a:t>
            </a:r>
            <a:r>
              <a:rPr sz="2400" b="1" spc="-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components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only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through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535940">
              <a:lnSpc>
                <a:spcPct val="100000"/>
              </a:lnSpc>
            </a:pP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Interfaces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shield the application code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from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 component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implementation </a:t>
            </a:r>
            <a:r>
              <a:rPr sz="2400" b="1" spc="-6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details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9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can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implement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one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or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more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interfaces</a:t>
            </a:r>
            <a:endParaRPr sz="2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these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are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component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external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view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An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is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an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abstract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class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with</a:t>
            </a:r>
            <a:r>
              <a:rPr sz="2400" b="1" spc="-6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set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pure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virtual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methods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30"/>
              </a:lnSpc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defines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an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object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behavior</a:t>
            </a:r>
            <a:endParaRPr sz="2400">
              <a:latin typeface="Arial"/>
              <a:cs typeface="Arial"/>
            </a:endParaRPr>
          </a:p>
          <a:p>
            <a:pPr marR="1182370" algn="r">
              <a:lnSpc>
                <a:spcPts val="2055"/>
              </a:lnSpc>
            </a:pP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Client</a:t>
            </a:r>
            <a:r>
              <a:rPr sz="2000" spc="-1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Application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2725" y="8665400"/>
            <a:ext cx="820953" cy="82094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403985" y="8633104"/>
            <a:ext cx="7978140" cy="927100"/>
          </a:xfrm>
          <a:prstGeom prst="rect">
            <a:avLst/>
          </a:prstGeom>
          <a:ln w="9525">
            <a:solidFill>
              <a:srgbClr val="3E0077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200"/>
              </a:spcBef>
            </a:pPr>
            <a:r>
              <a:rPr sz="20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Microsoft Sans Serif"/>
                <a:cs typeface="Microsoft Sans Serif"/>
              </a:rPr>
              <a:t>Convention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:</a:t>
            </a:r>
            <a:r>
              <a:rPr sz="2000" spc="-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the</a:t>
            </a:r>
            <a:r>
              <a:rPr sz="20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4th character</a:t>
            </a:r>
            <a:r>
              <a:rPr sz="2000" spc="-4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an</a:t>
            </a:r>
            <a:r>
              <a:rPr sz="2000" spc="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interface</a:t>
            </a:r>
            <a:r>
              <a:rPr sz="2000" spc="-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name</a:t>
            </a:r>
            <a:r>
              <a:rPr sz="2000" spc="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an</a:t>
            </a:r>
            <a:r>
              <a:rPr sz="2000" spc="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«</a:t>
            </a:r>
            <a:r>
              <a:rPr sz="20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I</a:t>
            </a:r>
            <a:r>
              <a:rPr sz="20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»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00255" y="9216209"/>
            <a:ext cx="154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9288A7"/>
                </a:solidFill>
                <a:latin typeface="Microsoft Sans Serif"/>
                <a:cs typeface="Microsoft Sans Serif"/>
              </a:rPr>
              <a:t>6</a:t>
            </a:fld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613" y="1509902"/>
            <a:ext cx="164592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364" y="2366390"/>
            <a:ext cx="178307" cy="18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5852" y="1404314"/>
            <a:ext cx="1038542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1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Base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</a:pPr>
            <a:r>
              <a:rPr sz="2100" b="1" spc="-5" dirty="0">
                <a:solidFill>
                  <a:srgbClr val="3E0077"/>
                </a:solidFill>
                <a:latin typeface="Arial"/>
                <a:cs typeface="Arial"/>
              </a:rPr>
              <a:t>an</a:t>
            </a:r>
            <a:r>
              <a:rPr sz="21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Implementation</a:t>
            </a:r>
            <a:r>
              <a:rPr sz="21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sz="21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C++</a:t>
            </a:r>
            <a:r>
              <a:rPr sz="2100" spc="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class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which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can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implement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several</a:t>
            </a:r>
            <a:r>
              <a:rPr sz="21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interfaces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364" y="6974966"/>
            <a:ext cx="178307" cy="1874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85264" y="6882510"/>
            <a:ext cx="10455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Late </a:t>
            </a:r>
            <a:r>
              <a:rPr sz="2100" b="1" spc="-50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sz="21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is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concept</a:t>
            </a:r>
            <a:r>
              <a:rPr sz="21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represented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by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</a:t>
            </a:r>
            <a:r>
              <a:rPr sz="2100" spc="3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character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string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to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which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some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behaviors</a:t>
            </a:r>
            <a:r>
              <a:rPr sz="2100" spc="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can </a:t>
            </a:r>
            <a:r>
              <a:rPr sz="2100" spc="-5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be</a:t>
            </a:r>
            <a:r>
              <a:rPr sz="2100" spc="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added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through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extension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mechanism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42265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Base Object</a:t>
            </a:r>
            <a:r>
              <a:rPr spc="-1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Definition</a:t>
            </a:r>
          </a:p>
        </p:txBody>
      </p:sp>
      <p:sp>
        <p:nvSpPr>
          <p:cNvPr id="8" name="object 8"/>
          <p:cNvSpPr/>
          <p:nvPr/>
        </p:nvSpPr>
        <p:spPr>
          <a:xfrm>
            <a:off x="882053" y="3555669"/>
            <a:ext cx="3516629" cy="1155700"/>
          </a:xfrm>
          <a:custGeom>
            <a:avLst/>
            <a:gdLst/>
            <a:ahLst/>
            <a:cxnLst/>
            <a:rect l="l" t="t" r="r" b="b"/>
            <a:pathLst>
              <a:path w="3516629" h="1155700">
                <a:moveTo>
                  <a:pt x="3516629" y="0"/>
                </a:moveTo>
                <a:lnTo>
                  <a:pt x="0" y="0"/>
                </a:lnTo>
                <a:lnTo>
                  <a:pt x="0" y="1155649"/>
                </a:lnTo>
                <a:lnTo>
                  <a:pt x="3516629" y="1155649"/>
                </a:lnTo>
                <a:lnTo>
                  <a:pt x="3516629" y="0"/>
                </a:lnTo>
                <a:close/>
              </a:path>
            </a:pathLst>
          </a:custGeom>
          <a:solidFill>
            <a:srgbClr val="F1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053" y="3555669"/>
            <a:ext cx="3516629" cy="1155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85"/>
              </a:spcBef>
            </a:pPr>
            <a:r>
              <a:rPr sz="1700" b="1" spc="-15" dirty="0">
                <a:latin typeface="Arial"/>
                <a:cs typeface="Arial"/>
              </a:rPr>
              <a:t>HRESULT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TSTImplObj::GetX(…)</a:t>
            </a:r>
            <a:endParaRPr sz="17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{...}</a:t>
            </a:r>
            <a:endParaRPr sz="17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1700" b="1" spc="-15" dirty="0">
                <a:latin typeface="Arial"/>
                <a:cs typeface="Arial"/>
              </a:rPr>
              <a:t>HRESULT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TSTImplObj::GetY(…)</a:t>
            </a:r>
            <a:endParaRPr sz="17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{…}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80" y="3044951"/>
            <a:ext cx="3552444" cy="5440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04797" y="3158489"/>
            <a:ext cx="16827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bj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cpp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11217" y="3276600"/>
            <a:ext cx="2940685" cy="906144"/>
            <a:chOff x="4411217" y="3276600"/>
            <a:chExt cx="2940685" cy="906144"/>
          </a:xfrm>
        </p:grpSpPr>
        <p:sp>
          <p:nvSpPr>
            <p:cNvPr id="13" name="object 13"/>
            <p:cNvSpPr/>
            <p:nvPr/>
          </p:nvSpPr>
          <p:spPr>
            <a:xfrm>
              <a:off x="4411217" y="3276600"/>
              <a:ext cx="664845" cy="85725"/>
            </a:xfrm>
            <a:custGeom>
              <a:avLst/>
              <a:gdLst/>
              <a:ahLst/>
              <a:cxnLst/>
              <a:rect l="l" t="t" r="r" b="b"/>
              <a:pathLst>
                <a:path w="664845" h="85725">
                  <a:moveTo>
                    <a:pt x="85852" y="0"/>
                  </a:moveTo>
                  <a:lnTo>
                    <a:pt x="0" y="42672"/>
                  </a:lnTo>
                  <a:lnTo>
                    <a:pt x="85598" y="85725"/>
                  </a:lnTo>
                  <a:lnTo>
                    <a:pt x="85682" y="57059"/>
                  </a:lnTo>
                  <a:lnTo>
                    <a:pt x="71374" y="57023"/>
                  </a:lnTo>
                  <a:lnTo>
                    <a:pt x="71501" y="28448"/>
                  </a:lnTo>
                  <a:lnTo>
                    <a:pt x="85767" y="28448"/>
                  </a:lnTo>
                  <a:lnTo>
                    <a:pt x="85852" y="0"/>
                  </a:lnTo>
                  <a:close/>
                </a:path>
                <a:path w="664845" h="85725">
                  <a:moveTo>
                    <a:pt x="85767" y="28484"/>
                  </a:moveTo>
                  <a:lnTo>
                    <a:pt x="85682" y="57059"/>
                  </a:lnTo>
                  <a:lnTo>
                    <a:pt x="664591" y="58547"/>
                  </a:lnTo>
                  <a:lnTo>
                    <a:pt x="664591" y="29972"/>
                  </a:lnTo>
                  <a:lnTo>
                    <a:pt x="85767" y="28484"/>
                  </a:lnTo>
                  <a:close/>
                </a:path>
                <a:path w="664845" h="85725">
                  <a:moveTo>
                    <a:pt x="71501" y="28448"/>
                  </a:moveTo>
                  <a:lnTo>
                    <a:pt x="71374" y="57023"/>
                  </a:lnTo>
                  <a:lnTo>
                    <a:pt x="85682" y="57059"/>
                  </a:lnTo>
                  <a:lnTo>
                    <a:pt x="85767" y="28484"/>
                  </a:lnTo>
                  <a:lnTo>
                    <a:pt x="71501" y="28448"/>
                  </a:lnTo>
                  <a:close/>
                </a:path>
                <a:path w="664845" h="85725">
                  <a:moveTo>
                    <a:pt x="85767" y="28448"/>
                  </a:moveTo>
                  <a:lnTo>
                    <a:pt x="71501" y="28448"/>
                  </a:lnTo>
                  <a:lnTo>
                    <a:pt x="85767" y="28484"/>
                  </a:lnTo>
                  <a:close/>
                </a:path>
              </a:pathLst>
            </a:custGeom>
            <a:solidFill>
              <a:srgbClr val="F184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5808" y="3549929"/>
              <a:ext cx="2275840" cy="632460"/>
            </a:xfrm>
            <a:custGeom>
              <a:avLst/>
              <a:gdLst/>
              <a:ahLst/>
              <a:cxnLst/>
              <a:rect l="l" t="t" r="r" b="b"/>
              <a:pathLst>
                <a:path w="2275840" h="632460">
                  <a:moveTo>
                    <a:pt x="2275840" y="0"/>
                  </a:moveTo>
                  <a:lnTo>
                    <a:pt x="0" y="0"/>
                  </a:lnTo>
                  <a:lnTo>
                    <a:pt x="0" y="632434"/>
                  </a:lnTo>
                  <a:lnTo>
                    <a:pt x="2275840" y="632434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F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75809" y="3549929"/>
            <a:ext cx="2275840" cy="632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10489" marR="153670">
              <a:lnSpc>
                <a:spcPct val="100000"/>
              </a:lnSpc>
              <a:spcBef>
                <a:spcPts val="385"/>
              </a:spcBef>
            </a:pPr>
            <a:r>
              <a:rPr sz="1700" b="1" spc="-20" dirty="0">
                <a:latin typeface="Arial"/>
                <a:cs typeface="Arial"/>
              </a:rPr>
              <a:t>HRESULT</a:t>
            </a:r>
            <a:r>
              <a:rPr sz="1700" b="1" spc="-7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GetX(…);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HRESULT</a:t>
            </a:r>
            <a:r>
              <a:rPr sz="1700" b="1" spc="-7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GetY(…);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61203" y="3044951"/>
            <a:ext cx="2318004" cy="5440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07482" y="3158489"/>
            <a:ext cx="14300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bj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93984" y="4156201"/>
            <a:ext cx="85725" cy="567055"/>
          </a:xfrm>
          <a:custGeom>
            <a:avLst/>
            <a:gdLst/>
            <a:ahLst/>
            <a:cxnLst/>
            <a:rect l="l" t="t" r="r" b="b"/>
            <a:pathLst>
              <a:path w="85725" h="567054">
                <a:moveTo>
                  <a:pt x="28631" y="481709"/>
                </a:moveTo>
                <a:lnTo>
                  <a:pt x="0" y="482346"/>
                </a:lnTo>
                <a:lnTo>
                  <a:pt x="44831" y="567055"/>
                </a:lnTo>
                <a:lnTo>
                  <a:pt x="78409" y="495935"/>
                </a:lnTo>
                <a:lnTo>
                  <a:pt x="28956" y="495935"/>
                </a:lnTo>
                <a:lnTo>
                  <a:pt x="28631" y="481709"/>
                </a:lnTo>
                <a:close/>
              </a:path>
              <a:path w="85725" h="567054">
                <a:moveTo>
                  <a:pt x="57206" y="481074"/>
                </a:moveTo>
                <a:lnTo>
                  <a:pt x="28631" y="481709"/>
                </a:lnTo>
                <a:lnTo>
                  <a:pt x="28956" y="495935"/>
                </a:lnTo>
                <a:lnTo>
                  <a:pt x="57531" y="495300"/>
                </a:lnTo>
                <a:lnTo>
                  <a:pt x="57206" y="481074"/>
                </a:lnTo>
                <a:close/>
              </a:path>
              <a:path w="85725" h="567054">
                <a:moveTo>
                  <a:pt x="85725" y="480441"/>
                </a:moveTo>
                <a:lnTo>
                  <a:pt x="57206" y="481074"/>
                </a:lnTo>
                <a:lnTo>
                  <a:pt x="57531" y="495300"/>
                </a:lnTo>
                <a:lnTo>
                  <a:pt x="28956" y="495935"/>
                </a:lnTo>
                <a:lnTo>
                  <a:pt x="78409" y="495935"/>
                </a:lnTo>
                <a:lnTo>
                  <a:pt x="85725" y="480441"/>
                </a:lnTo>
                <a:close/>
              </a:path>
              <a:path w="85725" h="567054">
                <a:moveTo>
                  <a:pt x="46228" y="0"/>
                </a:moveTo>
                <a:lnTo>
                  <a:pt x="17653" y="635"/>
                </a:lnTo>
                <a:lnTo>
                  <a:pt x="28631" y="481709"/>
                </a:lnTo>
                <a:lnTo>
                  <a:pt x="57206" y="481074"/>
                </a:lnTo>
                <a:lnTo>
                  <a:pt x="46228" y="0"/>
                </a:lnTo>
                <a:close/>
              </a:path>
            </a:pathLst>
          </a:custGeom>
          <a:solidFill>
            <a:srgbClr val="F184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50350" y="5259006"/>
            <a:ext cx="2341245" cy="461645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40"/>
              </a:spcBef>
            </a:pPr>
            <a:r>
              <a:rPr sz="2500" b="1" spc="-5" dirty="0">
                <a:latin typeface="Arial"/>
                <a:cs typeface="Arial"/>
              </a:rPr>
              <a:t>ø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34856" y="4736591"/>
            <a:ext cx="2382011" cy="54406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408921" y="4849494"/>
            <a:ext cx="18402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nter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ace.cpp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35568" y="3568191"/>
            <a:ext cx="3426460" cy="600075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8105" marR="265430">
              <a:lnSpc>
                <a:spcPct val="100000"/>
              </a:lnSpc>
              <a:spcBef>
                <a:spcPts val="254"/>
              </a:spcBef>
            </a:pPr>
            <a:r>
              <a:rPr sz="1700" b="1" spc="-20" dirty="0">
                <a:latin typeface="Arial"/>
                <a:cs typeface="Arial"/>
              </a:rPr>
              <a:t>HRESULT </a:t>
            </a:r>
            <a:r>
              <a:rPr sz="1700" b="1" spc="-10" dirty="0">
                <a:latin typeface="Arial"/>
                <a:cs typeface="Arial"/>
              </a:rPr>
              <a:t>virtual </a:t>
            </a:r>
            <a:r>
              <a:rPr sz="1700" b="1" dirty="0">
                <a:latin typeface="Arial"/>
                <a:cs typeface="Arial"/>
              </a:rPr>
              <a:t>GetX(…) = </a:t>
            </a:r>
            <a:r>
              <a:rPr sz="1700" b="1" spc="-5" dirty="0">
                <a:latin typeface="Arial"/>
                <a:cs typeface="Arial"/>
              </a:rPr>
              <a:t>0; </a:t>
            </a:r>
            <a:r>
              <a:rPr sz="1700" b="1" spc="-459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HRESULT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virtual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GetY(…)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=</a:t>
            </a:r>
            <a:r>
              <a:rPr sz="1700" b="1" spc="-5" dirty="0">
                <a:latin typeface="Arial"/>
                <a:cs typeface="Arial"/>
              </a:rPr>
              <a:t> 0;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27947" y="3044951"/>
            <a:ext cx="3451859" cy="53949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666858" y="3158489"/>
            <a:ext cx="15875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nter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ace.h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54569" y="3181349"/>
            <a:ext cx="1382395" cy="271145"/>
            <a:chOff x="7354569" y="3181349"/>
            <a:chExt cx="1382395" cy="271145"/>
          </a:xfrm>
        </p:grpSpPr>
        <p:sp>
          <p:nvSpPr>
            <p:cNvPr id="26" name="object 26"/>
            <p:cNvSpPr/>
            <p:nvPr/>
          </p:nvSpPr>
          <p:spPr>
            <a:xfrm>
              <a:off x="8480551" y="3197224"/>
              <a:ext cx="240665" cy="239395"/>
            </a:xfrm>
            <a:custGeom>
              <a:avLst/>
              <a:gdLst/>
              <a:ahLst/>
              <a:cxnLst/>
              <a:rect l="l" t="t" r="r" b="b"/>
              <a:pathLst>
                <a:path w="240665" h="239395">
                  <a:moveTo>
                    <a:pt x="0" y="119761"/>
                  </a:moveTo>
                  <a:lnTo>
                    <a:pt x="9449" y="73134"/>
                  </a:lnTo>
                  <a:lnTo>
                    <a:pt x="35210" y="35067"/>
                  </a:lnTo>
                  <a:lnTo>
                    <a:pt x="73402" y="9407"/>
                  </a:lnTo>
                  <a:lnTo>
                    <a:pt x="120142" y="0"/>
                  </a:lnTo>
                  <a:lnTo>
                    <a:pt x="166935" y="9407"/>
                  </a:lnTo>
                  <a:lnTo>
                    <a:pt x="205120" y="35067"/>
                  </a:lnTo>
                  <a:lnTo>
                    <a:pt x="230852" y="73134"/>
                  </a:lnTo>
                  <a:lnTo>
                    <a:pt x="240283" y="119761"/>
                  </a:lnTo>
                  <a:lnTo>
                    <a:pt x="230852" y="166314"/>
                  </a:lnTo>
                  <a:lnTo>
                    <a:pt x="205120" y="204342"/>
                  </a:lnTo>
                  <a:lnTo>
                    <a:pt x="166935" y="229989"/>
                  </a:lnTo>
                  <a:lnTo>
                    <a:pt x="120142" y="239395"/>
                  </a:lnTo>
                  <a:lnTo>
                    <a:pt x="73402" y="229989"/>
                  </a:lnTo>
                  <a:lnTo>
                    <a:pt x="35210" y="204342"/>
                  </a:lnTo>
                  <a:lnTo>
                    <a:pt x="9449" y="166314"/>
                  </a:lnTo>
                  <a:lnTo>
                    <a:pt x="0" y="119761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0444" y="3316985"/>
              <a:ext cx="1110615" cy="2540"/>
            </a:xfrm>
            <a:custGeom>
              <a:avLst/>
              <a:gdLst/>
              <a:ahLst/>
              <a:cxnLst/>
              <a:rect l="l" t="t" r="r" b="b"/>
              <a:pathLst>
                <a:path w="1110615" h="2539">
                  <a:moveTo>
                    <a:pt x="-15874" y="1142"/>
                  </a:moveTo>
                  <a:lnTo>
                    <a:pt x="1125981" y="1142"/>
                  </a:lnTo>
                </a:path>
              </a:pathLst>
            </a:custGeom>
            <a:ln w="340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200255" y="9216209"/>
            <a:ext cx="154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9288A7"/>
                </a:solidFill>
                <a:latin typeface="Microsoft Sans Serif"/>
                <a:cs typeface="Microsoft Sans Serif"/>
              </a:rPr>
              <a:t>7</a:t>
            </a:fld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1091" y="1419605"/>
            <a:ext cx="11184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How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add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new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behaviors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(methods)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on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400" b="1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component</a:t>
            </a:r>
            <a:r>
              <a:rPr sz="2400" b="1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without</a:t>
            </a:r>
            <a:r>
              <a:rPr sz="2400" b="1" spc="-6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having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access </a:t>
            </a:r>
            <a:r>
              <a:rPr sz="2400" b="1" spc="-6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its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implementation?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5840983"/>
            <a:ext cx="164592" cy="213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7084567"/>
            <a:ext cx="164592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7502143"/>
            <a:ext cx="178307" cy="1874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1091" y="5736082"/>
            <a:ext cx="11092180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How to separate the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implementation of interfaces on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 same component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 </a:t>
            </a:r>
            <a:r>
              <a:rPr sz="2400" b="1" spc="-65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order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benefit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from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on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demand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dll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loading?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How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split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semantically</a:t>
            </a:r>
            <a:r>
              <a:rPr sz="2400" b="1" spc="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implementation</a:t>
            </a:r>
            <a:r>
              <a:rPr sz="2400" b="1" spc="-3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code?</a:t>
            </a:r>
            <a:endParaRPr sz="24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Coordinates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does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not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mean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the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same</a:t>
            </a:r>
            <a:r>
              <a:rPr sz="2100" spc="1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thing</a:t>
            </a:r>
            <a:r>
              <a:rPr sz="2100" spc="2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than</a:t>
            </a:r>
            <a:r>
              <a:rPr sz="2100" spc="1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color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46837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Interface/Implementation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8182" y="4536452"/>
            <a:ext cx="4260850" cy="41529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HRESULT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GetColor(…)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9419" y="4014215"/>
            <a:ext cx="4293108" cy="54406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01761" y="4101210"/>
            <a:ext cx="1876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olor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8182" y="2993110"/>
            <a:ext cx="4260850" cy="72517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 marR="597535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HRESULT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GetX(…)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HRESULT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GetY(…)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9419" y="2473451"/>
            <a:ext cx="4293108" cy="53949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589901" y="2557652"/>
            <a:ext cx="2696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oordi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4629" y="3790594"/>
            <a:ext cx="3123565" cy="725170"/>
          </a:xfrm>
          <a:prstGeom prst="rect">
            <a:avLst/>
          </a:prstGeom>
          <a:solidFill>
            <a:srgbClr val="F1E4FF"/>
          </a:solidFill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9855" marR="715645">
              <a:lnSpc>
                <a:spcPct val="100000"/>
              </a:lnSpc>
              <a:spcBef>
                <a:spcPts val="370"/>
              </a:spcBef>
            </a:pPr>
            <a:r>
              <a:rPr sz="2000" b="1" dirty="0">
                <a:latin typeface="Arial"/>
                <a:cs typeface="Arial"/>
              </a:rPr>
              <a:t>HRESULT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GetX(…)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HRESULT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GetY(…)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8820" y="3268979"/>
            <a:ext cx="3145535" cy="5440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603373" y="3355085"/>
            <a:ext cx="1919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ponent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9708" y="4631677"/>
            <a:ext cx="3102610" cy="417195"/>
          </a:xfrm>
          <a:prstGeom prst="rect">
            <a:avLst/>
          </a:prstGeom>
          <a:solidFill>
            <a:srgbClr val="F1E4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75"/>
              </a:spcBef>
            </a:pPr>
            <a:r>
              <a:rPr sz="2000" b="1" dirty="0">
                <a:latin typeface="Arial"/>
                <a:cs typeface="Arial"/>
              </a:rPr>
              <a:t>HRESULT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GetColor(…)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23053" y="2624327"/>
            <a:ext cx="1657985" cy="1784985"/>
          </a:xfrm>
          <a:custGeom>
            <a:avLst/>
            <a:gdLst/>
            <a:ahLst/>
            <a:cxnLst/>
            <a:rect l="l" t="t" r="r" b="b"/>
            <a:pathLst>
              <a:path w="1657984" h="1784985">
                <a:moveTo>
                  <a:pt x="1415415" y="1664208"/>
                </a:moveTo>
                <a:lnTo>
                  <a:pt x="1424936" y="1617134"/>
                </a:lnTo>
                <a:lnTo>
                  <a:pt x="1450911" y="1578705"/>
                </a:lnTo>
                <a:lnTo>
                  <a:pt x="1489459" y="1552801"/>
                </a:lnTo>
                <a:lnTo>
                  <a:pt x="1536700" y="1543304"/>
                </a:lnTo>
                <a:lnTo>
                  <a:pt x="1583886" y="1552801"/>
                </a:lnTo>
                <a:lnTo>
                  <a:pt x="1622440" y="1578705"/>
                </a:lnTo>
                <a:lnTo>
                  <a:pt x="1648446" y="1617134"/>
                </a:lnTo>
                <a:lnTo>
                  <a:pt x="1657985" y="1664208"/>
                </a:lnTo>
                <a:lnTo>
                  <a:pt x="1648446" y="1711207"/>
                </a:lnTo>
                <a:lnTo>
                  <a:pt x="1622440" y="1749599"/>
                </a:lnTo>
                <a:lnTo>
                  <a:pt x="1583886" y="1775489"/>
                </a:lnTo>
                <a:lnTo>
                  <a:pt x="1536700" y="1784985"/>
                </a:lnTo>
                <a:lnTo>
                  <a:pt x="1489459" y="1775489"/>
                </a:lnTo>
                <a:lnTo>
                  <a:pt x="1450911" y="1749599"/>
                </a:lnTo>
                <a:lnTo>
                  <a:pt x="1424936" y="1711207"/>
                </a:lnTo>
                <a:lnTo>
                  <a:pt x="1415415" y="1664208"/>
                </a:lnTo>
                <a:close/>
              </a:path>
              <a:path w="1657984" h="1784985">
                <a:moveTo>
                  <a:pt x="1415415" y="120776"/>
                </a:moveTo>
                <a:lnTo>
                  <a:pt x="1424936" y="73777"/>
                </a:lnTo>
                <a:lnTo>
                  <a:pt x="1450911" y="35385"/>
                </a:lnTo>
                <a:lnTo>
                  <a:pt x="1489459" y="9495"/>
                </a:lnTo>
                <a:lnTo>
                  <a:pt x="1536700" y="0"/>
                </a:lnTo>
                <a:lnTo>
                  <a:pt x="1583886" y="9495"/>
                </a:lnTo>
                <a:lnTo>
                  <a:pt x="1622440" y="35385"/>
                </a:lnTo>
                <a:lnTo>
                  <a:pt x="1648446" y="73777"/>
                </a:lnTo>
                <a:lnTo>
                  <a:pt x="1657985" y="120776"/>
                </a:lnTo>
                <a:lnTo>
                  <a:pt x="1648446" y="167850"/>
                </a:lnTo>
                <a:lnTo>
                  <a:pt x="1622440" y="206279"/>
                </a:lnTo>
                <a:lnTo>
                  <a:pt x="1583886" y="232183"/>
                </a:lnTo>
                <a:lnTo>
                  <a:pt x="1536700" y="241680"/>
                </a:lnTo>
                <a:lnTo>
                  <a:pt x="1489459" y="232183"/>
                </a:lnTo>
                <a:lnTo>
                  <a:pt x="1450911" y="206279"/>
                </a:lnTo>
                <a:lnTo>
                  <a:pt x="1424936" y="167850"/>
                </a:lnTo>
                <a:lnTo>
                  <a:pt x="1415415" y="120776"/>
                </a:lnTo>
                <a:close/>
              </a:path>
              <a:path w="1657984" h="1784985">
                <a:moveTo>
                  <a:pt x="1415415" y="120776"/>
                </a:moveTo>
                <a:lnTo>
                  <a:pt x="707644" y="120776"/>
                </a:lnTo>
                <a:lnTo>
                  <a:pt x="707644" y="918210"/>
                </a:lnTo>
                <a:lnTo>
                  <a:pt x="0" y="918210"/>
                </a:lnTo>
              </a:path>
              <a:path w="1657984" h="1784985">
                <a:moveTo>
                  <a:pt x="1415415" y="1664208"/>
                </a:moveTo>
                <a:lnTo>
                  <a:pt x="707644" y="1664208"/>
                </a:lnTo>
                <a:lnTo>
                  <a:pt x="707644" y="918210"/>
                </a:lnTo>
                <a:lnTo>
                  <a:pt x="0" y="91821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200255" y="9216209"/>
            <a:ext cx="154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9288A7"/>
                </a:solidFill>
                <a:latin typeface="Microsoft Sans Serif"/>
                <a:cs typeface="Microsoft Sans Serif"/>
              </a:rPr>
              <a:t>8</a:t>
            </a:fld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1525015"/>
            <a:ext cx="164592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02" y="2695447"/>
            <a:ext cx="164592" cy="2133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3478783"/>
            <a:ext cx="1783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604" y="3862832"/>
            <a:ext cx="178307" cy="1874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1091" y="1419605"/>
            <a:ext cx="5913755" cy="269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6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9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 extension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C++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class </a:t>
            </a:r>
            <a:r>
              <a:rPr sz="2400" b="1" spc="-6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that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adds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new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capabilities</a:t>
            </a:r>
            <a:r>
              <a:rPr sz="24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through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new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interfaces</a:t>
            </a:r>
            <a:r>
              <a:rPr sz="2400" b="1" spc="-2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to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an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existing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</a:t>
            </a:r>
            <a:endParaRPr sz="2400" dirty="0">
              <a:latin typeface="Arial"/>
              <a:cs typeface="Arial"/>
            </a:endParaRPr>
          </a:p>
          <a:p>
            <a:pPr marL="12700" marR="125476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Hence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component</a:t>
            </a:r>
            <a:r>
              <a:rPr sz="2400" b="1" spc="-1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definition </a:t>
            </a:r>
            <a:r>
              <a:rPr sz="2400" b="1" spc="-65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is</a:t>
            </a:r>
            <a:r>
              <a:rPr sz="2400" b="1" spc="-25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extended</a:t>
            </a:r>
            <a:r>
              <a:rPr sz="2400" b="1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3E0077"/>
                </a:solidFill>
                <a:latin typeface="Arial"/>
                <a:cs typeface="Arial"/>
              </a:rPr>
              <a:t>by:</a:t>
            </a:r>
            <a:endParaRPr sz="2400" dirty="0">
              <a:latin typeface="Arial"/>
              <a:cs typeface="Arial"/>
            </a:endParaRPr>
          </a:p>
          <a:p>
            <a:pPr marL="641985" marR="2232660">
              <a:lnSpc>
                <a:spcPct val="120000"/>
              </a:lnSpc>
            </a:pP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the implementation</a:t>
            </a:r>
            <a:r>
              <a:rPr sz="2100" spc="-3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object </a:t>
            </a:r>
            <a:r>
              <a:rPr sz="2100" spc="-545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3E0077"/>
                </a:solidFill>
                <a:latin typeface="Microsoft Sans Serif"/>
                <a:cs typeface="Microsoft Sans Serif"/>
              </a:rPr>
              <a:t>all</a:t>
            </a:r>
            <a:r>
              <a:rPr sz="210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its</a:t>
            </a:r>
            <a:r>
              <a:rPr sz="2100" spc="20" dirty="0">
                <a:solidFill>
                  <a:srgbClr val="3E0077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3E0077"/>
                </a:solidFill>
                <a:latin typeface="Microsoft Sans Serif"/>
                <a:cs typeface="Microsoft Sans Serif"/>
              </a:rPr>
              <a:t>extensions</a:t>
            </a:r>
            <a:endParaRPr sz="2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50086" y="367029"/>
            <a:ext cx="612330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E0077"/>
                </a:solidFill>
              </a:rPr>
              <a:t>Component</a:t>
            </a:r>
            <a:r>
              <a:rPr spc="-20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Extension</a:t>
            </a:r>
            <a:r>
              <a:rPr spc="5" dirty="0">
                <a:solidFill>
                  <a:srgbClr val="3E0077"/>
                </a:solidFill>
              </a:rPr>
              <a:t> </a:t>
            </a:r>
            <a:r>
              <a:rPr spc="-5" dirty="0">
                <a:solidFill>
                  <a:srgbClr val="3E0077"/>
                </a:solidFill>
              </a:rPr>
              <a:t>Definition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38355" y="7458021"/>
            <a:ext cx="7810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100" dirty="0">
                <a:solidFill>
                  <a:srgbClr val="9288A7"/>
                </a:solidFill>
                <a:latin typeface="Microsoft Sans Serif"/>
                <a:cs typeface="Microsoft Sans Serif"/>
              </a:rPr>
              <a:t>9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8067" y="1377924"/>
            <a:ext cx="820953" cy="8209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69200" y="1176870"/>
            <a:ext cx="5232400" cy="1264285"/>
          </a:xfrm>
          <a:prstGeom prst="rect">
            <a:avLst/>
          </a:prstGeom>
          <a:ln w="9525">
            <a:solidFill>
              <a:srgbClr val="3E0077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381760" marR="262890" indent="-453390">
              <a:lnSpc>
                <a:spcPct val="100000"/>
              </a:lnSpc>
              <a:spcBef>
                <a:spcPts val="120"/>
              </a:spcBef>
            </a:pPr>
            <a:r>
              <a:rPr sz="20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Microsoft Sans Serif"/>
                <a:cs typeface="Microsoft Sans Serif"/>
              </a:rPr>
              <a:t>Convention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:</a:t>
            </a:r>
            <a:r>
              <a:rPr sz="2000" spc="-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4th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character</a:t>
            </a:r>
            <a:r>
              <a:rPr sz="2000" spc="-5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the </a:t>
            </a:r>
            <a:r>
              <a:rPr sz="2000" spc="-5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extension</a:t>
            </a:r>
            <a:r>
              <a:rPr sz="2000" spc="-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name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r>
              <a:rPr sz="2000" spc="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an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«</a:t>
            </a:r>
            <a:r>
              <a:rPr sz="2000" spc="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E</a:t>
            </a:r>
            <a:r>
              <a:rPr sz="2000" spc="2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»</a:t>
            </a:r>
            <a:endParaRPr sz="2000">
              <a:latin typeface="Microsoft Sans Serif"/>
              <a:cs typeface="Microsoft Sans Serif"/>
            </a:endParaRPr>
          </a:p>
          <a:p>
            <a:pPr marL="1417955" marR="267335" indent="-451484">
              <a:lnSpc>
                <a:spcPct val="100000"/>
              </a:lnSpc>
            </a:pPr>
            <a:r>
              <a:rPr sz="20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Microsoft Sans Serif"/>
                <a:cs typeface="Microsoft Sans Serif"/>
              </a:rPr>
              <a:t>Wizard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:</a:t>
            </a:r>
            <a:r>
              <a:rPr sz="2000" spc="-3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component</a:t>
            </a:r>
            <a:r>
              <a:rPr sz="2000" spc="-4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name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is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the </a:t>
            </a:r>
            <a:r>
              <a:rPr sz="2000" spc="-51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implementation</a:t>
            </a:r>
            <a:r>
              <a:rPr sz="20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class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name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7415" y="6152019"/>
            <a:ext cx="4314190" cy="41529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Method2(…)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22207" y="5628132"/>
            <a:ext cx="4334256" cy="5440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803638" y="5716904"/>
            <a:ext cx="1779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50276" y="4884813"/>
            <a:ext cx="4378960" cy="41529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Method1(…)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0435" y="4366259"/>
            <a:ext cx="4384548" cy="54406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366884" y="4451680"/>
            <a:ext cx="1779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ace1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29585" y="4502403"/>
            <a:ext cx="5989320" cy="4784725"/>
            <a:chOff x="2529585" y="4502403"/>
            <a:chExt cx="5989320" cy="4784725"/>
          </a:xfrm>
        </p:grpSpPr>
        <p:sp>
          <p:nvSpPr>
            <p:cNvPr id="18" name="object 18"/>
            <p:cNvSpPr/>
            <p:nvPr/>
          </p:nvSpPr>
          <p:spPr>
            <a:xfrm>
              <a:off x="7813294" y="4518278"/>
              <a:ext cx="689610" cy="1506855"/>
            </a:xfrm>
            <a:custGeom>
              <a:avLst/>
              <a:gdLst/>
              <a:ahLst/>
              <a:cxnLst/>
              <a:rect l="l" t="t" r="r" b="b"/>
              <a:pathLst>
                <a:path w="689609" h="1506854">
                  <a:moveTo>
                    <a:pt x="446658" y="1385697"/>
                  </a:moveTo>
                  <a:lnTo>
                    <a:pt x="456197" y="1338623"/>
                  </a:lnTo>
                  <a:lnTo>
                    <a:pt x="482203" y="1300194"/>
                  </a:lnTo>
                  <a:lnTo>
                    <a:pt x="520757" y="1274290"/>
                  </a:lnTo>
                  <a:lnTo>
                    <a:pt x="567944" y="1264793"/>
                  </a:lnTo>
                  <a:lnTo>
                    <a:pt x="615184" y="1274290"/>
                  </a:lnTo>
                  <a:lnTo>
                    <a:pt x="653732" y="1300194"/>
                  </a:lnTo>
                  <a:lnTo>
                    <a:pt x="679707" y="1338623"/>
                  </a:lnTo>
                  <a:lnTo>
                    <a:pt x="689228" y="1385697"/>
                  </a:lnTo>
                  <a:lnTo>
                    <a:pt x="679707" y="1432696"/>
                  </a:lnTo>
                  <a:lnTo>
                    <a:pt x="653732" y="1471088"/>
                  </a:lnTo>
                  <a:lnTo>
                    <a:pt x="615184" y="1496978"/>
                  </a:lnTo>
                  <a:lnTo>
                    <a:pt x="567944" y="1506474"/>
                  </a:lnTo>
                  <a:lnTo>
                    <a:pt x="520757" y="1496978"/>
                  </a:lnTo>
                  <a:lnTo>
                    <a:pt x="482203" y="1471088"/>
                  </a:lnTo>
                  <a:lnTo>
                    <a:pt x="456197" y="1432696"/>
                  </a:lnTo>
                  <a:lnTo>
                    <a:pt x="446658" y="1385697"/>
                  </a:lnTo>
                  <a:close/>
                </a:path>
                <a:path w="689609" h="1506854">
                  <a:moveTo>
                    <a:pt x="0" y="120904"/>
                  </a:moveTo>
                  <a:lnTo>
                    <a:pt x="9538" y="73830"/>
                  </a:lnTo>
                  <a:lnTo>
                    <a:pt x="35544" y="35401"/>
                  </a:lnTo>
                  <a:lnTo>
                    <a:pt x="74098" y="9497"/>
                  </a:lnTo>
                  <a:lnTo>
                    <a:pt x="121284" y="0"/>
                  </a:lnTo>
                  <a:lnTo>
                    <a:pt x="168525" y="9497"/>
                  </a:lnTo>
                  <a:lnTo>
                    <a:pt x="207073" y="35401"/>
                  </a:lnTo>
                  <a:lnTo>
                    <a:pt x="233048" y="73830"/>
                  </a:lnTo>
                  <a:lnTo>
                    <a:pt x="242570" y="120904"/>
                  </a:lnTo>
                  <a:lnTo>
                    <a:pt x="233048" y="167903"/>
                  </a:lnTo>
                  <a:lnTo>
                    <a:pt x="207073" y="206295"/>
                  </a:lnTo>
                  <a:lnTo>
                    <a:pt x="168525" y="232185"/>
                  </a:lnTo>
                  <a:lnTo>
                    <a:pt x="121284" y="241681"/>
                  </a:lnTo>
                  <a:lnTo>
                    <a:pt x="74098" y="232185"/>
                  </a:lnTo>
                  <a:lnTo>
                    <a:pt x="35544" y="206295"/>
                  </a:lnTo>
                  <a:lnTo>
                    <a:pt x="9538" y="167903"/>
                  </a:lnTo>
                  <a:lnTo>
                    <a:pt x="0" y="120904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9585" y="5302503"/>
              <a:ext cx="4975860" cy="3984625"/>
            </a:xfrm>
            <a:custGeom>
              <a:avLst/>
              <a:gdLst/>
              <a:ahLst/>
              <a:cxnLst/>
              <a:rect l="l" t="t" r="r" b="b"/>
              <a:pathLst>
                <a:path w="4975859" h="3984625">
                  <a:moveTo>
                    <a:pt x="4975606" y="0"/>
                  </a:moveTo>
                  <a:lnTo>
                    <a:pt x="0" y="0"/>
                  </a:lnTo>
                  <a:lnTo>
                    <a:pt x="0" y="3984498"/>
                  </a:lnTo>
                  <a:lnTo>
                    <a:pt x="4975606" y="3984498"/>
                  </a:lnTo>
                  <a:lnTo>
                    <a:pt x="4975606" y="0"/>
                  </a:lnTo>
                  <a:close/>
                </a:path>
              </a:pathLst>
            </a:custGeom>
            <a:solidFill>
              <a:srgbClr val="FFC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97733" y="6027559"/>
            <a:ext cx="3056255" cy="415290"/>
          </a:xfrm>
          <a:prstGeom prst="rect">
            <a:avLst/>
          </a:prstGeom>
          <a:solidFill>
            <a:srgbClr val="F1E4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Method1(…);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83764" y="5504688"/>
            <a:ext cx="3108960" cy="5394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281553" y="5590412"/>
            <a:ext cx="1919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ponent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53078" y="7358786"/>
            <a:ext cx="3181350" cy="737870"/>
            <a:chOff x="4053078" y="7358786"/>
            <a:chExt cx="3181350" cy="737870"/>
          </a:xfrm>
        </p:grpSpPr>
        <p:sp>
          <p:nvSpPr>
            <p:cNvPr id="24" name="object 24"/>
            <p:cNvSpPr/>
            <p:nvPr/>
          </p:nvSpPr>
          <p:spPr>
            <a:xfrm>
              <a:off x="4059428" y="7365136"/>
              <a:ext cx="3168650" cy="725170"/>
            </a:xfrm>
            <a:custGeom>
              <a:avLst/>
              <a:gdLst/>
              <a:ahLst/>
              <a:cxnLst/>
              <a:rect l="l" t="t" r="r" b="b"/>
              <a:pathLst>
                <a:path w="3168650" h="725170">
                  <a:moveTo>
                    <a:pt x="3168650" y="0"/>
                  </a:moveTo>
                  <a:lnTo>
                    <a:pt x="0" y="0"/>
                  </a:lnTo>
                  <a:lnTo>
                    <a:pt x="0" y="724763"/>
                  </a:lnTo>
                  <a:lnTo>
                    <a:pt x="3168650" y="724763"/>
                  </a:lnTo>
                  <a:lnTo>
                    <a:pt x="3168650" y="0"/>
                  </a:lnTo>
                  <a:close/>
                </a:path>
              </a:pathLst>
            </a:custGeom>
            <a:solidFill>
              <a:srgbClr val="F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59428" y="7365136"/>
              <a:ext cx="3168650" cy="725170"/>
            </a:xfrm>
            <a:custGeom>
              <a:avLst/>
              <a:gdLst/>
              <a:ahLst/>
              <a:cxnLst/>
              <a:rect l="l" t="t" r="r" b="b"/>
              <a:pathLst>
                <a:path w="3168650" h="725170">
                  <a:moveTo>
                    <a:pt x="0" y="724763"/>
                  </a:moveTo>
                  <a:lnTo>
                    <a:pt x="3168650" y="724763"/>
                  </a:lnTo>
                  <a:lnTo>
                    <a:pt x="3168650" y="0"/>
                  </a:lnTo>
                  <a:lnTo>
                    <a:pt x="0" y="0"/>
                  </a:lnTo>
                  <a:lnTo>
                    <a:pt x="0" y="7247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57217" y="7400035"/>
            <a:ext cx="2852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Method2(…);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Method3(…);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41647" y="6858000"/>
            <a:ext cx="3191255" cy="54406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498975" y="6945629"/>
            <a:ext cx="2287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IntfaOnComp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30475" y="4790782"/>
            <a:ext cx="2475865" cy="525780"/>
          </a:xfrm>
          <a:custGeom>
            <a:avLst/>
            <a:gdLst/>
            <a:ahLst/>
            <a:cxnLst/>
            <a:rect l="l" t="t" r="r" b="b"/>
            <a:pathLst>
              <a:path w="2475865" h="525779">
                <a:moveTo>
                  <a:pt x="2475356" y="0"/>
                </a:moveTo>
                <a:lnTo>
                  <a:pt x="0" y="0"/>
                </a:lnTo>
                <a:lnTo>
                  <a:pt x="0" y="525437"/>
                </a:lnTo>
                <a:lnTo>
                  <a:pt x="2475356" y="525437"/>
                </a:lnTo>
                <a:lnTo>
                  <a:pt x="2475356" y="0"/>
                </a:lnTo>
                <a:close/>
              </a:path>
            </a:pathLst>
          </a:custGeom>
          <a:solidFill>
            <a:srgbClr val="FFC3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68270" y="4857114"/>
            <a:ext cx="22002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3E0077"/>
                </a:solidFill>
                <a:latin typeface="Arial"/>
                <a:cs typeface="Arial"/>
              </a:rPr>
              <a:t>TS</a:t>
            </a:r>
            <a:r>
              <a:rPr sz="2300" b="1" spc="-10" dirty="0">
                <a:solidFill>
                  <a:srgbClr val="3E0077"/>
                </a:solidFill>
                <a:latin typeface="Arial"/>
                <a:cs typeface="Arial"/>
              </a:rPr>
              <a:t>T</a:t>
            </a:r>
            <a:r>
              <a:rPr sz="2300" b="1" dirty="0">
                <a:solidFill>
                  <a:srgbClr val="3E0077"/>
                </a:solidFill>
                <a:latin typeface="Arial"/>
                <a:cs typeface="Arial"/>
              </a:rPr>
              <a:t>Compone</a:t>
            </a:r>
            <a:r>
              <a:rPr sz="2300" b="1" spc="-20" dirty="0">
                <a:solidFill>
                  <a:srgbClr val="3E0077"/>
                </a:solidFill>
                <a:latin typeface="Arial"/>
                <a:cs typeface="Arial"/>
              </a:rPr>
              <a:t>n</a:t>
            </a:r>
            <a:r>
              <a:rPr sz="2300" b="1" dirty="0">
                <a:solidFill>
                  <a:srgbClr val="3E0077"/>
                </a:solidFill>
                <a:latin typeface="Arial"/>
                <a:cs typeface="Arial"/>
              </a:rPr>
              <a:t>t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60623" y="4623307"/>
            <a:ext cx="5315585" cy="2525395"/>
            <a:chOff x="2960623" y="4623307"/>
            <a:chExt cx="5315585" cy="2525395"/>
          </a:xfrm>
        </p:grpSpPr>
        <p:sp>
          <p:nvSpPr>
            <p:cNvPr id="32" name="object 32"/>
            <p:cNvSpPr/>
            <p:nvPr/>
          </p:nvSpPr>
          <p:spPr>
            <a:xfrm>
              <a:off x="5783198" y="4639182"/>
              <a:ext cx="2477135" cy="2493645"/>
            </a:xfrm>
            <a:custGeom>
              <a:avLst/>
              <a:gdLst/>
              <a:ahLst/>
              <a:cxnLst/>
              <a:rect l="l" t="t" r="r" b="b"/>
              <a:pathLst>
                <a:path w="2477134" h="2493645">
                  <a:moveTo>
                    <a:pt x="2030095" y="0"/>
                  </a:moveTo>
                  <a:lnTo>
                    <a:pt x="1014983" y="0"/>
                  </a:lnTo>
                  <a:lnTo>
                    <a:pt x="1014983" y="1138301"/>
                  </a:lnTo>
                  <a:lnTo>
                    <a:pt x="0" y="1138301"/>
                  </a:lnTo>
                </a:path>
                <a:path w="2477134" h="2493645">
                  <a:moveTo>
                    <a:pt x="2476754" y="1264792"/>
                  </a:moveTo>
                  <a:lnTo>
                    <a:pt x="1961515" y="1264792"/>
                  </a:lnTo>
                  <a:lnTo>
                    <a:pt x="1961515" y="2493391"/>
                  </a:lnTo>
                  <a:lnTo>
                    <a:pt x="1446402" y="2493391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60623" y="6470014"/>
              <a:ext cx="1095375" cy="678815"/>
            </a:xfrm>
            <a:custGeom>
              <a:avLst/>
              <a:gdLst/>
              <a:ahLst/>
              <a:cxnLst/>
              <a:rect l="l" t="t" r="r" b="b"/>
              <a:pathLst>
                <a:path w="1095375" h="678815">
                  <a:moveTo>
                    <a:pt x="92761" y="155972"/>
                  </a:moveTo>
                  <a:lnTo>
                    <a:pt x="61027" y="159833"/>
                  </a:lnTo>
                  <a:lnTo>
                    <a:pt x="62992" y="678434"/>
                  </a:lnTo>
                  <a:lnTo>
                    <a:pt x="1095375" y="678434"/>
                  </a:lnTo>
                  <a:lnTo>
                    <a:pt x="1095375" y="662432"/>
                  </a:lnTo>
                  <a:lnTo>
                    <a:pt x="94614" y="662432"/>
                  </a:lnTo>
                  <a:lnTo>
                    <a:pt x="78739" y="646684"/>
                  </a:lnTo>
                  <a:lnTo>
                    <a:pt x="94557" y="646684"/>
                  </a:lnTo>
                  <a:lnTo>
                    <a:pt x="92761" y="155972"/>
                  </a:lnTo>
                  <a:close/>
                </a:path>
                <a:path w="1095375" h="678815">
                  <a:moveTo>
                    <a:pt x="94557" y="646684"/>
                  </a:moveTo>
                  <a:lnTo>
                    <a:pt x="78739" y="646684"/>
                  </a:lnTo>
                  <a:lnTo>
                    <a:pt x="94614" y="662432"/>
                  </a:lnTo>
                  <a:lnTo>
                    <a:pt x="94557" y="646684"/>
                  </a:lnTo>
                  <a:close/>
                </a:path>
                <a:path w="1095375" h="678815">
                  <a:moveTo>
                    <a:pt x="1095375" y="646684"/>
                  </a:moveTo>
                  <a:lnTo>
                    <a:pt x="94557" y="646684"/>
                  </a:lnTo>
                  <a:lnTo>
                    <a:pt x="94614" y="662432"/>
                  </a:lnTo>
                  <a:lnTo>
                    <a:pt x="1095375" y="662432"/>
                  </a:lnTo>
                  <a:lnTo>
                    <a:pt x="1095375" y="646684"/>
                  </a:lnTo>
                  <a:close/>
                </a:path>
                <a:path w="1095375" h="678815">
                  <a:moveTo>
                    <a:pt x="59689" y="0"/>
                  </a:moveTo>
                  <a:lnTo>
                    <a:pt x="0" y="167259"/>
                  </a:lnTo>
                  <a:lnTo>
                    <a:pt x="61027" y="159833"/>
                  </a:lnTo>
                  <a:lnTo>
                    <a:pt x="60959" y="141986"/>
                  </a:lnTo>
                  <a:lnTo>
                    <a:pt x="153492" y="141859"/>
                  </a:lnTo>
                  <a:lnTo>
                    <a:pt x="59689" y="0"/>
                  </a:lnTo>
                  <a:close/>
                </a:path>
                <a:path w="1095375" h="678815">
                  <a:moveTo>
                    <a:pt x="92709" y="141859"/>
                  </a:moveTo>
                  <a:lnTo>
                    <a:pt x="60959" y="141986"/>
                  </a:lnTo>
                  <a:lnTo>
                    <a:pt x="61027" y="159833"/>
                  </a:lnTo>
                  <a:lnTo>
                    <a:pt x="92761" y="155972"/>
                  </a:lnTo>
                  <a:lnTo>
                    <a:pt x="92709" y="141859"/>
                  </a:lnTo>
                  <a:close/>
                </a:path>
                <a:path w="1095375" h="678815">
                  <a:moveTo>
                    <a:pt x="153492" y="141859"/>
                  </a:moveTo>
                  <a:lnTo>
                    <a:pt x="92709" y="141859"/>
                  </a:lnTo>
                  <a:lnTo>
                    <a:pt x="92761" y="155972"/>
                  </a:lnTo>
                  <a:lnTo>
                    <a:pt x="157606" y="148082"/>
                  </a:lnTo>
                  <a:lnTo>
                    <a:pt x="153492" y="141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96669" y="7539608"/>
            <a:ext cx="168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«</a:t>
            </a:r>
            <a:r>
              <a:rPr sz="2400" b="1" spc="-4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extends</a:t>
            </a:r>
            <a:r>
              <a:rPr sz="2400" b="1" spc="-30" dirty="0">
                <a:solidFill>
                  <a:srgbClr val="3E007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E0077"/>
                </a:solidFill>
                <a:latin typeface="Arial"/>
                <a:cs typeface="Arial"/>
              </a:rPr>
              <a:t>»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9000" y="4344923"/>
            <a:ext cx="1738147" cy="761238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87095" y="4408423"/>
            <a:ext cx="13423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Compone</a:t>
            </a:r>
            <a:r>
              <a:rPr sz="2000" spc="5" dirty="0">
                <a:solidFill>
                  <a:srgbClr val="000099"/>
                </a:solidFill>
                <a:latin typeface="Microsoft Sans Serif"/>
                <a:cs typeface="Microsoft Sans Serif"/>
              </a:rPr>
              <a:t>n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t  name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17296" y="4705476"/>
            <a:ext cx="2111375" cy="2342515"/>
            <a:chOff x="517296" y="4705476"/>
            <a:chExt cx="2111375" cy="2342515"/>
          </a:xfrm>
        </p:grpSpPr>
        <p:sp>
          <p:nvSpPr>
            <p:cNvPr id="38" name="object 38"/>
            <p:cNvSpPr/>
            <p:nvPr/>
          </p:nvSpPr>
          <p:spPr>
            <a:xfrm>
              <a:off x="2205228" y="4705476"/>
              <a:ext cx="423545" cy="312420"/>
            </a:xfrm>
            <a:custGeom>
              <a:avLst/>
              <a:gdLst/>
              <a:ahLst/>
              <a:cxnLst/>
              <a:rect l="l" t="t" r="r" b="b"/>
              <a:pathLst>
                <a:path w="423544" h="312420">
                  <a:moveTo>
                    <a:pt x="354114" y="277797"/>
                  </a:moveTo>
                  <a:lnTo>
                    <a:pt x="339217" y="298323"/>
                  </a:lnTo>
                  <a:lnTo>
                    <a:pt x="423164" y="312293"/>
                  </a:lnTo>
                  <a:lnTo>
                    <a:pt x="409115" y="285242"/>
                  </a:lnTo>
                  <a:lnTo>
                    <a:pt x="364363" y="285242"/>
                  </a:lnTo>
                  <a:lnTo>
                    <a:pt x="354114" y="277797"/>
                  </a:lnTo>
                  <a:close/>
                </a:path>
                <a:path w="423544" h="312420">
                  <a:moveTo>
                    <a:pt x="369064" y="257197"/>
                  </a:moveTo>
                  <a:lnTo>
                    <a:pt x="354114" y="277797"/>
                  </a:lnTo>
                  <a:lnTo>
                    <a:pt x="364363" y="285242"/>
                  </a:lnTo>
                  <a:lnTo>
                    <a:pt x="379349" y="264668"/>
                  </a:lnTo>
                  <a:lnTo>
                    <a:pt x="369064" y="257197"/>
                  </a:lnTo>
                  <a:close/>
                </a:path>
                <a:path w="423544" h="312420">
                  <a:moveTo>
                    <a:pt x="383921" y="236728"/>
                  </a:moveTo>
                  <a:lnTo>
                    <a:pt x="369064" y="257197"/>
                  </a:lnTo>
                  <a:lnTo>
                    <a:pt x="379349" y="264668"/>
                  </a:lnTo>
                  <a:lnTo>
                    <a:pt x="364363" y="285242"/>
                  </a:lnTo>
                  <a:lnTo>
                    <a:pt x="409115" y="285242"/>
                  </a:lnTo>
                  <a:lnTo>
                    <a:pt x="383921" y="236728"/>
                  </a:lnTo>
                  <a:close/>
                </a:path>
                <a:path w="423544" h="312420">
                  <a:moveTo>
                    <a:pt x="14986" y="0"/>
                  </a:moveTo>
                  <a:lnTo>
                    <a:pt x="0" y="20574"/>
                  </a:lnTo>
                  <a:lnTo>
                    <a:pt x="354114" y="277797"/>
                  </a:lnTo>
                  <a:lnTo>
                    <a:pt x="369064" y="257197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296" y="6601586"/>
              <a:ext cx="1738096" cy="44602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66394" y="6656908"/>
            <a:ext cx="1439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pone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3342" y="5485510"/>
            <a:ext cx="2310130" cy="1393190"/>
            <a:chOff x="273342" y="5485510"/>
            <a:chExt cx="2310130" cy="1393190"/>
          </a:xfrm>
        </p:grpSpPr>
        <p:sp>
          <p:nvSpPr>
            <p:cNvPr id="42" name="object 42"/>
            <p:cNvSpPr/>
            <p:nvPr/>
          </p:nvSpPr>
          <p:spPr>
            <a:xfrm>
              <a:off x="2122169" y="6802246"/>
              <a:ext cx="461009" cy="76200"/>
            </a:xfrm>
            <a:custGeom>
              <a:avLst/>
              <a:gdLst/>
              <a:ahLst/>
              <a:cxnLst/>
              <a:rect l="l" t="t" r="r" b="b"/>
              <a:pathLst>
                <a:path w="461010" h="76200">
                  <a:moveTo>
                    <a:pt x="385318" y="0"/>
                  </a:moveTo>
                  <a:lnTo>
                    <a:pt x="384937" y="25340"/>
                  </a:lnTo>
                  <a:lnTo>
                    <a:pt x="397637" y="25526"/>
                  </a:lnTo>
                  <a:lnTo>
                    <a:pt x="397256" y="50926"/>
                  </a:lnTo>
                  <a:lnTo>
                    <a:pt x="384554" y="50926"/>
                  </a:lnTo>
                  <a:lnTo>
                    <a:pt x="384175" y="76200"/>
                  </a:lnTo>
                  <a:lnTo>
                    <a:pt x="436631" y="50926"/>
                  </a:lnTo>
                  <a:lnTo>
                    <a:pt x="397256" y="50926"/>
                  </a:lnTo>
                  <a:lnTo>
                    <a:pt x="384556" y="50740"/>
                  </a:lnTo>
                  <a:lnTo>
                    <a:pt x="437019" y="50740"/>
                  </a:lnTo>
                  <a:lnTo>
                    <a:pt x="460882" y="39243"/>
                  </a:lnTo>
                  <a:lnTo>
                    <a:pt x="385318" y="0"/>
                  </a:lnTo>
                  <a:close/>
                </a:path>
                <a:path w="461010" h="76200">
                  <a:moveTo>
                    <a:pt x="384937" y="25340"/>
                  </a:moveTo>
                  <a:lnTo>
                    <a:pt x="384556" y="50740"/>
                  </a:lnTo>
                  <a:lnTo>
                    <a:pt x="397256" y="50926"/>
                  </a:lnTo>
                  <a:lnTo>
                    <a:pt x="397637" y="25526"/>
                  </a:lnTo>
                  <a:lnTo>
                    <a:pt x="384937" y="25340"/>
                  </a:lnTo>
                  <a:close/>
                </a:path>
                <a:path w="461010" h="76200">
                  <a:moveTo>
                    <a:pt x="381" y="19684"/>
                  </a:moveTo>
                  <a:lnTo>
                    <a:pt x="0" y="45084"/>
                  </a:lnTo>
                  <a:lnTo>
                    <a:pt x="384556" y="50740"/>
                  </a:lnTo>
                  <a:lnTo>
                    <a:pt x="384937" y="25340"/>
                  </a:lnTo>
                  <a:lnTo>
                    <a:pt x="381" y="196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342" y="5485510"/>
              <a:ext cx="2080094" cy="76136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05485" y="5549264"/>
            <a:ext cx="176466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I</a:t>
            </a:r>
            <a:r>
              <a:rPr sz="2000" spc="-10" dirty="0">
                <a:solidFill>
                  <a:srgbClr val="000099"/>
                </a:solidFill>
                <a:latin typeface="Microsoft Sans Serif"/>
                <a:cs typeface="Microsoft Sans Serif"/>
              </a:rPr>
              <a:t>m</a:t>
            </a: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plementation  class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126869" y="5684519"/>
            <a:ext cx="1532890" cy="3788410"/>
            <a:chOff x="2126869" y="5684519"/>
            <a:chExt cx="1532890" cy="3788410"/>
          </a:xfrm>
        </p:grpSpPr>
        <p:sp>
          <p:nvSpPr>
            <p:cNvPr id="46" name="object 46"/>
            <p:cNvSpPr/>
            <p:nvPr/>
          </p:nvSpPr>
          <p:spPr>
            <a:xfrm>
              <a:off x="2222373" y="5684519"/>
              <a:ext cx="834390" cy="83185"/>
            </a:xfrm>
            <a:custGeom>
              <a:avLst/>
              <a:gdLst/>
              <a:ahLst/>
              <a:cxnLst/>
              <a:rect l="l" t="t" r="r" b="b"/>
              <a:pathLst>
                <a:path w="834389" h="83185">
                  <a:moveTo>
                    <a:pt x="759713" y="6730"/>
                  </a:moveTo>
                  <a:lnTo>
                    <a:pt x="758655" y="32099"/>
                  </a:lnTo>
                  <a:lnTo>
                    <a:pt x="771397" y="32638"/>
                  </a:lnTo>
                  <a:lnTo>
                    <a:pt x="770254" y="58038"/>
                  </a:lnTo>
                  <a:lnTo>
                    <a:pt x="757572" y="58038"/>
                  </a:lnTo>
                  <a:lnTo>
                    <a:pt x="756538" y="82803"/>
                  </a:lnTo>
                  <a:lnTo>
                    <a:pt x="811853" y="58038"/>
                  </a:lnTo>
                  <a:lnTo>
                    <a:pt x="770254" y="58038"/>
                  </a:lnTo>
                  <a:lnTo>
                    <a:pt x="757595" y="57500"/>
                  </a:lnTo>
                  <a:lnTo>
                    <a:pt x="813056" y="57500"/>
                  </a:lnTo>
                  <a:lnTo>
                    <a:pt x="834263" y="48005"/>
                  </a:lnTo>
                  <a:lnTo>
                    <a:pt x="759713" y="6730"/>
                  </a:lnTo>
                  <a:close/>
                </a:path>
                <a:path w="834389" h="83185">
                  <a:moveTo>
                    <a:pt x="758655" y="32099"/>
                  </a:moveTo>
                  <a:lnTo>
                    <a:pt x="757595" y="57500"/>
                  </a:lnTo>
                  <a:lnTo>
                    <a:pt x="770254" y="58038"/>
                  </a:lnTo>
                  <a:lnTo>
                    <a:pt x="771397" y="32638"/>
                  </a:lnTo>
                  <a:lnTo>
                    <a:pt x="758655" y="32099"/>
                  </a:lnTo>
                  <a:close/>
                </a:path>
                <a:path w="834389" h="83185">
                  <a:moveTo>
                    <a:pt x="1015" y="0"/>
                  </a:moveTo>
                  <a:lnTo>
                    <a:pt x="0" y="25273"/>
                  </a:lnTo>
                  <a:lnTo>
                    <a:pt x="757595" y="57500"/>
                  </a:lnTo>
                  <a:lnTo>
                    <a:pt x="758655" y="3209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26869" y="8711183"/>
              <a:ext cx="1532508" cy="76131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259329" y="8775293"/>
            <a:ext cx="1141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Extension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54401" y="9080093"/>
            <a:ext cx="876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99"/>
                </a:solidFill>
                <a:latin typeface="Microsoft Sans Serif"/>
                <a:cs typeface="Microsoft Sans Serif"/>
              </a:rPr>
              <a:t>cla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000099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00009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923593" y="2724645"/>
            <a:ext cx="2393315" cy="422909"/>
            <a:chOff x="7923593" y="2724645"/>
            <a:chExt cx="2393315" cy="422909"/>
          </a:xfrm>
        </p:grpSpPr>
        <p:sp>
          <p:nvSpPr>
            <p:cNvPr id="51" name="object 51"/>
            <p:cNvSpPr/>
            <p:nvPr/>
          </p:nvSpPr>
          <p:spPr>
            <a:xfrm>
              <a:off x="7937881" y="2738932"/>
              <a:ext cx="2364740" cy="394335"/>
            </a:xfrm>
            <a:custGeom>
              <a:avLst/>
              <a:gdLst/>
              <a:ahLst/>
              <a:cxnLst/>
              <a:rect l="l" t="t" r="r" b="b"/>
              <a:pathLst>
                <a:path w="2364740" h="394335">
                  <a:moveTo>
                    <a:pt x="2364740" y="0"/>
                  </a:moveTo>
                  <a:lnTo>
                    <a:pt x="0" y="0"/>
                  </a:lnTo>
                  <a:lnTo>
                    <a:pt x="0" y="393776"/>
                  </a:lnTo>
                  <a:lnTo>
                    <a:pt x="2364740" y="393776"/>
                  </a:lnTo>
                  <a:lnTo>
                    <a:pt x="2364740" y="0"/>
                  </a:lnTo>
                  <a:close/>
                </a:path>
              </a:pathLst>
            </a:custGeom>
            <a:solidFill>
              <a:srgbClr val="FAF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37881" y="2738932"/>
              <a:ext cx="2364740" cy="394335"/>
            </a:xfrm>
            <a:custGeom>
              <a:avLst/>
              <a:gdLst/>
              <a:ahLst/>
              <a:cxnLst/>
              <a:rect l="l" t="t" r="r" b="b"/>
              <a:pathLst>
                <a:path w="2364740" h="394335">
                  <a:moveTo>
                    <a:pt x="0" y="393776"/>
                  </a:moveTo>
                  <a:lnTo>
                    <a:pt x="2364740" y="393776"/>
                  </a:lnTo>
                  <a:lnTo>
                    <a:pt x="2364740" y="0"/>
                  </a:lnTo>
                  <a:lnTo>
                    <a:pt x="0" y="0"/>
                  </a:lnTo>
                  <a:lnTo>
                    <a:pt x="0" y="393776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7937881" y="2738932"/>
          <a:ext cx="4864099" cy="1386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12">
                <a:tc grid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700" b="1" dirty="0">
                          <a:solidFill>
                            <a:srgbClr val="3E0077"/>
                          </a:solidFill>
                          <a:latin typeface="Arial"/>
                          <a:cs typeface="Arial"/>
                        </a:rPr>
                        <a:t>TSTFramework.dico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AF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82">
                <a:tc>
                  <a:txBody>
                    <a:bodyPr/>
                    <a:lstStyle/>
                    <a:p>
                      <a:pPr marR="86995" algn="r">
                        <a:lnSpc>
                          <a:spcPts val="1655"/>
                        </a:lnSpc>
                        <a:spcBef>
                          <a:spcPts val="470"/>
                        </a:spcBef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TSTComponent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70"/>
                        </a:spcBef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TSTIInterface1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655"/>
                        </a:lnSpc>
                        <a:spcBef>
                          <a:spcPts val="470"/>
                        </a:spcBef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libTSTSharedLibrary1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A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86995" algn="r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TSTComponent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TSTIInterface2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libTSTSharedLibrary2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A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49">
                <a:tc>
                  <a:txBody>
                    <a:bodyPr/>
                    <a:lstStyle/>
                    <a:p>
                      <a:pPr marR="86995" algn="r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TSTComponent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TSTIInterface3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libTSTSharedLibrary2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A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marR="86995" algn="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TSTComponent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TSTIInterface4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AFDDE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3E0077"/>
                          </a:solidFill>
                          <a:latin typeface="Microsoft Sans Serif"/>
                          <a:cs typeface="Microsoft Sans Serif"/>
                        </a:rPr>
                        <a:t>libTSTSharedLibrary3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A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8527415" y="7397127"/>
            <a:ext cx="4314190" cy="41529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Method3(…)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22207" y="6876288"/>
            <a:ext cx="4334256" cy="539495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9803638" y="6962013"/>
            <a:ext cx="1779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053078" y="7012304"/>
            <a:ext cx="4465320" cy="2095500"/>
            <a:chOff x="4053078" y="7012304"/>
            <a:chExt cx="4465320" cy="2095500"/>
          </a:xfrm>
        </p:grpSpPr>
        <p:sp>
          <p:nvSpPr>
            <p:cNvPr id="58" name="object 58"/>
            <p:cNvSpPr/>
            <p:nvPr/>
          </p:nvSpPr>
          <p:spPr>
            <a:xfrm>
              <a:off x="8259953" y="7028179"/>
              <a:ext cx="242570" cy="241935"/>
            </a:xfrm>
            <a:custGeom>
              <a:avLst/>
              <a:gdLst/>
              <a:ahLst/>
              <a:cxnLst/>
              <a:rect l="l" t="t" r="r" b="b"/>
              <a:pathLst>
                <a:path w="242570" h="241934">
                  <a:moveTo>
                    <a:pt x="0" y="120777"/>
                  </a:moveTo>
                  <a:lnTo>
                    <a:pt x="9538" y="73777"/>
                  </a:lnTo>
                  <a:lnTo>
                    <a:pt x="35544" y="35385"/>
                  </a:lnTo>
                  <a:lnTo>
                    <a:pt x="74098" y="9495"/>
                  </a:lnTo>
                  <a:lnTo>
                    <a:pt x="121285" y="0"/>
                  </a:lnTo>
                  <a:lnTo>
                    <a:pt x="168525" y="9495"/>
                  </a:lnTo>
                  <a:lnTo>
                    <a:pt x="207073" y="35385"/>
                  </a:lnTo>
                  <a:lnTo>
                    <a:pt x="233048" y="73777"/>
                  </a:lnTo>
                  <a:lnTo>
                    <a:pt x="242570" y="120777"/>
                  </a:lnTo>
                  <a:lnTo>
                    <a:pt x="233048" y="167850"/>
                  </a:lnTo>
                  <a:lnTo>
                    <a:pt x="207073" y="206279"/>
                  </a:lnTo>
                  <a:lnTo>
                    <a:pt x="168525" y="232183"/>
                  </a:lnTo>
                  <a:lnTo>
                    <a:pt x="121285" y="241681"/>
                  </a:lnTo>
                  <a:lnTo>
                    <a:pt x="74098" y="232183"/>
                  </a:lnTo>
                  <a:lnTo>
                    <a:pt x="35544" y="206279"/>
                  </a:lnTo>
                  <a:lnTo>
                    <a:pt x="9538" y="167850"/>
                  </a:lnTo>
                  <a:lnTo>
                    <a:pt x="0" y="120777"/>
                  </a:lnTo>
                  <a:close/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59428" y="8684107"/>
              <a:ext cx="3168650" cy="417195"/>
            </a:xfrm>
            <a:custGeom>
              <a:avLst/>
              <a:gdLst/>
              <a:ahLst/>
              <a:cxnLst/>
              <a:rect l="l" t="t" r="r" b="b"/>
              <a:pathLst>
                <a:path w="3168650" h="417195">
                  <a:moveTo>
                    <a:pt x="3168650" y="0"/>
                  </a:moveTo>
                  <a:lnTo>
                    <a:pt x="0" y="0"/>
                  </a:lnTo>
                  <a:lnTo>
                    <a:pt x="0" y="416991"/>
                  </a:lnTo>
                  <a:lnTo>
                    <a:pt x="3168650" y="416991"/>
                  </a:lnTo>
                  <a:lnTo>
                    <a:pt x="3168650" y="0"/>
                  </a:lnTo>
                  <a:close/>
                </a:path>
              </a:pathLst>
            </a:custGeom>
            <a:solidFill>
              <a:srgbClr val="F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59428" y="8684107"/>
              <a:ext cx="3168650" cy="417195"/>
            </a:xfrm>
            <a:custGeom>
              <a:avLst/>
              <a:gdLst/>
              <a:ahLst/>
              <a:cxnLst/>
              <a:rect l="l" t="t" r="r" b="b"/>
              <a:pathLst>
                <a:path w="3168650" h="417195">
                  <a:moveTo>
                    <a:pt x="0" y="416991"/>
                  </a:moveTo>
                  <a:lnTo>
                    <a:pt x="3168650" y="416991"/>
                  </a:lnTo>
                  <a:lnTo>
                    <a:pt x="3168650" y="0"/>
                  </a:lnTo>
                  <a:lnTo>
                    <a:pt x="0" y="0"/>
                  </a:lnTo>
                  <a:lnTo>
                    <a:pt x="0" y="41699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157217" y="8719210"/>
            <a:ext cx="285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Method4(…);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41647" y="8179307"/>
            <a:ext cx="3191255" cy="539495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4492878" y="8264753"/>
            <a:ext cx="2301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IntfbOn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omp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67735" y="6432295"/>
            <a:ext cx="5308600" cy="2389505"/>
            <a:chOff x="2967735" y="6432295"/>
            <a:chExt cx="5308600" cy="2389505"/>
          </a:xfrm>
        </p:grpSpPr>
        <p:sp>
          <p:nvSpPr>
            <p:cNvPr id="65" name="object 65"/>
            <p:cNvSpPr/>
            <p:nvPr/>
          </p:nvSpPr>
          <p:spPr>
            <a:xfrm>
              <a:off x="2967735" y="6432295"/>
              <a:ext cx="1088390" cy="2035175"/>
            </a:xfrm>
            <a:custGeom>
              <a:avLst/>
              <a:gdLst/>
              <a:ahLst/>
              <a:cxnLst/>
              <a:rect l="l" t="t" r="r" b="b"/>
              <a:pathLst>
                <a:path w="1088389" h="2035175">
                  <a:moveTo>
                    <a:pt x="95250" y="142875"/>
                  </a:moveTo>
                  <a:lnTo>
                    <a:pt x="63500" y="142875"/>
                  </a:lnTo>
                  <a:lnTo>
                    <a:pt x="63500" y="2035048"/>
                  </a:lnTo>
                  <a:lnTo>
                    <a:pt x="1088263" y="2035048"/>
                  </a:lnTo>
                  <a:lnTo>
                    <a:pt x="1088263" y="2019173"/>
                  </a:lnTo>
                  <a:lnTo>
                    <a:pt x="95250" y="2019173"/>
                  </a:lnTo>
                  <a:lnTo>
                    <a:pt x="79375" y="2003298"/>
                  </a:lnTo>
                  <a:lnTo>
                    <a:pt x="95250" y="2003298"/>
                  </a:lnTo>
                  <a:lnTo>
                    <a:pt x="95250" y="142875"/>
                  </a:lnTo>
                  <a:close/>
                </a:path>
                <a:path w="1088389" h="2035175">
                  <a:moveTo>
                    <a:pt x="95250" y="2003298"/>
                  </a:moveTo>
                  <a:lnTo>
                    <a:pt x="79375" y="2003298"/>
                  </a:lnTo>
                  <a:lnTo>
                    <a:pt x="95250" y="2019173"/>
                  </a:lnTo>
                  <a:lnTo>
                    <a:pt x="95250" y="2003298"/>
                  </a:lnTo>
                  <a:close/>
                </a:path>
                <a:path w="1088389" h="2035175">
                  <a:moveTo>
                    <a:pt x="1088263" y="2003298"/>
                  </a:moveTo>
                  <a:lnTo>
                    <a:pt x="95250" y="2003298"/>
                  </a:lnTo>
                  <a:lnTo>
                    <a:pt x="95250" y="2019173"/>
                  </a:lnTo>
                  <a:lnTo>
                    <a:pt x="1088263" y="2019173"/>
                  </a:lnTo>
                  <a:lnTo>
                    <a:pt x="1088263" y="2003298"/>
                  </a:lnTo>
                  <a:close/>
                </a:path>
                <a:path w="1088389" h="2035175">
                  <a:moveTo>
                    <a:pt x="79375" y="0"/>
                  </a:moveTo>
                  <a:lnTo>
                    <a:pt x="0" y="158750"/>
                  </a:lnTo>
                  <a:lnTo>
                    <a:pt x="63500" y="158750"/>
                  </a:lnTo>
                  <a:lnTo>
                    <a:pt x="63500" y="142875"/>
                  </a:lnTo>
                  <a:lnTo>
                    <a:pt x="150812" y="142875"/>
                  </a:lnTo>
                  <a:lnTo>
                    <a:pt x="79375" y="0"/>
                  </a:lnTo>
                  <a:close/>
                </a:path>
                <a:path w="1088389" h="2035175">
                  <a:moveTo>
                    <a:pt x="150812" y="142875"/>
                  </a:moveTo>
                  <a:lnTo>
                    <a:pt x="95250" y="142875"/>
                  </a:lnTo>
                  <a:lnTo>
                    <a:pt x="95250" y="158750"/>
                  </a:lnTo>
                  <a:lnTo>
                    <a:pt x="158750" y="158750"/>
                  </a:lnTo>
                  <a:lnTo>
                    <a:pt x="150812" y="142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9601" y="7132573"/>
              <a:ext cx="1030605" cy="16510"/>
            </a:xfrm>
            <a:custGeom>
              <a:avLst/>
              <a:gdLst/>
              <a:ahLst/>
              <a:cxnLst/>
              <a:rect l="l" t="t" r="r" b="b"/>
              <a:pathLst>
                <a:path w="1030604" h="16509">
                  <a:moveTo>
                    <a:pt x="1030351" y="16382"/>
                  </a:moveTo>
                  <a:lnTo>
                    <a:pt x="530987" y="16382"/>
                  </a:lnTo>
                  <a:lnTo>
                    <a:pt x="530987" y="0"/>
                  </a:ln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30802" y="8562898"/>
              <a:ext cx="485140" cy="258445"/>
            </a:xfrm>
            <a:custGeom>
              <a:avLst/>
              <a:gdLst/>
              <a:ahLst/>
              <a:cxnLst/>
              <a:rect l="l" t="t" r="r" b="b"/>
              <a:pathLst>
                <a:path w="485139" h="258445">
                  <a:moveTo>
                    <a:pt x="411645" y="23609"/>
                  </a:moveTo>
                  <a:lnTo>
                    <a:pt x="0" y="235724"/>
                  </a:lnTo>
                  <a:lnTo>
                    <a:pt x="11684" y="258305"/>
                  </a:lnTo>
                  <a:lnTo>
                    <a:pt x="423259" y="46214"/>
                  </a:lnTo>
                  <a:lnTo>
                    <a:pt x="411645" y="23609"/>
                  </a:lnTo>
                  <a:close/>
                </a:path>
                <a:path w="485139" h="258445">
                  <a:moveTo>
                    <a:pt x="472118" y="17805"/>
                  </a:moveTo>
                  <a:lnTo>
                    <a:pt x="422910" y="17805"/>
                  </a:lnTo>
                  <a:lnTo>
                    <a:pt x="434594" y="40373"/>
                  </a:lnTo>
                  <a:lnTo>
                    <a:pt x="423259" y="46214"/>
                  </a:lnTo>
                  <a:lnTo>
                    <a:pt x="434848" y="68770"/>
                  </a:lnTo>
                  <a:lnTo>
                    <a:pt x="472118" y="17805"/>
                  </a:lnTo>
                  <a:close/>
                </a:path>
                <a:path w="485139" h="258445">
                  <a:moveTo>
                    <a:pt x="422910" y="17805"/>
                  </a:moveTo>
                  <a:lnTo>
                    <a:pt x="411645" y="23609"/>
                  </a:lnTo>
                  <a:lnTo>
                    <a:pt x="423259" y="46214"/>
                  </a:lnTo>
                  <a:lnTo>
                    <a:pt x="434594" y="40373"/>
                  </a:lnTo>
                  <a:lnTo>
                    <a:pt x="422910" y="17805"/>
                  </a:lnTo>
                  <a:close/>
                </a:path>
                <a:path w="485139" h="258445">
                  <a:moveTo>
                    <a:pt x="485139" y="0"/>
                  </a:moveTo>
                  <a:lnTo>
                    <a:pt x="400050" y="1041"/>
                  </a:lnTo>
                  <a:lnTo>
                    <a:pt x="411645" y="23609"/>
                  </a:lnTo>
                  <a:lnTo>
                    <a:pt x="422910" y="17805"/>
                  </a:lnTo>
                  <a:lnTo>
                    <a:pt x="472118" y="17805"/>
                  </a:lnTo>
                  <a:lnTo>
                    <a:pt x="4851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2266041" y="8777196"/>
            <a:ext cx="7810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100" dirty="0">
                <a:solidFill>
                  <a:srgbClr val="9288A7"/>
                </a:solidFill>
                <a:latin typeface="Microsoft Sans Serif"/>
                <a:cs typeface="Microsoft Sans Serif"/>
              </a:rPr>
              <a:t>9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27415" y="8699627"/>
            <a:ext cx="4314190" cy="384810"/>
          </a:xfrm>
          <a:prstGeom prst="rect">
            <a:avLst/>
          </a:prstGeom>
          <a:solidFill>
            <a:srgbClr val="D1F3FF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HRESULT</a:t>
            </a:r>
            <a:r>
              <a:rPr sz="2000" b="1" dirty="0">
                <a:latin typeface="Arial"/>
                <a:cs typeface="Arial"/>
              </a:rPr>
              <a:t> Method4(…)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0" name="object 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22207" y="8179307"/>
            <a:ext cx="4329684" cy="539495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9803638" y="8264753"/>
            <a:ext cx="1779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641090" y="7377303"/>
            <a:ext cx="4877435" cy="1453515"/>
            <a:chOff x="3641090" y="7377303"/>
            <a:chExt cx="4877435" cy="1453515"/>
          </a:xfrm>
        </p:grpSpPr>
        <p:sp>
          <p:nvSpPr>
            <p:cNvPr id="73" name="object 73"/>
            <p:cNvSpPr/>
            <p:nvPr/>
          </p:nvSpPr>
          <p:spPr>
            <a:xfrm>
              <a:off x="7229602" y="8330692"/>
              <a:ext cx="1273175" cy="241935"/>
            </a:xfrm>
            <a:custGeom>
              <a:avLst/>
              <a:gdLst/>
              <a:ahLst/>
              <a:cxnLst/>
              <a:rect l="l" t="t" r="r" b="b"/>
              <a:pathLst>
                <a:path w="1273175" h="241934">
                  <a:moveTo>
                    <a:pt x="1030351" y="120776"/>
                  </a:moveTo>
                  <a:lnTo>
                    <a:pt x="1039889" y="73777"/>
                  </a:lnTo>
                  <a:lnTo>
                    <a:pt x="1065895" y="35385"/>
                  </a:lnTo>
                  <a:lnTo>
                    <a:pt x="1104449" y="9495"/>
                  </a:lnTo>
                  <a:lnTo>
                    <a:pt x="1151636" y="0"/>
                  </a:lnTo>
                  <a:lnTo>
                    <a:pt x="1198876" y="9495"/>
                  </a:lnTo>
                  <a:lnTo>
                    <a:pt x="1237424" y="35385"/>
                  </a:lnTo>
                  <a:lnTo>
                    <a:pt x="1263399" y="73777"/>
                  </a:lnTo>
                  <a:lnTo>
                    <a:pt x="1272921" y="120776"/>
                  </a:lnTo>
                  <a:lnTo>
                    <a:pt x="1263399" y="167841"/>
                  </a:lnTo>
                  <a:lnTo>
                    <a:pt x="1237424" y="206262"/>
                  </a:lnTo>
                  <a:lnTo>
                    <a:pt x="1198876" y="232160"/>
                  </a:lnTo>
                  <a:lnTo>
                    <a:pt x="1151636" y="241655"/>
                  </a:lnTo>
                  <a:lnTo>
                    <a:pt x="1104449" y="232160"/>
                  </a:lnTo>
                  <a:lnTo>
                    <a:pt x="1065895" y="206262"/>
                  </a:lnTo>
                  <a:lnTo>
                    <a:pt x="1039889" y="167841"/>
                  </a:lnTo>
                  <a:lnTo>
                    <a:pt x="1030351" y="120776"/>
                  </a:lnTo>
                  <a:close/>
                </a:path>
                <a:path w="1273175" h="241934">
                  <a:moveTo>
                    <a:pt x="1030351" y="120776"/>
                  </a:moveTo>
                  <a:lnTo>
                    <a:pt x="515112" y="120776"/>
                  </a:lnTo>
                  <a:lnTo>
                    <a:pt x="0" y="120776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41090" y="7377303"/>
              <a:ext cx="504190" cy="1453515"/>
            </a:xfrm>
            <a:custGeom>
              <a:avLst/>
              <a:gdLst/>
              <a:ahLst/>
              <a:cxnLst/>
              <a:rect l="l" t="t" r="r" b="b"/>
              <a:pathLst>
                <a:path w="504189" h="1453515">
                  <a:moveTo>
                    <a:pt x="455487" y="68347"/>
                  </a:moveTo>
                  <a:lnTo>
                    <a:pt x="0" y="1445082"/>
                  </a:lnTo>
                  <a:lnTo>
                    <a:pt x="24130" y="1453057"/>
                  </a:lnTo>
                  <a:lnTo>
                    <a:pt x="479503" y="76310"/>
                  </a:lnTo>
                  <a:lnTo>
                    <a:pt x="455487" y="68347"/>
                  </a:lnTo>
                  <a:close/>
                </a:path>
                <a:path w="504189" h="1453515">
                  <a:moveTo>
                    <a:pt x="499624" y="56261"/>
                  </a:moveTo>
                  <a:lnTo>
                    <a:pt x="459486" y="56261"/>
                  </a:lnTo>
                  <a:lnTo>
                    <a:pt x="483488" y="64262"/>
                  </a:lnTo>
                  <a:lnTo>
                    <a:pt x="479503" y="76310"/>
                  </a:lnTo>
                  <a:lnTo>
                    <a:pt x="503682" y="84328"/>
                  </a:lnTo>
                  <a:lnTo>
                    <a:pt x="499624" y="56261"/>
                  </a:lnTo>
                  <a:close/>
                </a:path>
                <a:path w="504189" h="1453515">
                  <a:moveTo>
                    <a:pt x="459486" y="56261"/>
                  </a:moveTo>
                  <a:lnTo>
                    <a:pt x="455487" y="68347"/>
                  </a:lnTo>
                  <a:lnTo>
                    <a:pt x="479503" y="76310"/>
                  </a:lnTo>
                  <a:lnTo>
                    <a:pt x="483488" y="64262"/>
                  </a:lnTo>
                  <a:lnTo>
                    <a:pt x="459486" y="56261"/>
                  </a:lnTo>
                  <a:close/>
                </a:path>
                <a:path w="504189" h="1453515">
                  <a:moveTo>
                    <a:pt x="491489" y="0"/>
                  </a:moveTo>
                  <a:lnTo>
                    <a:pt x="431292" y="60325"/>
                  </a:lnTo>
                  <a:lnTo>
                    <a:pt x="455487" y="68347"/>
                  </a:lnTo>
                  <a:lnTo>
                    <a:pt x="459486" y="56261"/>
                  </a:lnTo>
                  <a:lnTo>
                    <a:pt x="499624" y="56261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787095" y="7132573"/>
            <a:ext cx="101905" cy="119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5658" y="8304500"/>
            <a:ext cx="2075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this whole</a:t>
            </a:r>
          </a:p>
          <a:p>
            <a:r>
              <a:rPr lang="en-US" dirty="0" smtClean="0"/>
              <a:t> thing is Component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2543</Words>
  <Application>Microsoft Office PowerPoint</Application>
  <PresentationFormat>Custom</PresentationFormat>
  <Paragraphs>571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Microsoft Sans Serif</vt:lpstr>
      <vt:lpstr>Times New Roman</vt:lpstr>
      <vt:lpstr>Wingdings</vt:lpstr>
      <vt:lpstr>Office Theme</vt:lpstr>
      <vt:lpstr>Object Modeler</vt:lpstr>
      <vt:lpstr>Table Of Contents</vt:lpstr>
      <vt:lpstr>Overview (1/2)</vt:lpstr>
      <vt:lpstr>Overview (2/2)</vt:lpstr>
      <vt:lpstr>Component Definition</vt:lpstr>
      <vt:lpstr>Interface Definition</vt:lpstr>
      <vt:lpstr>Base Object Definition</vt:lpstr>
      <vt:lpstr>Interface/Implementation</vt:lpstr>
      <vt:lpstr>Component Extension Definition</vt:lpstr>
      <vt:lpstr>Extension Types</vt:lpstr>
      <vt:lpstr>TIE Definition</vt:lpstr>
      <vt:lpstr>TIE Mechanism (1/2)</vt:lpstr>
      <vt:lpstr>TIE Mechanism (2/2)</vt:lpstr>
      <vt:lpstr>Standard TIE And Chained TIE Introduction</vt:lpstr>
      <vt:lpstr>TIE Recommendation</vt:lpstr>
      <vt:lpstr>BOA (Basic Object Adapter)</vt:lpstr>
      <vt:lpstr>BOA Recommendations</vt:lpstr>
      <vt:lpstr>Life Cycle (1/2)</vt:lpstr>
      <vt:lpstr>Life Cycle (2/2)</vt:lpstr>
      <vt:lpstr>PowerPoint Presentation</vt:lpstr>
      <vt:lpstr>Conclusion</vt:lpstr>
      <vt:lpstr>Software Quality and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Object Modeler</dc:title>
  <dc:creator>jzb</dc:creator>
  <cp:lastModifiedBy>UDIYAR Gavin</cp:lastModifiedBy>
  <cp:revision>10</cp:revision>
  <dcterms:created xsi:type="dcterms:W3CDTF">2023-05-07T08:49:24Z</dcterms:created>
  <dcterms:modified xsi:type="dcterms:W3CDTF">2023-06-06T10:15:14Z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2010-12-13T00:00:00Z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2023-05-07T00:00:00Z</vt:filetime>
  </property>
</Properties>
</file>