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278" r:id="rId4"/>
  </p:sldMasterIdLst>
  <p:notesMasterIdLst>
    <p:notesMasterId r:id="rId22"/>
  </p:notesMasterIdLst>
  <p:handoutMasterIdLst>
    <p:handoutMasterId r:id="rId23"/>
  </p:handoutMasterIdLst>
  <p:sldIdLst>
    <p:sldId id="276" r:id="rId5"/>
    <p:sldId id="288" r:id="rId6"/>
    <p:sldId id="302" r:id="rId7"/>
    <p:sldId id="303" r:id="rId8"/>
    <p:sldId id="304" r:id="rId9"/>
    <p:sldId id="305" r:id="rId10"/>
    <p:sldId id="306" r:id="rId11"/>
    <p:sldId id="307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B69FE9A-44C4-4732-9DA4-CD1B7619F61B}">
          <p14:sldIdLst>
            <p14:sldId id="276"/>
            <p14:sldId id="288"/>
            <p14:sldId id="302"/>
            <p14:sldId id="303"/>
            <p14:sldId id="304"/>
            <p14:sldId id="305"/>
            <p14:sldId id="306"/>
            <p14:sldId id="307"/>
            <p14:sldId id="291"/>
            <p14:sldId id="292"/>
            <p14:sldId id="293"/>
            <p14:sldId id="294"/>
            <p14:sldId id="295"/>
            <p14:sldId id="296"/>
            <p14:sldId id="297"/>
            <p14:sldId id="30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FFCB25"/>
    <a:srgbClr val="FFCE33"/>
    <a:srgbClr val="F0CE3C"/>
    <a:srgbClr val="F4E738"/>
    <a:srgbClr val="ECBB40"/>
    <a:srgbClr val="46D9E8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6/7/layout/RepeatingBendingProcessNew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A069F3-397F-40D5-94A6-32C3E355C277}">
      <dgm:prSet custT="1"/>
      <dgm:spPr>
        <a:gradFill flip="none" rotWithShape="1">
          <a:gsLst>
            <a:gs pos="70000">
              <a:schemeClr val="bg1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 spcFirstLastPara="0" vert="horz" wrap="square" lIns="118110" tIns="123977" rIns="118110" bIns="123977" numCol="1" spcCol="1270" anchor="ctr" anchorCtr="0"/>
        <a:lstStyle/>
        <a:p>
          <a:pPr algn="l"/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INITIAL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ANALYSIS(EDA), FEATURE ENGINEERING</a:t>
          </a:r>
          <a:endParaRPr lang="en-US" sz="18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/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>
        <a:gradFill flip="none" rotWithShape="1">
          <a:gsLst>
            <a:gs pos="70000">
              <a:prstClr val="white">
                <a:lumMod val="75000"/>
              </a:prstClr>
            </a:gs>
            <a:gs pos="100000">
              <a:prstClr val="white">
                <a:lumMod val="75000"/>
              </a:prstClr>
            </a:gs>
          </a:gsLst>
          <a:path path="rect">
            <a:fillToRect l="100000" t="100000"/>
          </a:path>
          <a:tileRect r="-100000" b="-100000"/>
        </a:gradFill>
        <a:ln>
          <a:solidFill>
            <a:prstClr val="white">
              <a:hueOff val="0"/>
              <a:satOff val="0"/>
              <a:lumOff val="0"/>
            </a:prst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8110" tIns="123977" rIns="118110" bIns="123977" numCol="1" spcCol="1270" anchor="ctr" anchorCtr="0"/>
        <a:lstStyle/>
        <a:p>
          <a:pPr algn="just"/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endParaRPr lang="en-US" sz="1800" b="1" kern="12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algn="just"/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BUSINESS UNDERSTANDING </a:t>
          </a:r>
          <a:endParaRPr lang="en-I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>
        <a:gradFill flip="none" rotWithShape="1">
          <a:gsLst>
            <a:gs pos="70000">
              <a:prstClr val="white">
                <a:lumMod val="75000"/>
              </a:prstClr>
            </a:gs>
            <a:gs pos="100000">
              <a:prstClr val="white">
                <a:lumMod val="75000"/>
              </a:prstClr>
            </a:gs>
          </a:gsLst>
          <a:path path="rect">
            <a:fillToRect l="100000" t="100000"/>
          </a:path>
          <a:tileRect r="-100000" b="-100000"/>
        </a:gradFill>
        <a:ln>
          <a:solidFill>
            <a:prstClr val="white">
              <a:hueOff val="0"/>
              <a:satOff val="0"/>
              <a:lumOff val="0"/>
            </a:prst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8110" tIns="123977" rIns="118110" bIns="123977" numCol="1" spcCol="1270" anchor="ctr" anchorCtr="0"/>
        <a:lstStyle/>
        <a:p>
          <a:pPr marL="0"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COLLECTION OF DATASET</a:t>
          </a:r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92921081-529B-4D1C-83A4-C416BB4C5224}">
      <dgm:prSet custT="1"/>
      <dgm:spPr>
        <a:gradFill flip="none" rotWithShape="1">
          <a:gsLst>
            <a:gs pos="70000">
              <a:prstClr val="white">
                <a:lumMod val="75000"/>
              </a:prstClr>
            </a:gs>
            <a:gs pos="100000">
              <a:prstClr val="white">
                <a:lumMod val="75000"/>
              </a:prstClr>
            </a:gs>
          </a:gsLst>
          <a:path path="rect">
            <a:fillToRect l="100000" t="100000"/>
          </a:path>
          <a:tileRect r="-100000" b="-100000"/>
        </a:gradFill>
        <a:ln>
          <a:solidFill>
            <a:prstClr val="white">
              <a:hueOff val="0"/>
              <a:satOff val="0"/>
              <a:lumOff val="0"/>
            </a:prst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8110" tIns="123977" rIns="118110" bIns="123977" numCol="1" spcCol="1270" anchor="ctr" anchorCtr="0"/>
        <a:lstStyle/>
        <a:p>
          <a:pPr algn="just"/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/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/>
        </a:p>
      </dgm:t>
    </dgm:pt>
    <dgm:pt modelId="{357CD9C1-1F5F-4C6C-82F0-16AF790876BF}">
      <dgm:prSet custT="1"/>
      <dgm:spPr>
        <a:gradFill flip="none" rotWithShape="1">
          <a:gsLst>
            <a:gs pos="70000">
              <a:prstClr val="white">
                <a:lumMod val="75000"/>
              </a:prstClr>
            </a:gs>
            <a:gs pos="100000">
              <a:prstClr val="white">
                <a:lumMod val="75000"/>
              </a:prstClr>
            </a:gs>
          </a:gsLst>
          <a:path path="rect">
            <a:fillToRect l="100000" t="100000"/>
          </a:path>
          <a:tileRect r="-100000" b="-100000"/>
        </a:gradFill>
        <a:ln>
          <a:solidFill>
            <a:prstClr val="white">
              <a:hueOff val="0"/>
              <a:satOff val="0"/>
              <a:lumOff val="0"/>
            </a:prst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8110" tIns="123977" rIns="118110" bIns="123977" numCol="1" spcCol="1270" anchor="ctr" anchorCtr="0"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 DEPLOYMENT</a:t>
          </a:r>
        </a:p>
      </dgm:t>
    </dgm:pt>
    <dgm:pt modelId="{C872EAC8-10D2-415E-BDB1-6AE90B003779}" type="parTrans" cxnId="{07287D6D-9556-4661-A253-5897BDF100AB}">
      <dgm:prSet/>
      <dgm:spPr/>
      <dgm:t>
        <a:bodyPr/>
        <a:lstStyle/>
        <a:p>
          <a:endParaRPr lang="en-IN"/>
        </a:p>
      </dgm:t>
    </dgm:pt>
    <dgm:pt modelId="{CFFC34D4-6F2C-4441-A0F7-6D7A4F4C8F84}" type="sibTrans" cxnId="{07287D6D-9556-4661-A253-5897BDF100AB}">
      <dgm:prSet/>
      <dgm:spPr/>
      <dgm:t>
        <a:bodyPr/>
        <a:lstStyle/>
        <a:p>
          <a:endParaRPr lang="en-IN"/>
        </a:p>
      </dgm:t>
    </dgm:pt>
    <dgm:pt modelId="{D4C009FA-6D59-497C-ACCA-56F3FA7248D6}">
      <dgm:prSet custT="1"/>
      <dgm:spPr>
        <a:gradFill flip="none" rotWithShape="1">
          <a:gsLst>
            <a:gs pos="70000">
              <a:prstClr val="white">
                <a:lumMod val="75000"/>
              </a:prstClr>
            </a:gs>
            <a:gs pos="100000">
              <a:prstClr val="white">
                <a:lumMod val="75000"/>
              </a:prstClr>
            </a:gs>
          </a:gsLst>
          <a:path path="rect">
            <a:fillToRect l="100000" t="100000"/>
          </a:path>
          <a:tileRect r="-100000" b="-100000"/>
        </a:gradFill>
        <a:ln>
          <a:solidFill>
            <a:prstClr val="white">
              <a:hueOff val="0"/>
              <a:satOff val="0"/>
              <a:lumOff val="0"/>
            </a:prst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8110" tIns="123977" rIns="118110" bIns="123977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 BUILDING</a:t>
          </a:r>
        </a:p>
      </dgm:t>
    </dgm:pt>
    <dgm:pt modelId="{FA7BDE5D-4AFE-4E2A-96B2-B2C7AEAB82DD}" type="parTrans" cxnId="{331B9034-F446-432A-9560-58E6ADBA1F97}">
      <dgm:prSet/>
      <dgm:spPr/>
      <dgm:t>
        <a:bodyPr/>
        <a:lstStyle/>
        <a:p>
          <a:endParaRPr lang="en-IN"/>
        </a:p>
      </dgm:t>
    </dgm:pt>
    <dgm:pt modelId="{DC39DDEB-2391-497C-81CA-1E7002796153}" type="sibTrans" cxnId="{331B9034-F446-432A-9560-58E6ADBA1F97}">
      <dgm:prSet/>
      <dgm:spPr/>
      <dgm:t>
        <a:bodyPr/>
        <a:lstStyle/>
        <a:p>
          <a:endParaRPr lang="en-IN"/>
        </a:p>
      </dgm:t>
    </dgm:pt>
    <dgm:pt modelId="{C2279B41-10FD-4390-B963-BF780ABDA39F}" type="pres">
      <dgm:prSet presAssocID="{63085546-7C7C-4B3E-ABEB-2669F1A65FB2}" presName="Name0" presStyleCnt="0">
        <dgm:presLayoutVars>
          <dgm:dir/>
          <dgm:resizeHandles val="exact"/>
        </dgm:presLayoutVars>
      </dgm:prSet>
      <dgm:spPr/>
    </dgm:pt>
    <dgm:pt modelId="{AEBE2D03-A25A-4738-AC39-1358BEC978D3}" type="pres">
      <dgm:prSet presAssocID="{9DCEA5FC-4640-45AF-B712-7A4FD94AEF0D}" presName="node" presStyleLbl="node1" presStyleIdx="0" presStyleCnt="5">
        <dgm:presLayoutVars>
          <dgm:bulletEnabled val="1"/>
        </dgm:presLayoutVars>
      </dgm:prSet>
      <dgm:spPr>
        <a:xfrm>
          <a:off x="10485" y="301803"/>
          <a:ext cx="2410357" cy="1446214"/>
        </a:xfrm>
        <a:prstGeom prst="rect">
          <a:avLst/>
        </a:prstGeom>
      </dgm:spPr>
    </dgm:pt>
    <dgm:pt modelId="{4164C87C-AAB0-497D-897C-F536781AD48B}" type="pres">
      <dgm:prSet presAssocID="{0A99745B-BB5C-49B3-A782-8DB57641F6C9}" presName="sibTrans" presStyleLbl="sibTrans1D1" presStyleIdx="0" presStyleCnt="4"/>
      <dgm:spPr/>
    </dgm:pt>
    <dgm:pt modelId="{5224A584-0630-4E75-836F-5E894880633B}" type="pres">
      <dgm:prSet presAssocID="{0A99745B-BB5C-49B3-A782-8DB57641F6C9}" presName="connectorText" presStyleLbl="sibTrans1D1" presStyleIdx="0" presStyleCnt="4"/>
      <dgm:spPr/>
    </dgm:pt>
    <dgm:pt modelId="{1F0BBB81-A829-4F33-ADAD-DB257C28A708}" type="pres">
      <dgm:prSet presAssocID="{096A9AF0-0DAE-4EB3-B448-4501DA034F4A}" presName="node" presStyleLbl="node1" presStyleIdx="1" presStyleCnt="5" custScaleX="106021">
        <dgm:presLayoutVars>
          <dgm:bulletEnabled val="1"/>
        </dgm:presLayoutVars>
      </dgm:prSet>
      <dgm:spPr>
        <a:xfrm>
          <a:off x="2975224" y="301803"/>
          <a:ext cx="2410357" cy="1446214"/>
        </a:xfrm>
        <a:prstGeom prst="rect">
          <a:avLst/>
        </a:prstGeom>
      </dgm:spPr>
    </dgm:pt>
    <dgm:pt modelId="{326F6287-C278-4FEF-9C9B-71DE7B824336}" type="pres">
      <dgm:prSet presAssocID="{6B0D7DA9-E6ED-4137-9716-F48BF62327A8}" presName="sibTrans" presStyleLbl="sibTrans1D1" presStyleIdx="1" presStyleCnt="4"/>
      <dgm:spPr/>
    </dgm:pt>
    <dgm:pt modelId="{5FFAD142-0B7F-4A44-9FF6-DE3F2389463A}" type="pres">
      <dgm:prSet presAssocID="{6B0D7DA9-E6ED-4137-9716-F48BF62327A8}" presName="connectorText" presStyleLbl="sibTrans1D1" presStyleIdx="1" presStyleCnt="4"/>
      <dgm:spPr/>
    </dgm:pt>
    <dgm:pt modelId="{10F0BADE-1954-488E-A1B9-9AC25791591A}" type="pres">
      <dgm:prSet presAssocID="{4EA069F3-397F-40D5-94A6-32C3E355C277}" presName="node" presStyleLbl="node1" presStyleIdx="2" presStyleCnt="5" custLinFactX="100000" custLinFactY="-38301" custLinFactNeighborX="141408" custLinFactNeighborY="-100000">
        <dgm:presLayoutVars>
          <dgm:bulletEnabled val="1"/>
        </dgm:presLayoutVars>
      </dgm:prSet>
      <dgm:spPr>
        <a:xfrm>
          <a:off x="5939964" y="301803"/>
          <a:ext cx="2410357" cy="1446214"/>
        </a:xfrm>
        <a:prstGeom prst="rect">
          <a:avLst/>
        </a:prstGeom>
      </dgm:spPr>
    </dgm:pt>
    <dgm:pt modelId="{25F5AE48-2B4D-461C-9BA9-23554CD4A2D2}" type="pres">
      <dgm:prSet presAssocID="{E94D5EF7-F47C-476C-A5FE-1C35261B578A}" presName="sibTrans" presStyleLbl="sibTrans1D1" presStyleIdx="2" presStyleCnt="4"/>
      <dgm:spPr/>
    </dgm:pt>
    <dgm:pt modelId="{45C29256-8493-484B-8CA5-2155F789AAB8}" type="pres">
      <dgm:prSet presAssocID="{E94D5EF7-F47C-476C-A5FE-1C35261B578A}" presName="connectorText" presStyleLbl="sibTrans1D1" presStyleIdx="2" presStyleCnt="4"/>
      <dgm:spPr/>
    </dgm:pt>
    <dgm:pt modelId="{A80CA081-1CE6-4D93-ADCF-B4D61C0DCB53}" type="pres">
      <dgm:prSet presAssocID="{D4C009FA-6D59-497C-ACCA-56F3FA7248D6}" presName="node" presStyleLbl="node1" presStyleIdx="3" presStyleCnt="5" custLinFactX="-23435" custLinFactNeighborX="-100000" custLinFactNeighborY="-7657">
        <dgm:presLayoutVars>
          <dgm:bulletEnabled val="1"/>
        </dgm:presLayoutVars>
      </dgm:prSet>
      <dgm:spPr>
        <a:xfrm>
          <a:off x="10485" y="2302399"/>
          <a:ext cx="2410357" cy="1446214"/>
        </a:xfrm>
        <a:prstGeom prst="rect">
          <a:avLst/>
        </a:prstGeom>
      </dgm:spPr>
    </dgm:pt>
    <dgm:pt modelId="{E1C58226-DB4F-4496-A746-5CFB1CC75CB6}" type="pres">
      <dgm:prSet presAssocID="{DC39DDEB-2391-497C-81CA-1E7002796153}" presName="sibTrans" presStyleLbl="sibTrans1D1" presStyleIdx="3" presStyleCnt="4"/>
      <dgm:spPr/>
    </dgm:pt>
    <dgm:pt modelId="{F7E5EAFB-6D88-43AA-8039-B3335CB2C8C0}" type="pres">
      <dgm:prSet presAssocID="{DC39DDEB-2391-497C-81CA-1E7002796153}" presName="connectorText" presStyleLbl="sibTrans1D1" presStyleIdx="3" presStyleCnt="4"/>
      <dgm:spPr/>
    </dgm:pt>
    <dgm:pt modelId="{51DD0E6E-4388-4F70-95A9-92023D249617}" type="pres">
      <dgm:prSet presAssocID="{357CD9C1-1F5F-4C6C-82F0-16AF790876BF}" presName="node" presStyleLbl="node1" presStyleIdx="4" presStyleCnt="5" custLinFactX="-27020" custLinFactNeighborX="-100000" custLinFactNeighborY="-7730">
        <dgm:presLayoutVars>
          <dgm:bulletEnabled val="1"/>
        </dgm:presLayoutVars>
      </dgm:prSet>
      <dgm:spPr>
        <a:xfrm>
          <a:off x="2975224" y="2302399"/>
          <a:ext cx="2410357" cy="1446214"/>
        </a:xfrm>
        <a:prstGeom prst="rect">
          <a:avLst/>
        </a:prstGeom>
      </dgm:spPr>
    </dgm:pt>
  </dgm:ptLst>
  <dgm:cxnLst>
    <dgm:cxn modelId="{EC980434-3B4F-4E34-963C-AD40232FD3FD}" type="presOf" srcId="{096A9AF0-0DAE-4EB3-B448-4501DA034F4A}" destId="{1F0BBB81-A829-4F33-ADAD-DB257C28A708}" srcOrd="0" destOrd="0" presId="urn:microsoft.com/office/officeart/2016/7/layout/RepeatingBendingProcessNew"/>
    <dgm:cxn modelId="{331B9034-F446-432A-9560-58E6ADBA1F97}" srcId="{63085546-7C7C-4B3E-ABEB-2669F1A65FB2}" destId="{D4C009FA-6D59-497C-ACCA-56F3FA7248D6}" srcOrd="3" destOrd="0" parTransId="{FA7BDE5D-4AFE-4E2A-96B2-B2C7AEAB82DD}" sibTransId="{DC39DDEB-2391-497C-81CA-1E7002796153}"/>
    <dgm:cxn modelId="{BB0F7439-3D7F-4595-8011-70D59E7B05E7}" type="presOf" srcId="{0A99745B-BB5C-49B3-A782-8DB57641F6C9}" destId="{5224A584-0630-4E75-836F-5E894880633B}" srcOrd="1" destOrd="0" presId="urn:microsoft.com/office/officeart/2016/7/layout/RepeatingBendingProcessNew"/>
    <dgm:cxn modelId="{2B13FB46-453B-4CC1-B5A3-C3D312859E29}" type="presOf" srcId="{9DCEA5FC-4640-45AF-B712-7A4FD94AEF0D}" destId="{AEBE2D03-A25A-4738-AC39-1358BEC978D3}" srcOrd="0" destOrd="0" presId="urn:microsoft.com/office/officeart/2016/7/layout/RepeatingBendingProcessNew"/>
    <dgm:cxn modelId="{5D901267-9EB6-4164-9B24-3EBCE8AD512A}" type="presOf" srcId="{DC39DDEB-2391-497C-81CA-1E7002796153}" destId="{E1C58226-DB4F-4496-A746-5CFB1CC75CB6}" srcOrd="0" destOrd="0" presId="urn:microsoft.com/office/officeart/2016/7/layout/RepeatingBendingProcessNew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07287D6D-9556-4661-A253-5897BDF100AB}" srcId="{63085546-7C7C-4B3E-ABEB-2669F1A65FB2}" destId="{357CD9C1-1F5F-4C6C-82F0-16AF790876BF}" srcOrd="4" destOrd="0" parTransId="{C872EAC8-10D2-415E-BDB1-6AE90B003779}" sibTransId="{CFFC34D4-6F2C-4441-A0F7-6D7A4F4C8F84}"/>
    <dgm:cxn modelId="{D28FCF4D-3C41-4F0C-B0A8-5323ED187DA0}" type="presOf" srcId="{0A99745B-BB5C-49B3-A782-8DB57641F6C9}" destId="{4164C87C-AAB0-497D-897C-F536781AD48B}" srcOrd="0" destOrd="0" presId="urn:microsoft.com/office/officeart/2016/7/layout/RepeatingBendingProcessNew"/>
    <dgm:cxn modelId="{DED06A55-976A-4251-9048-94CA531E394A}" type="presOf" srcId="{357CD9C1-1F5F-4C6C-82F0-16AF790876BF}" destId="{51DD0E6E-4388-4F70-95A9-92023D249617}" srcOrd="0" destOrd="0" presId="urn:microsoft.com/office/officeart/2016/7/layout/RepeatingBendingProcessNew"/>
    <dgm:cxn modelId="{05DD7E58-903A-49DB-90CC-77955A1A6E3C}" type="presOf" srcId="{63085546-7C7C-4B3E-ABEB-2669F1A65FB2}" destId="{C2279B41-10FD-4390-B963-BF780ABDA39F}" srcOrd="0" destOrd="0" presId="urn:microsoft.com/office/officeart/2016/7/layout/RepeatingBendingProcessNew"/>
    <dgm:cxn modelId="{68FBE059-9182-45CE-A9BC-1100B0DD3AA4}" type="presOf" srcId="{DC39DDEB-2391-497C-81CA-1E7002796153}" destId="{F7E5EAFB-6D88-43AA-8039-B3335CB2C8C0}" srcOrd="1" destOrd="0" presId="urn:microsoft.com/office/officeart/2016/7/layout/RepeatingBendingProcessNew"/>
    <dgm:cxn modelId="{882CD07B-7025-4C93-8AB2-EC10BE6AE91F}" type="presOf" srcId="{E94D5EF7-F47C-476C-A5FE-1C35261B578A}" destId="{25F5AE48-2B4D-461C-9BA9-23554CD4A2D2}" srcOrd="0" destOrd="0" presId="urn:microsoft.com/office/officeart/2016/7/layout/RepeatingBendingProcessNew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55928A9B-F63C-4104-8F63-AF247A1DDB47}" type="presOf" srcId="{6B0D7DA9-E6ED-4137-9716-F48BF62327A8}" destId="{326F6287-C278-4FEF-9C9B-71DE7B824336}" srcOrd="0" destOrd="0" presId="urn:microsoft.com/office/officeart/2016/7/layout/RepeatingBendingProcessNew"/>
    <dgm:cxn modelId="{413100A0-B38B-4CC8-B0C6-751BAAEBFFE1}" type="presOf" srcId="{E94D5EF7-F47C-476C-A5FE-1C35261B578A}" destId="{45C29256-8493-484B-8CA5-2155F789AAB8}" srcOrd="1" destOrd="0" presId="urn:microsoft.com/office/officeart/2016/7/layout/RepeatingBendingProcessNew"/>
    <dgm:cxn modelId="{0DBC22BC-0368-406A-99E0-3C3FE848B9EA}" type="presOf" srcId="{D4C009FA-6D59-497C-ACCA-56F3FA7248D6}" destId="{A80CA081-1CE6-4D93-ADCF-B4D61C0DCB53}" srcOrd="0" destOrd="0" presId="urn:microsoft.com/office/officeart/2016/7/layout/RepeatingBendingProcessNew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3085546-7C7C-4B3E-ABEB-2669F1A65FB2}" destId="{4EA069F3-397F-40D5-94A6-32C3E355C277}" srcOrd="2" destOrd="0" parTransId="{2F99115B-608E-4E08-A503-B74879A76D07}" sibTransId="{E94D5EF7-F47C-476C-A5FE-1C35261B578A}"/>
    <dgm:cxn modelId="{ED9EB7DC-38E7-4650-84E8-AD917579D2A4}" type="presOf" srcId="{4EA069F3-397F-40D5-94A6-32C3E355C277}" destId="{10F0BADE-1954-488E-A1B9-9AC25791591A}" srcOrd="0" destOrd="0" presId="urn:microsoft.com/office/officeart/2016/7/layout/RepeatingBendingProcessNew"/>
    <dgm:cxn modelId="{D31708DE-1B28-443C-8BF9-AAA6931EA3D9}" type="presOf" srcId="{6B0D7DA9-E6ED-4137-9716-F48BF62327A8}" destId="{5FFAD142-0B7F-4A44-9FF6-DE3F2389463A}" srcOrd="1" destOrd="0" presId="urn:microsoft.com/office/officeart/2016/7/layout/RepeatingBendingProcessNew"/>
    <dgm:cxn modelId="{09BD26F3-C7F2-4CFE-89F2-2219677E54CC}" type="presOf" srcId="{92921081-529B-4D1C-83A4-C416BB4C5224}" destId="{1F0BBB81-A829-4F33-ADAD-DB257C28A708}" srcOrd="0" destOrd="1" presId="urn:microsoft.com/office/officeart/2016/7/layout/RepeatingBendingProcessNew"/>
    <dgm:cxn modelId="{F8360CBD-8911-4B46-AC5A-240F7EA2092D}" type="presParOf" srcId="{C2279B41-10FD-4390-B963-BF780ABDA39F}" destId="{AEBE2D03-A25A-4738-AC39-1358BEC978D3}" srcOrd="0" destOrd="0" presId="urn:microsoft.com/office/officeart/2016/7/layout/RepeatingBendingProcessNew"/>
    <dgm:cxn modelId="{5BEB8811-DDEF-4A05-A712-556C00213FDE}" type="presParOf" srcId="{C2279B41-10FD-4390-B963-BF780ABDA39F}" destId="{4164C87C-AAB0-497D-897C-F536781AD48B}" srcOrd="1" destOrd="0" presId="urn:microsoft.com/office/officeart/2016/7/layout/RepeatingBendingProcessNew"/>
    <dgm:cxn modelId="{E47E45A9-A67D-4FA0-BC36-98C806DDE519}" type="presParOf" srcId="{4164C87C-AAB0-497D-897C-F536781AD48B}" destId="{5224A584-0630-4E75-836F-5E894880633B}" srcOrd="0" destOrd="0" presId="urn:microsoft.com/office/officeart/2016/7/layout/RepeatingBendingProcessNew"/>
    <dgm:cxn modelId="{F5F028D4-2897-4327-B821-5693410ADB96}" type="presParOf" srcId="{C2279B41-10FD-4390-B963-BF780ABDA39F}" destId="{1F0BBB81-A829-4F33-ADAD-DB257C28A708}" srcOrd="2" destOrd="0" presId="urn:microsoft.com/office/officeart/2016/7/layout/RepeatingBendingProcessNew"/>
    <dgm:cxn modelId="{2C4F912D-C7AC-44B1-8942-3B76C958E836}" type="presParOf" srcId="{C2279B41-10FD-4390-B963-BF780ABDA39F}" destId="{326F6287-C278-4FEF-9C9B-71DE7B824336}" srcOrd="3" destOrd="0" presId="urn:microsoft.com/office/officeart/2016/7/layout/RepeatingBendingProcessNew"/>
    <dgm:cxn modelId="{A0F55A30-DBDC-43B0-8CF3-997717E65F04}" type="presParOf" srcId="{326F6287-C278-4FEF-9C9B-71DE7B824336}" destId="{5FFAD142-0B7F-4A44-9FF6-DE3F2389463A}" srcOrd="0" destOrd="0" presId="urn:microsoft.com/office/officeart/2016/7/layout/RepeatingBendingProcessNew"/>
    <dgm:cxn modelId="{E2635DCF-9D3E-4148-90E9-3FAC21BB8608}" type="presParOf" srcId="{C2279B41-10FD-4390-B963-BF780ABDA39F}" destId="{10F0BADE-1954-488E-A1B9-9AC25791591A}" srcOrd="4" destOrd="0" presId="urn:microsoft.com/office/officeart/2016/7/layout/RepeatingBendingProcessNew"/>
    <dgm:cxn modelId="{3F628B36-B91E-4487-8CBF-7D2EEA486BB6}" type="presParOf" srcId="{C2279B41-10FD-4390-B963-BF780ABDA39F}" destId="{25F5AE48-2B4D-461C-9BA9-23554CD4A2D2}" srcOrd="5" destOrd="0" presId="urn:microsoft.com/office/officeart/2016/7/layout/RepeatingBendingProcessNew"/>
    <dgm:cxn modelId="{746A316F-0FD1-4B72-8689-169D6B8291A9}" type="presParOf" srcId="{25F5AE48-2B4D-461C-9BA9-23554CD4A2D2}" destId="{45C29256-8493-484B-8CA5-2155F789AAB8}" srcOrd="0" destOrd="0" presId="urn:microsoft.com/office/officeart/2016/7/layout/RepeatingBendingProcessNew"/>
    <dgm:cxn modelId="{4FD14575-5986-448A-8F8B-66D3C09AFFBC}" type="presParOf" srcId="{C2279B41-10FD-4390-B963-BF780ABDA39F}" destId="{A80CA081-1CE6-4D93-ADCF-B4D61C0DCB53}" srcOrd="6" destOrd="0" presId="urn:microsoft.com/office/officeart/2016/7/layout/RepeatingBendingProcessNew"/>
    <dgm:cxn modelId="{9A0D53F6-6788-452C-A56C-D53C6F230AB7}" type="presParOf" srcId="{C2279B41-10FD-4390-B963-BF780ABDA39F}" destId="{E1C58226-DB4F-4496-A746-5CFB1CC75CB6}" srcOrd="7" destOrd="0" presId="urn:microsoft.com/office/officeart/2016/7/layout/RepeatingBendingProcessNew"/>
    <dgm:cxn modelId="{4396DFAC-48E7-4BC8-9F5F-ECCC3A43F438}" type="presParOf" srcId="{E1C58226-DB4F-4496-A746-5CFB1CC75CB6}" destId="{F7E5EAFB-6D88-43AA-8039-B3335CB2C8C0}" srcOrd="0" destOrd="0" presId="urn:microsoft.com/office/officeart/2016/7/layout/RepeatingBendingProcessNew"/>
    <dgm:cxn modelId="{C83A7104-0CA4-4386-A714-B6AB2C4FC0C9}" type="presParOf" srcId="{C2279B41-10FD-4390-B963-BF780ABDA39F}" destId="{51DD0E6E-4388-4F70-95A9-92023D24961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4C87C-AAB0-497D-897C-F536781AD48B}">
      <dsp:nvSpPr>
        <dsp:cNvPr id="0" name=""/>
        <dsp:cNvSpPr/>
      </dsp:nvSpPr>
      <dsp:spPr>
        <a:xfrm>
          <a:off x="2175955" y="907348"/>
          <a:ext cx="468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11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7544" y="950572"/>
        <a:ext cx="24935" cy="4992"/>
      </dsp:txXfrm>
    </dsp:sp>
    <dsp:sp modelId="{AEBE2D03-A25A-4738-AC39-1358BEC978D3}">
      <dsp:nvSpPr>
        <dsp:cNvPr id="0" name=""/>
        <dsp:cNvSpPr/>
      </dsp:nvSpPr>
      <dsp:spPr>
        <a:xfrm>
          <a:off x="9432" y="302571"/>
          <a:ext cx="2168322" cy="1300993"/>
        </a:xfrm>
        <a:prstGeom prst="rect">
          <a:avLst/>
        </a:prstGeom>
        <a:gradFill flip="none" rotWithShape="1">
          <a:gsLst>
            <a:gs pos="70000">
              <a:prstClr val="white">
                <a:lumMod val="75000"/>
              </a:prstClr>
            </a:gs>
            <a:gs pos="100000">
              <a:prstClr val="white">
                <a:lumMod val="75000"/>
              </a:prstClr>
            </a:gs>
          </a:gsLst>
          <a:path path="rect">
            <a:fillToRect l="100000" t="100000"/>
          </a:path>
          <a:tileRect r="-100000" b="-100000"/>
        </a:gradFill>
        <a:ln>
          <a:solidFill>
            <a:prstClr val="white">
              <a:hueOff val="0"/>
              <a:satOff val="0"/>
              <a:lumOff val="0"/>
            </a:prst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23977" rIns="118110" bIns="123977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COLLECTION OF DATASET</a:t>
          </a:r>
        </a:p>
      </dsp:txBody>
      <dsp:txXfrm>
        <a:off x="9432" y="302571"/>
        <a:ext cx="2168322" cy="1300993"/>
      </dsp:txXfrm>
    </dsp:sp>
    <dsp:sp modelId="{326F6287-C278-4FEF-9C9B-71DE7B824336}">
      <dsp:nvSpPr>
        <dsp:cNvPr id="0" name=""/>
        <dsp:cNvSpPr/>
      </dsp:nvSpPr>
      <dsp:spPr>
        <a:xfrm>
          <a:off x="4973546" y="907348"/>
          <a:ext cx="2379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6095" y="45720"/>
              </a:lnTo>
              <a:lnTo>
                <a:pt x="136095" y="46140"/>
              </a:lnTo>
              <a:lnTo>
                <a:pt x="237990" y="461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5826" y="950572"/>
        <a:ext cx="13429" cy="4992"/>
      </dsp:txXfrm>
    </dsp:sp>
    <dsp:sp modelId="{1F0BBB81-A829-4F33-ADAD-DB257C28A708}">
      <dsp:nvSpPr>
        <dsp:cNvPr id="0" name=""/>
        <dsp:cNvSpPr/>
      </dsp:nvSpPr>
      <dsp:spPr>
        <a:xfrm>
          <a:off x="2676469" y="302571"/>
          <a:ext cx="2298877" cy="1300993"/>
        </a:xfrm>
        <a:prstGeom prst="rect">
          <a:avLst/>
        </a:prstGeom>
        <a:gradFill flip="none" rotWithShape="1">
          <a:gsLst>
            <a:gs pos="70000">
              <a:prstClr val="white">
                <a:lumMod val="75000"/>
              </a:prstClr>
            </a:gs>
            <a:gs pos="100000">
              <a:prstClr val="white">
                <a:lumMod val="75000"/>
              </a:prstClr>
            </a:gs>
          </a:gsLst>
          <a:path path="rect">
            <a:fillToRect l="100000" t="100000"/>
          </a:path>
          <a:tileRect r="-100000" b="-100000"/>
        </a:gradFill>
        <a:ln>
          <a:solidFill>
            <a:prstClr val="white">
              <a:hueOff val="0"/>
              <a:satOff val="0"/>
              <a:lumOff val="0"/>
            </a:prst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23977" rIns="118110" bIns="123977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BUSINESS UNDERSTANDING </a:t>
          </a:r>
          <a:endParaRPr lang="en-I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76469" y="302571"/>
        <a:ext cx="2298877" cy="1300993"/>
      </dsp:txXfrm>
    </dsp:sp>
    <dsp:sp modelId="{25F5AE48-2B4D-461C-9BA9-23554CD4A2D2}">
      <dsp:nvSpPr>
        <dsp:cNvPr id="0" name=""/>
        <dsp:cNvSpPr/>
      </dsp:nvSpPr>
      <dsp:spPr>
        <a:xfrm>
          <a:off x="1084161" y="1602185"/>
          <a:ext cx="5243936" cy="368076"/>
        </a:xfrm>
        <a:custGeom>
          <a:avLst/>
          <a:gdLst/>
          <a:ahLst/>
          <a:cxnLst/>
          <a:rect l="0" t="0" r="0" b="0"/>
          <a:pathLst>
            <a:path>
              <a:moveTo>
                <a:pt x="5243936" y="0"/>
              </a:moveTo>
              <a:lnTo>
                <a:pt x="5243936" y="201138"/>
              </a:lnTo>
              <a:lnTo>
                <a:pt x="0" y="201138"/>
              </a:lnTo>
              <a:lnTo>
                <a:pt x="0" y="3680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74652" y="1783727"/>
        <a:ext cx="262953" cy="4992"/>
      </dsp:txXfrm>
    </dsp:sp>
    <dsp:sp modelId="{10F0BADE-1954-488E-A1B9-9AC25791591A}">
      <dsp:nvSpPr>
        <dsp:cNvPr id="0" name=""/>
        <dsp:cNvSpPr/>
      </dsp:nvSpPr>
      <dsp:spPr>
        <a:xfrm>
          <a:off x="5243936" y="302992"/>
          <a:ext cx="2168322" cy="1300993"/>
        </a:xfrm>
        <a:prstGeom prst="rect">
          <a:avLst/>
        </a:prstGeom>
        <a:gradFill flip="none" rotWithShape="1">
          <a:gsLst>
            <a:gs pos="70000">
              <a:schemeClr val="bg1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ln>
          <a:solidFill>
            <a:schemeClr val="lt1">
              <a:hueOff val="0"/>
              <a:satOff val="0"/>
              <a:lumOff val="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23977" rIns="118110" bIns="12397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INITIAL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ANALYSIS(EDA), FEATURE ENGINEERING</a:t>
          </a:r>
          <a:endParaRPr lang="en-US" sz="18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43936" y="302992"/>
        <a:ext cx="2168322" cy="1300993"/>
      </dsp:txXfrm>
    </dsp:sp>
    <dsp:sp modelId="{E1C58226-DB4F-4496-A746-5CFB1CC75CB6}">
      <dsp:nvSpPr>
        <dsp:cNvPr id="0" name=""/>
        <dsp:cNvSpPr/>
      </dsp:nvSpPr>
      <dsp:spPr>
        <a:xfrm>
          <a:off x="2166522" y="2606489"/>
          <a:ext cx="3903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669"/>
              </a:moveTo>
              <a:lnTo>
                <a:pt x="212289" y="46669"/>
              </a:lnTo>
              <a:lnTo>
                <a:pt x="212289" y="45720"/>
              </a:lnTo>
              <a:lnTo>
                <a:pt x="390379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51188" y="2649713"/>
        <a:ext cx="21049" cy="4992"/>
      </dsp:txXfrm>
    </dsp:sp>
    <dsp:sp modelId="{A80CA081-1CE6-4D93-ADCF-B4D61C0DCB53}">
      <dsp:nvSpPr>
        <dsp:cNvPr id="0" name=""/>
        <dsp:cNvSpPr/>
      </dsp:nvSpPr>
      <dsp:spPr>
        <a:xfrm>
          <a:off x="0" y="2002662"/>
          <a:ext cx="2168322" cy="1300993"/>
        </a:xfrm>
        <a:prstGeom prst="rect">
          <a:avLst/>
        </a:prstGeom>
        <a:gradFill flip="none" rotWithShape="1">
          <a:gsLst>
            <a:gs pos="70000">
              <a:prstClr val="white">
                <a:lumMod val="75000"/>
              </a:prstClr>
            </a:gs>
            <a:gs pos="100000">
              <a:prstClr val="white">
                <a:lumMod val="75000"/>
              </a:prstClr>
            </a:gs>
          </a:gsLst>
          <a:path path="rect">
            <a:fillToRect l="100000" t="100000"/>
          </a:path>
          <a:tileRect r="-100000" b="-100000"/>
        </a:gradFill>
        <a:ln>
          <a:solidFill>
            <a:prstClr val="white">
              <a:hueOff val="0"/>
              <a:satOff val="0"/>
              <a:lumOff val="0"/>
            </a:prst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23977" rIns="118110" bIns="12397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 BUILDING</a:t>
          </a:r>
        </a:p>
      </dsp:txBody>
      <dsp:txXfrm>
        <a:off x="0" y="2002662"/>
        <a:ext cx="2168322" cy="1300993"/>
      </dsp:txXfrm>
    </dsp:sp>
    <dsp:sp modelId="{51DD0E6E-4388-4F70-95A9-92023D249617}">
      <dsp:nvSpPr>
        <dsp:cNvPr id="0" name=""/>
        <dsp:cNvSpPr/>
      </dsp:nvSpPr>
      <dsp:spPr>
        <a:xfrm>
          <a:off x="2589302" y="2001712"/>
          <a:ext cx="2168322" cy="1300993"/>
        </a:xfrm>
        <a:prstGeom prst="rect">
          <a:avLst/>
        </a:prstGeom>
        <a:gradFill flip="none" rotWithShape="1">
          <a:gsLst>
            <a:gs pos="70000">
              <a:prstClr val="white">
                <a:lumMod val="75000"/>
              </a:prstClr>
            </a:gs>
            <a:gs pos="100000">
              <a:prstClr val="white">
                <a:lumMod val="75000"/>
              </a:prstClr>
            </a:gs>
          </a:gsLst>
          <a:path path="rect">
            <a:fillToRect l="100000" t="100000"/>
          </a:path>
          <a:tileRect r="-100000" b="-100000"/>
        </a:gradFill>
        <a:ln>
          <a:solidFill>
            <a:prstClr val="white">
              <a:hueOff val="0"/>
              <a:satOff val="0"/>
              <a:lumOff val="0"/>
            </a:prst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23977" rIns="118110" bIns="123977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MODEL DEPLOYMENT</a:t>
          </a:r>
        </a:p>
      </dsp:txBody>
      <dsp:txXfrm>
        <a:off x="2589302" y="2001712"/>
        <a:ext cx="2168322" cy="1300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87526-5986-4805-9A0C-28DE5A6E3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888DD-1824-433D-93E6-107CB483B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3149-04DB-480C-B99F-2D0FF8BD0396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5C994-C8B9-41AB-8285-66D001683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6165D-EDA6-4378-9333-DCA63E4C4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F872-3A93-40C4-8D47-FB2AF6E4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B5E7-5914-46DF-85A8-EF1878587CC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1EDB5-B54C-40F7-AED3-6FEDBDE3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1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6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8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2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9F822C-F838-414C-BE88-4C36BDF8A5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9" r:id="rId1"/>
    <p:sldLayoutId id="2147485280" r:id="rId2"/>
    <p:sldLayoutId id="2147485281" r:id="rId3"/>
    <p:sldLayoutId id="2147485282" r:id="rId4"/>
    <p:sldLayoutId id="2147485283" r:id="rId5"/>
    <p:sldLayoutId id="2147485284" r:id="rId6"/>
    <p:sldLayoutId id="2147485285" r:id="rId7"/>
    <p:sldLayoutId id="2147485286" r:id="rId8"/>
    <p:sldLayoutId id="2147485287" r:id="rId9"/>
    <p:sldLayoutId id="2147485288" r:id="rId10"/>
    <p:sldLayoutId id="21474852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8497-7478-4598-994E-E44C8DBA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39" y="1087042"/>
            <a:ext cx="5989319" cy="65161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PROJECT-123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B3D2D-BEDD-5FE3-4964-AC6CFB73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83" y="2947714"/>
            <a:ext cx="6146759" cy="3375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F1631-89D1-CC70-F39F-943C0A508629}"/>
              </a:ext>
            </a:extLst>
          </p:cNvPr>
          <p:cNvSpPr/>
          <p:nvPr/>
        </p:nvSpPr>
        <p:spPr>
          <a:xfrm>
            <a:off x="779171" y="1941644"/>
            <a:ext cx="7772401" cy="651617"/>
          </a:xfrm>
          <a:prstGeom prst="roundRect">
            <a:avLst/>
          </a:prstGeom>
          <a:solidFill>
            <a:srgbClr val="FFC3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SENTIMENT ANALYSIS ON IPHONE_4s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1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DC14C-97B1-25E5-4F86-8D4AD6D8A13C}"/>
              </a:ext>
            </a:extLst>
          </p:cNvPr>
          <p:cNvSpPr txBox="1"/>
          <p:nvPr/>
        </p:nvSpPr>
        <p:spPr>
          <a:xfrm>
            <a:off x="851984" y="3598441"/>
            <a:ext cx="8016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Poppins-Light"/>
                <a:cs typeface="Times New Roman" panose="02020603050405020304" pitchFamily="18" charset="0"/>
              </a:rPr>
              <a:t>Remove the HTML tags and URLs from the reviews</a:t>
            </a:r>
            <a:r>
              <a:rPr lang="en-US" sz="2000" dirty="0">
                <a:solidFill>
                  <a:srgbClr val="000000"/>
                </a:solidFill>
                <a:latin typeface="Poppins-Light"/>
                <a:cs typeface="Times New Roman" panose="02020603050405020304" pitchFamily="18" charset="0"/>
              </a:rPr>
              <a:t> b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-Light"/>
                <a:cs typeface="Times New Roman" panose="02020603050405020304" pitchFamily="18" charset="0"/>
              </a:rPr>
              <a:t>y importing Beautifu</a:t>
            </a:r>
            <a:r>
              <a:rPr lang="en-US" sz="2000" dirty="0">
                <a:solidFill>
                  <a:srgbClr val="000000"/>
                </a:solidFill>
                <a:latin typeface="Poppins-Light"/>
                <a:cs typeface="Times New Roman" panose="02020603050405020304" pitchFamily="18" charset="0"/>
              </a:rPr>
              <a:t>l Soup</a:t>
            </a:r>
            <a:endParaRPr lang="en-US" sz="2000" i="0" dirty="0">
              <a:solidFill>
                <a:srgbClr val="000000"/>
              </a:solidFill>
              <a:effectLst/>
              <a:latin typeface="Poppins-Light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BC726-4585-3434-1E7F-1CEFCD7AB056}"/>
              </a:ext>
            </a:extLst>
          </p:cNvPr>
          <p:cNvSpPr txBox="1"/>
          <p:nvPr/>
        </p:nvSpPr>
        <p:spPr>
          <a:xfrm>
            <a:off x="820057" y="2072300"/>
            <a:ext cx="623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oppins-Light"/>
                <a:cs typeface="Times New Roman" panose="02020603050405020304" pitchFamily="18" charset="0"/>
              </a:rPr>
              <a:t>Convert the all reviews into the lower case.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71408F-61C5-6319-6190-F8B776047F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93888" y="2654300"/>
            <a:ext cx="7250112" cy="369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EC432D-0716-A042-54D6-BDE37246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19" y="4537254"/>
            <a:ext cx="7387523" cy="65731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A322A25-6570-B96C-B2F6-8849DAD40583}"/>
              </a:ext>
            </a:extLst>
          </p:cNvPr>
          <p:cNvSpPr txBox="1">
            <a:spLocks/>
          </p:cNvSpPr>
          <p:nvPr/>
        </p:nvSpPr>
        <p:spPr>
          <a:xfrm>
            <a:off x="901522" y="850005"/>
            <a:ext cx="3335627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A867F-8205-B13E-6367-AC5964F2A9AD}"/>
              </a:ext>
            </a:extLst>
          </p:cNvPr>
          <p:cNvSpPr txBox="1"/>
          <p:nvPr/>
        </p:nvSpPr>
        <p:spPr>
          <a:xfrm>
            <a:off x="921656" y="2072308"/>
            <a:ext cx="6001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oppins-Light"/>
                <a:cs typeface="Times New Roman" panose="02020603050405020304" pitchFamily="18" charset="0"/>
              </a:rPr>
              <a:t>Perform the Contractions on the reviews.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6AFA1-11A0-C123-1D4D-20F2F872C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87" y="2664784"/>
            <a:ext cx="7094229" cy="3306418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97883D10-B9BE-A864-E9FC-B896D3A9DCA7}"/>
              </a:ext>
            </a:extLst>
          </p:cNvPr>
          <p:cNvSpPr txBox="1">
            <a:spLocks/>
          </p:cNvSpPr>
          <p:nvPr/>
        </p:nvSpPr>
        <p:spPr>
          <a:xfrm>
            <a:off x="901522" y="850005"/>
            <a:ext cx="3335627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6C2125-A8A4-D7DA-ADE7-33F5845FFFE3}"/>
              </a:ext>
            </a:extLst>
          </p:cNvPr>
          <p:cNvSpPr txBox="1"/>
          <p:nvPr/>
        </p:nvSpPr>
        <p:spPr>
          <a:xfrm>
            <a:off x="791032" y="207229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00000"/>
                </a:solidFill>
                <a:effectLst/>
                <a:latin typeface="Poppins-Light"/>
                <a:cs typeface="Times New Roman" panose="02020603050405020304" pitchFamily="18" charset="0"/>
              </a:rPr>
              <a:t>Remove non-alpha characters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6ED618-7F5F-04BB-3CF3-F8F5E3F3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5" y="2591195"/>
            <a:ext cx="7543800" cy="400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E4D574-40C4-B259-6508-A67D6026B773}"/>
              </a:ext>
            </a:extLst>
          </p:cNvPr>
          <p:cNvSpPr txBox="1"/>
          <p:nvPr/>
        </p:nvSpPr>
        <p:spPr>
          <a:xfrm>
            <a:off x="791031" y="3573913"/>
            <a:ext cx="6349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Poppins-Light"/>
                <a:cs typeface="Times New Roman" panose="02020603050405020304" pitchFamily="18" charset="0"/>
              </a:rPr>
              <a:t>Remove the extra spaces between the 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8E5E79-434C-336D-4CB8-32BB2C82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59" y="4020893"/>
            <a:ext cx="7860213" cy="287250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381DD3ED-3BD8-3F9C-0B0D-EB29F5C1AF74}"/>
              </a:ext>
            </a:extLst>
          </p:cNvPr>
          <p:cNvSpPr txBox="1">
            <a:spLocks/>
          </p:cNvSpPr>
          <p:nvPr/>
        </p:nvSpPr>
        <p:spPr>
          <a:xfrm>
            <a:off x="901522" y="850005"/>
            <a:ext cx="3335627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C61B0-C9DB-B8D9-58FD-3F46318D1921}"/>
              </a:ext>
            </a:extLst>
          </p:cNvPr>
          <p:cNvSpPr txBox="1"/>
          <p:nvPr/>
        </p:nvSpPr>
        <p:spPr>
          <a:xfrm>
            <a:off x="856344" y="2035411"/>
            <a:ext cx="7213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Poppins-Light"/>
              </a:rPr>
              <a:t>Remove the stop words by using the NLTK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C1901-A8D9-BFC1-D3AB-4771EF4F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3" y="2562187"/>
            <a:ext cx="7878274" cy="674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D6D94-D84A-19A3-8B8A-147F8ED6AAAD}"/>
              </a:ext>
            </a:extLst>
          </p:cNvPr>
          <p:cNvSpPr txBox="1"/>
          <p:nvPr/>
        </p:nvSpPr>
        <p:spPr>
          <a:xfrm>
            <a:off x="899886" y="3851830"/>
            <a:ext cx="7510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Poppins-Light"/>
              </a:rPr>
              <a:t>Perform lemmatization using the wordnet </a:t>
            </a:r>
            <a:r>
              <a:rPr lang="en-IN" sz="2000" dirty="0" err="1">
                <a:latin typeface="Poppins-Light"/>
              </a:rPr>
              <a:t>lemmatizer</a:t>
            </a:r>
            <a:endParaRPr lang="en-IN" sz="2000" dirty="0">
              <a:latin typeface="Poppins-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88D82-9087-BE3B-A43C-ECECF640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0" y="4362503"/>
            <a:ext cx="9013371" cy="877153"/>
          </a:xfrm>
          <a:prstGeom prst="rect">
            <a:avLst/>
          </a:prstGeom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4EAEFE45-16A1-4605-8B3B-96925C4753F7}"/>
              </a:ext>
            </a:extLst>
          </p:cNvPr>
          <p:cNvSpPr txBox="1">
            <a:spLocks/>
          </p:cNvSpPr>
          <p:nvPr/>
        </p:nvSpPr>
        <p:spPr>
          <a:xfrm>
            <a:off x="901522" y="850005"/>
            <a:ext cx="3335627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9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6541C0-A438-FD3D-D307-903245A81DC7}"/>
              </a:ext>
            </a:extLst>
          </p:cNvPr>
          <p:cNvSpPr txBox="1"/>
          <p:nvPr/>
        </p:nvSpPr>
        <p:spPr>
          <a:xfrm>
            <a:off x="798491" y="1759637"/>
            <a:ext cx="76500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Poppins-Light"/>
              </a:rPr>
              <a:t>After converting all the reviews into the lower case. Removed the HTML tags and URL, Non-alpha characters, extra space between the words and the stop words by using NTLK package. Performed the </a:t>
            </a:r>
            <a:r>
              <a:rPr lang="en-IN" sz="1600" dirty="0" err="1">
                <a:latin typeface="Poppins-Light"/>
              </a:rPr>
              <a:t>constractions</a:t>
            </a:r>
            <a:r>
              <a:rPr lang="en-IN" sz="1600" dirty="0">
                <a:latin typeface="Poppins-Light"/>
              </a:rPr>
              <a:t> and  Performed lemmatization using the wordnet </a:t>
            </a:r>
            <a:r>
              <a:rPr lang="en-IN" sz="1600" dirty="0" err="1">
                <a:latin typeface="Poppins-Light"/>
              </a:rPr>
              <a:t>lemmatizer</a:t>
            </a:r>
            <a:r>
              <a:rPr lang="en-IN" sz="1600" dirty="0">
                <a:latin typeface="Poppins-Light"/>
              </a:rPr>
              <a:t> the final dataset will be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87462-7493-0A81-E03F-3BD5712B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54" y="3216056"/>
            <a:ext cx="6163684" cy="3012392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2F943ABA-289A-CCF2-C8C9-2F6126F2831A}"/>
              </a:ext>
            </a:extLst>
          </p:cNvPr>
          <p:cNvSpPr txBox="1">
            <a:spLocks/>
          </p:cNvSpPr>
          <p:nvPr/>
        </p:nvSpPr>
        <p:spPr>
          <a:xfrm>
            <a:off x="901522" y="850005"/>
            <a:ext cx="3335627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8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CBA11-D1F2-85AA-E95B-99CA8994376F}"/>
              </a:ext>
            </a:extLst>
          </p:cNvPr>
          <p:cNvSpPr txBox="1"/>
          <p:nvPr/>
        </p:nvSpPr>
        <p:spPr>
          <a:xfrm>
            <a:off x="901521" y="1969479"/>
            <a:ext cx="7508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-Light"/>
              </a:rPr>
              <a:t>After the Model building and Evaluation process, we have deployed the code using “</a:t>
            </a:r>
            <a:r>
              <a:rPr lang="en-US" dirty="0" err="1">
                <a:latin typeface="Poppins-Light"/>
              </a:rPr>
              <a:t>spyder</a:t>
            </a:r>
            <a:r>
              <a:rPr lang="en-US" dirty="0">
                <a:latin typeface="Poppins-Light"/>
              </a:rPr>
              <a:t>”.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EC069B27-ECCA-422A-2968-4FF2B3D7667E}"/>
              </a:ext>
            </a:extLst>
          </p:cNvPr>
          <p:cNvSpPr txBox="1">
            <a:spLocks/>
          </p:cNvSpPr>
          <p:nvPr/>
        </p:nvSpPr>
        <p:spPr>
          <a:xfrm>
            <a:off x="901522" y="850005"/>
            <a:ext cx="3773509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C4ECB-A05D-9543-F77D-FA02522A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48" y="2680205"/>
            <a:ext cx="5234081" cy="35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C61C46FC-763E-29C6-C69E-D468CB953775}"/>
              </a:ext>
            </a:extLst>
          </p:cNvPr>
          <p:cNvSpPr txBox="1">
            <a:spLocks/>
          </p:cNvSpPr>
          <p:nvPr/>
        </p:nvSpPr>
        <p:spPr>
          <a:xfrm>
            <a:off x="901522" y="850005"/>
            <a:ext cx="2678805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CDA69-B64A-86C7-DBDC-7481B2BA6A9D}"/>
              </a:ext>
            </a:extLst>
          </p:cNvPr>
          <p:cNvSpPr txBox="1"/>
          <p:nvPr/>
        </p:nvSpPr>
        <p:spPr>
          <a:xfrm>
            <a:off x="811370" y="1946373"/>
            <a:ext cx="7650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Poppins-Light"/>
              </a:rPr>
              <a:t>In this project, we developed a system that extracts potential features from a text and clusters opinion expressions describing each of the features. It finally retrieves the opinion expression describing the user specified feature.</a:t>
            </a:r>
            <a:endParaRPr lang="en-IN" sz="1800" dirty="0">
              <a:latin typeface="Poppins-Light"/>
            </a:endParaRPr>
          </a:p>
        </p:txBody>
      </p:sp>
    </p:spTree>
    <p:extLst>
      <p:ext uri="{BB962C8B-B14F-4D97-AF65-F5344CB8AC3E}">
        <p14:creationId xmlns:p14="http://schemas.microsoft.com/office/powerpoint/2010/main" val="271394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7E8FCA41-9D01-443F-8E44-F4ED5EAF8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5" r="1" b="12181"/>
          <a:stretch/>
        </p:blipFill>
        <p:spPr>
          <a:xfrm rot="21480000">
            <a:off x="472917" y="1035547"/>
            <a:ext cx="8144595" cy="3913150"/>
          </a:xfrm>
          <a:prstGeom prst="rect">
            <a:avLst/>
          </a:prstGeom>
          <a:solidFill>
            <a:srgbClr val="FFCE3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45731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B09F83A-5631-13FC-BA7D-A748DFA9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D1CF-949C-14A9-94A7-941F29825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293" y="3567794"/>
            <a:ext cx="75893" cy="10268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A3A1B1-7A81-34AC-50E2-0DAD12D0837F}"/>
              </a:ext>
            </a:extLst>
          </p:cNvPr>
          <p:cNvSpPr/>
          <p:nvPr/>
        </p:nvSpPr>
        <p:spPr>
          <a:xfrm>
            <a:off x="10161" y="1200333"/>
            <a:ext cx="6216467" cy="3580327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Deepak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Baliram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Talekar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Deepak C N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Harsh Suvarna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Krishna Prasad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Sourav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Shivkumar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Shukla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Sowmiya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Vrushabh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Dipak Patil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F8A210-449C-8BC2-CFEE-C8E8F67B92F6}"/>
              </a:ext>
            </a:extLst>
          </p:cNvPr>
          <p:cNvSpPr/>
          <p:nvPr/>
        </p:nvSpPr>
        <p:spPr>
          <a:xfrm>
            <a:off x="4512305" y="4765190"/>
            <a:ext cx="4180933" cy="1030304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Ramachandani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Textblob Vs Vader Library For Sentiment Analysis In Python - AI Summary">
            <a:extLst>
              <a:ext uri="{FF2B5EF4-FFF2-40B4-BE49-F238E27FC236}">
                <a16:creationId xmlns:a16="http://schemas.microsoft.com/office/drawing/2014/main" id="{C082A6A1-9468-07CE-93D2-A72AF0588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"/>
          <a:stretch/>
        </p:blipFill>
        <p:spPr bwMode="auto">
          <a:xfrm>
            <a:off x="0" y="4308339"/>
            <a:ext cx="3991429" cy="20924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137848-A268-6C01-80D5-D427843F068D}"/>
              </a:ext>
            </a:extLst>
          </p:cNvPr>
          <p:cNvSpPr/>
          <p:nvPr/>
        </p:nvSpPr>
        <p:spPr>
          <a:xfrm>
            <a:off x="3007221" y="888642"/>
            <a:ext cx="2710999" cy="605306"/>
          </a:xfrm>
          <a:prstGeom prst="roundRect">
            <a:avLst/>
          </a:prstGeom>
          <a:solidFill>
            <a:srgbClr val="FFCE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03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D84D03-48F5-75FA-5E70-0DE7ECF64320}"/>
              </a:ext>
            </a:extLst>
          </p:cNvPr>
          <p:cNvSpPr txBox="1"/>
          <p:nvPr/>
        </p:nvSpPr>
        <p:spPr>
          <a:xfrm>
            <a:off x="811369" y="2034861"/>
            <a:ext cx="7675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Poppins-Light"/>
              </a:rPr>
              <a:t>In this project, we aim to perform Sentiment Analysis on </a:t>
            </a:r>
            <a:r>
              <a:rPr lang="en-US" b="0" i="0" u="none" strike="noStrike" baseline="0" dirty="0" err="1">
                <a:latin typeface="Poppins-Light"/>
              </a:rPr>
              <a:t>Iphone</a:t>
            </a:r>
            <a:r>
              <a:rPr lang="en-US" dirty="0">
                <a:latin typeface="Poppins-Light"/>
              </a:rPr>
              <a:t> </a:t>
            </a:r>
            <a:r>
              <a:rPr lang="en-US" b="0" i="0" u="none" strike="noStrike" baseline="0" dirty="0">
                <a:latin typeface="Poppins-Light"/>
              </a:rPr>
              <a:t>4s Product </a:t>
            </a:r>
            <a:r>
              <a:rPr lang="en-IN" b="0" i="0" u="none" strike="noStrike" baseline="0" dirty="0">
                <a:latin typeface="Poppins-Light"/>
              </a:rPr>
              <a:t>reviews.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What is Sentiment Analysis? | Travel Media Group">
            <a:extLst>
              <a:ext uri="{FF2B5EF4-FFF2-40B4-BE49-F238E27FC236}">
                <a16:creationId xmlns:a16="http://schemas.microsoft.com/office/drawing/2014/main" id="{9C4ACF8D-1566-5893-40B2-F5E83214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13" y="3026536"/>
            <a:ext cx="5275186" cy="329699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2">
            <a:extLst>
              <a:ext uri="{FF2B5EF4-FFF2-40B4-BE49-F238E27FC236}">
                <a16:creationId xmlns:a16="http://schemas.microsoft.com/office/drawing/2014/main" id="{14DD21D6-9CB6-1821-CAFE-37AB8011A654}"/>
              </a:ext>
            </a:extLst>
          </p:cNvPr>
          <p:cNvSpPr txBox="1">
            <a:spLocks/>
          </p:cNvSpPr>
          <p:nvPr/>
        </p:nvSpPr>
        <p:spPr>
          <a:xfrm>
            <a:off x="862885" y="862884"/>
            <a:ext cx="2459507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1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7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Placeholder Timeline">
            <a:extLst>
              <a:ext uri="{FF2B5EF4-FFF2-40B4-BE49-F238E27FC236}">
                <a16:creationId xmlns:a16="http://schemas.microsoft.com/office/drawing/2014/main" id="{E3914A0F-7CB3-A24F-7837-EF2A67D951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563928"/>
              </p:ext>
            </p:extLst>
          </p:nvPr>
        </p:nvGraphicFramePr>
        <p:xfrm>
          <a:off x="927279" y="1751528"/>
          <a:ext cx="7521261" cy="3705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Reputation and sentiment analysis">
            <a:extLst>
              <a:ext uri="{FF2B5EF4-FFF2-40B4-BE49-F238E27FC236}">
                <a16:creationId xmlns:a16="http://schemas.microsoft.com/office/drawing/2014/main" id="{23437A69-5CD5-A204-A74D-1E5645FA9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3" b="22226"/>
          <a:stretch/>
        </p:blipFill>
        <p:spPr bwMode="auto">
          <a:xfrm>
            <a:off x="2987897" y="5414620"/>
            <a:ext cx="3637361" cy="7719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2">
            <a:extLst>
              <a:ext uri="{FF2B5EF4-FFF2-40B4-BE49-F238E27FC236}">
                <a16:creationId xmlns:a16="http://schemas.microsoft.com/office/drawing/2014/main" id="{56DE23DC-3529-7A7C-5FB9-A349FC4700A6}"/>
              </a:ext>
            </a:extLst>
          </p:cNvPr>
          <p:cNvSpPr txBox="1">
            <a:spLocks/>
          </p:cNvSpPr>
          <p:nvPr/>
        </p:nvSpPr>
        <p:spPr>
          <a:xfrm>
            <a:off x="901522" y="824247"/>
            <a:ext cx="3709115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MILESTONES</a:t>
            </a:r>
            <a:r>
              <a:rPr lang="en-US" sz="3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4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8A58BC-58D9-FDC5-4408-BED418685C68}"/>
              </a:ext>
            </a:extLst>
          </p:cNvPr>
          <p:cNvSpPr txBox="1"/>
          <p:nvPr/>
        </p:nvSpPr>
        <p:spPr>
          <a:xfrm>
            <a:off x="798488" y="2005606"/>
            <a:ext cx="7611416" cy="2955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Poppins-Light"/>
                <a:ea typeface="Calibri" panose="020F0502020204030204" pitchFamily="34" charset="0"/>
                <a:cs typeface="Times New Roman" panose="02020603050405020304" pitchFamily="18" charset="0"/>
              </a:rPr>
              <a:t>Sentiments are feelings, opinions, emotions, likes/dislikes, good/bad.</a:t>
            </a:r>
            <a:endParaRPr lang="en-IN" sz="1800" dirty="0">
              <a:effectLst/>
              <a:latin typeface="Poppins-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Poppins-Light"/>
                <a:ea typeface="Calibri" panose="020F0502020204030204" pitchFamily="34" charset="0"/>
                <a:cs typeface="Times New Roman" panose="02020603050405020304" pitchFamily="18" charset="0"/>
              </a:rPr>
              <a:t>Sentiment Analysis is a Natural Language Processing and Information Extraction task that aims to obtain writer's feelings expressed in positive or negative comments, questions and requests, by analyzing a large numbers of documents</a:t>
            </a:r>
            <a:endParaRPr lang="en-IN" sz="1800" dirty="0">
              <a:effectLst/>
              <a:latin typeface="Poppins-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Poppins-Light"/>
                <a:ea typeface="Calibri" panose="020F0502020204030204" pitchFamily="34" charset="0"/>
                <a:cs typeface="Times New Roman" panose="02020603050405020304" pitchFamily="18" charset="0"/>
              </a:rPr>
              <a:t>Sentiment Analysis is a study of human behavior in which we extract user opinion and emotion from plain text. Sentiment Analysis is also known as Opinion Mining</a:t>
            </a:r>
            <a:endParaRPr lang="en-IN" sz="1800" dirty="0">
              <a:effectLst/>
              <a:latin typeface="Poppins-Ligh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45603EBD-94A6-CE62-0B04-4484E25E02BA}"/>
              </a:ext>
            </a:extLst>
          </p:cNvPr>
          <p:cNvSpPr txBox="1">
            <a:spLocks/>
          </p:cNvSpPr>
          <p:nvPr/>
        </p:nvSpPr>
        <p:spPr>
          <a:xfrm>
            <a:off x="901522" y="824247"/>
            <a:ext cx="5318974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SENTIMENT ANALYSIS: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9BF53-8676-FF09-BD1B-E018D6CD5432}"/>
              </a:ext>
            </a:extLst>
          </p:cNvPr>
          <p:cNvSpPr txBox="1"/>
          <p:nvPr/>
        </p:nvSpPr>
        <p:spPr>
          <a:xfrm>
            <a:off x="824247" y="2019001"/>
            <a:ext cx="7469746" cy="2761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Poppins-Light"/>
                <a:ea typeface="Calibri" panose="020F0502020204030204" pitchFamily="34" charset="0"/>
                <a:cs typeface="Times New Roman" panose="02020603050405020304" pitchFamily="18" charset="0"/>
              </a:rPr>
              <a:t>It is a task of identifying whether the opinion expressed in a text is positive or negative.</a:t>
            </a:r>
            <a:endParaRPr lang="en-IN" sz="1800" dirty="0">
              <a:effectLst/>
              <a:latin typeface="Poppins-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Poppins-Light"/>
                <a:ea typeface="Calibri" panose="020F0502020204030204" pitchFamily="34" charset="0"/>
                <a:cs typeface="Times New Roman" panose="02020603050405020304" pitchFamily="18" charset="0"/>
              </a:rPr>
              <a:t>Automatically extracting opinions, emotions and sentiments in text.</a:t>
            </a:r>
            <a:endParaRPr lang="en-IN" sz="1800" dirty="0">
              <a:effectLst/>
              <a:latin typeface="Poppins-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Poppins-Light"/>
                <a:ea typeface="Calibri" panose="020F0502020204030204" pitchFamily="34" charset="0"/>
                <a:cs typeface="Times New Roman" panose="02020603050405020304" pitchFamily="18" charset="0"/>
              </a:rPr>
              <a:t>Language-independent technology that understand the meaning of the text.</a:t>
            </a:r>
            <a:endParaRPr lang="en-IN" sz="1800" dirty="0">
              <a:effectLst/>
              <a:latin typeface="Poppins-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Poppins-Light"/>
                <a:ea typeface="Calibri" panose="020F0502020204030204" pitchFamily="34" charset="0"/>
                <a:cs typeface="Times New Roman" panose="02020603050405020304" pitchFamily="18" charset="0"/>
              </a:rPr>
              <a:t>It identifies the opinion or attitude that a person has towards a topic or an object.</a:t>
            </a:r>
            <a:endParaRPr lang="en-IN" sz="1800" dirty="0">
              <a:effectLst/>
              <a:latin typeface="Poppins-Ligh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607CF67B-0390-8776-16A4-09FB8D49A86C}"/>
              </a:ext>
            </a:extLst>
          </p:cNvPr>
          <p:cNvSpPr txBox="1">
            <a:spLocks/>
          </p:cNvSpPr>
          <p:nvPr/>
        </p:nvSpPr>
        <p:spPr>
          <a:xfrm>
            <a:off x="914401" y="824247"/>
            <a:ext cx="5318974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SENTIMENT ANALYSIS: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36F72C-CB3A-CC20-3794-6970AF355B8A}"/>
              </a:ext>
            </a:extLst>
          </p:cNvPr>
          <p:cNvSpPr txBox="1"/>
          <p:nvPr/>
        </p:nvSpPr>
        <p:spPr>
          <a:xfrm>
            <a:off x="811369" y="1962836"/>
            <a:ext cx="630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-Light"/>
              </a:rPr>
              <a:t>Data set includes </a:t>
            </a:r>
            <a:r>
              <a:rPr lang="en-US" b="1" dirty="0">
                <a:latin typeface="Poppins-Light"/>
              </a:rPr>
              <a:t>36440</a:t>
            </a:r>
            <a:r>
              <a:rPr lang="en-US" dirty="0">
                <a:latin typeface="Poppins-Light"/>
              </a:rPr>
              <a:t> rows and </a:t>
            </a:r>
            <a:r>
              <a:rPr lang="en-US" b="1" dirty="0">
                <a:latin typeface="Poppins-Light"/>
              </a:rPr>
              <a:t>2</a:t>
            </a:r>
            <a:r>
              <a:rPr lang="en-US" dirty="0">
                <a:latin typeface="Poppins-Light"/>
              </a:rPr>
              <a:t> columns</a:t>
            </a:r>
            <a:endParaRPr lang="en-IN" dirty="0">
              <a:latin typeface="Poppins-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24759-8678-5569-4C64-C45D3CA6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6" y="2492114"/>
            <a:ext cx="4597761" cy="3625598"/>
          </a:xfrm>
          <a:prstGeom prst="rect">
            <a:avLst/>
          </a:prstGeom>
        </p:spPr>
      </p:pic>
      <p:sp>
        <p:nvSpPr>
          <p:cNvPr id="5" name="Title 12">
            <a:extLst>
              <a:ext uri="{FF2B5EF4-FFF2-40B4-BE49-F238E27FC236}">
                <a16:creationId xmlns:a16="http://schemas.microsoft.com/office/drawing/2014/main" id="{E23B62E6-1BB9-F2A3-CFC3-78608DD28B66}"/>
              </a:ext>
            </a:extLst>
          </p:cNvPr>
          <p:cNvSpPr txBox="1">
            <a:spLocks/>
          </p:cNvSpPr>
          <p:nvPr/>
        </p:nvSpPr>
        <p:spPr>
          <a:xfrm>
            <a:off x="914401" y="824247"/>
            <a:ext cx="1970467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1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41AEB8-E57D-47A5-B850-43A95A9F8B17}"/>
              </a:ext>
            </a:extLst>
          </p:cNvPr>
          <p:cNvSpPr txBox="1"/>
          <p:nvPr/>
        </p:nvSpPr>
        <p:spPr>
          <a:xfrm>
            <a:off x="798490" y="1953125"/>
            <a:ext cx="7611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Poppins-Light"/>
              </a:rPr>
              <a:t>After removing the Null Values, remaining data is </a:t>
            </a:r>
            <a:r>
              <a:rPr lang="en-US" b="1" dirty="0">
                <a:latin typeface="Poppins-Light"/>
              </a:rPr>
              <a:t>35685</a:t>
            </a:r>
            <a:r>
              <a:rPr lang="en-US" dirty="0">
                <a:latin typeface="Poppins-Light"/>
              </a:rPr>
              <a:t> rows and </a:t>
            </a:r>
            <a:r>
              <a:rPr lang="en-US" b="1" dirty="0">
                <a:latin typeface="Poppins-Light"/>
              </a:rPr>
              <a:t>2</a:t>
            </a:r>
            <a:r>
              <a:rPr lang="en-US" dirty="0">
                <a:latin typeface="Poppins-Light"/>
              </a:rPr>
              <a:t> columns</a:t>
            </a:r>
            <a:endParaRPr lang="en-IN" dirty="0">
              <a:latin typeface="Poppins-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84608-4DA8-AC70-9086-65C090AA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71" y="2562373"/>
            <a:ext cx="4536441" cy="3693688"/>
          </a:xfrm>
          <a:prstGeom prst="rect">
            <a:avLst/>
          </a:prstGeom>
        </p:spPr>
      </p:pic>
      <p:sp>
        <p:nvSpPr>
          <p:cNvPr id="5" name="Title 12">
            <a:extLst>
              <a:ext uri="{FF2B5EF4-FFF2-40B4-BE49-F238E27FC236}">
                <a16:creationId xmlns:a16="http://schemas.microsoft.com/office/drawing/2014/main" id="{656C3F2E-60CC-A42D-C077-51841A1AA0D4}"/>
              </a:ext>
            </a:extLst>
          </p:cNvPr>
          <p:cNvSpPr txBox="1">
            <a:spLocks/>
          </p:cNvSpPr>
          <p:nvPr/>
        </p:nvSpPr>
        <p:spPr>
          <a:xfrm>
            <a:off x="901522" y="850005"/>
            <a:ext cx="1970467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0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0D623-2545-9CE9-A658-713FAB378F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1522" y="1874838"/>
            <a:ext cx="7522584" cy="59213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oppins-Light"/>
              </a:rPr>
              <a:t>The reviews with star rating 4,5,3 are labelled as positive reviews and 1,2 are labelled as negative reviews. </a:t>
            </a:r>
            <a:endParaRPr lang="en-IN" sz="1800" dirty="0">
              <a:solidFill>
                <a:schemeClr val="tx1"/>
              </a:solidFill>
              <a:latin typeface="Poppins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99889-D758-25B8-53A0-8ADE82C4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17" y="2572167"/>
            <a:ext cx="7459089" cy="708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2C02C-96FC-D375-6C1D-21F0024CE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261" y="3355942"/>
            <a:ext cx="4044573" cy="2937348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1208C9B2-81BE-220B-3156-5B7B85C4BFE6}"/>
              </a:ext>
            </a:extLst>
          </p:cNvPr>
          <p:cNvSpPr txBox="1">
            <a:spLocks/>
          </p:cNvSpPr>
          <p:nvPr/>
        </p:nvSpPr>
        <p:spPr>
          <a:xfrm>
            <a:off x="901522" y="850005"/>
            <a:ext cx="3760630" cy="693536"/>
          </a:xfrm>
          <a:prstGeom prst="roundRect">
            <a:avLst/>
          </a:prstGeom>
          <a:solidFill>
            <a:srgbClr val="FFCE33"/>
          </a:solidFill>
          <a:ln w="158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LABELLING REVIEWS: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1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74EB9B-7266-4B7D-8D05-61AFFA2D98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612E19-D4B9-46B2-8454-FD75D2F4E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ECF931-103B-45DC-BD65-E857FF219F39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954</TotalTime>
  <Words>481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Poppins-Light</vt:lpstr>
      <vt:lpstr>Times New Roman</vt:lpstr>
      <vt:lpstr>Retrospect</vt:lpstr>
      <vt:lpstr>PROJECT-123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Omnicom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Milestones</dc:title>
  <dc:creator>Abhishek Parashivamurthy (Annalect)</dc:creator>
  <cp:lastModifiedBy>Deepak Achar</cp:lastModifiedBy>
  <cp:revision>40</cp:revision>
  <dcterms:created xsi:type="dcterms:W3CDTF">2022-05-19T12:43:38Z</dcterms:created>
  <dcterms:modified xsi:type="dcterms:W3CDTF">2022-06-27T07:18:15Z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