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11"/>
  </p:notesMasterIdLst>
  <p:sldIdLst>
    <p:sldId id="402" r:id="rId2"/>
    <p:sldId id="256" r:id="rId3"/>
    <p:sldId id="355" r:id="rId4"/>
    <p:sldId id="258" r:id="rId5"/>
    <p:sldId id="356" r:id="rId6"/>
    <p:sldId id="257" r:id="rId7"/>
    <p:sldId id="357" r:id="rId8"/>
    <p:sldId id="262" r:id="rId9"/>
    <p:sldId id="263" r:id="rId10"/>
    <p:sldId id="264" r:id="rId11"/>
    <p:sldId id="265" r:id="rId12"/>
    <p:sldId id="266" r:id="rId13"/>
    <p:sldId id="267" r:id="rId14"/>
    <p:sldId id="330" r:id="rId15"/>
    <p:sldId id="360" r:id="rId16"/>
    <p:sldId id="331" r:id="rId17"/>
    <p:sldId id="358" r:id="rId18"/>
    <p:sldId id="333" r:id="rId19"/>
    <p:sldId id="359" r:id="rId20"/>
    <p:sldId id="403" r:id="rId21"/>
    <p:sldId id="332" r:id="rId22"/>
    <p:sldId id="336" r:id="rId23"/>
    <p:sldId id="337" r:id="rId24"/>
    <p:sldId id="338" r:id="rId25"/>
    <p:sldId id="339" r:id="rId26"/>
    <p:sldId id="340" r:id="rId27"/>
    <p:sldId id="341" r:id="rId28"/>
    <p:sldId id="342" r:id="rId29"/>
    <p:sldId id="343" r:id="rId30"/>
    <p:sldId id="345" r:id="rId31"/>
    <p:sldId id="374" r:id="rId32"/>
    <p:sldId id="375" r:id="rId33"/>
    <p:sldId id="376" r:id="rId34"/>
    <p:sldId id="377" r:id="rId35"/>
    <p:sldId id="268" r:id="rId36"/>
    <p:sldId id="270" r:id="rId37"/>
    <p:sldId id="361" r:id="rId38"/>
    <p:sldId id="362" r:id="rId39"/>
    <p:sldId id="271" r:id="rId40"/>
    <p:sldId id="273" r:id="rId41"/>
    <p:sldId id="370" r:id="rId42"/>
    <p:sldId id="371" r:id="rId43"/>
    <p:sldId id="372" r:id="rId44"/>
    <p:sldId id="373" r:id="rId45"/>
    <p:sldId id="367" r:id="rId46"/>
    <p:sldId id="368" r:id="rId47"/>
    <p:sldId id="369" r:id="rId48"/>
    <p:sldId id="274" r:id="rId49"/>
    <p:sldId id="276" r:id="rId50"/>
    <p:sldId id="2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 id="278" r:id="rId76"/>
    <p:sldId id="279" r:id="rId77"/>
    <p:sldId id="280" r:id="rId78"/>
    <p:sldId id="281" r:id="rId79"/>
    <p:sldId id="282" r:id="rId80"/>
    <p:sldId id="283" r:id="rId81"/>
    <p:sldId id="284" r:id="rId82"/>
    <p:sldId id="285" r:id="rId83"/>
    <p:sldId id="286" r:id="rId84"/>
    <p:sldId id="287" r:id="rId85"/>
    <p:sldId id="288" r:id="rId86"/>
    <p:sldId id="289" r:id="rId87"/>
    <p:sldId id="290" r:id="rId88"/>
    <p:sldId id="346" r:id="rId89"/>
    <p:sldId id="306" r:id="rId90"/>
    <p:sldId id="347" r:id="rId91"/>
    <p:sldId id="348" r:id="rId92"/>
    <p:sldId id="349" r:id="rId93"/>
    <p:sldId id="350" r:id="rId94"/>
    <p:sldId id="351" r:id="rId95"/>
    <p:sldId id="313" r:id="rId96"/>
    <p:sldId id="404" r:id="rId97"/>
    <p:sldId id="317" r:id="rId98"/>
    <p:sldId id="329" r:id="rId99"/>
    <p:sldId id="316" r:id="rId100"/>
    <p:sldId id="322" r:id="rId101"/>
    <p:sldId id="323" r:id="rId102"/>
    <p:sldId id="324" r:id="rId103"/>
    <p:sldId id="325" r:id="rId104"/>
    <p:sldId id="326" r:id="rId105"/>
    <p:sldId id="327" r:id="rId106"/>
    <p:sldId id="328" r:id="rId107"/>
    <p:sldId id="352" r:id="rId108"/>
    <p:sldId id="353" r:id="rId109"/>
    <p:sldId id="354" r:id="rId1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9C796-F01F-4605-893D-835BEDB8FA08}" type="datetimeFigureOut">
              <a:rPr lang="en-IN" smtClean="0"/>
              <a:t>21-02-2023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2FAEE-FA64-4673-AE0E-6B095BD08F63}" type="slidenum">
              <a:rPr lang="en-IN" smtClean="0"/>
              <a:t>‹#›</a:t>
            </a:fld>
            <a:endParaRPr lang="en-IN"/>
          </a:p>
        </p:txBody>
      </p:sp>
    </p:spTree>
    <p:extLst>
      <p:ext uri="{BB962C8B-B14F-4D97-AF65-F5344CB8AC3E}">
        <p14:creationId xmlns:p14="http://schemas.microsoft.com/office/powerpoint/2010/main" val="10763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22FAEE-FA64-4673-AE0E-6B095BD08F63}" type="slidenum">
              <a:rPr lang="en-IN" smtClean="0"/>
              <a:t>24</a:t>
            </a:fld>
            <a:endParaRPr lang="en-IN"/>
          </a:p>
        </p:txBody>
      </p:sp>
    </p:spTree>
    <p:extLst>
      <p:ext uri="{BB962C8B-B14F-4D97-AF65-F5344CB8AC3E}">
        <p14:creationId xmlns:p14="http://schemas.microsoft.com/office/powerpoint/2010/main" val="20922921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2/21/2023</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154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073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167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839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pPr/>
              <a:t>2/21/2023</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057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989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pPr/>
              <a:t>2/21/2023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539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75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pPr/>
              <a:t>2/21/2023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000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pPr/>
              <a:t>2/21/2023</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806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pPr/>
              <a:t>2/21/2023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345430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javascript.info/variab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www.javatpoint.com/javascript-string-match-method" TargetMode="External"/><Relationship Id="rId13" Type="http://schemas.openxmlformats.org/officeDocument/2006/relationships/hyperlink" Target="https://www.javatpoint.com/javascript-string-tolowercase-method" TargetMode="External"/><Relationship Id="rId3" Type="http://schemas.openxmlformats.org/officeDocument/2006/relationships/hyperlink" Target="https://www.javatpoint.com/javascript-string-charcodeat-method" TargetMode="External"/><Relationship Id="rId7" Type="http://schemas.openxmlformats.org/officeDocument/2006/relationships/hyperlink" Target="https://www.javatpoint.com/javascript-string-search-method" TargetMode="External"/><Relationship Id="rId12" Type="http://schemas.openxmlformats.org/officeDocument/2006/relationships/hyperlink" Target="https://www.javatpoint.com/javascript-string-slice-method" TargetMode="External"/><Relationship Id="rId2" Type="http://schemas.openxmlformats.org/officeDocument/2006/relationships/hyperlink" Target="https://www.javatpoint.com/javascript-string-charat-method" TargetMode="External"/><Relationship Id="rId16" Type="http://schemas.openxmlformats.org/officeDocument/2006/relationships/hyperlink" Target="https://www.javatpoint.com/javascript-string-tolocaleuppercas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string-lastindexof-method" TargetMode="External"/><Relationship Id="rId11" Type="http://schemas.openxmlformats.org/officeDocument/2006/relationships/hyperlink" Target="https://www.javatpoint.com/javascript-string-substring-method" TargetMode="External"/><Relationship Id="rId5" Type="http://schemas.openxmlformats.org/officeDocument/2006/relationships/hyperlink" Target="https://www.javatpoint.com/javascript-string-indexof-method" TargetMode="External"/><Relationship Id="rId15" Type="http://schemas.openxmlformats.org/officeDocument/2006/relationships/hyperlink" Target="https://www.javatpoint.com/javascript-string-touppercase-method" TargetMode="External"/><Relationship Id="rId10" Type="http://schemas.openxmlformats.org/officeDocument/2006/relationships/hyperlink" Target="https://www.javatpoint.com/javascript-string-substr-method" TargetMode="External"/><Relationship Id="rId4" Type="http://schemas.openxmlformats.org/officeDocument/2006/relationships/hyperlink" Target="https://www.javatpoint.com/javascript-string-concat-method" TargetMode="External"/><Relationship Id="rId9" Type="http://schemas.openxmlformats.org/officeDocument/2006/relationships/hyperlink" Target="https://www.javatpoint.com/javascript-string-replace-method" TargetMode="External"/><Relationship Id="rId14" Type="http://schemas.openxmlformats.org/officeDocument/2006/relationships/hyperlink" Target="https://www.javatpoint.com/javascript-string-tolocalelowercase-method"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javatpoint.com/javascript-date-getmilliseconds-method" TargetMode="External"/><Relationship Id="rId3" Type="http://schemas.openxmlformats.org/officeDocument/2006/relationships/hyperlink" Target="https://www.javatpoint.com/javascript-string-valueof-method" TargetMode="External"/><Relationship Id="rId7" Type="http://schemas.openxmlformats.org/officeDocument/2006/relationships/hyperlink" Target="https://www.javatpoint.com/javascript-date-gethours-method" TargetMode="External"/><Relationship Id="rId2" Type="http://schemas.openxmlformats.org/officeDocument/2006/relationships/hyperlink" Target="https://www.javatpoint.com/javascript-string-tostring-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date-getutcfullyear-method" TargetMode="External"/><Relationship Id="rId11" Type="http://schemas.openxmlformats.org/officeDocument/2006/relationships/hyperlink" Target="https://www.javatpoint.com/javascript-date-getseconds-method" TargetMode="External"/><Relationship Id="rId5" Type="http://schemas.openxmlformats.org/officeDocument/2006/relationships/hyperlink" Target="https://www.javatpoint.com/javascript-date-getday-method" TargetMode="External"/><Relationship Id="rId10" Type="http://schemas.openxmlformats.org/officeDocument/2006/relationships/hyperlink" Target="https://www.javatpoint.com/javascript-date-getmonth-method" TargetMode="External"/><Relationship Id="rId4" Type="http://schemas.openxmlformats.org/officeDocument/2006/relationships/hyperlink" Target="https://www.javatpoint.com/javascript-date-getdate-method" TargetMode="External"/><Relationship Id="rId9" Type="http://schemas.openxmlformats.org/officeDocument/2006/relationships/hyperlink" Target="https://www.javatpoint.com/javascript-date-getminutes-method"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javatpoint.com/javascript-math-cos-method" TargetMode="External"/><Relationship Id="rId13" Type="http://schemas.openxmlformats.org/officeDocument/2006/relationships/hyperlink" Target="https://www.javatpoint.com/javascript-math-log-method" TargetMode="External"/><Relationship Id="rId18" Type="http://schemas.openxmlformats.org/officeDocument/2006/relationships/hyperlink" Target="https://www.javatpoint.com/javascript-math-round-method" TargetMode="External"/><Relationship Id="rId3" Type="http://schemas.openxmlformats.org/officeDocument/2006/relationships/hyperlink" Target="https://www.javatpoint.com/javascript-math-acos-method" TargetMode="External"/><Relationship Id="rId21" Type="http://schemas.openxmlformats.org/officeDocument/2006/relationships/hyperlink" Target="https://www.javatpoint.com/javascript-math-sinh-method" TargetMode="External"/><Relationship Id="rId7" Type="http://schemas.openxmlformats.org/officeDocument/2006/relationships/hyperlink" Target="https://www.javatpoint.com/javascript-math-ceil-method" TargetMode="External"/><Relationship Id="rId12" Type="http://schemas.openxmlformats.org/officeDocument/2006/relationships/hyperlink" Target="https://www.javatpoint.com/javascript-math-hypot-method" TargetMode="External"/><Relationship Id="rId17" Type="http://schemas.openxmlformats.org/officeDocument/2006/relationships/hyperlink" Target="https://www.javatpoint.com/javascript-math-random-method" TargetMode="External"/><Relationship Id="rId25" Type="http://schemas.openxmlformats.org/officeDocument/2006/relationships/hyperlink" Target="https://www.javatpoint.com/javascript-math-trunc-method" TargetMode="External"/><Relationship Id="rId2" Type="http://schemas.openxmlformats.org/officeDocument/2006/relationships/hyperlink" Target="https://www.javatpoint.com/javascript-math-abs-method" TargetMode="External"/><Relationship Id="rId16" Type="http://schemas.openxmlformats.org/officeDocument/2006/relationships/hyperlink" Target="https://www.javatpoint.com/javascript-math-pow-method" TargetMode="External"/><Relationship Id="rId20" Type="http://schemas.openxmlformats.org/officeDocument/2006/relationships/hyperlink" Target="https://www.javatpoint.com/javascript-math-sin-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math-cbrt-method" TargetMode="External"/><Relationship Id="rId11" Type="http://schemas.openxmlformats.org/officeDocument/2006/relationships/hyperlink" Target="https://www.javatpoint.com/javascript-math-floor-method" TargetMode="External"/><Relationship Id="rId24" Type="http://schemas.openxmlformats.org/officeDocument/2006/relationships/hyperlink" Target="https://www.javatpoint.com/javascript-math-tanh-method" TargetMode="External"/><Relationship Id="rId5" Type="http://schemas.openxmlformats.org/officeDocument/2006/relationships/hyperlink" Target="https://www.javatpoint.com/javascript-math-atan-method" TargetMode="External"/><Relationship Id="rId15" Type="http://schemas.openxmlformats.org/officeDocument/2006/relationships/hyperlink" Target="https://www.javatpoint.com/javascript-math-min-method" TargetMode="External"/><Relationship Id="rId23" Type="http://schemas.openxmlformats.org/officeDocument/2006/relationships/hyperlink" Target="https://www.javatpoint.com/javascript-math-tan-method" TargetMode="External"/><Relationship Id="rId10" Type="http://schemas.openxmlformats.org/officeDocument/2006/relationships/hyperlink" Target="https://www.javatpoint.com/javascript-math-exp-method" TargetMode="External"/><Relationship Id="rId19" Type="http://schemas.openxmlformats.org/officeDocument/2006/relationships/hyperlink" Target="https://www.javatpoint.com/javascript-math-sign-method" TargetMode="External"/><Relationship Id="rId4" Type="http://schemas.openxmlformats.org/officeDocument/2006/relationships/hyperlink" Target="https://www.javatpoint.com/javascript-math-asin-method" TargetMode="External"/><Relationship Id="rId9" Type="http://schemas.openxmlformats.org/officeDocument/2006/relationships/hyperlink" Target="https://www.javatpoint.com/javascript-math-cosh-method" TargetMode="External"/><Relationship Id="rId14" Type="http://schemas.openxmlformats.org/officeDocument/2006/relationships/hyperlink" Target="https://www.javatpoint.com/javascript-math-max-method" TargetMode="External"/><Relationship Id="rId22" Type="http://schemas.openxmlformats.org/officeDocument/2006/relationships/hyperlink" Target="https://www.javatpoint.com/javascript-math-sqrt-method"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www.javatpoint.com/javascript-number-toprecision-method" TargetMode="External"/><Relationship Id="rId3" Type="http://schemas.openxmlformats.org/officeDocument/2006/relationships/hyperlink" Target="https://www.javatpoint.com/javascript-number-isinteger-method" TargetMode="External"/><Relationship Id="rId7" Type="http://schemas.openxmlformats.org/officeDocument/2006/relationships/hyperlink" Target="https://www.javatpoint.com/javascript-number-tofixed-method" TargetMode="External"/><Relationship Id="rId2" Type="http://schemas.openxmlformats.org/officeDocument/2006/relationships/hyperlink" Target="https://www.javatpoint.com/javascript-number-isfinit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number-toexponential-method" TargetMode="External"/><Relationship Id="rId5" Type="http://schemas.openxmlformats.org/officeDocument/2006/relationships/hyperlink" Target="https://www.javatpoint.com/javascript-number-parseint-method" TargetMode="External"/><Relationship Id="rId4" Type="http://schemas.openxmlformats.org/officeDocument/2006/relationships/hyperlink" Target="https://www.javatpoint.com/javascript-number-parsefloat-method" TargetMode="External"/><Relationship Id="rId9" Type="http://schemas.openxmlformats.org/officeDocument/2006/relationships/hyperlink" Target="https://www.javatpoint.com/javascript-number-tostring-metho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hyperlink" Target="https://www.javatpoint.com/javascript-function"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V8_(JavaScript_engine)" TargetMode="External"/><Relationship Id="rId2" Type="http://schemas.openxmlformats.org/officeDocument/2006/relationships/hyperlink" Target="https://en.wikipedia.org/wiki/JavaScript_engine" TargetMode="External"/><Relationship Id="rId1" Type="http://schemas.openxmlformats.org/officeDocument/2006/relationships/slideLayout" Target="../slideLayouts/slideLayout2.xml"/><Relationship Id="rId4" Type="http://schemas.openxmlformats.org/officeDocument/2006/relationships/hyperlink" Target="https://en.wikipedia.org/wiki/SpiderMonke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Variable_(computer_science)"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hyperlink" Target="https://www.w3schools.com/jquery/eff_fadeto.asp" TargetMode="External"/><Relationship Id="rId3" Type="http://schemas.openxmlformats.org/officeDocument/2006/relationships/hyperlink" Target="https://www.w3schools.com/jquery/eff_clearqueue.asp" TargetMode="External"/><Relationship Id="rId7" Type="http://schemas.openxmlformats.org/officeDocument/2006/relationships/hyperlink" Target="https://www.w3schools.com/jquery/eff_fadeout.asp" TargetMode="External"/><Relationship Id="rId2" Type="http://schemas.openxmlformats.org/officeDocument/2006/relationships/hyperlink" Target="https://www.w3schools.com/jquery/eff_animate.asp" TargetMode="External"/><Relationship Id="rId1" Type="http://schemas.openxmlformats.org/officeDocument/2006/relationships/slideLayout" Target="../slideLayouts/slideLayout7.xml"/><Relationship Id="rId6" Type="http://schemas.openxmlformats.org/officeDocument/2006/relationships/hyperlink" Target="https://www.w3schools.com/jquery/eff_fadein.asp" TargetMode="External"/><Relationship Id="rId5" Type="http://schemas.openxmlformats.org/officeDocument/2006/relationships/hyperlink" Target="https://www.w3schools.com/jquery/eff_dequeue.asp" TargetMode="External"/><Relationship Id="rId10" Type="http://schemas.openxmlformats.org/officeDocument/2006/relationships/hyperlink" Target="https://www.w3schools.com/jquery/eff_finish.asp" TargetMode="External"/><Relationship Id="rId4" Type="http://schemas.openxmlformats.org/officeDocument/2006/relationships/hyperlink" Target="https://www.w3schools.com/jquery/eff_delay.asp" TargetMode="External"/><Relationship Id="rId9" Type="http://schemas.openxmlformats.org/officeDocument/2006/relationships/hyperlink" Target="https://www.w3schools.com/jquery/eff_fadetoggle.asp" TargetMode="External"/></Relationships>
</file>

<file path=ppt/slides/_rels/slide92.xml.rels><?xml version="1.0" encoding="UTF-8" standalone="yes"?>
<Relationships xmlns="http://schemas.openxmlformats.org/package/2006/relationships"><Relationship Id="rId8" Type="http://schemas.openxmlformats.org/officeDocument/2006/relationships/hyperlink" Target="https://www.w3schools.com/jquery/eff_stop.asp" TargetMode="External"/><Relationship Id="rId3" Type="http://schemas.openxmlformats.org/officeDocument/2006/relationships/hyperlink" Target="https://www.w3schools.com/jquery/eff_queue.asp" TargetMode="External"/><Relationship Id="rId7" Type="http://schemas.openxmlformats.org/officeDocument/2006/relationships/hyperlink" Target="https://www.w3schools.com/jquery/eff_slideup.asp" TargetMode="External"/><Relationship Id="rId2" Type="http://schemas.openxmlformats.org/officeDocument/2006/relationships/hyperlink" Target="https://www.w3schools.com/jquery/eff_hide.asp" TargetMode="External"/><Relationship Id="rId1" Type="http://schemas.openxmlformats.org/officeDocument/2006/relationships/slideLayout" Target="../slideLayouts/slideLayout7.xml"/><Relationship Id="rId6" Type="http://schemas.openxmlformats.org/officeDocument/2006/relationships/hyperlink" Target="https://www.w3schools.com/jquery/eff_slidetoggle.asp" TargetMode="External"/><Relationship Id="rId5" Type="http://schemas.openxmlformats.org/officeDocument/2006/relationships/hyperlink" Target="https://www.w3schools.com/jquery/eff_slidedown.asp" TargetMode="External"/><Relationship Id="rId4" Type="http://schemas.openxmlformats.org/officeDocument/2006/relationships/hyperlink" Target="https://www.w3schools.com/jquery/eff_show.asp" TargetMode="External"/><Relationship Id="rId9" Type="http://schemas.openxmlformats.org/officeDocument/2006/relationships/hyperlink" Target="https://www.w3schools.com/jquery/eff_toggle.asp"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A17DE-6C80-8199-0896-EAD174BA8FE4}"/>
              </a:ext>
            </a:extLst>
          </p:cNvPr>
          <p:cNvSpPr>
            <a:spLocks noGrp="1"/>
          </p:cNvSpPr>
          <p:nvPr>
            <p:ph idx="1"/>
          </p:nvPr>
        </p:nvSpPr>
        <p:spPr>
          <a:xfrm>
            <a:off x="342900" y="152400"/>
            <a:ext cx="8458200" cy="5638800"/>
          </a:xfrm>
        </p:spPr>
        <p:txBody>
          <a:bodyPr>
            <a:normAutofit fontScale="92500" lnSpcReduction="10000"/>
          </a:bodyPr>
          <a:lstStyle/>
          <a:p>
            <a:pPr marL="0" marR="297815" indent="0" algn="ctr">
              <a:lnSpc>
                <a:spcPct val="115000"/>
              </a:lnSpc>
              <a:spcBef>
                <a:spcPts val="0"/>
              </a:spcBef>
              <a:spcAft>
                <a:spcPts val="600"/>
              </a:spcAft>
              <a:buNone/>
            </a:pPr>
            <a:endParaRPr lang="en-US" sz="3200" b="1" dirty="0">
              <a:effectLst/>
              <a:latin typeface="Times New Roman" panose="02020603050405020304" pitchFamily="18" charset="0"/>
              <a:ea typeface="Calibri" panose="020F0502020204030204" pitchFamily="34" charset="0"/>
            </a:endParaRPr>
          </a:p>
          <a:p>
            <a:pPr marL="0" marR="297815" indent="0" algn="ctr">
              <a:lnSpc>
                <a:spcPct val="115000"/>
              </a:lnSpc>
              <a:spcBef>
                <a:spcPts val="0"/>
              </a:spcBef>
              <a:spcAft>
                <a:spcPts val="600"/>
              </a:spcAft>
              <a:buNone/>
            </a:pPr>
            <a:endParaRPr lang="en-US" sz="3200" b="1" dirty="0">
              <a:effectLst/>
              <a:latin typeface="Times New Roman" panose="02020603050405020304" pitchFamily="18" charset="0"/>
              <a:ea typeface="Calibri" panose="020F0502020204030204" pitchFamily="34" charset="0"/>
            </a:endParaRPr>
          </a:p>
          <a:p>
            <a:pPr marL="0" marR="297815" indent="0" algn="ctr">
              <a:lnSpc>
                <a:spcPct val="115000"/>
              </a:lnSpc>
              <a:spcBef>
                <a:spcPts val="0"/>
              </a:spcBef>
              <a:spcAft>
                <a:spcPts val="600"/>
              </a:spcAft>
              <a:buNone/>
            </a:pPr>
            <a:r>
              <a:rPr lang="en-US" sz="3200" b="1" dirty="0">
                <a:solidFill>
                  <a:schemeClr val="accent3">
                    <a:lumMod val="50000"/>
                  </a:schemeClr>
                </a:solidFill>
                <a:effectLst/>
                <a:latin typeface="Times New Roman" panose="02020603050405020304" pitchFamily="18" charset="0"/>
                <a:ea typeface="Calibri" panose="020F0502020204030204" pitchFamily="34" charset="0"/>
              </a:rPr>
              <a:t>UNIT-II</a:t>
            </a:r>
          </a:p>
          <a:p>
            <a:pPr marL="635" marR="297815" indent="-1905" algn="just">
              <a:lnSpc>
                <a:spcPct val="115000"/>
              </a:lnSpc>
              <a:spcBef>
                <a:spcPts val="0"/>
              </a:spcBef>
              <a:spcAft>
                <a:spcPts val="600"/>
              </a:spcAft>
            </a:pPr>
            <a:endParaRPr lang="en-US" sz="3200" b="1" dirty="0">
              <a:latin typeface="Times New Roman" panose="02020603050405020304" pitchFamily="18" charset="0"/>
              <a:ea typeface="Calibri" panose="020F0502020204030204" pitchFamily="34" charset="0"/>
            </a:endParaRPr>
          </a:p>
          <a:p>
            <a:pPr marL="635" marR="297815" indent="-1905" algn="just">
              <a:lnSpc>
                <a:spcPct val="115000"/>
              </a:lnSpc>
              <a:spcBef>
                <a:spcPts val="0"/>
              </a:spcBef>
              <a:spcAft>
                <a:spcPts val="600"/>
              </a:spcAft>
            </a:pPr>
            <a:r>
              <a:rPr lang="en-US" sz="3200" b="1" dirty="0">
                <a:effectLst/>
                <a:latin typeface="Times New Roman" panose="02020603050405020304" pitchFamily="18" charset="0"/>
                <a:ea typeface="Calibri" panose="020F0502020204030204" pitchFamily="34" charset="0"/>
              </a:rPr>
              <a:t>High level programming: </a:t>
            </a:r>
            <a:r>
              <a:rPr lang="en-US" sz="3200" dirty="0">
                <a:effectLst/>
                <a:latin typeface="Times New Roman" panose="02020603050405020304" pitchFamily="18" charset="0"/>
                <a:ea typeface="Calibri" panose="020F0502020204030204" pitchFamily="34" charset="0"/>
              </a:rPr>
              <a:t>Variables, Arrays, Objects, Loops, Conditionals, Switches, Functions,</a:t>
            </a:r>
            <a:r>
              <a:rPr lang="en-US" sz="3200" spc="5" dirty="0">
                <a:effectLst/>
                <a:latin typeface="Times New Roman" panose="02020603050405020304" pitchFamily="18" charset="0"/>
                <a:ea typeface="Calibri" panose="020F0502020204030204" pitchFamily="34" charset="0"/>
              </a:rPr>
              <a:t> </a:t>
            </a:r>
            <a:r>
              <a:rPr lang="en-US" sz="3200" dirty="0">
                <a:effectLst/>
                <a:latin typeface="Times New Roman" panose="02020603050405020304" pitchFamily="18" charset="0"/>
                <a:ea typeface="Calibri" panose="020F0502020204030204" pitchFamily="34" charset="0"/>
              </a:rPr>
              <a:t>Events,</a:t>
            </a:r>
            <a:r>
              <a:rPr lang="en-US" sz="3200" spc="-10" dirty="0">
                <a:effectLst/>
                <a:latin typeface="Times New Roman" panose="02020603050405020304" pitchFamily="18" charset="0"/>
                <a:ea typeface="Calibri" panose="020F0502020204030204" pitchFamily="34" charset="0"/>
              </a:rPr>
              <a:t> </a:t>
            </a:r>
            <a:r>
              <a:rPr lang="en-US" sz="3200" dirty="0">
                <a:effectLst/>
                <a:latin typeface="Times New Roman" panose="02020603050405020304" pitchFamily="18" charset="0"/>
                <a:ea typeface="Calibri" panose="020F0502020204030204" pitchFamily="34" charset="0"/>
              </a:rPr>
              <a:t>Form</a:t>
            </a:r>
            <a:r>
              <a:rPr lang="en-US" sz="3200" spc="-5" dirty="0">
                <a:effectLst/>
                <a:latin typeface="Times New Roman" panose="02020603050405020304" pitchFamily="18" charset="0"/>
                <a:ea typeface="Calibri" panose="020F0502020204030204" pitchFamily="34" charset="0"/>
              </a:rPr>
              <a:t> </a:t>
            </a:r>
            <a:r>
              <a:rPr lang="en-US" sz="3200" dirty="0">
                <a:effectLst/>
                <a:latin typeface="Times New Roman" panose="02020603050405020304" pitchFamily="18" charset="0"/>
                <a:ea typeface="Calibri" panose="020F0502020204030204" pitchFamily="34" charset="0"/>
              </a:rPr>
              <a:t>validating,</a:t>
            </a:r>
            <a:r>
              <a:rPr lang="en-US" sz="3200" spc="-10" dirty="0">
                <a:effectLst/>
                <a:latin typeface="Times New Roman" panose="02020603050405020304" pitchFamily="18" charset="0"/>
                <a:ea typeface="Calibri" panose="020F0502020204030204" pitchFamily="34" charset="0"/>
              </a:rPr>
              <a:t> </a:t>
            </a:r>
            <a:r>
              <a:rPr lang="en-US" sz="3200" dirty="0">
                <a:effectLst/>
                <a:latin typeface="Times New Roman" panose="02020603050405020304" pitchFamily="18" charset="0"/>
                <a:ea typeface="Calibri" panose="020F0502020204030204" pitchFamily="34" charset="0"/>
              </a:rPr>
              <a:t>Ajax.</a:t>
            </a:r>
          </a:p>
          <a:p>
            <a:pPr marL="635" marR="297815" indent="-1905" algn="just">
              <a:lnSpc>
                <a:spcPct val="115000"/>
              </a:lnSpc>
              <a:spcBef>
                <a:spcPts val="0"/>
              </a:spcBef>
              <a:spcAft>
                <a:spcPts val="600"/>
              </a:spcAft>
            </a:pPr>
            <a:r>
              <a:rPr lang="en-US" sz="3200" b="1" dirty="0">
                <a:effectLst/>
                <a:latin typeface="Times New Roman" panose="02020603050405020304" pitchFamily="18" charset="0"/>
                <a:ea typeface="Calibri" panose="020F0502020204030204" pitchFamily="34" charset="0"/>
              </a:rPr>
              <a:t>jQuery</a:t>
            </a:r>
            <a:r>
              <a:rPr lang="en-US" sz="3200" dirty="0">
                <a:effectLst/>
                <a:latin typeface="Times New Roman" panose="02020603050405020304" pitchFamily="18" charset="0"/>
                <a:ea typeface="Calibri" panose="020F0502020204030204" pitchFamily="34" charset="0"/>
              </a:rPr>
              <a:t>:</a:t>
            </a:r>
            <a:r>
              <a:rPr lang="en-US" sz="3200" spc="5" dirty="0">
                <a:effectLst/>
                <a:latin typeface="Times New Roman" panose="02020603050405020304" pitchFamily="18" charset="0"/>
                <a:ea typeface="Calibri" panose="020F0502020204030204" pitchFamily="34" charset="0"/>
              </a:rPr>
              <a:t> </a:t>
            </a:r>
            <a:r>
              <a:rPr lang="en-US" sz="3200" dirty="0">
                <a:effectLst/>
                <a:latin typeface="Times New Roman" panose="02020603050405020304" pitchFamily="18" charset="0"/>
                <a:ea typeface="Calibri" panose="020F0502020204030204" pitchFamily="34" charset="0"/>
              </a:rPr>
              <a:t>Selectors &amp; Mouse events, Form events, DOM Manipulation, Effects &amp; Animation, Traversing &amp; Filtering.</a:t>
            </a:r>
            <a:endParaRPr lang="en-US" sz="3200" dirty="0">
              <a:effectLst/>
              <a:latin typeface="Calibri" panose="020F0502020204030204" pitchFamily="34" charset="0"/>
              <a:ea typeface="Calibri" panose="020F0502020204030204" pitchFamily="34" charset="0"/>
            </a:endParaRPr>
          </a:p>
          <a:p>
            <a:endParaRPr lang="en-US" sz="3600" dirty="0"/>
          </a:p>
        </p:txBody>
      </p:sp>
    </p:spTree>
    <p:extLst>
      <p:ext uri="{BB962C8B-B14F-4D97-AF65-F5344CB8AC3E}">
        <p14:creationId xmlns:p14="http://schemas.microsoft.com/office/powerpoint/2010/main" val="224920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05801" cy="1188720"/>
          </a:xfrm>
        </p:spPr>
        <p:txBody>
          <a:bodyPr/>
          <a:lstStyle/>
          <a:p>
            <a:pPr algn="ctr"/>
            <a:r>
              <a:rPr lang="en-US" dirty="0">
                <a:solidFill>
                  <a:srgbClr val="FF0000"/>
                </a:solidFill>
              </a:rPr>
              <a:t>var</a:t>
            </a:r>
            <a:r>
              <a:rPr lang="en-US" b="1" dirty="0">
                <a:solidFill>
                  <a:srgbClr val="FF0000"/>
                </a:solidFill>
              </a:rPr>
              <a:t> instead of Let</a:t>
            </a:r>
            <a:endParaRPr lang="en-US" dirty="0">
              <a:solidFill>
                <a:srgbClr val="FF0000"/>
              </a:solidFill>
            </a:endParaRPr>
          </a:p>
        </p:txBody>
      </p:sp>
      <p:sp>
        <p:nvSpPr>
          <p:cNvPr id="3" name="Content Placeholder 2"/>
          <p:cNvSpPr>
            <a:spLocks noGrp="1"/>
          </p:cNvSpPr>
          <p:nvPr>
            <p:ph idx="1"/>
          </p:nvPr>
        </p:nvSpPr>
        <p:spPr>
          <a:xfrm>
            <a:off x="609601" y="1600200"/>
            <a:ext cx="8077200" cy="5105399"/>
          </a:xfrm>
        </p:spPr>
        <p:txBody>
          <a:bodyPr>
            <a:normAutofit fontScale="92500" lnSpcReduction="20000"/>
          </a:bodyPr>
          <a:lstStyle/>
          <a:p>
            <a:pPr>
              <a:lnSpc>
                <a:spcPct val="20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keyword is </a:t>
            </a:r>
            <a:r>
              <a:rPr lang="en-US" i="1" dirty="0">
                <a:latin typeface="Times New Roman" panose="02020603050405020304" pitchFamily="18" charset="0"/>
                <a:cs typeface="Times New Roman" panose="02020603050405020304" pitchFamily="18" charset="0"/>
              </a:rPr>
              <a:t>almost</a:t>
            </a:r>
            <a:r>
              <a:rPr lang="en-US" dirty="0">
                <a:latin typeface="Times New Roman" panose="02020603050405020304" pitchFamily="18" charset="0"/>
                <a:cs typeface="Times New Roman" panose="02020603050405020304" pitchFamily="18" charset="0"/>
              </a:rPr>
              <a:t> the same as let. It also declares a variable, but in a slightly different, “old-school” way.</a:t>
            </a:r>
          </a:p>
          <a:p>
            <a:pPr>
              <a:lnSpc>
                <a:spcPct val="200000"/>
              </a:lnSpc>
            </a:pPr>
            <a:r>
              <a:rPr lang="en-US" altLang="en-US" dirty="0">
                <a:solidFill>
                  <a:srgbClr val="000000"/>
                </a:solidFill>
                <a:latin typeface="Times New Roman" panose="02020603050405020304" pitchFamily="18" charset="0"/>
                <a:cs typeface="Times New Roman" panose="02020603050405020304" pitchFamily="18" charset="0"/>
              </a:rPr>
              <a:t>Variables defined with </a:t>
            </a:r>
            <a:r>
              <a:rPr lang="en-US" altLang="en-US" dirty="0">
                <a:solidFill>
                  <a:srgbClr val="DC143C"/>
                </a:solidFill>
                <a:latin typeface="Times New Roman" panose="02020603050405020304" pitchFamily="18" charset="0"/>
                <a:cs typeface="Times New Roman" panose="02020603050405020304" pitchFamily="18" charset="0"/>
              </a:rPr>
              <a:t>let</a:t>
            </a:r>
            <a:r>
              <a:rPr lang="en-US" altLang="en-US" dirty="0">
                <a:solidFill>
                  <a:srgbClr val="000000"/>
                </a:solidFill>
                <a:latin typeface="Times New Roman" panose="02020603050405020304" pitchFamily="18" charset="0"/>
                <a:cs typeface="Times New Roman" panose="02020603050405020304" pitchFamily="18" charset="0"/>
              </a:rPr>
              <a:t> cannot be Re-declared.</a:t>
            </a:r>
            <a:r>
              <a:rPr lang="en-US" altLang="en-US" dirty="0">
                <a:latin typeface="Times New Roman" panose="02020603050405020304" pitchFamily="18" charset="0"/>
                <a:cs typeface="Times New Roman" panose="02020603050405020304" pitchFamily="18" charset="0"/>
              </a:rPr>
              <a:t> </a:t>
            </a:r>
          </a:p>
          <a:p>
            <a:pPr>
              <a:lnSpc>
                <a:spcPct val="200000"/>
              </a:lnSpc>
            </a:pPr>
            <a:r>
              <a:rPr lang="en-US" altLang="en-US" dirty="0">
                <a:solidFill>
                  <a:srgbClr val="000000"/>
                </a:solidFill>
                <a:latin typeface="Times New Roman" panose="02020603050405020304" pitchFamily="18" charset="0"/>
                <a:cs typeface="Times New Roman" panose="02020603050405020304" pitchFamily="18" charset="0"/>
              </a:rPr>
              <a:t>Variables defined with </a:t>
            </a:r>
            <a:r>
              <a:rPr lang="en-US" altLang="en-US" dirty="0">
                <a:solidFill>
                  <a:srgbClr val="DC143C"/>
                </a:solidFill>
                <a:latin typeface="Times New Roman" panose="02020603050405020304" pitchFamily="18" charset="0"/>
                <a:cs typeface="Times New Roman" panose="02020603050405020304" pitchFamily="18" charset="0"/>
              </a:rPr>
              <a:t>let</a:t>
            </a:r>
            <a:r>
              <a:rPr lang="en-US" altLang="en-US" dirty="0">
                <a:solidFill>
                  <a:srgbClr val="000000"/>
                </a:solidFill>
                <a:latin typeface="Times New Roman" panose="02020603050405020304" pitchFamily="18" charset="0"/>
                <a:cs typeface="Times New Roman" panose="02020603050405020304" pitchFamily="18" charset="0"/>
              </a:rPr>
              <a:t> must be Declared before use</a:t>
            </a:r>
            <a:r>
              <a:rPr lang="en-US" altLang="en-US" dirty="0">
                <a:latin typeface="Times New Roman" panose="02020603050405020304" pitchFamily="18" charset="0"/>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Variables defined with </a:t>
            </a:r>
            <a:r>
              <a:rPr lang="en-US" altLang="en-US" dirty="0">
                <a:solidFill>
                  <a:srgbClr val="DC143C"/>
                </a:solidFill>
                <a:latin typeface="Times New Roman" panose="02020603050405020304" pitchFamily="18" charset="0"/>
                <a:cs typeface="Times New Roman" panose="02020603050405020304" pitchFamily="18" charset="0"/>
              </a:rPr>
              <a:t>let</a:t>
            </a:r>
            <a:r>
              <a:rPr lang="en-US" altLang="en-US" dirty="0">
                <a:solidFill>
                  <a:srgbClr val="000000"/>
                </a:solidFill>
                <a:latin typeface="Times New Roman" panose="02020603050405020304" pitchFamily="18" charset="0"/>
                <a:cs typeface="Times New Roman" panose="02020603050405020304" pitchFamily="18" charset="0"/>
              </a:rPr>
              <a:t> have Block Scope.</a:t>
            </a:r>
            <a:r>
              <a:rPr lang="en-US" altLang="en-US" dirty="0">
                <a:latin typeface="Times New Roman" panose="02020603050405020304" pitchFamily="18" charset="0"/>
                <a:cs typeface="Times New Roman" panose="02020603050405020304" pitchFamily="18" charset="0"/>
              </a:rPr>
              <a:t> </a:t>
            </a:r>
          </a:p>
          <a:p>
            <a:pPr>
              <a:lnSpc>
                <a:spcPct val="200000"/>
              </a:lnSpc>
              <a:buNone/>
            </a:pPr>
            <a:r>
              <a:rPr lang="en-US" dirty="0">
                <a:solidFill>
                  <a:srgbClr val="FF0000"/>
                </a:solidFill>
                <a:latin typeface="Times New Roman" panose="02020603050405020304" pitchFamily="18" charset="0"/>
                <a:cs typeface="Times New Roman" panose="02020603050405020304" pitchFamily="18" charset="0"/>
              </a:rPr>
              <a:t>			let message;</a:t>
            </a:r>
          </a:p>
          <a:p>
            <a:pPr>
              <a:lnSpc>
                <a:spcPct val="200000"/>
              </a:lnSpc>
              <a:buNone/>
            </a:pPr>
            <a:r>
              <a:rPr lang="da-DK" dirty="0">
                <a:solidFill>
                  <a:srgbClr val="FF0000"/>
                </a:solidFill>
                <a:latin typeface="Times New Roman" panose="02020603050405020304" pitchFamily="18" charset="0"/>
                <a:cs typeface="Times New Roman" panose="02020603050405020304" pitchFamily="18" charset="0"/>
              </a:rPr>
              <a:t>			message = 'Hello'; // store the string</a:t>
            </a:r>
          </a:p>
          <a:p>
            <a:pPr>
              <a:lnSpc>
                <a:spcPct val="200000"/>
              </a:lnSpc>
            </a:pPr>
            <a:r>
              <a:rPr lang="en-IN" dirty="0">
                <a:latin typeface="Times New Roman" panose="02020603050405020304" pitchFamily="18" charset="0"/>
                <a:cs typeface="Times New Roman" panose="02020603050405020304" pitchFamily="18" charset="0"/>
              </a:rPr>
              <a:t>Variables declared inside a { } block cannot be accessed from outside the block</a:t>
            </a:r>
            <a:endParaRPr lang="en-US" altLang="en-US" dirty="0">
              <a:solidFill>
                <a:srgbClr val="FF0000"/>
              </a:solidFill>
              <a:latin typeface="Times New Roman" panose="02020603050405020304" pitchFamily="18" charset="0"/>
              <a:cs typeface="Times New Roman" panose="02020603050405020304" pitchFamily="18" charset="0"/>
            </a:endParaRPr>
          </a:p>
          <a:p>
            <a:pPr marL="0" indent="0">
              <a:lnSpc>
                <a:spcPct val="200000"/>
              </a:lnSpc>
              <a:buNone/>
            </a:pP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jQuery</a:t>
            </a:r>
            <a:r>
              <a:rPr lang="en-US" dirty="0">
                <a:solidFill>
                  <a:srgbClr val="FF0000"/>
                </a:solidFill>
              </a:rPr>
              <a:t> children() Method</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children() method returns all direct children of the selected element.</a:t>
            </a:r>
          </a:p>
          <a:p>
            <a:r>
              <a:rPr lang="en-US" dirty="0">
                <a:latin typeface="Times New Roman" panose="02020603050405020304" pitchFamily="18" charset="0"/>
                <a:cs typeface="Times New Roman" panose="02020603050405020304" pitchFamily="18" charset="0"/>
              </a:rPr>
              <a:t>This method only traverses a single level down the DOM tree.</a:t>
            </a:r>
          </a:p>
          <a:p>
            <a:r>
              <a:rPr lang="en-US" dirty="0">
                <a:latin typeface="Times New Roman" panose="02020603050405020304" pitchFamily="18" charset="0"/>
                <a:cs typeface="Times New Roman" panose="02020603050405020304" pitchFamily="18" charset="0"/>
              </a:rPr>
              <a:t>The following example returns all elements that are direct children of each &lt;div&gt; elements:</a:t>
            </a:r>
          </a:p>
          <a:p>
            <a:pPr>
              <a:buNone/>
            </a:pPr>
            <a:r>
              <a:rPr lang="en-US" dirty="0">
                <a:solidFill>
                  <a:srgbClr val="FF0000"/>
                </a:solidFill>
                <a:latin typeface="Times New Roman" panose="02020603050405020304" pitchFamily="18" charset="0"/>
                <a:cs typeface="Times New Roman" panose="02020603050405020304" pitchFamily="18" charset="0"/>
              </a:rPr>
              <a:t>Example</a:t>
            </a:r>
          </a:p>
          <a:p>
            <a:pPr>
              <a:buNone/>
            </a:pPr>
            <a:r>
              <a:rPr lang="en-US" dirty="0">
                <a:latin typeface="Times New Roman" panose="02020603050405020304" pitchFamily="18" charset="0"/>
                <a:cs typeface="Times New Roman" panose="02020603050405020304" pitchFamily="18" charset="0"/>
              </a:rPr>
              <a:t>	$(document).ready(function(){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$("div").children();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jQuery</a:t>
            </a:r>
            <a:r>
              <a:rPr lang="en-US" dirty="0">
                <a:solidFill>
                  <a:srgbClr val="FF0000"/>
                </a:solidFill>
              </a:rPr>
              <a:t> find() Method</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find() method returns descendant elements of the selected element, all the way down to the last descendant.</a:t>
            </a:r>
          </a:p>
          <a:p>
            <a:r>
              <a:rPr lang="en-US" dirty="0">
                <a:latin typeface="Times New Roman" panose="02020603050405020304" pitchFamily="18" charset="0"/>
                <a:cs typeface="Times New Roman" panose="02020603050405020304" pitchFamily="18" charset="0"/>
              </a:rPr>
              <a:t>The following example returns all &lt;span&gt; elements that are descendants of &lt;div&gt;:</a:t>
            </a:r>
          </a:p>
          <a:p>
            <a:pPr>
              <a:buNone/>
            </a:pPr>
            <a:r>
              <a:rPr lang="en-US" dirty="0">
                <a:solidFill>
                  <a:srgbClr val="FF0000"/>
                </a:solidFill>
                <a:latin typeface="Times New Roman" panose="02020603050405020304" pitchFamily="18" charset="0"/>
                <a:cs typeface="Times New Roman" panose="02020603050405020304" pitchFamily="18" charset="0"/>
              </a:rPr>
              <a:t>Example</a:t>
            </a:r>
          </a:p>
          <a:p>
            <a:pPr>
              <a:buNone/>
            </a:pPr>
            <a:r>
              <a:rPr lang="en-US" dirty="0">
                <a:latin typeface="Times New Roman" panose="02020603050405020304" pitchFamily="18" charset="0"/>
                <a:cs typeface="Times New Roman" panose="02020603050405020304" pitchFamily="18" charset="0"/>
              </a:rPr>
              <a:t>	$(document).ready(function(){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$("div").find("span");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a:p>
            <a:pP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Traversing Sideways in The DOM Tree</a:t>
            </a:r>
          </a:p>
        </p:txBody>
      </p:sp>
      <p:sp>
        <p:nvSpPr>
          <p:cNvPr id="3" name="Content Placeholder 2"/>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There are many useful </a:t>
            </a:r>
            <a:r>
              <a:rPr lang="en-US" sz="1800" dirty="0" err="1">
                <a:latin typeface="Times New Roman" panose="02020603050405020304" pitchFamily="18" charset="0"/>
                <a:cs typeface="Times New Roman" panose="02020603050405020304" pitchFamily="18" charset="0"/>
              </a:rPr>
              <a:t>jQuery</a:t>
            </a:r>
            <a:r>
              <a:rPr lang="en-US" sz="1800" dirty="0">
                <a:latin typeface="Times New Roman" panose="02020603050405020304" pitchFamily="18" charset="0"/>
                <a:cs typeface="Times New Roman" panose="02020603050405020304" pitchFamily="18" charset="0"/>
              </a:rPr>
              <a:t> methods for traversing sideways in the DOM tree:</a:t>
            </a:r>
          </a:p>
          <a:p>
            <a:r>
              <a:rPr lang="en-US" sz="1800" dirty="0">
                <a:solidFill>
                  <a:srgbClr val="FF0000"/>
                </a:solidFill>
                <a:latin typeface="Times New Roman" panose="02020603050405020304" pitchFamily="18" charset="0"/>
                <a:cs typeface="Times New Roman" panose="02020603050405020304" pitchFamily="18" charset="0"/>
              </a:rPr>
              <a:t>siblings()</a:t>
            </a:r>
          </a:p>
          <a:p>
            <a:r>
              <a:rPr lang="en-US" sz="1800" dirty="0">
                <a:solidFill>
                  <a:srgbClr val="FF0000"/>
                </a:solidFill>
                <a:latin typeface="Times New Roman" panose="02020603050405020304" pitchFamily="18" charset="0"/>
                <a:cs typeface="Times New Roman" panose="02020603050405020304" pitchFamily="18" charset="0"/>
              </a:rPr>
              <a:t>next()</a:t>
            </a:r>
          </a:p>
          <a:p>
            <a:r>
              <a:rPr lang="en-US" sz="1800" dirty="0" err="1">
                <a:solidFill>
                  <a:srgbClr val="FF0000"/>
                </a:solidFill>
                <a:latin typeface="Times New Roman" panose="02020603050405020304" pitchFamily="18" charset="0"/>
                <a:cs typeface="Times New Roman" panose="02020603050405020304" pitchFamily="18" charset="0"/>
              </a:rPr>
              <a:t>nextAll</a:t>
            </a:r>
            <a:r>
              <a:rPr lang="en-US" sz="1800" dirty="0">
                <a:solidFill>
                  <a:srgbClr val="FF0000"/>
                </a:solidFill>
                <a:latin typeface="Times New Roman" panose="02020603050405020304" pitchFamily="18" charset="0"/>
                <a:cs typeface="Times New Roman" panose="02020603050405020304" pitchFamily="18" charset="0"/>
              </a:rPr>
              <a:t>()</a:t>
            </a:r>
          </a:p>
          <a:p>
            <a:r>
              <a:rPr lang="en-US" sz="1800" dirty="0" err="1">
                <a:solidFill>
                  <a:srgbClr val="FF0000"/>
                </a:solidFill>
                <a:latin typeface="Times New Roman" panose="02020603050405020304" pitchFamily="18" charset="0"/>
                <a:cs typeface="Times New Roman" panose="02020603050405020304" pitchFamily="18" charset="0"/>
              </a:rPr>
              <a:t>nextUntil</a:t>
            </a:r>
            <a:r>
              <a:rPr lang="en-US" sz="1800" dirty="0">
                <a:solidFill>
                  <a:srgbClr val="FF0000"/>
                </a:solidFill>
                <a:latin typeface="Times New Roman" panose="02020603050405020304" pitchFamily="18" charset="0"/>
                <a:cs typeface="Times New Roman" panose="02020603050405020304" pitchFamily="18" charset="0"/>
              </a:rPr>
              <a:t>()</a:t>
            </a:r>
          </a:p>
          <a:p>
            <a:r>
              <a:rPr lang="en-US" sz="1800" dirty="0" err="1">
                <a:solidFill>
                  <a:srgbClr val="FF0000"/>
                </a:solidFill>
                <a:latin typeface="Times New Roman" panose="02020603050405020304" pitchFamily="18" charset="0"/>
                <a:cs typeface="Times New Roman" panose="02020603050405020304" pitchFamily="18" charset="0"/>
              </a:rPr>
              <a:t>prev</a:t>
            </a:r>
            <a:r>
              <a:rPr lang="en-US" sz="1800" dirty="0">
                <a:solidFill>
                  <a:srgbClr val="FF0000"/>
                </a:solidFill>
                <a:latin typeface="Times New Roman" panose="02020603050405020304" pitchFamily="18" charset="0"/>
                <a:cs typeface="Times New Roman" panose="02020603050405020304" pitchFamily="18" charset="0"/>
              </a:rPr>
              <a:t>()</a:t>
            </a:r>
          </a:p>
          <a:p>
            <a:r>
              <a:rPr lang="en-US" sz="1800" dirty="0" err="1">
                <a:solidFill>
                  <a:srgbClr val="FF0000"/>
                </a:solidFill>
                <a:latin typeface="Times New Roman" panose="02020603050405020304" pitchFamily="18" charset="0"/>
                <a:cs typeface="Times New Roman" panose="02020603050405020304" pitchFamily="18" charset="0"/>
              </a:rPr>
              <a:t>prevAll</a:t>
            </a:r>
            <a:r>
              <a:rPr lang="en-US" sz="1800" dirty="0">
                <a:solidFill>
                  <a:srgbClr val="FF0000"/>
                </a:solidFill>
                <a:latin typeface="Times New Roman" panose="02020603050405020304" pitchFamily="18" charset="0"/>
                <a:cs typeface="Times New Roman" panose="02020603050405020304" pitchFamily="18" charset="0"/>
              </a:rPr>
              <a:t>()</a:t>
            </a:r>
          </a:p>
          <a:p>
            <a:r>
              <a:rPr lang="en-US" sz="1800" dirty="0" err="1">
                <a:solidFill>
                  <a:srgbClr val="FF0000"/>
                </a:solidFill>
                <a:latin typeface="Times New Roman" panose="02020603050405020304" pitchFamily="18" charset="0"/>
                <a:cs typeface="Times New Roman" panose="02020603050405020304" pitchFamily="18" charset="0"/>
              </a:rPr>
              <a:t>prevUntil</a:t>
            </a:r>
            <a:r>
              <a:rPr lang="en-US" sz="1800" dirty="0">
                <a:solidFill>
                  <a:srgbClr val="FF0000"/>
                </a:solidFill>
                <a:latin typeface="Times New Roman" panose="02020603050405020304" pitchFamily="18" charset="0"/>
                <a:cs typeface="Times New Roman" panose="02020603050405020304" pitchFamily="18" charset="0"/>
              </a:rPr>
              <a:t>()</a:t>
            </a:r>
          </a:p>
          <a:p>
            <a:pPr>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jQuery</a:t>
            </a:r>
            <a:r>
              <a:rPr lang="en-US" dirty="0">
                <a:solidFill>
                  <a:srgbClr val="FF0000"/>
                </a:solidFill>
              </a:rPr>
              <a:t> siblings() Method</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siblings() method returns all sibling elements of the selected element.</a:t>
            </a:r>
          </a:p>
          <a:p>
            <a:r>
              <a:rPr lang="en-US" dirty="0">
                <a:latin typeface="Times New Roman" panose="02020603050405020304" pitchFamily="18" charset="0"/>
                <a:cs typeface="Times New Roman" panose="02020603050405020304" pitchFamily="18" charset="0"/>
              </a:rPr>
              <a:t>The following example returns all sibling elements of &lt;h2&gt;:</a:t>
            </a:r>
          </a:p>
          <a:p>
            <a:pPr marL="0" indent="0">
              <a:buNone/>
            </a:pPr>
            <a:r>
              <a:rPr lang="en-US" dirty="0">
                <a:latin typeface="Times New Roman" panose="02020603050405020304" pitchFamily="18" charset="0"/>
                <a:cs typeface="Times New Roman" panose="02020603050405020304" pitchFamily="18" charset="0"/>
              </a:rPr>
              <a:t>Example</a:t>
            </a:r>
          </a:p>
          <a:p>
            <a:pPr marL="0" indent="0">
              <a:buNone/>
            </a:pPr>
            <a:r>
              <a:rPr lang="en-US" dirty="0">
                <a:solidFill>
                  <a:srgbClr val="FF0000"/>
                </a:solidFill>
                <a:latin typeface="Times New Roman" panose="02020603050405020304" pitchFamily="18" charset="0"/>
                <a:cs typeface="Times New Roman" panose="02020603050405020304" pitchFamily="18" charset="0"/>
              </a:rPr>
              <a:t>$(document).ready(function(){</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$("h2").siblings();</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solidFill>
                  <a:srgbClr val="FF0000"/>
                </a:solidFill>
              </a:rPr>
              <a:t>jQuery</a:t>
            </a:r>
            <a:r>
              <a:rPr lang="en-US" dirty="0">
                <a:solidFill>
                  <a:srgbClr val="FF0000"/>
                </a:solidFill>
              </a:rPr>
              <a:t> next() Method</a:t>
            </a: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The next() method returns the next sibling element of the selected element.</a:t>
            </a:r>
          </a:p>
          <a:p>
            <a:r>
              <a:rPr lang="en-US" sz="2800" dirty="0">
                <a:latin typeface="Times New Roman" panose="02020603050405020304" pitchFamily="18" charset="0"/>
                <a:cs typeface="Times New Roman" panose="02020603050405020304" pitchFamily="18" charset="0"/>
              </a:rPr>
              <a:t>The following example returns the next sibling of &lt;h2&gt;:</a:t>
            </a:r>
          </a:p>
          <a:p>
            <a:pPr marL="0" indent="0">
              <a:buNone/>
            </a:pPr>
            <a:r>
              <a:rPr lang="en-US" sz="2800" dirty="0">
                <a:latin typeface="Times New Roman" panose="02020603050405020304" pitchFamily="18" charset="0"/>
                <a:cs typeface="Times New Roman" panose="02020603050405020304" pitchFamily="18" charset="0"/>
              </a:rPr>
              <a:t>Example</a:t>
            </a:r>
          </a:p>
          <a:p>
            <a:pPr marL="0" indent="0">
              <a:buNone/>
            </a:pPr>
            <a:r>
              <a:rPr lang="en-US" sz="2800" dirty="0">
                <a:solidFill>
                  <a:srgbClr val="FF0000"/>
                </a:solidFill>
                <a:latin typeface="Times New Roman" panose="02020603050405020304" pitchFamily="18" charset="0"/>
                <a:cs typeface="Times New Roman" panose="02020603050405020304" pitchFamily="18" charset="0"/>
              </a:rPr>
              <a:t>$(document).ready(function(){</a:t>
            </a:r>
            <a:br>
              <a:rPr lang="en-US" sz="28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  $("h2").next();</a:t>
            </a:r>
            <a:br>
              <a:rPr lang="en-US" sz="28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a:t>
            </a:r>
          </a:p>
          <a:p>
            <a:pPr>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jQuery</a:t>
            </a:r>
            <a:r>
              <a:rPr lang="en-US" dirty="0">
                <a:solidFill>
                  <a:srgbClr val="FF0000"/>
                </a:solidFill>
              </a:rPr>
              <a:t> </a:t>
            </a:r>
            <a:r>
              <a:rPr lang="en-US" dirty="0" err="1">
                <a:solidFill>
                  <a:srgbClr val="FF0000"/>
                </a:solidFill>
              </a:rPr>
              <a:t>nextAll</a:t>
            </a:r>
            <a:r>
              <a:rPr lang="en-US" dirty="0">
                <a:solidFill>
                  <a:srgbClr val="FF0000"/>
                </a:solidFill>
              </a:rPr>
              <a:t>() Method</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nextAll</a:t>
            </a:r>
            <a:r>
              <a:rPr lang="en-US" sz="2400" dirty="0">
                <a:latin typeface="Times New Roman" panose="02020603050405020304" pitchFamily="18" charset="0"/>
                <a:cs typeface="Times New Roman" panose="02020603050405020304" pitchFamily="18" charset="0"/>
              </a:rPr>
              <a:t>() method returns all next sibling elements of the selected element.</a:t>
            </a:r>
          </a:p>
          <a:p>
            <a:r>
              <a:rPr lang="en-US" sz="2400" dirty="0">
                <a:latin typeface="Times New Roman" panose="02020603050405020304" pitchFamily="18" charset="0"/>
                <a:cs typeface="Times New Roman" panose="02020603050405020304" pitchFamily="18" charset="0"/>
              </a:rPr>
              <a:t>The following example returns all next sibling elements of &lt;h2&gt;:</a:t>
            </a:r>
          </a:p>
          <a:p>
            <a:pPr marL="0" indent="0">
              <a:buNone/>
            </a:pPr>
            <a:r>
              <a:rPr lang="en-US" sz="2400" dirty="0">
                <a:latin typeface="Times New Roman" panose="02020603050405020304" pitchFamily="18" charset="0"/>
                <a:cs typeface="Times New Roman" panose="02020603050405020304" pitchFamily="18" charset="0"/>
              </a:rPr>
              <a:t>Example</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$(document).ready(function(){</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$("h2").</a:t>
            </a:r>
            <a:r>
              <a:rPr lang="en-US" sz="2400" dirty="0" err="1">
                <a:solidFill>
                  <a:srgbClr val="FF0000"/>
                </a:solidFill>
                <a:latin typeface="Times New Roman" panose="02020603050405020304" pitchFamily="18" charset="0"/>
                <a:cs typeface="Times New Roman" panose="02020603050405020304" pitchFamily="18" charset="0"/>
              </a:rPr>
              <a:t>nextAll</a:t>
            </a:r>
            <a:r>
              <a:rPr lang="en-US" sz="2400" dirty="0">
                <a:solidFill>
                  <a:srgbClr val="FF0000"/>
                </a:solidFill>
                <a:latin typeface="Times New Roman" panose="02020603050405020304" pitchFamily="18" charset="0"/>
                <a:cs typeface="Times New Roman" panose="02020603050405020304" pitchFamily="18" charset="0"/>
              </a:rPr>
              <a:t>();</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a:t>
            </a:r>
          </a:p>
          <a:p>
            <a:pPr>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jQuery</a:t>
            </a:r>
            <a:r>
              <a:rPr lang="en-US" dirty="0">
                <a:solidFill>
                  <a:srgbClr val="FF0000"/>
                </a:solidFill>
              </a:rPr>
              <a:t> </a:t>
            </a:r>
            <a:r>
              <a:rPr lang="en-US" dirty="0" err="1">
                <a:solidFill>
                  <a:srgbClr val="FF0000"/>
                </a:solidFill>
              </a:rPr>
              <a:t>nextUntil</a:t>
            </a:r>
            <a:r>
              <a:rPr lang="en-US" dirty="0">
                <a:solidFill>
                  <a:srgbClr val="FF0000"/>
                </a:solidFill>
              </a:rPr>
              <a:t>() Method</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nextUntil</a:t>
            </a:r>
            <a:r>
              <a:rPr lang="en-US" sz="2400" dirty="0">
                <a:latin typeface="Times New Roman" panose="02020603050405020304" pitchFamily="18" charset="0"/>
                <a:cs typeface="Times New Roman" panose="02020603050405020304" pitchFamily="18" charset="0"/>
              </a:rPr>
              <a:t>() method returns all next sibling elements between two given arguments.</a:t>
            </a:r>
          </a:p>
          <a:p>
            <a:r>
              <a:rPr lang="en-US" sz="2400" dirty="0">
                <a:latin typeface="Times New Roman" panose="02020603050405020304" pitchFamily="18" charset="0"/>
                <a:cs typeface="Times New Roman" panose="02020603050405020304" pitchFamily="18" charset="0"/>
              </a:rPr>
              <a:t>The following example returns all sibling elements between a &lt;h2&gt; and a &lt;h6&gt; element: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Example</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$(document).ready(function(){</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$("h2").</a:t>
            </a:r>
            <a:r>
              <a:rPr lang="en-US" sz="2400" dirty="0" err="1">
                <a:solidFill>
                  <a:srgbClr val="FF0000"/>
                </a:solidFill>
                <a:latin typeface="Times New Roman" panose="02020603050405020304" pitchFamily="18" charset="0"/>
                <a:cs typeface="Times New Roman" panose="02020603050405020304" pitchFamily="18" charset="0"/>
              </a:rPr>
              <a:t>nextUntil</a:t>
            </a:r>
            <a:r>
              <a:rPr lang="en-US" sz="2400" dirty="0">
                <a:solidFill>
                  <a:srgbClr val="FF0000"/>
                </a:solidFill>
                <a:latin typeface="Times New Roman" panose="02020603050405020304" pitchFamily="18" charset="0"/>
                <a:cs typeface="Times New Roman" panose="02020603050405020304" pitchFamily="18" charset="0"/>
              </a:rPr>
              <a:t>("h6");</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a:t>
            </a:r>
          </a:p>
          <a:p>
            <a:pPr>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7954"/>
            <a:ext cx="9144000" cy="1325562"/>
          </a:xfrm>
        </p:spPr>
        <p:txBody>
          <a:bodyPr>
            <a:normAutofit fontScale="90000"/>
          </a:bodyPr>
          <a:lstStyle/>
          <a:p>
            <a:r>
              <a:rPr lang="en-IN" dirty="0">
                <a:solidFill>
                  <a:srgbClr val="FF0000"/>
                </a:solidFill>
              </a:rPr>
              <a:t>jQuery </a:t>
            </a:r>
            <a:r>
              <a:rPr lang="en-IN" dirty="0" err="1">
                <a:solidFill>
                  <a:srgbClr val="FF0000"/>
                </a:solidFill>
              </a:rPr>
              <a:t>prev</a:t>
            </a:r>
            <a:r>
              <a:rPr lang="en-IN" dirty="0">
                <a:solidFill>
                  <a:srgbClr val="FF0000"/>
                </a:solidFill>
              </a:rPr>
              <a:t>(), </a:t>
            </a:r>
            <a:r>
              <a:rPr lang="en-IN" dirty="0" err="1">
                <a:solidFill>
                  <a:srgbClr val="FF0000"/>
                </a:solidFill>
              </a:rPr>
              <a:t>prevAll</a:t>
            </a:r>
            <a:r>
              <a:rPr lang="en-IN" dirty="0">
                <a:solidFill>
                  <a:srgbClr val="FF0000"/>
                </a:solidFill>
              </a:rPr>
              <a:t>() &amp; </a:t>
            </a:r>
            <a:r>
              <a:rPr lang="en-IN" dirty="0" err="1">
                <a:solidFill>
                  <a:srgbClr val="FF0000"/>
                </a:solidFill>
              </a:rPr>
              <a:t>prevUntil</a:t>
            </a:r>
            <a:r>
              <a:rPr lang="en-IN" dirty="0">
                <a:solidFill>
                  <a:srgbClr val="FF0000"/>
                </a:solidFill>
              </a:rPr>
              <a:t>() Methods</a:t>
            </a:r>
            <a:br>
              <a:rPr lang="en-IN" dirty="0">
                <a:solidFill>
                  <a:srgbClr val="FF0000"/>
                </a:solidFill>
              </a:rPr>
            </a:br>
            <a:endParaRPr lang="en-IN" dirty="0">
              <a:solidFill>
                <a:srgbClr val="FF0000"/>
              </a:solidFill>
            </a:endParaRPr>
          </a:p>
        </p:txBody>
      </p:sp>
      <p:sp>
        <p:nvSpPr>
          <p:cNvPr id="4" name="Rectangle 1"/>
          <p:cNvSpPr>
            <a:spLocks noGrp="1" noChangeArrowheads="1"/>
          </p:cNvSpPr>
          <p:nvPr>
            <p:ph idx="1"/>
          </p:nvPr>
        </p:nvSpPr>
        <p:spPr bwMode="auto">
          <a:xfrm>
            <a:off x="609600" y="2007079"/>
            <a:ext cx="8077200" cy="42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prev</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prevAll</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8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prevUntil</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methods work just like the methods above but with reverse functionality: they return previous sibling elements (traverse backwards along sibling elements in the DOM tree, instead of forward).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526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922"/>
            <a:ext cx="6571343" cy="1049235"/>
          </a:xfrm>
        </p:spPr>
        <p:txBody>
          <a:bodyPr>
            <a:normAutofit fontScale="90000"/>
          </a:bodyPr>
          <a:lstStyle/>
          <a:p>
            <a:r>
              <a:rPr lang="en-IN" dirty="0">
                <a:solidFill>
                  <a:srgbClr val="FF0000"/>
                </a:solidFill>
              </a:rPr>
              <a:t>jQuery Traversing - Filtering</a:t>
            </a:r>
            <a:br>
              <a:rPr lang="en-IN" dirty="0">
                <a:solidFill>
                  <a:srgbClr val="FF0000"/>
                </a:solidFill>
              </a:rPr>
            </a:br>
            <a:endParaRPr lang="en-IN" dirty="0">
              <a:solidFill>
                <a:srgbClr val="FF0000"/>
              </a:solidFill>
            </a:endParaRPr>
          </a:p>
        </p:txBody>
      </p:sp>
      <p:sp>
        <p:nvSpPr>
          <p:cNvPr id="4" name="Rectangle 1"/>
          <p:cNvSpPr>
            <a:spLocks noGrp="1" noChangeArrowheads="1"/>
          </p:cNvSpPr>
          <p:nvPr>
            <p:ph idx="1"/>
          </p:nvPr>
        </p:nvSpPr>
        <p:spPr bwMode="auto">
          <a:xfrm>
            <a:off x="0" y="935735"/>
            <a:ext cx="9144000" cy="558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first(), last(), </a:t>
            </a:r>
            <a:r>
              <a:rPr kumimoji="0" lang="en-US" altLang="en-US" sz="185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eq</a:t>
            </a: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filter() and not() Methods</a:t>
            </a:r>
          </a:p>
          <a:p>
            <a:pPr defTabSz="914400">
              <a:lnSpc>
                <a:spcPct val="100000"/>
              </a:lnSpc>
              <a:buClrTx/>
              <a:buSzTx/>
            </a:pP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most basic filtering methods are </a:t>
            </a:r>
            <a:r>
              <a:rPr kumimoji="0" lang="en-US" altLang="en-US" sz="185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first()</a:t>
            </a: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5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last()</a:t>
            </a: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5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eq</a:t>
            </a:r>
            <a:r>
              <a:rPr kumimoji="0" lang="en-US" altLang="en-US" sz="185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which allow you to select a specific element based on its position in a group of elements.</a:t>
            </a:r>
            <a:endParaRPr kumimoji="0" lang="en-US" altLang="en-US" sz="18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a:lnSpc>
                <a:spcPct val="100000"/>
              </a:lnSpc>
              <a:buClrTx/>
              <a:buSzTx/>
            </a:pP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Other filtering methods, like </a:t>
            </a:r>
            <a:r>
              <a:rPr kumimoji="0" lang="en-US" altLang="en-US" sz="185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filter()</a:t>
            </a: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5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not()</a:t>
            </a:r>
            <a:r>
              <a:rPr kumimoji="0" lang="en-US" altLang="en-US" sz="185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allow you to select elements that match, or do not match, a certain criteria.</a:t>
            </a:r>
          </a:p>
          <a:p>
            <a:pPr defTabSz="914400">
              <a:lnSpc>
                <a:spcPct val="100000"/>
              </a:lnSpc>
              <a:buClrTx/>
              <a:buSzTx/>
            </a:pPr>
            <a:r>
              <a:rPr lang="en-US" altLang="en-US" sz="1850" dirty="0">
                <a:solidFill>
                  <a:srgbClr val="DC143C"/>
                </a:solidFill>
                <a:latin typeface="Times New Roman" panose="02020603050405020304" pitchFamily="18" charset="0"/>
                <a:cs typeface="Times New Roman" panose="02020603050405020304" pitchFamily="18" charset="0"/>
              </a:rPr>
              <a:t>first()</a:t>
            </a:r>
            <a:r>
              <a:rPr lang="en-US" altLang="en-US" sz="1850" dirty="0">
                <a:solidFill>
                  <a:srgbClr val="000000"/>
                </a:solidFill>
                <a:latin typeface="Times New Roman" panose="02020603050405020304" pitchFamily="18" charset="0"/>
                <a:cs typeface="Times New Roman" panose="02020603050405020304" pitchFamily="18" charset="0"/>
              </a:rPr>
              <a:t> method returns the first element of the specified elements.</a:t>
            </a:r>
            <a:r>
              <a:rPr lang="en-US" altLang="en-US" sz="1850" dirty="0">
                <a:latin typeface="Times New Roman" panose="02020603050405020304" pitchFamily="18" charset="0"/>
                <a:cs typeface="Times New Roman" panose="02020603050405020304" pitchFamily="18" charset="0"/>
              </a:rPr>
              <a:t> </a:t>
            </a:r>
          </a:p>
          <a:p>
            <a:pPr defTabSz="914400">
              <a:lnSpc>
                <a:spcPct val="100000"/>
              </a:lnSpc>
              <a:buClrTx/>
              <a:buSzTx/>
            </a:pPr>
            <a:r>
              <a:rPr lang="en-IN" sz="1850" dirty="0">
                <a:solidFill>
                  <a:srgbClr val="FF0000"/>
                </a:solidFill>
                <a:latin typeface="Times New Roman" panose="02020603050405020304" pitchFamily="18" charset="0"/>
                <a:cs typeface="Times New Roman" panose="02020603050405020304" pitchFamily="18" charset="0"/>
              </a:rPr>
              <a:t>$(document).ready(function(){</a:t>
            </a:r>
            <a:br>
              <a:rPr lang="en-IN" sz="1850" dirty="0">
                <a:solidFill>
                  <a:srgbClr val="FF0000"/>
                </a:solidFill>
                <a:latin typeface="Times New Roman" panose="02020603050405020304" pitchFamily="18" charset="0"/>
                <a:cs typeface="Times New Roman" panose="02020603050405020304" pitchFamily="18" charset="0"/>
              </a:rPr>
            </a:br>
            <a:r>
              <a:rPr lang="en-IN" sz="1850" dirty="0">
                <a:solidFill>
                  <a:srgbClr val="FF0000"/>
                </a:solidFill>
                <a:latin typeface="Times New Roman" panose="02020603050405020304" pitchFamily="18" charset="0"/>
                <a:cs typeface="Times New Roman" panose="02020603050405020304" pitchFamily="18" charset="0"/>
              </a:rPr>
              <a:t>  $("div").first();</a:t>
            </a:r>
            <a:br>
              <a:rPr lang="en-IN" sz="1850" dirty="0">
                <a:solidFill>
                  <a:srgbClr val="FF0000"/>
                </a:solidFill>
                <a:latin typeface="Times New Roman" panose="02020603050405020304" pitchFamily="18" charset="0"/>
                <a:cs typeface="Times New Roman" panose="02020603050405020304" pitchFamily="18" charset="0"/>
              </a:rPr>
            </a:br>
            <a:r>
              <a:rPr lang="en-IN" sz="1850" dirty="0">
                <a:solidFill>
                  <a:srgbClr val="FF0000"/>
                </a:solidFill>
                <a:latin typeface="Times New Roman" panose="02020603050405020304" pitchFamily="18" charset="0"/>
                <a:cs typeface="Times New Roman" panose="02020603050405020304" pitchFamily="18" charset="0"/>
              </a:rPr>
              <a:t>});</a:t>
            </a:r>
          </a:p>
          <a:p>
            <a:pPr defTabSz="914400">
              <a:lnSpc>
                <a:spcPct val="100000"/>
              </a:lnSpc>
              <a:buClrTx/>
              <a:buSzTx/>
            </a:pPr>
            <a:r>
              <a:rPr lang="en-US" altLang="en-US" sz="1850" dirty="0">
                <a:solidFill>
                  <a:srgbClr val="DC143C"/>
                </a:solidFill>
                <a:latin typeface="Times New Roman" panose="02020603050405020304" pitchFamily="18" charset="0"/>
                <a:cs typeface="Times New Roman" panose="02020603050405020304" pitchFamily="18" charset="0"/>
              </a:rPr>
              <a:t>last()</a:t>
            </a:r>
            <a:r>
              <a:rPr lang="en-US" altLang="en-US" sz="1850" dirty="0">
                <a:solidFill>
                  <a:srgbClr val="000000"/>
                </a:solidFill>
                <a:latin typeface="Times New Roman" panose="02020603050405020304" pitchFamily="18" charset="0"/>
                <a:cs typeface="Times New Roman" panose="02020603050405020304" pitchFamily="18" charset="0"/>
              </a:rPr>
              <a:t> method returns the last element of the specified elements.</a:t>
            </a:r>
            <a:r>
              <a:rPr lang="en-US" altLang="en-US" sz="1850" dirty="0">
                <a:latin typeface="Times New Roman" panose="02020603050405020304" pitchFamily="18" charset="0"/>
                <a:cs typeface="Times New Roman" panose="02020603050405020304" pitchFamily="18" charset="0"/>
              </a:rPr>
              <a:t> </a:t>
            </a:r>
          </a:p>
          <a:p>
            <a:pPr defTabSz="914400">
              <a:lnSpc>
                <a:spcPct val="100000"/>
              </a:lnSpc>
              <a:buClrTx/>
              <a:buSzTx/>
            </a:pPr>
            <a:r>
              <a:rPr lang="en-IN" sz="1850" dirty="0">
                <a:solidFill>
                  <a:srgbClr val="FF0000"/>
                </a:solidFill>
                <a:latin typeface="Times New Roman" panose="02020603050405020304" pitchFamily="18" charset="0"/>
                <a:cs typeface="Times New Roman" panose="02020603050405020304" pitchFamily="18" charset="0"/>
              </a:rPr>
              <a:t>$(document).ready(function(){</a:t>
            </a:r>
            <a:br>
              <a:rPr lang="en-IN" sz="1850" dirty="0">
                <a:solidFill>
                  <a:srgbClr val="FF0000"/>
                </a:solidFill>
                <a:latin typeface="Times New Roman" panose="02020603050405020304" pitchFamily="18" charset="0"/>
                <a:cs typeface="Times New Roman" panose="02020603050405020304" pitchFamily="18" charset="0"/>
              </a:rPr>
            </a:br>
            <a:r>
              <a:rPr lang="en-IN" sz="1850" dirty="0">
                <a:solidFill>
                  <a:srgbClr val="FF0000"/>
                </a:solidFill>
                <a:latin typeface="Times New Roman" panose="02020603050405020304" pitchFamily="18" charset="0"/>
                <a:cs typeface="Times New Roman" panose="02020603050405020304" pitchFamily="18" charset="0"/>
              </a:rPr>
              <a:t>  $("div").last();</a:t>
            </a:r>
            <a:br>
              <a:rPr lang="en-IN" sz="1850" dirty="0">
                <a:solidFill>
                  <a:srgbClr val="FF0000"/>
                </a:solidFill>
                <a:latin typeface="Times New Roman" panose="02020603050405020304" pitchFamily="18" charset="0"/>
                <a:cs typeface="Times New Roman" panose="02020603050405020304" pitchFamily="18" charset="0"/>
              </a:rPr>
            </a:br>
            <a:r>
              <a:rPr lang="en-IN" sz="1850" dirty="0">
                <a:solidFill>
                  <a:srgbClr val="FF0000"/>
                </a:solidFill>
                <a:latin typeface="Times New Roman" panose="02020603050405020304" pitchFamily="18" charset="0"/>
                <a:cs typeface="Times New Roman" panose="02020603050405020304" pitchFamily="18" charset="0"/>
              </a:rPr>
              <a:t>});</a:t>
            </a:r>
          </a:p>
          <a:p>
            <a:pPr defTabSz="914400">
              <a:lnSpc>
                <a:spcPct val="100000"/>
              </a:lnSpc>
              <a:buClrTx/>
              <a:buSzTx/>
            </a:pPr>
            <a:r>
              <a:rPr lang="en-US" altLang="en-US" sz="1850" dirty="0" err="1">
                <a:solidFill>
                  <a:srgbClr val="DC143C"/>
                </a:solidFill>
                <a:latin typeface="Times New Roman" panose="02020603050405020304" pitchFamily="18" charset="0"/>
                <a:cs typeface="Times New Roman" panose="02020603050405020304" pitchFamily="18" charset="0"/>
              </a:rPr>
              <a:t>eq</a:t>
            </a:r>
            <a:r>
              <a:rPr lang="en-US" altLang="en-US" sz="1850" dirty="0">
                <a:solidFill>
                  <a:srgbClr val="DC143C"/>
                </a:solidFill>
                <a:latin typeface="Times New Roman" panose="02020603050405020304" pitchFamily="18" charset="0"/>
                <a:cs typeface="Times New Roman" panose="02020603050405020304" pitchFamily="18" charset="0"/>
              </a:rPr>
              <a:t>()</a:t>
            </a:r>
            <a:r>
              <a:rPr lang="en-US" altLang="en-US" sz="1850" dirty="0">
                <a:solidFill>
                  <a:srgbClr val="000000"/>
                </a:solidFill>
                <a:latin typeface="Times New Roman" panose="02020603050405020304" pitchFamily="18" charset="0"/>
                <a:cs typeface="Times New Roman" panose="02020603050405020304" pitchFamily="18" charset="0"/>
              </a:rPr>
              <a:t> method returns an element with a specific index number of the selected elements.</a:t>
            </a:r>
            <a:r>
              <a:rPr lang="en-US" altLang="en-US" sz="1850" dirty="0">
                <a:latin typeface="Times New Roman" panose="02020603050405020304" pitchFamily="18" charset="0"/>
                <a:cs typeface="Times New Roman" panose="02020603050405020304" pitchFamily="18" charset="0"/>
              </a:rPr>
              <a:t> </a:t>
            </a:r>
          </a:p>
          <a:p>
            <a:pPr defTabSz="914400">
              <a:lnSpc>
                <a:spcPct val="100000"/>
              </a:lnSpc>
              <a:buClrTx/>
              <a:buSzTx/>
            </a:pPr>
            <a:r>
              <a:rPr lang="en-US" altLang="en-US" sz="1850" dirty="0">
                <a:solidFill>
                  <a:srgbClr val="000000"/>
                </a:solidFill>
                <a:latin typeface="Times New Roman" panose="02020603050405020304" pitchFamily="18" charset="0"/>
                <a:cs typeface="Times New Roman" panose="02020603050405020304" pitchFamily="18" charset="0"/>
              </a:rPr>
              <a:t>The index numbers start at 0, so the first element will have the index number 0 and not 1. The following example selects the second </a:t>
            </a:r>
            <a:r>
              <a:rPr lang="en-US" altLang="en-US" sz="1850" dirty="0">
                <a:solidFill>
                  <a:srgbClr val="DC143C"/>
                </a:solidFill>
                <a:latin typeface="Times New Roman" panose="02020603050405020304" pitchFamily="18" charset="0"/>
                <a:cs typeface="Times New Roman" panose="02020603050405020304" pitchFamily="18" charset="0"/>
              </a:rPr>
              <a:t>&lt;p&gt;</a:t>
            </a:r>
            <a:r>
              <a:rPr lang="en-US" altLang="en-US" sz="1850" dirty="0">
                <a:solidFill>
                  <a:srgbClr val="000000"/>
                </a:solidFill>
                <a:latin typeface="Times New Roman" panose="02020603050405020304" pitchFamily="18" charset="0"/>
                <a:cs typeface="Times New Roman" panose="02020603050405020304" pitchFamily="18" charset="0"/>
              </a:rPr>
              <a:t> element (index number 1)</a:t>
            </a:r>
            <a:r>
              <a:rPr lang="en-US" altLang="en-US" sz="1850" dirty="0">
                <a:latin typeface="Times New Roman" panose="02020603050405020304" pitchFamily="18" charset="0"/>
                <a:cs typeface="Times New Roman" panose="02020603050405020304" pitchFamily="18" charset="0"/>
              </a:rPr>
              <a:t> </a:t>
            </a:r>
          </a:p>
          <a:p>
            <a:pPr defTabSz="914400">
              <a:lnSpc>
                <a:spcPct val="100000"/>
              </a:lnSpc>
              <a:buClrTx/>
              <a:buSzTx/>
            </a:pPr>
            <a:r>
              <a:rPr lang="en-IN" sz="1850" dirty="0">
                <a:solidFill>
                  <a:srgbClr val="FF0000"/>
                </a:solidFill>
                <a:latin typeface="Times New Roman" panose="02020603050405020304" pitchFamily="18" charset="0"/>
                <a:cs typeface="Times New Roman" panose="02020603050405020304" pitchFamily="18" charset="0"/>
              </a:rPr>
              <a:t>$(document).ready(function(){</a:t>
            </a:r>
            <a:br>
              <a:rPr lang="en-IN" sz="1850" dirty="0">
                <a:solidFill>
                  <a:srgbClr val="FF0000"/>
                </a:solidFill>
                <a:latin typeface="Times New Roman" panose="02020603050405020304" pitchFamily="18" charset="0"/>
                <a:cs typeface="Times New Roman" panose="02020603050405020304" pitchFamily="18" charset="0"/>
              </a:rPr>
            </a:br>
            <a:r>
              <a:rPr lang="en-IN" sz="1850" dirty="0">
                <a:solidFill>
                  <a:srgbClr val="FF0000"/>
                </a:solidFill>
                <a:latin typeface="Times New Roman" panose="02020603050405020304" pitchFamily="18" charset="0"/>
                <a:cs typeface="Times New Roman" panose="02020603050405020304" pitchFamily="18" charset="0"/>
              </a:rPr>
              <a:t>  $("p").</a:t>
            </a:r>
            <a:r>
              <a:rPr lang="en-IN" sz="1850" dirty="0" err="1">
                <a:solidFill>
                  <a:srgbClr val="FF0000"/>
                </a:solidFill>
                <a:latin typeface="Times New Roman" panose="02020603050405020304" pitchFamily="18" charset="0"/>
                <a:cs typeface="Times New Roman" panose="02020603050405020304" pitchFamily="18" charset="0"/>
              </a:rPr>
              <a:t>eq</a:t>
            </a:r>
            <a:r>
              <a:rPr lang="en-IN" sz="1850" dirty="0">
                <a:solidFill>
                  <a:srgbClr val="FF0000"/>
                </a:solidFill>
                <a:latin typeface="Times New Roman" panose="02020603050405020304" pitchFamily="18" charset="0"/>
                <a:cs typeface="Times New Roman" panose="02020603050405020304" pitchFamily="18" charset="0"/>
              </a:rPr>
              <a:t>(1);</a:t>
            </a:r>
            <a:br>
              <a:rPr lang="en-IN" sz="1850" dirty="0">
                <a:solidFill>
                  <a:srgbClr val="FF0000"/>
                </a:solidFill>
                <a:latin typeface="Times New Roman" panose="02020603050405020304" pitchFamily="18" charset="0"/>
                <a:cs typeface="Times New Roman" panose="02020603050405020304" pitchFamily="18" charset="0"/>
              </a:rPr>
            </a:br>
            <a:r>
              <a:rPr lang="en-IN" sz="1850" dirty="0">
                <a:solidFill>
                  <a:srgbClr val="FF0000"/>
                </a:solidFill>
                <a:latin typeface="Times New Roman" panose="02020603050405020304" pitchFamily="18" charset="0"/>
                <a:cs typeface="Times New Roman" panose="02020603050405020304" pitchFamily="18" charset="0"/>
              </a:rPr>
              <a:t>})</a:t>
            </a:r>
            <a:r>
              <a:rPr lang="en-IN" sz="1850" dirty="0">
                <a:latin typeface="Times New Roman" panose="02020603050405020304" pitchFamily="18" charset="0"/>
                <a:cs typeface="Times New Roman" panose="02020603050405020304" pitchFamily="18" charset="0"/>
              </a:rPr>
              <a:t>;</a:t>
            </a:r>
            <a:endParaRPr kumimoji="0" lang="en-US" altLang="en-US" sz="185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7202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348297"/>
            <a:ext cx="8763000" cy="5444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filter()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lets you specify a criteria. Elements that do not match the criteria are removed from the selection, and those that match will be returned.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following example returns all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&lt;p&gt;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elements with class name "intro“</a:t>
            </a:r>
          </a:p>
          <a:p>
            <a:pPr>
              <a:lnSpc>
                <a:spcPct val="150000"/>
              </a:lnSpc>
            </a:pPr>
            <a:r>
              <a:rPr lang="en-IN" dirty="0">
                <a:solidFill>
                  <a:srgbClr val="FF0000"/>
                </a:solidFill>
                <a:latin typeface="Times New Roman" panose="02020603050405020304" pitchFamily="18" charset="0"/>
                <a:cs typeface="Times New Roman" panose="02020603050405020304" pitchFamily="18" charset="0"/>
              </a:rPr>
              <a:t>$(document).ready(function(){</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  $("p").filter(".intro");</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a:t>
            </a:r>
          </a:p>
          <a:p>
            <a:pPr lvl="0" defTabSz="914400">
              <a:lnSpc>
                <a:spcPct val="150000"/>
              </a:lnSpc>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dirty="0">
                <a:solidFill>
                  <a:srgbClr val="DC143C"/>
                </a:solidFill>
                <a:latin typeface="Times New Roman" panose="02020603050405020304" pitchFamily="18" charset="0"/>
                <a:cs typeface="Times New Roman" panose="02020603050405020304" pitchFamily="18" charset="0"/>
              </a:rPr>
              <a:t>not()</a:t>
            </a:r>
            <a:r>
              <a:rPr lang="en-US" altLang="en-US" dirty="0">
                <a:solidFill>
                  <a:srgbClr val="000000"/>
                </a:solidFill>
                <a:latin typeface="Times New Roman" panose="02020603050405020304" pitchFamily="18" charset="0"/>
                <a:cs typeface="Times New Roman" panose="02020603050405020304" pitchFamily="18" charset="0"/>
              </a:rPr>
              <a:t> method returns all elements that do not match the criteria.</a:t>
            </a:r>
            <a:endParaRPr lang="en-US" altLang="en-US" dirty="0">
              <a:latin typeface="Times New Roman" panose="02020603050405020304" pitchFamily="18" charset="0"/>
              <a:cs typeface="Times New Roman" panose="02020603050405020304" pitchFamily="18" charset="0"/>
            </a:endParaRPr>
          </a:p>
          <a:p>
            <a:pPr lvl="0" defTabSz="914400">
              <a:lnSpc>
                <a:spcPct val="150000"/>
              </a:lnSpc>
            </a:pPr>
            <a:r>
              <a:rPr lang="en-US" altLang="en-US" b="1" dirty="0">
                <a:solidFill>
                  <a:srgbClr val="000000"/>
                </a:solidFill>
                <a:latin typeface="Times New Roman" panose="02020603050405020304" pitchFamily="18" charset="0"/>
                <a:cs typeface="Times New Roman" panose="02020603050405020304" pitchFamily="18" charset="0"/>
              </a:rPr>
              <a:t>Tip:</a:t>
            </a:r>
            <a:r>
              <a:rPr lang="en-US" altLang="en-US" dirty="0">
                <a:solidFill>
                  <a:srgbClr val="000000"/>
                </a:solidFill>
                <a:latin typeface="Times New Roman" panose="02020603050405020304" pitchFamily="18" charset="0"/>
                <a:cs typeface="Times New Roman" panose="02020603050405020304" pitchFamily="18" charset="0"/>
              </a:rPr>
              <a:t> The </a:t>
            </a:r>
            <a:r>
              <a:rPr lang="en-US" altLang="en-US" dirty="0">
                <a:solidFill>
                  <a:srgbClr val="DC143C"/>
                </a:solidFill>
                <a:latin typeface="Times New Roman" panose="02020603050405020304" pitchFamily="18" charset="0"/>
                <a:cs typeface="Times New Roman" panose="02020603050405020304" pitchFamily="18" charset="0"/>
              </a:rPr>
              <a:t>not()</a:t>
            </a:r>
            <a:r>
              <a:rPr lang="en-US" altLang="en-US" dirty="0">
                <a:solidFill>
                  <a:srgbClr val="000000"/>
                </a:solidFill>
                <a:latin typeface="Times New Roman" panose="02020603050405020304" pitchFamily="18" charset="0"/>
                <a:cs typeface="Times New Roman" panose="02020603050405020304" pitchFamily="18" charset="0"/>
              </a:rPr>
              <a:t> method is the opposite of </a:t>
            </a:r>
            <a:r>
              <a:rPr lang="en-US" altLang="en-US" dirty="0">
                <a:solidFill>
                  <a:srgbClr val="DC143C"/>
                </a:solidFill>
                <a:latin typeface="Times New Roman" panose="02020603050405020304" pitchFamily="18" charset="0"/>
                <a:cs typeface="Times New Roman" panose="02020603050405020304" pitchFamily="18" charset="0"/>
              </a:rPr>
              <a:t>filter()</a:t>
            </a:r>
            <a:r>
              <a:rPr lang="en-US" altLang="en-US" dirty="0">
                <a:solidFill>
                  <a:srgbClr val="000000"/>
                </a:solidFill>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lvl="0" defTabSz="914400">
              <a:lnSpc>
                <a:spcPct val="150000"/>
              </a:lnSpc>
            </a:pPr>
            <a:r>
              <a:rPr lang="en-US" altLang="en-US" dirty="0">
                <a:solidFill>
                  <a:srgbClr val="000000"/>
                </a:solidFill>
                <a:latin typeface="Times New Roman" panose="02020603050405020304" pitchFamily="18" charset="0"/>
                <a:cs typeface="Times New Roman" panose="02020603050405020304" pitchFamily="18" charset="0"/>
              </a:rPr>
              <a:t>The following example returns all </a:t>
            </a:r>
            <a:r>
              <a:rPr lang="en-US" altLang="en-US" dirty="0">
                <a:solidFill>
                  <a:srgbClr val="DC143C"/>
                </a:solidFill>
                <a:latin typeface="Times New Roman" panose="02020603050405020304" pitchFamily="18" charset="0"/>
                <a:cs typeface="Times New Roman" panose="02020603050405020304" pitchFamily="18" charset="0"/>
              </a:rPr>
              <a:t>&lt;p&gt;</a:t>
            </a:r>
            <a:r>
              <a:rPr lang="en-US" altLang="en-US" dirty="0">
                <a:solidFill>
                  <a:srgbClr val="000000"/>
                </a:solidFill>
                <a:latin typeface="Times New Roman" panose="02020603050405020304" pitchFamily="18" charset="0"/>
                <a:cs typeface="Times New Roman" panose="02020603050405020304" pitchFamily="18" charset="0"/>
              </a:rPr>
              <a:t> elements that do not have class name "intro"</a:t>
            </a:r>
            <a:endParaRPr lang="en-US" altLang="en-US" dirty="0">
              <a:latin typeface="Times New Roman" panose="02020603050405020304" pitchFamily="18" charset="0"/>
              <a:cs typeface="Times New Roman" panose="02020603050405020304" pitchFamily="18" charset="0"/>
            </a:endParaRPr>
          </a:p>
          <a:p>
            <a:pPr>
              <a:lnSpc>
                <a:spcPct val="150000"/>
              </a:lnSpc>
            </a:pPr>
            <a:br>
              <a:rPr lang="en-IN" dirty="0">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$(document).ready(function(){</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  $("p").not(".intro");</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61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hlinkClick r:id="rId2"/>
              </a:rPr>
              <a:t>Constants</a:t>
            </a:r>
            <a:endParaRPr lang="en-US" dirty="0">
              <a:solidFill>
                <a:srgbClr val="FF0000"/>
              </a:solidFill>
            </a:endParaRPr>
          </a:p>
        </p:txBody>
      </p:sp>
      <p:sp>
        <p:nvSpPr>
          <p:cNvPr id="3" name="Content Placeholder 2"/>
          <p:cNvSpPr>
            <a:spLocks noGrp="1"/>
          </p:cNvSpPr>
          <p:nvPr>
            <p:ph idx="1"/>
          </p:nvPr>
        </p:nvSpPr>
        <p:spPr>
          <a:xfrm>
            <a:off x="381000" y="2015733"/>
            <a:ext cx="8458199" cy="4613667"/>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To declare a constant (unchanging) variable, use const instead of let:</a:t>
            </a:r>
          </a:p>
          <a:p>
            <a:pPr>
              <a:lnSpc>
                <a:spcPct val="200000"/>
              </a:lnSpc>
            </a:pPr>
            <a:r>
              <a:rPr lang="en-US" altLang="en-US" dirty="0">
                <a:solidFill>
                  <a:srgbClr val="000000"/>
                </a:solidFill>
                <a:latin typeface="Times New Roman" panose="02020603050405020304" pitchFamily="18" charset="0"/>
                <a:cs typeface="Times New Roman" panose="02020603050405020304" pitchFamily="18" charset="0"/>
              </a:rPr>
              <a:t>Variables defined with </a:t>
            </a:r>
            <a:r>
              <a:rPr lang="en-US" altLang="en-US" dirty="0" err="1">
                <a:solidFill>
                  <a:srgbClr val="DC143C"/>
                </a:solidFill>
                <a:latin typeface="Times New Roman" panose="02020603050405020304" pitchFamily="18" charset="0"/>
                <a:cs typeface="Times New Roman" panose="02020603050405020304" pitchFamily="18" charset="0"/>
              </a:rPr>
              <a:t>const</a:t>
            </a:r>
            <a:r>
              <a:rPr lang="en-US" altLang="en-US" dirty="0">
                <a:solidFill>
                  <a:srgbClr val="000000"/>
                </a:solidFill>
                <a:latin typeface="Times New Roman" panose="02020603050405020304" pitchFamily="18" charset="0"/>
                <a:cs typeface="Times New Roman" panose="02020603050405020304" pitchFamily="18" charset="0"/>
              </a:rPr>
              <a:t> cannot be Re-declared.</a:t>
            </a:r>
            <a:endParaRPr lang="en-US" altLang="en-US" sz="1200" dirty="0">
              <a:latin typeface="Times New Roman" panose="02020603050405020304" pitchFamily="18" charset="0"/>
              <a:cs typeface="Times New Roman" panose="02020603050405020304" pitchFamily="18" charset="0"/>
            </a:endParaRPr>
          </a:p>
          <a:p>
            <a:pPr>
              <a:lnSpc>
                <a:spcPct val="200000"/>
              </a:lnSpc>
            </a:pPr>
            <a:r>
              <a:rPr lang="en-US" altLang="en-US" dirty="0">
                <a:solidFill>
                  <a:srgbClr val="000000"/>
                </a:solidFill>
                <a:latin typeface="Times New Roman" panose="02020603050405020304" pitchFamily="18" charset="0"/>
                <a:cs typeface="Times New Roman" panose="02020603050405020304" pitchFamily="18" charset="0"/>
              </a:rPr>
              <a:t>Variables defined with </a:t>
            </a:r>
            <a:r>
              <a:rPr lang="en-US" altLang="en-US" dirty="0" err="1">
                <a:solidFill>
                  <a:srgbClr val="DC143C"/>
                </a:solidFill>
                <a:latin typeface="Times New Roman" panose="02020603050405020304" pitchFamily="18" charset="0"/>
                <a:cs typeface="Times New Roman" panose="02020603050405020304" pitchFamily="18" charset="0"/>
              </a:rPr>
              <a:t>const</a:t>
            </a:r>
            <a:r>
              <a:rPr lang="en-US" altLang="en-US" dirty="0">
                <a:solidFill>
                  <a:srgbClr val="000000"/>
                </a:solidFill>
                <a:latin typeface="Times New Roman" panose="02020603050405020304" pitchFamily="18" charset="0"/>
                <a:cs typeface="Times New Roman" panose="02020603050405020304" pitchFamily="18" charset="0"/>
              </a:rPr>
              <a:t> cannot be Reassigned.</a:t>
            </a:r>
            <a:endParaRPr lang="en-US" altLang="en-US" sz="3600" dirty="0">
              <a:latin typeface="Times New Roman" panose="02020603050405020304" pitchFamily="18" charset="0"/>
              <a:cs typeface="Times New Roman" panose="02020603050405020304" pitchFamily="18" charset="0"/>
            </a:endParaRPr>
          </a:p>
          <a:p>
            <a:pPr>
              <a:lnSpc>
                <a:spcPct val="200000"/>
              </a:lnSpc>
            </a:pPr>
            <a:r>
              <a:rPr lang="en-US" altLang="en-US" dirty="0">
                <a:solidFill>
                  <a:srgbClr val="000000"/>
                </a:solidFill>
                <a:latin typeface="Times New Roman" panose="02020603050405020304" pitchFamily="18" charset="0"/>
                <a:cs typeface="Times New Roman" panose="02020603050405020304" pitchFamily="18" charset="0"/>
              </a:rPr>
              <a:t>Variables defined with </a:t>
            </a:r>
            <a:r>
              <a:rPr lang="en-US" altLang="en-US" dirty="0" err="1">
                <a:solidFill>
                  <a:srgbClr val="DC143C"/>
                </a:solidFill>
                <a:latin typeface="Times New Roman" panose="02020603050405020304" pitchFamily="18" charset="0"/>
                <a:cs typeface="Times New Roman" panose="02020603050405020304" pitchFamily="18" charset="0"/>
              </a:rPr>
              <a:t>const</a:t>
            </a:r>
            <a:r>
              <a:rPr lang="en-US" altLang="en-US" dirty="0">
                <a:solidFill>
                  <a:srgbClr val="000000"/>
                </a:solidFill>
                <a:latin typeface="Times New Roman" panose="02020603050405020304" pitchFamily="18" charset="0"/>
                <a:cs typeface="Times New Roman" panose="02020603050405020304" pitchFamily="18" charset="0"/>
              </a:rPr>
              <a:t> have Block Scope.</a:t>
            </a:r>
            <a:endParaRPr lang="en-US" dirty="0">
              <a:latin typeface="Times New Roman" panose="02020603050405020304" pitchFamily="18" charset="0"/>
              <a:cs typeface="Times New Roman" panose="02020603050405020304" pitchFamily="18" charset="0"/>
            </a:endParaRPr>
          </a:p>
          <a:p>
            <a:pPr>
              <a:lnSpc>
                <a:spcPct val="200000"/>
              </a:lnSpc>
              <a:buNone/>
            </a:pPr>
            <a:r>
              <a:rPr lang="en-US" dirty="0">
                <a:solidFill>
                  <a:srgbClr val="FF0000"/>
                </a:solidFill>
                <a:latin typeface="Times New Roman" panose="02020603050405020304" pitchFamily="18" charset="0"/>
                <a:cs typeface="Times New Roman" panose="02020603050405020304" pitchFamily="18" charset="0"/>
              </a:rPr>
              <a:t>const </a:t>
            </a:r>
            <a:r>
              <a:rPr lang="en-US" dirty="0" err="1">
                <a:solidFill>
                  <a:srgbClr val="FF0000"/>
                </a:solidFill>
                <a:latin typeface="Times New Roman" panose="02020603050405020304" pitchFamily="18" charset="0"/>
                <a:cs typeface="Times New Roman" panose="02020603050405020304" pitchFamily="18" charset="0"/>
              </a:rPr>
              <a:t>myBirthday</a:t>
            </a:r>
            <a:r>
              <a:rPr lang="en-US" dirty="0">
                <a:solidFill>
                  <a:srgbClr val="FF0000"/>
                </a:solidFill>
                <a:latin typeface="Times New Roman" panose="02020603050405020304" pitchFamily="18" charset="0"/>
                <a:cs typeface="Times New Roman" panose="02020603050405020304" pitchFamily="18" charset="0"/>
              </a:rPr>
              <a:t> = '18.04.1982‘</a:t>
            </a:r>
          </a:p>
          <a:p>
            <a:pPr>
              <a:lnSpc>
                <a:spcPct val="200000"/>
              </a:lnSpc>
              <a:buNone/>
            </a:pPr>
            <a:r>
              <a:rPr lang="en-US" sz="2000" dirty="0" err="1">
                <a:solidFill>
                  <a:srgbClr val="FF0000"/>
                </a:solidFill>
                <a:latin typeface="Times New Roman" panose="02020603050405020304" pitchFamily="18" charset="0"/>
                <a:cs typeface="Times New Roman" panose="02020603050405020304" pitchFamily="18" charset="0"/>
              </a:rPr>
              <a:t>myBirthday</a:t>
            </a:r>
            <a:r>
              <a:rPr lang="en-US" sz="2000" dirty="0">
                <a:solidFill>
                  <a:srgbClr val="FF0000"/>
                </a:solidFill>
                <a:latin typeface="Times New Roman" panose="02020603050405020304" pitchFamily="18" charset="0"/>
                <a:cs typeface="Times New Roman" panose="02020603050405020304" pitchFamily="18" charset="0"/>
              </a:rPr>
              <a:t> = '01.01.2001'; </a:t>
            </a: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7772400" cy="5257800"/>
          </a:xfrm>
        </p:spPr>
        <p:txBody>
          <a:bodyPr>
            <a:normAutofit fontScale="92500" lnSpcReduction="10000"/>
          </a:bodyPr>
          <a:lstStyle/>
          <a:p>
            <a:pPr>
              <a:lnSpc>
                <a:spcPct val="250000"/>
              </a:lnSpc>
            </a:pPr>
            <a:r>
              <a:rPr lang="en-US" sz="2800" dirty="0">
                <a:solidFill>
                  <a:srgbClr val="FF0000"/>
                </a:solidFill>
                <a:latin typeface="Times New Roman" panose="02020603050405020304" pitchFamily="18" charset="0"/>
                <a:cs typeface="Times New Roman" panose="02020603050405020304" pitchFamily="18" charset="0"/>
              </a:rPr>
              <a:t>let</a:t>
            </a:r>
            <a:r>
              <a:rPr lang="en-US" sz="2800" dirty="0">
                <a:latin typeface="Times New Roman" panose="02020603050405020304" pitchFamily="18" charset="0"/>
                <a:cs typeface="Times New Roman" panose="02020603050405020304" pitchFamily="18" charset="0"/>
              </a:rPr>
              <a:t> – is a modern variable declaration.</a:t>
            </a:r>
          </a:p>
          <a:p>
            <a:pPr>
              <a:lnSpc>
                <a:spcPct val="250000"/>
              </a:lnSpc>
            </a:pPr>
            <a:r>
              <a:rPr lang="en-US" sz="2800" dirty="0" err="1">
                <a:solidFill>
                  <a:srgbClr val="FF0000"/>
                </a:solidFill>
                <a:latin typeface="Times New Roman" panose="02020603050405020304" pitchFamily="18" charset="0"/>
                <a:cs typeface="Times New Roman" panose="02020603050405020304" pitchFamily="18" charset="0"/>
              </a:rPr>
              <a:t>var</a:t>
            </a:r>
            <a:r>
              <a:rPr lang="en-US" sz="2800" dirty="0">
                <a:latin typeface="Times New Roman" panose="02020603050405020304" pitchFamily="18" charset="0"/>
                <a:cs typeface="Times New Roman" panose="02020603050405020304" pitchFamily="18" charset="0"/>
              </a:rPr>
              <a:t> – is an old-school variable declaration. Normally we don’t use it at all.</a:t>
            </a:r>
          </a:p>
          <a:p>
            <a:pPr>
              <a:lnSpc>
                <a:spcPct val="250000"/>
              </a:lnSpc>
            </a:pPr>
            <a:r>
              <a:rPr lang="en-US" sz="2800" dirty="0">
                <a:solidFill>
                  <a:srgbClr val="FF0000"/>
                </a:solidFill>
                <a:latin typeface="Times New Roman" panose="02020603050405020304" pitchFamily="18" charset="0"/>
                <a:cs typeface="Times New Roman" panose="02020603050405020304" pitchFamily="18" charset="0"/>
              </a:rPr>
              <a:t>const</a:t>
            </a:r>
            <a:r>
              <a:rPr lang="en-US" sz="2800" dirty="0">
                <a:latin typeface="Times New Roman" panose="02020603050405020304" pitchFamily="18" charset="0"/>
                <a:cs typeface="Times New Roman" panose="02020603050405020304" pitchFamily="18" charset="0"/>
              </a:rPr>
              <a:t> – is like let, but the value of the variable can’t be changed.</a:t>
            </a:r>
          </a:p>
          <a:p>
            <a:pPr>
              <a:lnSpc>
                <a:spcPct val="2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429768"/>
          </a:xfrm>
        </p:spPr>
        <p:txBody>
          <a:bodyPr>
            <a:normAutofit fontScale="90000"/>
          </a:bodyPr>
          <a:lstStyle/>
          <a:p>
            <a:pPr algn="ctr"/>
            <a:r>
              <a:rPr lang="en-US" b="1" dirty="0"/>
              <a:t>Data types</a:t>
            </a:r>
            <a:endParaRPr lang="en-US" dirty="0"/>
          </a:p>
        </p:txBody>
      </p:sp>
      <p:sp>
        <p:nvSpPr>
          <p:cNvPr id="3" name="Content Placeholder 2"/>
          <p:cNvSpPr>
            <a:spLocks noGrp="1"/>
          </p:cNvSpPr>
          <p:nvPr>
            <p:ph idx="1"/>
          </p:nvPr>
        </p:nvSpPr>
        <p:spPr>
          <a:xfrm>
            <a:off x="533400" y="914400"/>
            <a:ext cx="8077199" cy="3866146"/>
          </a:xfrm>
        </p:spPr>
        <p:txBody>
          <a:bodyPr>
            <a:noAutofit/>
          </a:bodyPr>
          <a:lstStyle/>
          <a:p>
            <a:pPr>
              <a:lnSpc>
                <a:spcPct val="150000"/>
              </a:lnSpc>
            </a:pPr>
            <a:r>
              <a:rPr lang="en-IN" dirty="0">
                <a:latin typeface="Times New Roman" panose="02020603050405020304" pitchFamily="18" charset="0"/>
                <a:cs typeface="Times New Roman" panose="02020603050405020304" pitchFamily="18" charset="0"/>
              </a:rPr>
              <a:t>JavaScript can handle many types of data, but for now, just think of numbers and strings.</a:t>
            </a:r>
            <a:r>
              <a:rPr lang="en-US" dirty="0"/>
              <a:t> 1. String2. Number 3. </a:t>
            </a:r>
            <a:r>
              <a:rPr lang="en-US" dirty="0" err="1"/>
              <a:t>Bigint</a:t>
            </a:r>
            <a:r>
              <a:rPr lang="en-US" dirty="0"/>
              <a:t> 4. Boolean 5. Undefined 6. Null  7. Symbol 8. Object</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 value in JavaScript is always of a certain type. For example, a string or a number or object.</a:t>
            </a:r>
          </a:p>
          <a:p>
            <a:pPr>
              <a:lnSpc>
                <a:spcPct val="150000"/>
              </a:lnSpc>
            </a:pPr>
            <a:r>
              <a:rPr lang="en-IN" dirty="0">
                <a:latin typeface="Times New Roman" panose="02020603050405020304" pitchFamily="18" charset="0"/>
                <a:cs typeface="Times New Roman" panose="02020603050405020304" pitchFamily="18" charset="0"/>
              </a:rPr>
              <a:t>Strings are written inside double or single quotes. </a:t>
            </a:r>
          </a:p>
          <a:p>
            <a:pPr>
              <a:lnSpc>
                <a:spcPct val="150000"/>
              </a:lnSpc>
            </a:pPr>
            <a:r>
              <a:rPr lang="en-IN" dirty="0">
                <a:latin typeface="Times New Roman" panose="02020603050405020304" pitchFamily="18" charset="0"/>
                <a:cs typeface="Times New Roman" panose="02020603050405020304" pitchFamily="18" charset="0"/>
              </a:rPr>
              <a:t>Numbers are written without quotes.</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let length = 16;                          // Number</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	let </a:t>
            </a:r>
            <a:r>
              <a:rPr lang="en-IN" dirty="0" err="1">
                <a:solidFill>
                  <a:srgbClr val="FF0000"/>
                </a:solidFill>
                <a:latin typeface="Times New Roman" panose="02020603050405020304" pitchFamily="18" charset="0"/>
                <a:cs typeface="Times New Roman" panose="02020603050405020304" pitchFamily="18" charset="0"/>
              </a:rPr>
              <a:t>lastName</a:t>
            </a:r>
            <a:r>
              <a:rPr lang="en-IN" dirty="0">
                <a:solidFill>
                  <a:srgbClr val="FF0000"/>
                </a:solidFill>
                <a:latin typeface="Times New Roman" panose="02020603050405020304" pitchFamily="18" charset="0"/>
                <a:cs typeface="Times New Roman" panose="02020603050405020304" pitchFamily="18" charset="0"/>
              </a:rPr>
              <a:t> = "Johnson";      // String</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	let x = {</a:t>
            </a:r>
            <a:r>
              <a:rPr lang="en-IN" dirty="0" err="1">
                <a:solidFill>
                  <a:srgbClr val="FF0000"/>
                </a:solidFill>
                <a:latin typeface="Times New Roman" panose="02020603050405020304" pitchFamily="18" charset="0"/>
                <a:cs typeface="Times New Roman" panose="02020603050405020304" pitchFamily="18" charset="0"/>
              </a:rPr>
              <a:t>firstName</a:t>
            </a:r>
            <a:r>
              <a:rPr lang="en-IN" dirty="0">
                <a:solidFill>
                  <a:srgbClr val="FF0000"/>
                </a:solidFill>
                <a:latin typeface="Times New Roman" panose="02020603050405020304" pitchFamily="18" charset="0"/>
                <a:cs typeface="Times New Roman" panose="02020603050405020304" pitchFamily="18" charset="0"/>
              </a:rPr>
              <a:t>:"John", </a:t>
            </a:r>
            <a:r>
              <a:rPr lang="en-IN" dirty="0" err="1">
                <a:solidFill>
                  <a:srgbClr val="FF0000"/>
                </a:solidFill>
                <a:latin typeface="Times New Roman" panose="02020603050405020304" pitchFamily="18" charset="0"/>
                <a:cs typeface="Times New Roman" panose="02020603050405020304" pitchFamily="18" charset="0"/>
              </a:rPr>
              <a:t>lastName</a:t>
            </a:r>
            <a:r>
              <a:rPr lang="en-IN" dirty="0">
                <a:solidFill>
                  <a:srgbClr val="FF0000"/>
                </a:solidFill>
                <a:latin typeface="Times New Roman" panose="02020603050405020304" pitchFamily="18" charset="0"/>
                <a:cs typeface="Times New Roman" panose="02020603050405020304" pitchFamily="18" charset="0"/>
              </a:rPr>
              <a:t>:"Doe"};    // Object</a:t>
            </a:r>
            <a:endParaRPr lang="en-US" dirty="0">
              <a:solidFill>
                <a:srgbClr val="FF00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Arrays</a:t>
            </a:r>
          </a:p>
        </p:txBody>
      </p:sp>
      <p:sp>
        <p:nvSpPr>
          <p:cNvPr id="3" name="Content Placeholder 2"/>
          <p:cNvSpPr>
            <a:spLocks noGrp="1"/>
          </p:cNvSpPr>
          <p:nvPr>
            <p:ph idx="1"/>
          </p:nvPr>
        </p:nvSpPr>
        <p:spPr>
          <a:xfrm>
            <a:off x="436728" y="1524000"/>
            <a:ext cx="8534399" cy="4953000"/>
          </a:xfrm>
        </p:spPr>
        <p:txBody>
          <a:bodyPr>
            <a:noAutofit/>
          </a:bodyPr>
          <a:lstStyle/>
          <a:p>
            <a:pPr>
              <a:lnSpc>
                <a:spcPct val="100000"/>
              </a:lnSpc>
            </a:pPr>
            <a:r>
              <a:rPr lang="en-US" sz="1800" b="1" dirty="0">
                <a:latin typeface="Times New Roman" panose="02020603050405020304" pitchFamily="18" charset="0"/>
                <a:cs typeface="Times New Roman" pitchFamily="18" charset="0"/>
              </a:rPr>
              <a:t>JavaScript array</a:t>
            </a:r>
            <a:r>
              <a:rPr lang="en-US" sz="1800" dirty="0">
                <a:latin typeface="Times New Roman" pitchFamily="18" charset="0"/>
                <a:cs typeface="Times New Roman" pitchFamily="18" charset="0"/>
              </a:rPr>
              <a:t> is an object that represents a collection of similar type of elements.</a:t>
            </a:r>
          </a:p>
          <a:p>
            <a:pPr>
              <a:lnSpc>
                <a:spcPct val="100000"/>
              </a:lnSpc>
            </a:pPr>
            <a:r>
              <a:rPr lang="en-US" sz="1800" dirty="0">
                <a:latin typeface="Times New Roman" pitchFamily="18" charset="0"/>
                <a:cs typeface="Times New Roman" pitchFamily="18" charset="0"/>
              </a:rPr>
              <a:t> An array is a special variable, which can hold more than one value at a time.</a:t>
            </a:r>
          </a:p>
          <a:p>
            <a:pPr>
              <a:lnSpc>
                <a:spcPct val="100000"/>
              </a:lnSpc>
            </a:pPr>
            <a:r>
              <a:rPr lang="en-IN" sz="1800" dirty="0">
                <a:latin typeface="Times New Roman" panose="02020603050405020304" pitchFamily="18" charset="0"/>
                <a:cs typeface="Times New Roman" panose="02020603050405020304" pitchFamily="18" charset="0"/>
              </a:rPr>
              <a:t>JavaScript arrays are written with square brackets.</a:t>
            </a:r>
          </a:p>
          <a:p>
            <a:pPr>
              <a:lnSpc>
                <a:spcPct val="100000"/>
              </a:lnSpc>
            </a:pPr>
            <a:r>
              <a:rPr lang="en-IN" sz="1800" dirty="0">
                <a:latin typeface="Times New Roman" panose="02020603050405020304" pitchFamily="18" charset="0"/>
                <a:cs typeface="Times New Roman" panose="02020603050405020304" pitchFamily="18" charset="0"/>
              </a:rPr>
              <a:t>Array items are separated by commas.</a:t>
            </a:r>
            <a:endParaRPr lang="en-US" sz="1800" dirty="0">
              <a:latin typeface="Times New Roman" pitchFamily="18" charset="0"/>
              <a:cs typeface="Times New Roman" pitchFamily="18" charset="0"/>
            </a:endParaRPr>
          </a:p>
          <a:p>
            <a:pPr>
              <a:lnSpc>
                <a:spcPct val="100000"/>
              </a:lnSpc>
              <a:buNone/>
            </a:pPr>
            <a:r>
              <a:rPr lang="en-US" sz="1800" dirty="0">
                <a:latin typeface="Times New Roman" pitchFamily="18" charset="0"/>
                <a:cs typeface="Times New Roman" pitchFamily="18" charset="0"/>
              </a:rPr>
              <a:t>    There are 2 ways to construct array in JavaScript</a:t>
            </a:r>
          </a:p>
          <a:p>
            <a:pPr>
              <a:lnSpc>
                <a:spcPct val="100000"/>
              </a:lnSpc>
            </a:pPr>
            <a:r>
              <a:rPr lang="en-US" sz="1800" dirty="0">
                <a:latin typeface="Times New Roman" pitchFamily="18" charset="0"/>
                <a:cs typeface="Times New Roman" pitchFamily="18" charset="0"/>
              </a:rPr>
              <a:t>By array literal </a:t>
            </a:r>
            <a:r>
              <a:rPr lang="en-US" sz="1800" dirty="0">
                <a:latin typeface="Times New Roman" panose="02020603050405020304" pitchFamily="18" charset="0"/>
                <a:cs typeface="Times New Roman" pitchFamily="18" charset="0"/>
                <a:sym typeface="Wingdings" panose="05000000000000000000" pitchFamily="2" charset="2"/>
              </a:rPr>
              <a:t></a:t>
            </a:r>
            <a:r>
              <a:rPr lang="en-IN" sz="1800" dirty="0" err="1">
                <a:solidFill>
                  <a:srgbClr val="FF0000"/>
                </a:solidFill>
                <a:latin typeface="Times New Roman" panose="02020603050405020304" pitchFamily="18" charset="0"/>
                <a:cs typeface="Times New Roman" panose="02020603050405020304" pitchFamily="18" charset="0"/>
              </a:rPr>
              <a:t>const</a:t>
            </a:r>
            <a:r>
              <a:rPr lang="en-IN" sz="1800" dirty="0">
                <a:solidFill>
                  <a:srgbClr val="FF0000"/>
                </a:solidFill>
                <a:latin typeface="Times New Roman" panose="02020603050405020304" pitchFamily="18" charset="0"/>
                <a:cs typeface="Times New Roman" panose="02020603050405020304" pitchFamily="18" charset="0"/>
              </a:rPr>
              <a:t> </a:t>
            </a:r>
            <a:r>
              <a:rPr lang="en-IN" sz="1800" dirty="0" err="1">
                <a:solidFill>
                  <a:srgbClr val="FF0000"/>
                </a:solidFill>
                <a:latin typeface="Times New Roman" panose="02020603050405020304" pitchFamily="18" charset="0"/>
                <a:cs typeface="Times New Roman" panose="02020603050405020304" pitchFamily="18" charset="0"/>
              </a:rPr>
              <a:t>clg</a:t>
            </a:r>
            <a:r>
              <a:rPr lang="en-IN" sz="1800" dirty="0">
                <a:solidFill>
                  <a:srgbClr val="FF0000"/>
                </a:solidFill>
                <a:latin typeface="Times New Roman" panose="02020603050405020304" pitchFamily="18" charset="0"/>
                <a:cs typeface="Times New Roman" panose="02020603050405020304" pitchFamily="18" charset="0"/>
              </a:rPr>
              <a:t> = [“CMRIT", “CMR“];</a:t>
            </a:r>
            <a:endParaRPr lang="en-US" sz="1800" dirty="0">
              <a:latin typeface="Times New Roman" pitchFamily="18" charset="0"/>
              <a:cs typeface="Times New Roman" pitchFamily="18" charset="0"/>
            </a:endParaRPr>
          </a:p>
          <a:p>
            <a:pPr>
              <a:lnSpc>
                <a:spcPct val="100000"/>
              </a:lnSpc>
            </a:pPr>
            <a:r>
              <a:rPr lang="en-US" sz="1800" dirty="0">
                <a:latin typeface="Times New Roman" pitchFamily="18" charset="0"/>
                <a:cs typeface="Times New Roman" pitchFamily="18" charset="0"/>
              </a:rPr>
              <a:t>creating instance of Array directly (using new keyword)</a:t>
            </a:r>
            <a:r>
              <a:rPr lang="en-US" sz="1800" dirty="0">
                <a:latin typeface="Times New Roman" panose="02020603050405020304" pitchFamily="18" charset="0"/>
                <a:cs typeface="Times New Roman" pitchFamily="18" charset="0"/>
                <a:sym typeface="Wingdings" panose="05000000000000000000" pitchFamily="2" charset="2"/>
              </a:rPr>
              <a:t></a:t>
            </a:r>
            <a:r>
              <a:rPr lang="en-US" sz="1800" dirty="0">
                <a:latin typeface="Times New Roman" panose="02020603050405020304" pitchFamily="18" charset="0"/>
                <a:cs typeface="Times New Roman" pitchFamily="18" charset="0"/>
              </a:rPr>
              <a:t> </a:t>
            </a:r>
            <a:r>
              <a:rPr lang="en-US" sz="1800" b="1" dirty="0" err="1">
                <a:solidFill>
                  <a:srgbClr val="FF0000"/>
                </a:solidFill>
                <a:latin typeface="Times New Roman" panose="02020603050405020304" pitchFamily="18" charset="0"/>
                <a:cs typeface="Times New Roman" pitchFamily="18" charset="0"/>
              </a:rPr>
              <a:t>var</a:t>
            </a:r>
            <a:r>
              <a:rPr lang="en-US" sz="1800" b="1" dirty="0">
                <a:solidFill>
                  <a:srgbClr val="FF0000"/>
                </a:solidFill>
                <a:latin typeface="Times New Roman" panose="02020603050405020304" pitchFamily="18" charset="0"/>
                <a:cs typeface="Times New Roman" pitchFamily="18" charset="0"/>
              </a:rPr>
              <a:t> </a:t>
            </a:r>
            <a:r>
              <a:rPr lang="en-US" sz="1800" b="1" dirty="0" err="1">
                <a:solidFill>
                  <a:srgbClr val="FF0000"/>
                </a:solidFill>
                <a:latin typeface="Times New Roman" panose="02020603050405020304" pitchFamily="18" charset="0"/>
                <a:cs typeface="Times New Roman" pitchFamily="18" charset="0"/>
              </a:rPr>
              <a:t>arrayname</a:t>
            </a:r>
            <a:r>
              <a:rPr lang="en-US" sz="1800" b="1" dirty="0">
                <a:solidFill>
                  <a:srgbClr val="FF0000"/>
                </a:solidFill>
                <a:latin typeface="Times New Roman" panose="02020603050405020304" pitchFamily="18" charset="0"/>
                <a:cs typeface="Times New Roman" pitchFamily="18" charset="0"/>
              </a:rPr>
              <a:t>=new Array();</a:t>
            </a:r>
            <a:endParaRPr lang="en-IN" sz="1800" b="1"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IN" sz="1800" dirty="0">
                <a:latin typeface="Times New Roman" panose="02020603050405020304" pitchFamily="18" charset="0"/>
                <a:cs typeface="Times New Roman" panose="02020603050405020304" pitchFamily="18" charset="0"/>
              </a:rPr>
              <a:t>Array indexes are zero-based, which means the first item is [0], second is [1], and so on.</a:t>
            </a:r>
          </a:p>
        </p:txBody>
      </p:sp>
      <p:sp>
        <p:nvSpPr>
          <p:cNvPr id="4" name="Rectangle 3"/>
          <p:cNvSpPr/>
          <p:nvPr/>
        </p:nvSpPr>
        <p:spPr>
          <a:xfrm>
            <a:off x="589127" y="5650406"/>
            <a:ext cx="8229600" cy="369332"/>
          </a:xfrm>
          <a:prstGeom prst="rect">
            <a:avLst/>
          </a:prstGeom>
        </p:spPr>
        <p:txBody>
          <a:bodyPr wrap="square">
            <a:sp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Accessing of array elements  </a:t>
            </a:r>
            <a:r>
              <a:rPr lang="en-US" b="1" dirty="0" err="1">
                <a:solidFill>
                  <a:srgbClr val="FF0000"/>
                </a:solidFill>
                <a:latin typeface="Times New Roman" pitchFamily="18" charset="0"/>
                <a:cs typeface="Times New Roman" pitchFamily="18" charset="0"/>
              </a:rPr>
              <a:t>var</a:t>
            </a:r>
            <a:r>
              <a:rPr lang="en-US" b="1" dirty="0">
                <a:solidFill>
                  <a:srgbClr val="FF0000"/>
                </a:solidFill>
                <a:latin typeface="Times New Roman" pitchFamily="18" charset="0"/>
                <a:cs typeface="Times New Roman" pitchFamily="18" charset="0"/>
              </a:rPr>
              <a:t> name = cars[0];</a:t>
            </a:r>
          </a:p>
        </p:txBody>
      </p:sp>
    </p:spTree>
    <p:extLst>
      <p:ext uri="{BB962C8B-B14F-4D97-AF65-F5344CB8AC3E}">
        <p14:creationId xmlns:p14="http://schemas.microsoft.com/office/powerpoint/2010/main" val="104333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fade">
                                      <p:cBhvr>
                                        <p:cTn id="55" dur="1000"/>
                                        <p:tgtEl>
                                          <p:spTgt spid="4">
                                            <p:txEl>
                                              <p:pRg st="0" end="0"/>
                                            </p:txEl>
                                          </p:spTgt>
                                        </p:tgtEl>
                                      </p:cBhvr>
                                    </p:animEffect>
                                    <p:anim calcmode="lin" valueType="num">
                                      <p:cBhvr>
                                        <p:cTn id="5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38200"/>
            <a:ext cx="4569361" cy="5715000"/>
          </a:xfrm>
        </p:spPr>
        <p:txBody>
          <a:bodyPr>
            <a:normAutofit fontScale="92500" lnSpcReduction="10000"/>
          </a:bodyPr>
          <a:lstStyle/>
          <a:p>
            <a:pPr>
              <a:lnSpc>
                <a:spcPct val="160000"/>
              </a:lnSpc>
            </a:pPr>
            <a:r>
              <a:rPr lang="en-IN" b="1" dirty="0">
                <a:latin typeface="Times New Roman" panose="02020603050405020304" pitchFamily="18" charset="0"/>
                <a:cs typeface="Times New Roman" panose="02020603050405020304" pitchFamily="18" charset="0"/>
              </a:rPr>
              <a:t>Array properties</a:t>
            </a:r>
          </a:p>
          <a:p>
            <a:pPr marL="0" indent="0">
              <a:lnSpc>
                <a:spcPct val="160000"/>
              </a:lnSpc>
              <a:buNone/>
            </a:pPr>
            <a:r>
              <a:rPr lang="en-IN" dirty="0">
                <a:latin typeface="Times New Roman" panose="02020603050405020304" pitchFamily="18" charset="0"/>
                <a:cs typeface="Times New Roman" panose="02020603050405020304" pitchFamily="18" charset="0"/>
              </a:rPr>
              <a:t>	Length</a:t>
            </a:r>
          </a:p>
          <a:p>
            <a:pPr>
              <a:lnSpc>
                <a:spcPct val="160000"/>
              </a:lnSpc>
            </a:pPr>
            <a:r>
              <a:rPr lang="en-US" dirty="0">
                <a:latin typeface="Times New Roman" pitchFamily="18" charset="0"/>
                <a:cs typeface="Times New Roman" pitchFamily="18" charset="0"/>
              </a:rPr>
              <a:t>Many programming languages support arrays with named indexes.</a:t>
            </a:r>
          </a:p>
          <a:p>
            <a:pPr>
              <a:lnSpc>
                <a:spcPct val="160000"/>
              </a:lnSpc>
            </a:pPr>
            <a:r>
              <a:rPr lang="en-US" dirty="0">
                <a:latin typeface="Times New Roman" pitchFamily="18" charset="0"/>
                <a:cs typeface="Times New Roman" pitchFamily="18" charset="0"/>
              </a:rPr>
              <a:t>Arrays with named indexes are called associative arrays (or hashes).</a:t>
            </a:r>
          </a:p>
          <a:p>
            <a:pPr>
              <a:lnSpc>
                <a:spcPct val="160000"/>
              </a:lnSpc>
            </a:pPr>
            <a:r>
              <a:rPr lang="en-US" dirty="0">
                <a:latin typeface="Times New Roman" pitchFamily="18" charset="0"/>
                <a:cs typeface="Times New Roman" pitchFamily="18" charset="0"/>
              </a:rPr>
              <a:t>JavaScript does </a:t>
            </a:r>
            <a:r>
              <a:rPr lang="en-US" b="1" dirty="0">
                <a:latin typeface="Times New Roman" panose="02020603050405020304" pitchFamily="18" charset="0"/>
                <a:cs typeface="Times New Roman" pitchFamily="18" charset="0"/>
              </a:rPr>
              <a:t>not</a:t>
            </a:r>
            <a:r>
              <a:rPr lang="en-US" dirty="0">
                <a:latin typeface="Times New Roman" pitchFamily="18" charset="0"/>
                <a:cs typeface="Times New Roman" pitchFamily="18" charset="0"/>
              </a:rPr>
              <a:t> support arrays with named indexes.</a:t>
            </a:r>
          </a:p>
          <a:p>
            <a:pPr>
              <a:lnSpc>
                <a:spcPct val="160000"/>
              </a:lnSpc>
            </a:pPr>
            <a:r>
              <a:rPr lang="en-US" dirty="0">
                <a:latin typeface="Times New Roman" pitchFamily="18" charset="0"/>
                <a:cs typeface="Times New Roman" pitchFamily="18" charset="0"/>
              </a:rPr>
              <a:t>In JavaScript, </a:t>
            </a:r>
            <a:r>
              <a:rPr lang="en-US" b="1" dirty="0">
                <a:latin typeface="Times New Roman" panose="02020603050405020304" pitchFamily="18" charset="0"/>
                <a:cs typeface="Times New Roman" pitchFamily="18" charset="0"/>
              </a:rPr>
              <a:t>arrays</a:t>
            </a:r>
            <a:r>
              <a:rPr lang="en-US" dirty="0">
                <a:latin typeface="Times New Roman" panose="02020603050405020304" pitchFamily="18" charset="0"/>
                <a:cs typeface="Times New Roman" pitchFamily="18" charset="0"/>
              </a:rPr>
              <a:t> always use </a:t>
            </a:r>
            <a:r>
              <a:rPr lang="en-US" b="1" dirty="0">
                <a:latin typeface="Times New Roman" panose="02020603050405020304" pitchFamily="18" charset="0"/>
                <a:cs typeface="Times New Roman" pitchFamily="18" charset="0"/>
              </a:rPr>
              <a:t>numbered indexes</a:t>
            </a:r>
            <a:r>
              <a:rPr lang="en-US" dirty="0">
                <a:latin typeface="Times New Roman" panose="02020603050405020304" pitchFamily="18" charset="0"/>
                <a:cs typeface="Times New Roman" pitchFamily="18" charset="0"/>
              </a:rPr>
              <a:t>. </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889182" y="914400"/>
            <a:ext cx="4178618" cy="5486400"/>
          </a:xfrm>
        </p:spPr>
        <p:txBody>
          <a:bodyPr>
            <a:normAutofit fontScale="92500" lnSpcReduction="10000"/>
          </a:bodyPr>
          <a:lstStyle/>
          <a:p>
            <a:pPr marL="0" indent="0">
              <a:lnSpc>
                <a:spcPct val="150000"/>
              </a:lnSpc>
              <a:buNone/>
            </a:pPr>
            <a:r>
              <a:rPr lang="en-IN" b="1" dirty="0">
                <a:latin typeface="Times New Roman" panose="02020603050405020304" pitchFamily="18" charset="0"/>
                <a:cs typeface="Times New Roman" panose="02020603050405020304" pitchFamily="18" charset="0"/>
              </a:rPr>
              <a:t>Array Methods</a:t>
            </a:r>
          </a:p>
          <a:p>
            <a:pPr>
              <a:lnSpc>
                <a:spcPct val="150000"/>
              </a:lnSpc>
            </a:pPr>
            <a:r>
              <a:rPr lang="en-IN" dirty="0" err="1">
                <a:latin typeface="Times New Roman" panose="02020603050405020304" pitchFamily="18" charset="0"/>
                <a:cs typeface="Times New Roman" panose="02020603050405020304" pitchFamily="18" charset="0"/>
              </a:rPr>
              <a:t>Arry.sort</a:t>
            </a:r>
            <a:r>
              <a:rPr lang="en-IN" dirty="0">
                <a:latin typeface="Times New Roman" panose="02020603050405020304" pitchFamily="18" charset="0"/>
                <a:cs typeface="Times New Roman" panose="02020603050405020304" pitchFamily="18" charset="0"/>
              </a:rPr>
              <a:t>()</a:t>
            </a:r>
          </a:p>
          <a:p>
            <a:pPr>
              <a:lnSpc>
                <a:spcPct val="150000"/>
              </a:lnSpc>
            </a:pPr>
            <a:r>
              <a:rPr lang="en-IN" dirty="0" err="1">
                <a:latin typeface="Times New Roman" panose="02020603050405020304" pitchFamily="18" charset="0"/>
                <a:cs typeface="Times New Roman" panose="02020603050405020304" pitchFamily="18" charset="0"/>
              </a:rPr>
              <a:t>toString</a:t>
            </a:r>
            <a:r>
              <a:rPr lang="en-IN" dirty="0">
                <a:latin typeface="Times New Roman" panose="02020603050405020304" pitchFamily="18" charset="0"/>
                <a:cs typeface="Times New Roman" panose="02020603050405020304" pitchFamily="18" charset="0"/>
              </a:rPr>
              <a:t>()– converts array to string</a:t>
            </a:r>
          </a:p>
          <a:p>
            <a:pPr>
              <a:lnSpc>
                <a:spcPct val="150000"/>
              </a:lnSpc>
            </a:pPr>
            <a:r>
              <a:rPr lang="en-IN" dirty="0">
                <a:latin typeface="Times New Roman" panose="02020603050405020304" pitchFamily="18" charset="0"/>
                <a:cs typeface="Times New Roman" panose="02020603050405020304" pitchFamily="18" charset="0"/>
              </a:rPr>
              <a:t>Join()—joins all array elements into string</a:t>
            </a:r>
          </a:p>
          <a:p>
            <a:pPr>
              <a:lnSpc>
                <a:spcPct val="150000"/>
              </a:lnSpc>
            </a:pPr>
            <a:r>
              <a:rPr lang="en-IN" dirty="0">
                <a:latin typeface="Times New Roman" panose="02020603050405020304" pitchFamily="18" charset="0"/>
                <a:cs typeface="Times New Roman" panose="02020603050405020304" pitchFamily="18" charset="0"/>
              </a:rPr>
              <a:t>Pop()—to remove  elements</a:t>
            </a:r>
          </a:p>
          <a:p>
            <a:pPr>
              <a:lnSpc>
                <a:spcPct val="150000"/>
              </a:lnSpc>
            </a:pPr>
            <a:r>
              <a:rPr lang="en-IN" dirty="0">
                <a:latin typeface="Times New Roman" panose="02020603050405020304" pitchFamily="18" charset="0"/>
                <a:cs typeface="Times New Roman" panose="02020603050405020304" pitchFamily="18" charset="0"/>
              </a:rPr>
              <a:t>Push()– to insert elements</a:t>
            </a:r>
          </a:p>
          <a:p>
            <a:pPr>
              <a:lnSpc>
                <a:spcPct val="150000"/>
              </a:lnSpc>
            </a:pPr>
            <a:r>
              <a:rPr lang="en-IN" dirty="0">
                <a:latin typeface="Times New Roman" panose="02020603050405020304" pitchFamily="18" charset="0"/>
                <a:cs typeface="Times New Roman" panose="02020603050405020304" pitchFamily="18" charset="0"/>
              </a:rPr>
              <a:t>Shift()– removes first element</a:t>
            </a:r>
          </a:p>
          <a:p>
            <a:pPr>
              <a:lnSpc>
                <a:spcPct val="150000"/>
              </a:lnSpc>
            </a:pPr>
            <a:r>
              <a:rPr lang="en-IN" dirty="0" err="1">
                <a:latin typeface="Times New Roman" panose="02020603050405020304" pitchFamily="18" charset="0"/>
                <a:cs typeface="Times New Roman" panose="02020603050405020304" pitchFamily="18" charset="0"/>
              </a:rPr>
              <a:t>Concat</a:t>
            </a:r>
            <a:r>
              <a:rPr lang="en-IN" dirty="0">
                <a:latin typeface="Times New Roman" panose="02020603050405020304" pitchFamily="18" charset="0"/>
                <a:cs typeface="Times New Roman" panose="02020603050405020304" pitchFamily="18" charset="0"/>
              </a:rPr>
              <a:t>()—to merge two arrays</a:t>
            </a:r>
          </a:p>
          <a:p>
            <a:pPr>
              <a:lnSpc>
                <a:spcPct val="150000"/>
              </a:lnSpc>
            </a:pPr>
            <a:r>
              <a:rPr lang="en-IN" dirty="0">
                <a:latin typeface="Times New Roman" panose="02020603050405020304" pitchFamily="18" charset="0"/>
                <a:cs typeface="Times New Roman" panose="02020603050405020304" pitchFamily="18" charset="0"/>
              </a:rPr>
              <a:t>Slice()—slice out of a piece</a:t>
            </a:r>
          </a:p>
        </p:txBody>
      </p:sp>
    </p:spTree>
    <p:extLst>
      <p:ext uri="{BB962C8B-B14F-4D97-AF65-F5344CB8AC3E}">
        <p14:creationId xmlns:p14="http://schemas.microsoft.com/office/powerpoint/2010/main" val="7499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additive="base">
                                        <p:cTn id="7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anim calcmode="lin" valueType="num">
                                      <p:cBhvr additive="base">
                                        <p:cTn id="8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8" end="8"/>
                                            </p:txEl>
                                          </p:spTgt>
                                        </p:tgtEl>
                                        <p:attrNameLst>
                                          <p:attrName>style.visibility</p:attrName>
                                        </p:attrNameLst>
                                      </p:cBhvr>
                                      <p:to>
                                        <p:strVal val="visible"/>
                                      </p:to>
                                    </p:set>
                                    <p:anim calcmode="lin" valueType="num">
                                      <p:cBhvr additive="base">
                                        <p:cTn id="9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6571343" cy="1049235"/>
          </a:xfrm>
        </p:spPr>
        <p:txBody>
          <a:bodyPr/>
          <a:lstStyle/>
          <a:p>
            <a:pPr algn="ctr"/>
            <a:r>
              <a:rPr lang="en-IN" dirty="0"/>
              <a:t>objects</a:t>
            </a:r>
          </a:p>
        </p:txBody>
      </p:sp>
      <p:sp>
        <p:nvSpPr>
          <p:cNvPr id="4" name="Rectangle 1"/>
          <p:cNvSpPr>
            <a:spLocks noGrp="1" noChangeArrowheads="1"/>
          </p:cNvSpPr>
          <p:nvPr>
            <p:ph idx="1"/>
          </p:nvPr>
        </p:nvSpPr>
        <p:spPr bwMode="auto">
          <a:xfrm>
            <a:off x="609600" y="1295400"/>
            <a:ext cx="7848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JavaScript objects are written with curly braces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p>
          <a:p>
            <a:pPr eaLnBrk="0" fontAlgn="base" hangingPunct="0">
              <a:lnSpc>
                <a:spcPct val="100000"/>
              </a:lnSpc>
              <a:spcBef>
                <a:spcPct val="0"/>
              </a:spcBef>
              <a:spcAft>
                <a:spcPct val="0"/>
              </a:spcAft>
            </a:pPr>
            <a:r>
              <a:rPr lang="en-IN" sz="2400" dirty="0">
                <a:latin typeface="Times New Roman" panose="02020603050405020304" pitchFamily="18" charset="0"/>
                <a:cs typeface="Times New Roman" panose="02020603050405020304" pitchFamily="18" charset="0"/>
              </a:rPr>
              <a:t>Object properties are written as </a:t>
            </a:r>
            <a:r>
              <a:rPr lang="en-IN" sz="2400" dirty="0" err="1">
                <a:latin typeface="Times New Roman" panose="02020603050405020304" pitchFamily="18" charset="0"/>
                <a:cs typeface="Times New Roman" panose="02020603050405020304" pitchFamily="18" charset="0"/>
              </a:rPr>
              <a:t>name:value</a:t>
            </a:r>
            <a:r>
              <a:rPr lang="en-IN" sz="2400" dirty="0">
                <a:latin typeface="Times New Roman" panose="02020603050405020304" pitchFamily="18" charset="0"/>
                <a:cs typeface="Times New Roman" panose="02020603050405020304" pitchFamily="18" charset="0"/>
              </a:rPr>
              <a:t> pairs, separated by commas.</a:t>
            </a:r>
            <a:endPar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const</a:t>
            </a:r>
            <a:r>
              <a:rPr lang="en-IN" sz="2400" dirty="0">
                <a:latin typeface="Times New Roman" panose="02020603050405020304" pitchFamily="18" charset="0"/>
                <a:cs typeface="Times New Roman" panose="02020603050405020304" pitchFamily="18" charset="0"/>
              </a:rPr>
              <a:t> person = {</a:t>
            </a:r>
            <a:r>
              <a:rPr lang="en-IN" sz="2400" dirty="0" err="1">
                <a:latin typeface="Times New Roman" panose="02020603050405020304" pitchFamily="18" charset="0"/>
                <a:cs typeface="Times New Roman" panose="02020603050405020304" pitchFamily="18" charset="0"/>
              </a:rPr>
              <a:t>firstName</a:t>
            </a:r>
            <a:r>
              <a:rPr lang="en-IN" sz="2400" dirty="0">
                <a:latin typeface="Times New Roman" panose="02020603050405020304" pitchFamily="18" charset="0"/>
                <a:cs typeface="Times New Roman" panose="02020603050405020304" pitchFamily="18" charset="0"/>
              </a:rPr>
              <a:t>:"John", </a:t>
            </a:r>
            <a:r>
              <a:rPr lang="en-IN" sz="2400" dirty="0" err="1">
                <a:latin typeface="Times New Roman" panose="02020603050405020304" pitchFamily="18" charset="0"/>
                <a:cs typeface="Times New Roman" panose="02020603050405020304" pitchFamily="18" charset="0"/>
              </a:rPr>
              <a:t>lastName</a:t>
            </a:r>
            <a:r>
              <a:rPr lang="en-IN" sz="2400" dirty="0">
                <a:latin typeface="Times New Roman" panose="02020603050405020304" pitchFamily="18" charset="0"/>
                <a:cs typeface="Times New Roman" panose="02020603050405020304" pitchFamily="18" charset="0"/>
              </a:rPr>
              <a:t>:"Doe", age:50, </a:t>
            </a:r>
            <a:r>
              <a:rPr lang="en-IN" sz="2400" dirty="0" err="1">
                <a:latin typeface="Times New Roman" panose="02020603050405020304" pitchFamily="18" charset="0"/>
                <a:cs typeface="Times New Roman" panose="02020603050405020304" pitchFamily="18" charset="0"/>
              </a:rPr>
              <a:t>eyeColor</a:t>
            </a:r>
            <a:r>
              <a:rPr lang="en-IN" sz="2400" dirty="0">
                <a:latin typeface="Times New Roman" panose="02020603050405020304" pitchFamily="18" charset="0"/>
                <a:cs typeface="Times New Roman" panose="02020603050405020304" pitchFamily="18" charset="0"/>
              </a:rPr>
              <a:t>:"black"};</a:t>
            </a:r>
          </a:p>
          <a:p>
            <a:pPr eaLnBrk="0" fontAlgn="base" hangingPunct="0">
              <a:lnSpc>
                <a:spcPct val="100000"/>
              </a:lnSpc>
              <a:spcBef>
                <a:spcPct val="0"/>
              </a:spcBef>
              <a:spcAft>
                <a:spcPct val="0"/>
              </a:spcAft>
            </a:pPr>
            <a:r>
              <a:rPr lang="en-IN" sz="2400" dirty="0">
                <a:latin typeface="Times New Roman" panose="02020603050405020304" pitchFamily="18" charset="0"/>
                <a:cs typeface="Times New Roman" panose="02020603050405020304" pitchFamily="18" charset="0"/>
              </a:rPr>
              <a:t>Objects are variables too. But objects can contain many values.</a:t>
            </a:r>
          </a:p>
          <a:p>
            <a:pPr eaLnBrk="0" fontAlgn="base" hangingPunct="0">
              <a:lnSpc>
                <a:spcPct val="100000"/>
              </a:lnSpc>
              <a:spcBef>
                <a:spcPct val="0"/>
              </a:spcBef>
              <a:spcAft>
                <a:spcPct val="0"/>
              </a:spcAft>
            </a:pPr>
            <a:r>
              <a:rPr lang="en-IN" sz="2400" dirty="0">
                <a:latin typeface="Times New Roman" panose="02020603050405020304" pitchFamily="18" charset="0"/>
                <a:cs typeface="Times New Roman" panose="02020603050405020304" pitchFamily="18" charset="0"/>
              </a:rPr>
              <a:t>Accessing Object Properties</a:t>
            </a:r>
          </a:p>
          <a:p>
            <a:pPr lvl="1" eaLnBrk="0" fontAlgn="base" hangingPunct="0">
              <a:lnSpc>
                <a:spcPct val="100000"/>
              </a:lnSpc>
              <a:spcBef>
                <a:spcPct val="0"/>
              </a:spcBef>
              <a:spcAft>
                <a:spcPct val="0"/>
              </a:spcAft>
            </a:pPr>
            <a:r>
              <a:rPr lang="en-US" altLang="en-US" sz="2400" dirty="0" err="1">
                <a:latin typeface="Times New Roman" panose="02020603050405020304" pitchFamily="18" charset="0"/>
                <a:cs typeface="Times New Roman" panose="02020603050405020304" pitchFamily="18" charset="0"/>
              </a:rPr>
              <a:t>objectName.propertyName</a:t>
            </a:r>
            <a:r>
              <a:rPr lang="en-US" altLang="en-US" sz="2400" dirty="0">
                <a:latin typeface="Times New Roman" panose="02020603050405020304" pitchFamily="18" charset="0"/>
                <a:cs typeface="Times New Roman" panose="02020603050405020304" pitchFamily="18" charset="0"/>
              </a:rPr>
              <a:t>  or</a:t>
            </a:r>
          </a:p>
          <a:p>
            <a:pPr lvl="1" eaLnBrk="0" fontAlgn="base" hangingPunct="0">
              <a:lnSpc>
                <a:spcPct val="100000"/>
              </a:lnSpc>
              <a:spcBef>
                <a:spcPct val="0"/>
              </a:spcBef>
              <a:spcAft>
                <a:spcPct val="0"/>
              </a:spcAft>
            </a:pPr>
            <a:r>
              <a:rPr lang="en-US" altLang="en-US" sz="2400" dirty="0" err="1">
                <a:latin typeface="Times New Roman" panose="02020603050405020304" pitchFamily="18" charset="0"/>
                <a:cs typeface="Times New Roman" panose="02020603050405020304" pitchFamily="18" charset="0"/>
              </a:rPr>
              <a:t>objectName</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propertyName</a:t>
            </a:r>
            <a:r>
              <a:rPr lang="en-US" alt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IN" sz="2400" dirty="0">
                <a:latin typeface="Times New Roman" panose="02020603050405020304" pitchFamily="18" charset="0"/>
                <a:cs typeface="Times New Roman" panose="02020603050405020304" pitchFamily="18" charset="0"/>
              </a:rPr>
              <a:t>Objects can also have methods.</a:t>
            </a:r>
          </a:p>
          <a:p>
            <a:pPr eaLnBrk="0" fontAlgn="base" hangingPunct="0">
              <a:lnSpc>
                <a:spcPct val="100000"/>
              </a:lnSpc>
              <a:spcBef>
                <a:spcPct val="0"/>
              </a:spcBef>
              <a:spcAft>
                <a:spcPct val="0"/>
              </a:spcAft>
            </a:pPr>
            <a:r>
              <a:rPr lang="en-IN" sz="2400" dirty="0">
                <a:latin typeface="Times New Roman" panose="02020603050405020304" pitchFamily="18" charset="0"/>
                <a:cs typeface="Times New Roman" panose="02020603050405020304" pitchFamily="18" charset="0"/>
              </a:rPr>
              <a:t>Methods are actions that can be performed on objects. Methods are stored in properties as </a:t>
            </a:r>
            <a:r>
              <a:rPr lang="en-IN" sz="2400" b="1" dirty="0">
                <a:latin typeface="Times New Roman" panose="02020603050405020304" pitchFamily="18" charset="0"/>
                <a:cs typeface="Times New Roman" panose="02020603050405020304" pitchFamily="18" charset="0"/>
              </a:rPr>
              <a:t>function definitions</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74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additive="base">
                                        <p:cTn id="3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 calcmode="lin" valueType="num">
                                      <p:cBhvr additive="base">
                                        <p:cTn id="4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8229600" cy="74371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100" b="1" dirty="0">
                <a:latin typeface="Times New Roman" pitchFamily="18" charset="0"/>
                <a:cs typeface="Times New Roman" pitchFamily="18" charset="0"/>
              </a:rPr>
              <a:t>By creating instance of Object</a:t>
            </a:r>
            <a:br>
              <a:rPr lang="en-US" b="1" dirty="0"/>
            </a:br>
            <a:endParaRPr lang="en-US" b="1" dirty="0"/>
          </a:p>
        </p:txBody>
      </p:sp>
      <p:sp>
        <p:nvSpPr>
          <p:cNvPr id="3" name="Content Placeholder 2"/>
          <p:cNvSpPr txBox="1">
            <a:spLocks/>
          </p:cNvSpPr>
          <p:nvPr/>
        </p:nvSpPr>
        <p:spPr>
          <a:xfrm>
            <a:off x="457200" y="838200"/>
            <a:ext cx="8229600" cy="5486400"/>
          </a:xfrm>
          <a:prstGeom prst="rect">
            <a:avLst/>
          </a:prstGeom>
        </p:spPr>
        <p:txBody>
          <a:bodyPr>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Arial" panose="020B0604020202020204" pitchFamily="34" charset="0"/>
              <a:buNone/>
            </a:pPr>
            <a:r>
              <a:rPr lang="en-US" b="1" dirty="0"/>
              <a:t>  Syntax:</a:t>
            </a:r>
          </a:p>
          <a:p>
            <a:pPr>
              <a:buFont typeface="Arial" panose="020B0604020202020204" pitchFamily="34" charset="0"/>
              <a:buNone/>
            </a:pPr>
            <a:r>
              <a:rPr lang="en-US" b="1" dirty="0"/>
              <a:t>     </a:t>
            </a:r>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objectname</a:t>
            </a:r>
            <a:r>
              <a:rPr lang="en-US" dirty="0">
                <a:latin typeface="Times New Roman" pitchFamily="18" charset="0"/>
                <a:cs typeface="Times New Roman" pitchFamily="18" charset="0"/>
              </a:rPr>
              <a:t>=new Object();</a:t>
            </a:r>
          </a:p>
          <a:p>
            <a:pPr>
              <a:buFont typeface="Arial" panose="020B0604020202020204" pitchFamily="34" charset="0"/>
              <a:buNone/>
            </a:pPr>
            <a:r>
              <a:rPr lang="en-US" b="1" dirty="0"/>
              <a:t>      </a:t>
            </a:r>
            <a:r>
              <a:rPr lang="en-US" b="1" dirty="0">
                <a:latin typeface="Times New Roman" panose="02020603050405020304" pitchFamily="18" charset="0"/>
                <a:cs typeface="Times New Roman" panose="02020603050405020304" pitchFamily="18" charset="0"/>
              </a:rPr>
              <a:t>new keyword</a:t>
            </a:r>
            <a:r>
              <a:rPr lang="en-US" dirty="0">
                <a:latin typeface="Times New Roman" pitchFamily="18" charset="0"/>
                <a:cs typeface="Times New Roman" pitchFamily="18" charset="0"/>
              </a:rPr>
              <a:t> is used to create object.</a:t>
            </a:r>
          </a:p>
          <a:p>
            <a:pPr>
              <a:buFont typeface="Arial" panose="020B0604020202020204" pitchFamily="34" charset="0"/>
              <a:buNone/>
            </a:pPr>
            <a:r>
              <a:rPr lang="en-US" dirty="0">
                <a:latin typeface="Times New Roman" pitchFamily="18" charset="0"/>
                <a:cs typeface="Times New Roman" pitchFamily="18" charset="0"/>
              </a:rPr>
              <a:t>&lt;script&gt;  </a:t>
            </a:r>
          </a:p>
          <a:p>
            <a:pPr>
              <a:buFont typeface="Arial" panose="020B0604020202020204" pitchFamily="34" charset="0"/>
              <a:buNone/>
            </a:pPr>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emp</a:t>
            </a:r>
            <a:r>
              <a:rPr lang="en-US" dirty="0">
                <a:latin typeface="Times New Roman" pitchFamily="18" charset="0"/>
                <a:cs typeface="Times New Roman" pitchFamily="18" charset="0"/>
              </a:rPr>
              <a:t>=new Object();  </a:t>
            </a:r>
          </a:p>
          <a:p>
            <a:pPr>
              <a:buFont typeface="Arial" panose="020B0604020202020204" pitchFamily="34" charset="0"/>
              <a:buNone/>
            </a:pPr>
            <a:r>
              <a:rPr lang="en-US" dirty="0">
                <a:latin typeface="Times New Roman" pitchFamily="18" charset="0"/>
                <a:cs typeface="Times New Roman" pitchFamily="18" charset="0"/>
              </a:rPr>
              <a:t>emp.id=101;  </a:t>
            </a:r>
          </a:p>
          <a:p>
            <a:pPr>
              <a:buFont typeface="Arial" panose="020B0604020202020204" pitchFamily="34" charset="0"/>
              <a:buNone/>
            </a:pPr>
            <a:r>
              <a:rPr lang="en-US" dirty="0">
                <a:latin typeface="Times New Roman" pitchFamily="18" charset="0"/>
                <a:cs typeface="Times New Roman" pitchFamily="18" charset="0"/>
              </a:rPr>
              <a:t>emp.name="Ravi Malik";  </a:t>
            </a:r>
          </a:p>
          <a:p>
            <a:pPr>
              <a:buFont typeface="Arial" panose="020B0604020202020204" pitchFamily="34" charset="0"/>
              <a:buNone/>
            </a:pPr>
            <a:r>
              <a:rPr lang="en-US" dirty="0" err="1">
                <a:latin typeface="Times New Roman" pitchFamily="18" charset="0"/>
                <a:cs typeface="Times New Roman" pitchFamily="18" charset="0"/>
              </a:rPr>
              <a:t>emp.salary</a:t>
            </a:r>
            <a:r>
              <a:rPr lang="en-US" dirty="0">
                <a:latin typeface="Times New Roman" pitchFamily="18" charset="0"/>
                <a:cs typeface="Times New Roman" pitchFamily="18" charset="0"/>
              </a:rPr>
              <a:t>=50000;  </a:t>
            </a:r>
          </a:p>
          <a:p>
            <a:pPr>
              <a:buFont typeface="Arial" panose="020B0604020202020204" pitchFamily="34" charset="0"/>
              <a:buNone/>
            </a:pPr>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(emp.id+" "+emp.name+" "+</a:t>
            </a:r>
            <a:r>
              <a:rPr lang="en-US" dirty="0" err="1">
                <a:latin typeface="Times New Roman" pitchFamily="18" charset="0"/>
                <a:cs typeface="Times New Roman" pitchFamily="18" charset="0"/>
              </a:rPr>
              <a:t>emp.salary</a:t>
            </a:r>
            <a:r>
              <a:rPr lang="en-US" dirty="0">
                <a:latin typeface="Times New Roman" pitchFamily="18" charset="0"/>
                <a:cs typeface="Times New Roman" pitchFamily="18" charset="0"/>
              </a:rPr>
              <a:t>);  </a:t>
            </a:r>
          </a:p>
          <a:p>
            <a:pPr>
              <a:buFont typeface="Arial" panose="020B0604020202020204" pitchFamily="34" charset="0"/>
              <a:buNone/>
            </a:pPr>
            <a:r>
              <a:rPr lang="en-US" dirty="0">
                <a:latin typeface="Times New Roman" pitchFamily="18" charset="0"/>
                <a:cs typeface="Times New Roman" pitchFamily="18" charset="0"/>
              </a:rPr>
              <a:t>&lt;/script&gt; </a:t>
            </a:r>
          </a:p>
          <a:p>
            <a:pPr>
              <a:buFont typeface="Arial" panose="020B0604020202020204" pitchFamily="34" charset="0"/>
              <a:buNone/>
            </a:pPr>
            <a:r>
              <a:rPr lang="en-US" b="1" dirty="0">
                <a:latin typeface="Times New Roman" pitchFamily="18" charset="0"/>
                <a:cs typeface="Times New Roman" pitchFamily="18" charset="0"/>
              </a:rPr>
              <a:t>Output:  </a:t>
            </a:r>
            <a:r>
              <a:rPr lang="en-US" sz="1800" dirty="0"/>
              <a:t>101 Ravi Malik 50000</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20288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199" y="824183"/>
            <a:ext cx="8724331" cy="1595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What is </a:t>
            </a:r>
            <a:r>
              <a:rPr kumimoji="0" lang="en-US" altLang="en-US" sz="3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a:t>
            </a: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JavaScript,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 refers to an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object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Which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object depends on how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being invoked (used or called).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 refers to different objects depending on how it is used:</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63577302"/>
              </p:ext>
            </p:extLst>
          </p:nvPr>
        </p:nvGraphicFramePr>
        <p:xfrm>
          <a:off x="457200" y="2819400"/>
          <a:ext cx="8229600" cy="2547972"/>
        </p:xfrm>
        <a:graphic>
          <a:graphicData uri="http://schemas.openxmlformats.org/drawingml/2006/table">
            <a:tbl>
              <a:tblPr/>
              <a:tblGrid>
                <a:gridCol w="8229600">
                  <a:extLst>
                    <a:ext uri="{9D8B030D-6E8A-4147-A177-3AD203B41FA5}">
                      <a16:colId xmlns:a16="http://schemas.microsoft.com/office/drawing/2014/main" val="3208609157"/>
                    </a:ext>
                  </a:extLst>
                </a:gridCol>
              </a:tblGrid>
              <a:tr h="420957">
                <a:tc>
                  <a:txBody>
                    <a:bodyPr/>
                    <a:lstStyle/>
                    <a:p>
                      <a:pPr algn="l" fontAlgn="t"/>
                      <a:r>
                        <a:rPr lang="en-IN" sz="1800" dirty="0">
                          <a:effectLst/>
                          <a:latin typeface="Times New Roman" panose="02020603050405020304" pitchFamily="18" charset="0"/>
                          <a:cs typeface="Times New Roman" panose="02020603050405020304" pitchFamily="18" charset="0"/>
                        </a:rPr>
                        <a:t>In an object method, this refers to the </a:t>
                      </a:r>
                      <a:r>
                        <a:rPr lang="en-IN" sz="1800" b="1" dirty="0">
                          <a:effectLst/>
                          <a:latin typeface="Times New Roman" panose="02020603050405020304" pitchFamily="18" charset="0"/>
                          <a:cs typeface="Times New Roman" panose="02020603050405020304" pitchFamily="18" charset="0"/>
                        </a:rPr>
                        <a:t>object</a:t>
                      </a:r>
                      <a:r>
                        <a:rPr lang="en-IN" sz="1800" dirty="0">
                          <a:effectLst/>
                          <a:latin typeface="Times New Roman" panose="02020603050405020304" pitchFamily="18" charset="0"/>
                          <a:cs typeface="Times New Roman" panose="02020603050405020304" pitchFamily="18" charset="0"/>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47075183"/>
                  </a:ext>
                </a:extLst>
              </a:tr>
              <a:tr h="420957">
                <a:tc>
                  <a:txBody>
                    <a:bodyPr/>
                    <a:lstStyle/>
                    <a:p>
                      <a:pPr algn="l" fontAlgn="t"/>
                      <a:r>
                        <a:rPr lang="en-IN" sz="1800" dirty="0">
                          <a:effectLst/>
                          <a:latin typeface="Times New Roman" panose="02020603050405020304" pitchFamily="18" charset="0"/>
                          <a:cs typeface="Times New Roman" panose="02020603050405020304" pitchFamily="18" charset="0"/>
                        </a:rPr>
                        <a:t>Alone, this refers to the </a:t>
                      </a:r>
                      <a:r>
                        <a:rPr lang="en-IN" sz="1800" b="1" dirty="0">
                          <a:effectLst/>
                          <a:latin typeface="Times New Roman" panose="02020603050405020304" pitchFamily="18" charset="0"/>
                          <a:cs typeface="Times New Roman" panose="02020603050405020304" pitchFamily="18" charset="0"/>
                        </a:rPr>
                        <a:t>global object</a:t>
                      </a:r>
                      <a:r>
                        <a:rPr lang="en-IN" sz="1800" dirty="0">
                          <a:effectLst/>
                          <a:latin typeface="Times New Roman" panose="02020603050405020304" pitchFamily="18" charset="0"/>
                          <a:cs typeface="Times New Roman" panose="02020603050405020304" pitchFamily="18" charset="0"/>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27756514"/>
                  </a:ext>
                </a:extLst>
              </a:tr>
              <a:tr h="420957">
                <a:tc>
                  <a:txBody>
                    <a:bodyPr/>
                    <a:lstStyle/>
                    <a:p>
                      <a:pPr algn="l" fontAlgn="t"/>
                      <a:r>
                        <a:rPr lang="en-IN" sz="1800" dirty="0">
                          <a:effectLst/>
                          <a:latin typeface="Times New Roman" panose="02020603050405020304" pitchFamily="18" charset="0"/>
                          <a:cs typeface="Times New Roman" panose="02020603050405020304" pitchFamily="18" charset="0"/>
                        </a:rPr>
                        <a:t>In a function, this refers to the </a:t>
                      </a:r>
                      <a:r>
                        <a:rPr lang="en-IN" sz="1800" b="1" dirty="0">
                          <a:effectLst/>
                          <a:latin typeface="Times New Roman" panose="02020603050405020304" pitchFamily="18" charset="0"/>
                          <a:cs typeface="Times New Roman" panose="02020603050405020304" pitchFamily="18" charset="0"/>
                        </a:rPr>
                        <a:t>global object</a:t>
                      </a:r>
                      <a:r>
                        <a:rPr lang="en-IN" sz="1800" dirty="0">
                          <a:effectLst/>
                          <a:latin typeface="Times New Roman" panose="02020603050405020304" pitchFamily="18" charset="0"/>
                          <a:cs typeface="Times New Roman" panose="02020603050405020304" pitchFamily="18" charset="0"/>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71639346"/>
                  </a:ext>
                </a:extLst>
              </a:tr>
              <a:tr h="420957">
                <a:tc>
                  <a:txBody>
                    <a:bodyPr/>
                    <a:lstStyle/>
                    <a:p>
                      <a:pPr algn="l" fontAlgn="t"/>
                      <a:r>
                        <a:rPr lang="en-IN" sz="1800">
                          <a:effectLst/>
                          <a:latin typeface="Times New Roman" panose="02020603050405020304" pitchFamily="18" charset="0"/>
                          <a:cs typeface="Times New Roman" panose="02020603050405020304" pitchFamily="18" charset="0"/>
                        </a:rPr>
                        <a:t>In a function, in strict mode, this is undefined.</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34515735"/>
                  </a:ext>
                </a:extLst>
              </a:tr>
              <a:tr h="420957">
                <a:tc>
                  <a:txBody>
                    <a:bodyPr/>
                    <a:lstStyle/>
                    <a:p>
                      <a:pPr algn="l" fontAlgn="t"/>
                      <a:r>
                        <a:rPr lang="en-IN" sz="1800" dirty="0">
                          <a:effectLst/>
                          <a:latin typeface="Times New Roman" panose="02020603050405020304" pitchFamily="18" charset="0"/>
                          <a:cs typeface="Times New Roman" panose="02020603050405020304" pitchFamily="18" charset="0"/>
                        </a:rPr>
                        <a:t>In an event, this refers to the </a:t>
                      </a:r>
                      <a:r>
                        <a:rPr lang="en-IN" sz="1800" b="1" dirty="0">
                          <a:effectLst/>
                          <a:latin typeface="Times New Roman" panose="02020603050405020304" pitchFamily="18" charset="0"/>
                          <a:cs typeface="Times New Roman" panose="02020603050405020304" pitchFamily="18" charset="0"/>
                        </a:rPr>
                        <a:t>element</a:t>
                      </a:r>
                      <a:r>
                        <a:rPr lang="en-IN" sz="1800" dirty="0">
                          <a:effectLst/>
                          <a:latin typeface="Times New Roman" panose="02020603050405020304" pitchFamily="18" charset="0"/>
                          <a:cs typeface="Times New Roman" panose="02020603050405020304" pitchFamily="18" charset="0"/>
                        </a:rPr>
                        <a:t> that received the event.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0793830"/>
                  </a:ext>
                </a:extLst>
              </a:tr>
              <a:tr h="420957">
                <a:tc>
                  <a:txBody>
                    <a:bodyPr/>
                    <a:lstStyle/>
                    <a:p>
                      <a:pPr algn="l" fontAlgn="t"/>
                      <a:r>
                        <a:rPr lang="en-IN" sz="1800" dirty="0">
                          <a:effectLst/>
                          <a:latin typeface="Times New Roman" panose="02020603050405020304" pitchFamily="18" charset="0"/>
                          <a:cs typeface="Times New Roman" panose="02020603050405020304" pitchFamily="18" charset="0"/>
                        </a:rPr>
                        <a:t>Methods like call(), apply(), and bind() can refer this to </a:t>
                      </a:r>
                      <a:r>
                        <a:rPr lang="en-IN" sz="1800" b="1" dirty="0">
                          <a:effectLst/>
                          <a:latin typeface="Times New Roman" panose="02020603050405020304" pitchFamily="18" charset="0"/>
                          <a:cs typeface="Times New Roman" panose="02020603050405020304" pitchFamily="18" charset="0"/>
                        </a:rPr>
                        <a:t>any object</a:t>
                      </a:r>
                      <a:r>
                        <a:rPr lang="en-IN" sz="1800" dirty="0">
                          <a:effectLst/>
                          <a:latin typeface="Times New Roman" panose="02020603050405020304" pitchFamily="18" charset="0"/>
                          <a:cs typeface="Times New Roman" panose="02020603050405020304" pitchFamily="18" charset="0"/>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932792907"/>
                  </a:ext>
                </a:extLst>
              </a:tr>
            </a:tbl>
          </a:graphicData>
        </a:graphic>
      </p:graphicFrame>
      <p:sp>
        <p:nvSpPr>
          <p:cNvPr id="6" name="Rectangle 5"/>
          <p:cNvSpPr/>
          <p:nvPr/>
        </p:nvSpPr>
        <p:spPr>
          <a:xfrm>
            <a:off x="457200" y="5486400"/>
            <a:ext cx="3089307" cy="923330"/>
          </a:xfrm>
          <a:prstGeom prst="rect">
            <a:avLst/>
          </a:prstGeom>
        </p:spPr>
        <p:txBody>
          <a:bodyPr wrap="none">
            <a:spAutoFit/>
          </a:bodyPr>
          <a:lstStyle/>
          <a:p>
            <a:endParaRPr lang="en-IN" b="1" dirty="0">
              <a:solidFill>
                <a:srgbClr val="000000"/>
              </a:solidFill>
              <a:latin typeface="Times New Roman" panose="02020603050405020304" pitchFamily="18" charset="0"/>
              <a:cs typeface="Times New Roman" panose="02020603050405020304" pitchFamily="18" charset="0"/>
            </a:endParaRPr>
          </a:p>
          <a:p>
            <a:r>
              <a:rPr lang="en-IN" b="1" dirty="0">
                <a:solidFill>
                  <a:srgbClr val="000000"/>
                </a:solidFill>
                <a:latin typeface="Times New Roman" panose="02020603050405020304" pitchFamily="18" charset="0"/>
                <a:cs typeface="Times New Roman" panose="02020603050405020304" pitchFamily="18" charset="0"/>
              </a:rPr>
              <a:t>Accessing Object Methods</a:t>
            </a: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objectName.MethodName</a:t>
            </a:r>
            <a:endParaRPr lang="en-IN" b="0" i="0" dirty="0">
              <a:solidFill>
                <a:srgbClr val="000000"/>
              </a:solidFill>
              <a:effectLst/>
              <a:latin typeface="Times New Roman" panose="02020603050405020304" pitchFamily="18" charset="0"/>
              <a:cs typeface="Times New Roman" panose="02020603050405020304" pitchFamily="18" charset="0"/>
            </a:endParaRPr>
          </a:p>
        </p:txBody>
      </p:sp>
      <p:sp>
        <p:nvSpPr>
          <p:cNvPr id="2" name="Rectangle 1"/>
          <p:cNvSpPr/>
          <p:nvPr/>
        </p:nvSpPr>
        <p:spPr>
          <a:xfrm>
            <a:off x="2133600" y="43189"/>
            <a:ext cx="4972836" cy="523220"/>
          </a:xfrm>
          <a:prstGeom prst="rect">
            <a:avLst/>
          </a:prstGeom>
        </p:spPr>
        <p:txBody>
          <a:bodyPr wrap="none">
            <a:spAutoFit/>
          </a:bodyPr>
          <a:lstStyle/>
          <a:p>
            <a:r>
              <a:rPr lang="en-US" sz="2800" b="1" dirty="0">
                <a:latin typeface="Times New Roman" pitchFamily="18" charset="0"/>
                <a:cs typeface="Times New Roman" pitchFamily="18" charset="0"/>
              </a:rPr>
              <a:t>By using an Object constructor</a:t>
            </a:r>
            <a:endParaRPr lang="en-IN" sz="2800" b="1" dirty="0"/>
          </a:p>
        </p:txBody>
      </p:sp>
    </p:spTree>
    <p:extLst>
      <p:ext uri="{BB962C8B-B14F-4D97-AF65-F5344CB8AC3E}">
        <p14:creationId xmlns:p14="http://schemas.microsoft.com/office/powerpoint/2010/main" val="110853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6247864"/>
          </a:xfrm>
          <a:prstGeom prst="rect">
            <a:avLst/>
          </a:prstGeom>
        </p:spPr>
        <p:txBody>
          <a:bodyPr wrap="square">
            <a:spAutoFit/>
          </a:bodyPr>
          <a:lstStyle/>
          <a:p>
            <a:pPr>
              <a:buNone/>
            </a:pPr>
            <a:r>
              <a:rPr lang="en-US" sz="2000" b="1" dirty="0">
                <a:latin typeface="Times New Roman" panose="02020603050405020304" pitchFamily="18" charset="0"/>
                <a:cs typeface="Times New Roman" pitchFamily="18" charset="0"/>
              </a:rPr>
              <a:t> Example: </a:t>
            </a:r>
            <a:r>
              <a:rPr lang="en-US" sz="2000" dirty="0">
                <a:latin typeface="Times New Roman" panose="02020603050405020304" pitchFamily="18" charset="0"/>
                <a:cs typeface="Times New Roman" panose="02020603050405020304" pitchFamily="18" charset="0"/>
              </a:rPr>
              <a:t>name = </a:t>
            </a:r>
            <a:r>
              <a:rPr lang="en-US" sz="2000" dirty="0" err="1">
                <a:latin typeface="Times New Roman" panose="02020603050405020304" pitchFamily="18" charset="0"/>
                <a:cs typeface="Times New Roman" panose="02020603050405020304" pitchFamily="18" charset="0"/>
              </a:rPr>
              <a:t>person.fullName</a:t>
            </a:r>
            <a:r>
              <a:rPr lang="en-US" sz="20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itchFamily="18" charset="0"/>
            </a:endParaRPr>
          </a:p>
          <a:p>
            <a:pPr>
              <a:buNone/>
            </a:pPr>
            <a:r>
              <a:rPr lang="en-US" sz="2000" dirty="0">
                <a:latin typeface="Times New Roman" pitchFamily="18" charset="0"/>
                <a:cs typeface="Times New Roman" pitchFamily="18" charset="0"/>
              </a:rPr>
              <a:t>&lt;html&gt;</a:t>
            </a:r>
          </a:p>
          <a:p>
            <a:pPr>
              <a:buNone/>
            </a:pPr>
            <a:r>
              <a:rPr lang="en-US" sz="2000" dirty="0">
                <a:latin typeface="Times New Roman" pitchFamily="18" charset="0"/>
                <a:cs typeface="Times New Roman" pitchFamily="18" charset="0"/>
              </a:rPr>
              <a:t>&lt;body&gt;</a:t>
            </a:r>
          </a:p>
          <a:p>
            <a:pPr>
              <a:buNone/>
            </a:pPr>
            <a:r>
              <a:rPr lang="en-US" sz="2000" dirty="0">
                <a:latin typeface="Times New Roman" pitchFamily="18" charset="0"/>
                <a:cs typeface="Times New Roman" pitchFamily="18" charset="0"/>
              </a:rPr>
              <a:t>&lt;script&gt;  </a:t>
            </a:r>
          </a:p>
          <a:p>
            <a:pPr>
              <a:buNone/>
            </a:pPr>
            <a:r>
              <a:rPr lang="en-US" sz="2000" dirty="0">
                <a:latin typeface="Times New Roman" pitchFamily="18" charset="0"/>
                <a:cs typeface="Times New Roman" pitchFamily="18" charset="0"/>
              </a:rPr>
              <a:t>function </a:t>
            </a:r>
            <a:r>
              <a:rPr lang="en-US" sz="2000" dirty="0" err="1">
                <a:latin typeface="Times New Roman" panose="02020603050405020304" pitchFamily="18" charset="0"/>
                <a:cs typeface="Times New Roman" pitchFamily="18" charset="0"/>
              </a:rPr>
              <a:t>emp</a:t>
            </a:r>
            <a:r>
              <a:rPr lang="en-US" sz="2000" dirty="0">
                <a:latin typeface="Times New Roman" panose="02020603050405020304" pitchFamily="18" charset="0"/>
                <a:cs typeface="Times New Roman" pitchFamily="18" charset="0"/>
              </a:rPr>
              <a:t>(</a:t>
            </a:r>
            <a:r>
              <a:rPr lang="en-US" sz="2000" dirty="0" err="1">
                <a:latin typeface="Times New Roman" panose="02020603050405020304" pitchFamily="18" charset="0"/>
                <a:cs typeface="Times New Roman" pitchFamily="18" charset="0"/>
              </a:rPr>
              <a:t>id,name,salary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this.id=id;  </a:t>
            </a:r>
          </a:p>
          <a:p>
            <a:pPr>
              <a:buNone/>
            </a:pPr>
            <a:r>
              <a:rPr lang="en-US" sz="2000" dirty="0">
                <a:latin typeface="Times New Roman" pitchFamily="18" charset="0"/>
                <a:cs typeface="Times New Roman" pitchFamily="18" charset="0"/>
              </a:rPr>
              <a:t>this.name=name;  </a:t>
            </a:r>
          </a:p>
          <a:p>
            <a:pPr>
              <a:buNone/>
            </a:pPr>
            <a:r>
              <a:rPr lang="en-US" sz="2000" dirty="0" err="1">
                <a:latin typeface="Times New Roman" panose="02020603050405020304" pitchFamily="18" charset="0"/>
                <a:cs typeface="Times New Roman" pitchFamily="18" charset="0"/>
              </a:rPr>
              <a:t>this.salary</a:t>
            </a:r>
            <a:r>
              <a:rPr lang="en-US" sz="2000" dirty="0">
                <a:latin typeface="Times New Roman" panose="02020603050405020304" pitchFamily="18" charset="0"/>
                <a:cs typeface="Times New Roman" pitchFamily="18" charset="0"/>
              </a:rPr>
              <a:t>=salary;   </a:t>
            </a:r>
          </a:p>
          <a:p>
            <a:pPr>
              <a:buNone/>
            </a:pPr>
            <a:r>
              <a:rPr lang="en-US" sz="2000" dirty="0" err="1">
                <a:latin typeface="Times New Roman" panose="02020603050405020304" pitchFamily="18" charset="0"/>
                <a:cs typeface="Times New Roman" pitchFamily="18" charset="0"/>
              </a:rPr>
              <a:t>this.changeSalary</a:t>
            </a:r>
            <a:r>
              <a:rPr lang="en-US" sz="2000" dirty="0">
                <a:latin typeface="Times New Roman" panose="02020603050405020304" pitchFamily="18" charset="0"/>
                <a:cs typeface="Times New Roman" pitchFamily="18" charset="0"/>
              </a:rPr>
              <a:t>=</a:t>
            </a:r>
            <a:r>
              <a:rPr lang="en-US" sz="2000" dirty="0" err="1">
                <a:latin typeface="Times New Roman" panose="02020603050405020304" pitchFamily="18" charset="0"/>
                <a:cs typeface="Times New Roman" pitchFamily="18" charset="0"/>
              </a:rPr>
              <a:t>changeSalary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function </a:t>
            </a:r>
            <a:r>
              <a:rPr lang="en-US" sz="2000" dirty="0" err="1">
                <a:latin typeface="Times New Roman" panose="02020603050405020304" pitchFamily="18" charset="0"/>
                <a:cs typeface="Times New Roman" pitchFamily="18" charset="0"/>
              </a:rPr>
              <a:t>changeSalary</a:t>
            </a:r>
            <a:r>
              <a:rPr lang="en-US" sz="2000" dirty="0">
                <a:latin typeface="Times New Roman" panose="02020603050405020304" pitchFamily="18" charset="0"/>
                <a:cs typeface="Times New Roman" pitchFamily="18" charset="0"/>
              </a:rPr>
              <a:t>(</a:t>
            </a:r>
            <a:r>
              <a:rPr lang="en-US" sz="2000" dirty="0" err="1">
                <a:latin typeface="Times New Roman" panose="02020603050405020304" pitchFamily="18" charset="0"/>
                <a:cs typeface="Times New Roman" pitchFamily="18" charset="0"/>
              </a:rPr>
              <a:t>otherSalary</a:t>
            </a:r>
            <a:r>
              <a:rPr lang="en-US" sz="2000" dirty="0">
                <a:latin typeface="Times New Roman" panose="02020603050405020304" pitchFamily="18" charset="0"/>
                <a:cs typeface="Times New Roman" pitchFamily="18" charset="0"/>
              </a:rPr>
              <a:t>){  </a:t>
            </a:r>
          </a:p>
          <a:p>
            <a:pPr>
              <a:buNone/>
            </a:pPr>
            <a:r>
              <a:rPr lang="en-US" sz="2000" dirty="0" err="1">
                <a:latin typeface="Times New Roman" panose="02020603050405020304" pitchFamily="18" charset="0"/>
                <a:cs typeface="Times New Roman" pitchFamily="18" charset="0"/>
              </a:rPr>
              <a:t>this.salary</a:t>
            </a:r>
            <a:r>
              <a:rPr lang="en-US" sz="2000" dirty="0">
                <a:latin typeface="Times New Roman" panose="02020603050405020304" pitchFamily="18" charset="0"/>
                <a:cs typeface="Times New Roman" pitchFamily="18" charset="0"/>
              </a:rPr>
              <a:t>=</a:t>
            </a:r>
            <a:r>
              <a:rPr lang="en-US" sz="2000" dirty="0" err="1">
                <a:latin typeface="Times New Roman" panose="02020603050405020304" pitchFamily="18" charset="0"/>
                <a:cs typeface="Times New Roman" pitchFamily="18" charset="0"/>
              </a:rPr>
              <a:t>otherSalary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e=new </a:t>
            </a:r>
            <a:r>
              <a:rPr lang="en-US" sz="2000" dirty="0" err="1">
                <a:latin typeface="Times New Roman" panose="02020603050405020304" pitchFamily="18" charset="0"/>
                <a:cs typeface="Times New Roman" pitchFamily="18" charset="0"/>
              </a:rPr>
              <a:t>emp</a:t>
            </a:r>
            <a:r>
              <a:rPr lang="en-US" sz="2000" dirty="0">
                <a:latin typeface="Times New Roman" panose="02020603050405020304" pitchFamily="18" charset="0"/>
                <a:cs typeface="Times New Roman" pitchFamily="18" charset="0"/>
              </a:rPr>
              <a:t>(103,"Sonoo Jaiswal",30000);  </a:t>
            </a:r>
          </a:p>
          <a:p>
            <a:pPr>
              <a:buNone/>
            </a:pPr>
            <a:r>
              <a:rPr lang="en-US" sz="2000" dirty="0" err="1">
                <a:latin typeface="Times New Roman" panose="02020603050405020304" pitchFamily="18" charset="0"/>
                <a:cs typeface="Times New Roman" pitchFamily="18" charset="0"/>
              </a:rPr>
              <a:t>document.write</a:t>
            </a:r>
            <a:r>
              <a:rPr lang="en-US" sz="2000" dirty="0">
                <a:latin typeface="Times New Roman" panose="02020603050405020304" pitchFamily="18" charset="0"/>
                <a:cs typeface="Times New Roman" pitchFamily="18" charset="0"/>
              </a:rPr>
              <a:t>(e.id+" "+e.name+" "+</a:t>
            </a:r>
            <a:r>
              <a:rPr lang="en-US" sz="2000" dirty="0" err="1">
                <a:latin typeface="Times New Roman" panose="02020603050405020304" pitchFamily="18" charset="0"/>
                <a:cs typeface="Times New Roman" pitchFamily="18" charset="0"/>
              </a:rPr>
              <a:t>e.salary</a:t>
            </a:r>
            <a:r>
              <a:rPr lang="en-US" sz="2000" dirty="0">
                <a:latin typeface="Times New Roman" panose="02020603050405020304" pitchFamily="18" charset="0"/>
                <a:cs typeface="Times New Roman" pitchFamily="18" charset="0"/>
              </a:rPr>
              <a:t>);  </a:t>
            </a:r>
          </a:p>
          <a:p>
            <a:pPr>
              <a:buNone/>
            </a:pPr>
            <a:r>
              <a:rPr lang="en-US" sz="2000" dirty="0" err="1">
                <a:latin typeface="Times New Roman" panose="02020603050405020304" pitchFamily="18" charset="0"/>
                <a:cs typeface="Times New Roman" pitchFamily="18" charset="0"/>
              </a:rPr>
              <a:t>e.changeSalary</a:t>
            </a:r>
            <a:r>
              <a:rPr lang="en-US" sz="2000" dirty="0">
                <a:latin typeface="Times New Roman" panose="02020603050405020304" pitchFamily="18" charset="0"/>
                <a:cs typeface="Times New Roman" pitchFamily="18" charset="0"/>
              </a:rPr>
              <a:t>(45000);  </a:t>
            </a:r>
          </a:p>
          <a:p>
            <a:pPr>
              <a:buNone/>
            </a:pPr>
            <a:r>
              <a:rPr lang="en-US" sz="2000" dirty="0" err="1">
                <a:latin typeface="Times New Roman" panose="02020603050405020304" pitchFamily="18" charset="0"/>
                <a:cs typeface="Times New Roman" pitchFamily="18" charset="0"/>
              </a:rPr>
              <a:t>document.write</a:t>
            </a:r>
            <a:r>
              <a:rPr lang="en-US" sz="2000" dirty="0">
                <a:latin typeface="Times New Roman" panose="02020603050405020304" pitchFamily="18" charset="0"/>
                <a:cs typeface="Times New Roman" pitchFamily="18" charset="0"/>
              </a:rPr>
              <a:t>("&lt;</a:t>
            </a:r>
            <a:r>
              <a:rPr lang="en-US" sz="2000" dirty="0" err="1">
                <a:latin typeface="Times New Roman" panose="02020603050405020304" pitchFamily="18" charset="0"/>
                <a:cs typeface="Times New Roman" pitchFamily="18" charset="0"/>
              </a:rPr>
              <a:t>br</a:t>
            </a:r>
            <a:r>
              <a:rPr lang="en-US" sz="2000" dirty="0">
                <a:latin typeface="Times New Roman" panose="02020603050405020304" pitchFamily="18" charset="0"/>
                <a:cs typeface="Times New Roman" pitchFamily="18" charset="0"/>
              </a:rPr>
              <a:t>&gt;"+e.id+" "+e.name+" "+</a:t>
            </a:r>
            <a:r>
              <a:rPr lang="en-US" sz="2000" dirty="0" err="1">
                <a:latin typeface="Times New Roman" panose="02020603050405020304" pitchFamily="18" charset="0"/>
                <a:cs typeface="Times New Roman" pitchFamily="18" charset="0"/>
              </a:rPr>
              <a:t>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&lt;/script&gt;  </a:t>
            </a:r>
          </a:p>
          <a:p>
            <a:pPr>
              <a:buNone/>
            </a:pPr>
            <a:r>
              <a:rPr lang="en-US" sz="2000" dirty="0">
                <a:latin typeface="Times New Roman" pitchFamily="18" charset="0"/>
                <a:cs typeface="Times New Roman" pitchFamily="18" charset="0"/>
              </a:rPr>
              <a:t>&lt;/body&gt;</a:t>
            </a:r>
          </a:p>
          <a:p>
            <a:pPr>
              <a:buNone/>
            </a:pPr>
            <a:r>
              <a:rPr lang="en-US" sz="2000" dirty="0">
                <a:latin typeface="Times New Roman" pitchFamily="18" charset="0"/>
                <a:cs typeface="Times New Roman" pitchFamily="18" charset="0"/>
              </a:rPr>
              <a:t>&lt;/html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5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High level 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BB6E-EE6A-3B34-CD0A-723FB098DDCF}"/>
              </a:ext>
            </a:extLst>
          </p:cNvPr>
          <p:cNvSpPr>
            <a:spLocks noGrp="1"/>
          </p:cNvSpPr>
          <p:nvPr>
            <p:ph type="title"/>
          </p:nvPr>
        </p:nvSpPr>
        <p:spPr>
          <a:xfrm>
            <a:off x="685800" y="484632"/>
            <a:ext cx="7772400" cy="1039368"/>
          </a:xfrm>
        </p:spPr>
        <p:txBody>
          <a:bodyPr>
            <a:normAutofit fontScale="90000"/>
          </a:bodyPr>
          <a:lstStyle/>
          <a:p>
            <a:r>
              <a:rPr lang="en-US" b="0" i="0" dirty="0">
                <a:solidFill>
                  <a:srgbClr val="000000"/>
                </a:solidFill>
                <a:effectLst/>
                <a:latin typeface="Rockwell Condensed" panose="02060603050405020104" pitchFamily="18" charset="0"/>
              </a:rPr>
              <a:t>Do Not Declare Strings, Numbers, and Booleans as Objects!</a:t>
            </a:r>
            <a:br>
              <a:rPr lang="en-US" b="0" i="0" dirty="0">
                <a:solidFill>
                  <a:srgbClr val="000000"/>
                </a:solidFill>
                <a:effectLst/>
                <a:latin typeface="Rockwell Condensed" panose="02060603050405020104" pitchFamily="18" charset="0"/>
              </a:rPr>
            </a:br>
            <a:endParaRPr lang="en-US" dirty="0">
              <a:latin typeface="Rockwell Condensed" panose="02060603050405020104" pitchFamily="18" charset="0"/>
            </a:endParaRPr>
          </a:p>
        </p:txBody>
      </p:sp>
      <p:sp>
        <p:nvSpPr>
          <p:cNvPr id="4" name="Rectangle 1">
            <a:extLst>
              <a:ext uri="{FF2B5EF4-FFF2-40B4-BE49-F238E27FC236}">
                <a16:creationId xmlns:a16="http://schemas.microsoft.com/office/drawing/2014/main" id="{F07F0A42-D5DA-9BFA-03D0-847B096C17F7}"/>
              </a:ext>
            </a:extLst>
          </p:cNvPr>
          <p:cNvSpPr>
            <a:spLocks noGrp="1" noChangeArrowheads="1"/>
          </p:cNvSpPr>
          <p:nvPr>
            <p:ph idx="1"/>
          </p:nvPr>
        </p:nvSpPr>
        <p:spPr bwMode="auto">
          <a:xfrm>
            <a:off x="365560" y="1371600"/>
            <a:ext cx="8412880" cy="36798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When a JavaScript variable is declared with the keyword "new", the variable is created as an object:</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x = new String();        // Declares x as a String object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y = new Number();        // Declares y as a Number object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z = new Boolean();       // Declares z as a Boolean object  </a:t>
            </a:r>
          </a:p>
          <a:p>
            <a:pPr marL="0" marR="0" lvl="0" indent="0" algn="l" defTabSz="914400" rtl="0" eaLnBrk="0" fontAlgn="base" latinLnBrk="0" hangingPunct="0">
              <a:lnSpc>
                <a:spcPct val="250000"/>
              </a:lnSpc>
              <a:spcBef>
                <a:spcPct val="0"/>
              </a:spcBef>
              <a:spcAft>
                <a:spcPct val="0"/>
              </a:spcAft>
              <a:buClrTx/>
              <a:buSzTx/>
              <a:buFontTx/>
              <a:buNone/>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50000"/>
              </a:lnSpc>
              <a:spcBef>
                <a:spcPct val="0"/>
              </a:spcBef>
              <a:spcAft>
                <a:spcPct val="0"/>
              </a:spcAft>
              <a:buClrTx/>
              <a:buSzTx/>
              <a:buFontTx/>
              <a:buNone/>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70613363-FAFD-3518-D3D3-72B83EAA6F92}"/>
              </a:ext>
            </a:extLst>
          </p:cNvPr>
          <p:cNvSpPr>
            <a:spLocks noChangeArrowheads="1"/>
          </p:cNvSpPr>
          <p:nvPr/>
        </p:nvSpPr>
        <p:spPr bwMode="auto">
          <a:xfrm>
            <a:off x="685800" y="4139847"/>
            <a:ext cx="8013476" cy="122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Avoid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Number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Boolean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objects. They complicate your code and</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slow down execution speed.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332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7772400" cy="5562600"/>
          </a:xfrm>
        </p:spPr>
        <p:txBody>
          <a:bodyPr>
            <a:normAutofit fontScale="92500" lnSpcReduction="10000"/>
          </a:bodyPr>
          <a:lstStyle/>
          <a:p>
            <a:pPr>
              <a:lnSpc>
                <a:spcPct val="150000"/>
              </a:lnSpc>
            </a:pPr>
            <a:r>
              <a:rPr lang="en-IN" dirty="0">
                <a:latin typeface="Times New Roman" panose="02020603050405020304" pitchFamily="18" charset="0"/>
                <a:cs typeface="Times New Roman" panose="02020603050405020304" pitchFamily="18" charset="0"/>
              </a:rPr>
              <a:t>Loops can execute a block of code a number of times.</a:t>
            </a:r>
          </a:p>
          <a:p>
            <a:pPr>
              <a:lnSpc>
                <a:spcPct val="150000"/>
              </a:lnSpc>
            </a:pPr>
            <a:r>
              <a:rPr lang="en-IN" dirty="0">
                <a:latin typeface="Times New Roman" panose="02020603050405020304" pitchFamily="18" charset="0"/>
                <a:cs typeface="Times New Roman" panose="02020603050405020304" pitchFamily="18" charset="0"/>
              </a:rPr>
              <a:t>Loops are handy, if you want to run the same code over and over again, each time with a different value.</a:t>
            </a:r>
          </a:p>
          <a:p>
            <a:pPr marL="0" indent="0">
              <a:lnSpc>
                <a:spcPct val="150000"/>
              </a:lnSpc>
              <a:buNone/>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Different Kinds of Loops: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JavaScript supports different kinds of loops: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for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loops through a block of code a number of times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for/in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loops through the properties of an object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for/of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loops through the values of an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iteratable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object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while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loops through a block of code while a specified condition is true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do/while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also loops through a block of code while a specified condition is true</a:t>
            </a:r>
          </a:p>
          <a:p>
            <a:pPr marL="0" indent="0">
              <a:lnSpc>
                <a:spcPct val="150000"/>
              </a:lnSpc>
              <a:buNone/>
            </a:pPr>
            <a:endPar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778CE0C7-0EA6-1A68-2863-083F37B8C31D}"/>
              </a:ext>
            </a:extLst>
          </p:cNvPr>
          <p:cNvSpPr>
            <a:spLocks noGrp="1"/>
          </p:cNvSpPr>
          <p:nvPr>
            <p:ph type="title"/>
          </p:nvPr>
        </p:nvSpPr>
        <p:spPr>
          <a:xfrm>
            <a:off x="304800" y="484632"/>
            <a:ext cx="8153400" cy="42976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LOOPS</a:t>
            </a:r>
          </a:p>
        </p:txBody>
      </p:sp>
    </p:spTree>
    <p:extLst>
      <p:ext uri="{BB962C8B-B14F-4D97-AF65-F5344CB8AC3E}">
        <p14:creationId xmlns:p14="http://schemas.microsoft.com/office/powerpoint/2010/main" val="216989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81000" y="1038796"/>
            <a:ext cx="8763000" cy="516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for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loop has the following syntax</a:t>
            </a:r>
          </a:p>
          <a:p>
            <a:pPr marL="0" indent="0">
              <a:buNone/>
            </a:pPr>
            <a:r>
              <a:rPr lang="en-US" altLang="en-US" dirty="0">
                <a:solidFill>
                  <a:srgbClr val="00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for (</a:t>
            </a:r>
            <a:r>
              <a:rPr lang="en-IN" i="1" dirty="0">
                <a:solidFill>
                  <a:srgbClr val="FF0000"/>
                </a:solidFill>
                <a:latin typeface="Times New Roman" panose="02020603050405020304" pitchFamily="18" charset="0"/>
                <a:cs typeface="Times New Roman" panose="02020603050405020304" pitchFamily="18" charset="0"/>
              </a:rPr>
              <a:t>statement 1</a:t>
            </a:r>
            <a:r>
              <a:rPr lang="en-IN" dirty="0">
                <a:solidFill>
                  <a:srgbClr val="FF0000"/>
                </a:solidFill>
                <a:latin typeface="Times New Roman" panose="02020603050405020304" pitchFamily="18" charset="0"/>
                <a:cs typeface="Times New Roman" panose="02020603050405020304" pitchFamily="18" charset="0"/>
              </a:rPr>
              <a:t>;</a:t>
            </a:r>
            <a:r>
              <a:rPr lang="en-IN" i="1" dirty="0">
                <a:solidFill>
                  <a:srgbClr val="FF0000"/>
                </a:solidFill>
                <a:latin typeface="Times New Roman" panose="02020603050405020304" pitchFamily="18" charset="0"/>
                <a:cs typeface="Times New Roman" panose="02020603050405020304" pitchFamily="18" charset="0"/>
              </a:rPr>
              <a:t> statement 2</a:t>
            </a:r>
            <a:r>
              <a:rPr lang="en-IN" dirty="0">
                <a:solidFill>
                  <a:srgbClr val="FF0000"/>
                </a:solidFill>
                <a:latin typeface="Times New Roman" panose="02020603050405020304" pitchFamily="18" charset="0"/>
                <a:cs typeface="Times New Roman" panose="02020603050405020304" pitchFamily="18" charset="0"/>
              </a:rPr>
              <a:t>;</a:t>
            </a:r>
            <a:r>
              <a:rPr lang="en-IN" i="1" dirty="0">
                <a:solidFill>
                  <a:srgbClr val="FF0000"/>
                </a:solidFill>
                <a:latin typeface="Times New Roman" panose="02020603050405020304" pitchFamily="18" charset="0"/>
                <a:cs typeface="Times New Roman" panose="02020603050405020304" pitchFamily="18" charset="0"/>
              </a:rPr>
              <a:t> statement 3</a:t>
            </a:r>
            <a:r>
              <a:rPr lang="en-IN" dirty="0">
                <a:solidFill>
                  <a:srgbClr val="FF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p>
          <a:p>
            <a:pPr marL="0" indent="0">
              <a:buNone/>
            </a:pPr>
            <a:r>
              <a:rPr lang="en-US" altLang="en-US" dirty="0">
                <a:solidFill>
                  <a:srgbClr val="FF0000"/>
                </a:solidFill>
                <a:latin typeface="Times New Roman" panose="02020603050405020304" pitchFamily="18" charset="0"/>
                <a:cs typeface="Times New Roman" panose="02020603050405020304" pitchFamily="18" charset="0"/>
              </a:rPr>
              <a:t>}</a:t>
            </a:r>
          </a:p>
          <a:p>
            <a:r>
              <a:rPr lang="en-US" altLang="en-US" dirty="0">
                <a:solidFill>
                  <a:srgbClr val="000000"/>
                </a:solidFill>
                <a:latin typeface="Times New Roman" panose="02020603050405020304" pitchFamily="18" charset="0"/>
                <a:cs typeface="Times New Roman" panose="02020603050405020304" pitchFamily="18" charset="0"/>
              </a:rPr>
              <a:t>The JavaScript </a:t>
            </a:r>
            <a:r>
              <a:rPr lang="en-US" altLang="en-US" dirty="0">
                <a:solidFill>
                  <a:srgbClr val="DC143C"/>
                </a:solidFill>
                <a:latin typeface="Times New Roman" panose="02020603050405020304" pitchFamily="18" charset="0"/>
                <a:cs typeface="Times New Roman" panose="02020603050405020304" pitchFamily="18" charset="0"/>
              </a:rPr>
              <a:t>for in</a:t>
            </a:r>
            <a:r>
              <a:rPr lang="en-US" altLang="en-US" dirty="0">
                <a:solidFill>
                  <a:srgbClr val="000000"/>
                </a:solidFill>
                <a:latin typeface="Times New Roman" panose="02020603050405020304" pitchFamily="18" charset="0"/>
                <a:cs typeface="Times New Roman" panose="02020603050405020304" pitchFamily="18" charset="0"/>
              </a:rPr>
              <a:t> statement loops through the properties of an Object</a:t>
            </a:r>
            <a:r>
              <a:rPr lang="en-US" altLang="en-US"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for (key in object) {</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  // </a:t>
            </a:r>
            <a:r>
              <a:rPr lang="en-IN" i="1" dirty="0">
                <a:solidFill>
                  <a:srgbClr val="FF0000"/>
                </a:solidFill>
                <a:latin typeface="Times New Roman" panose="02020603050405020304" pitchFamily="18" charset="0"/>
                <a:cs typeface="Times New Roman" panose="02020603050405020304" pitchFamily="18" charset="0"/>
              </a:rPr>
              <a:t>code block to be executed</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a:t>
            </a:r>
            <a:endParaRPr lang="en-US" altLang="en-US" dirty="0">
              <a:solidFill>
                <a:srgbClr val="FF0000"/>
              </a:solidFill>
              <a:latin typeface="Times New Roman" panose="02020603050405020304" pitchFamily="18" charset="0"/>
              <a:cs typeface="Times New Roman" panose="02020603050405020304" pitchFamily="18" charset="0"/>
            </a:endParaRPr>
          </a:p>
          <a:p>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dirty="0" err="1">
                <a:solidFill>
                  <a:srgbClr val="DC143C"/>
                </a:solidFill>
                <a:latin typeface="Times New Roman" panose="02020603050405020304" pitchFamily="18" charset="0"/>
                <a:cs typeface="Times New Roman" panose="02020603050405020304" pitchFamily="18" charset="0"/>
              </a:rPr>
              <a:t>forEach</a:t>
            </a:r>
            <a:r>
              <a:rPr lang="en-US" altLang="en-US" dirty="0">
                <a:solidFill>
                  <a:srgbClr val="DC143C"/>
                </a:solidFill>
                <a:latin typeface="Times New Roman" panose="02020603050405020304" pitchFamily="18" charset="0"/>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method calls a function (a callback function) once for each array element.</a:t>
            </a:r>
            <a:r>
              <a:rPr lang="en-US" altLang="en-US"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solidFill>
                  <a:srgbClr val="FF0000"/>
                </a:solidFill>
                <a:latin typeface="Times New Roman" panose="02020603050405020304" pitchFamily="18" charset="0"/>
                <a:cs typeface="Times New Roman" panose="02020603050405020304" pitchFamily="18" charset="0"/>
              </a:rPr>
              <a:t>numbers.forEach</a:t>
            </a:r>
            <a:r>
              <a:rPr lang="en-IN" dirty="0">
                <a:solidFill>
                  <a:srgbClr val="FF0000"/>
                </a:solidFill>
                <a:latin typeface="Times New Roman" panose="02020603050405020304" pitchFamily="18" charset="0"/>
                <a:cs typeface="Times New Roman" panose="02020603050405020304" pitchFamily="18" charset="0"/>
              </a:rPr>
              <a:t>(</a:t>
            </a:r>
            <a:r>
              <a:rPr lang="en-IN" dirty="0" err="1">
                <a:solidFill>
                  <a:srgbClr val="FF0000"/>
                </a:solidFill>
                <a:latin typeface="Times New Roman" panose="02020603050405020304" pitchFamily="18" charset="0"/>
                <a:cs typeface="Times New Roman" panose="02020603050405020304" pitchFamily="18" charset="0"/>
              </a:rPr>
              <a:t>myFunction</a:t>
            </a:r>
            <a:r>
              <a:rPr lang="en-IN" dirty="0">
                <a:solidFill>
                  <a:srgbClr val="FF0000"/>
                </a:solidFill>
                <a:latin typeface="Times New Roman" panose="02020603050405020304" pitchFamily="18" charset="0"/>
                <a:cs typeface="Times New Roman" panose="02020603050405020304" pitchFamily="18" charset="0"/>
              </a:rPr>
              <a:t>);</a:t>
            </a:r>
          </a:p>
          <a:p>
            <a:r>
              <a:rPr lang="en-US" altLang="en-US" dirty="0">
                <a:solidFill>
                  <a:srgbClr val="000000"/>
                </a:solidFill>
                <a:latin typeface="Times New Roman" panose="02020603050405020304" pitchFamily="18" charset="0"/>
                <a:cs typeface="Times New Roman" panose="02020603050405020304" pitchFamily="18" charset="0"/>
              </a:rPr>
              <a:t>The JavaScript </a:t>
            </a:r>
            <a:r>
              <a:rPr lang="en-US" altLang="en-US" dirty="0">
                <a:solidFill>
                  <a:srgbClr val="DC143C"/>
                </a:solidFill>
                <a:latin typeface="Times New Roman" panose="02020603050405020304" pitchFamily="18" charset="0"/>
                <a:cs typeface="Times New Roman" panose="02020603050405020304" pitchFamily="18" charset="0"/>
              </a:rPr>
              <a:t>for of</a:t>
            </a:r>
            <a:r>
              <a:rPr lang="en-US" altLang="en-US" dirty="0">
                <a:solidFill>
                  <a:srgbClr val="000000"/>
                </a:solidFill>
                <a:latin typeface="Times New Roman" panose="02020603050405020304" pitchFamily="18" charset="0"/>
                <a:cs typeface="Times New Roman" panose="02020603050405020304" pitchFamily="18" charset="0"/>
              </a:rPr>
              <a:t> statement loops through the values of an </a:t>
            </a:r>
            <a:r>
              <a:rPr lang="en-US" altLang="en-US" dirty="0" err="1">
                <a:solidFill>
                  <a:srgbClr val="000000"/>
                </a:solidFill>
                <a:latin typeface="Times New Roman" panose="02020603050405020304" pitchFamily="18" charset="0"/>
                <a:cs typeface="Times New Roman" panose="02020603050405020304" pitchFamily="18" charset="0"/>
              </a:rPr>
              <a:t>iterable</a:t>
            </a:r>
            <a:r>
              <a:rPr lang="en-US" altLang="en-US" dirty="0">
                <a:solidFill>
                  <a:srgbClr val="000000"/>
                </a:solidFill>
                <a:latin typeface="Times New Roman" panose="02020603050405020304" pitchFamily="18" charset="0"/>
                <a:cs typeface="Times New Roman" panose="02020603050405020304" pitchFamily="18" charset="0"/>
              </a:rPr>
              <a:t> object.</a:t>
            </a:r>
            <a:endParaRPr lang="en-US" altLang="en-US" dirty="0">
              <a:latin typeface="Times New Roman" panose="02020603050405020304" pitchFamily="18" charset="0"/>
              <a:cs typeface="Times New Roman" panose="02020603050405020304" pitchFamily="18" charset="0"/>
            </a:endParaRPr>
          </a:p>
          <a:p>
            <a:pPr marL="0" lvl="0" indent="0">
              <a:buNone/>
            </a:pPr>
            <a:r>
              <a:rPr lang="en-US" altLang="en-US" dirty="0">
                <a:solidFill>
                  <a:srgbClr val="000000"/>
                </a:solidFill>
                <a:latin typeface="Times New Roman" panose="02020603050405020304" pitchFamily="18" charset="0"/>
                <a:cs typeface="Times New Roman" panose="02020603050405020304" pitchFamily="18" charset="0"/>
              </a:rPr>
              <a:t>It lets you loop over </a:t>
            </a:r>
            <a:r>
              <a:rPr lang="en-US" altLang="en-US" dirty="0" err="1">
                <a:solidFill>
                  <a:srgbClr val="000000"/>
                </a:solidFill>
                <a:latin typeface="Times New Roman" panose="02020603050405020304" pitchFamily="18" charset="0"/>
                <a:cs typeface="Times New Roman" panose="02020603050405020304" pitchFamily="18" charset="0"/>
              </a:rPr>
              <a:t>iteratable</a:t>
            </a:r>
            <a:r>
              <a:rPr lang="en-US" altLang="en-US" dirty="0">
                <a:solidFill>
                  <a:srgbClr val="000000"/>
                </a:solidFill>
                <a:latin typeface="Times New Roman" panose="02020603050405020304" pitchFamily="18" charset="0"/>
                <a:cs typeface="Times New Roman" panose="02020603050405020304" pitchFamily="18" charset="0"/>
              </a:rPr>
              <a:t> data structures such as Arrays, Strings, Maps, </a:t>
            </a:r>
            <a:r>
              <a:rPr lang="en-US" altLang="en-US" dirty="0" err="1">
                <a:solidFill>
                  <a:srgbClr val="000000"/>
                </a:solidFill>
                <a:latin typeface="Times New Roman" panose="02020603050405020304" pitchFamily="18" charset="0"/>
                <a:cs typeface="Times New Roman" panose="02020603050405020304" pitchFamily="18" charset="0"/>
              </a:rPr>
              <a:t>NodeLists</a:t>
            </a:r>
            <a:r>
              <a:rPr lang="en-US" altLang="en-US" dirty="0">
                <a:solidFill>
                  <a:srgbClr val="000000"/>
                </a:solidFill>
                <a:latin typeface="Times New Roman" panose="02020603050405020304" pitchFamily="18" charset="0"/>
                <a:cs typeface="Times New Roman" panose="02020603050405020304" pitchFamily="18" charset="0"/>
              </a:rPr>
              <a:t>, and more</a:t>
            </a:r>
            <a:endParaRPr lang="en-US" alt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for (variable of </a:t>
            </a:r>
            <a:r>
              <a:rPr lang="en-IN" dirty="0" err="1">
                <a:solidFill>
                  <a:srgbClr val="FF0000"/>
                </a:solidFill>
                <a:latin typeface="Times New Roman" panose="02020603050405020304" pitchFamily="18" charset="0"/>
                <a:cs typeface="Times New Roman" panose="02020603050405020304" pitchFamily="18" charset="0"/>
              </a:rPr>
              <a:t>iterable</a:t>
            </a:r>
            <a:r>
              <a:rPr lang="en-IN" dirty="0">
                <a:solidFill>
                  <a:srgbClr val="FF0000"/>
                </a:solidFill>
                <a:latin typeface="Times New Roman" panose="02020603050405020304" pitchFamily="18" charset="0"/>
                <a:cs typeface="Times New Roman" panose="02020603050405020304" pitchFamily="18" charset="0"/>
              </a:rPr>
              <a:t>) {</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  		// </a:t>
            </a:r>
            <a:r>
              <a:rPr lang="en-IN" i="1" dirty="0">
                <a:solidFill>
                  <a:srgbClr val="FF0000"/>
                </a:solidFill>
                <a:latin typeface="Times New Roman" panose="02020603050405020304" pitchFamily="18" charset="0"/>
                <a:cs typeface="Times New Roman" panose="02020603050405020304" pitchFamily="18" charset="0"/>
              </a:rPr>
              <a:t>code block to be executed</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	}</a:t>
            </a:r>
          </a:p>
          <a:p>
            <a:endParaRPr lang="en-US" altLang="en-US" sz="1800" dirty="0">
              <a:latin typeface="Times New Roman" panose="02020603050405020304" pitchFamily="18" charset="0"/>
              <a:cs typeface="Times New Roman" panose="02020603050405020304" pitchFamily="18" charset="0"/>
            </a:endParaRPr>
          </a:p>
          <a:p>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660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6172200"/>
          </a:xfrm>
        </p:spPr>
        <p:txBody>
          <a:bodyPr>
            <a:noAutofit/>
          </a:bodyPr>
          <a:lstStyle/>
          <a:p>
            <a:pPr marL="0" indent="0">
              <a:lnSpc>
                <a:spcPct val="150000"/>
              </a:lnSpc>
              <a:buNone/>
            </a:pPr>
            <a:r>
              <a:rPr lang="en-US" altLang="en-US" b="1" dirty="0">
                <a:solidFill>
                  <a:srgbClr val="000000"/>
                </a:solidFill>
                <a:latin typeface="Times New Roman" panose="02020603050405020304" pitchFamily="18" charset="0"/>
                <a:cs typeface="Times New Roman" panose="02020603050405020304" pitchFamily="18" charset="0"/>
              </a:rPr>
              <a:t>Do While Loop</a:t>
            </a:r>
            <a:endParaRPr lang="en-IN" b="1"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While /do while loop</a:t>
            </a:r>
          </a:p>
          <a:p>
            <a:pPr>
              <a:lnSpc>
                <a:spcPct val="150000"/>
              </a:lnSpc>
            </a:pPr>
            <a:r>
              <a:rPr lang="en-US" altLang="en-US" sz="1600" dirty="0">
                <a:solidFill>
                  <a:srgbClr val="000000"/>
                </a:solidFill>
                <a:latin typeface="Times New Roman" panose="02020603050405020304" pitchFamily="18" charset="0"/>
                <a:cs typeface="Times New Roman" panose="02020603050405020304" pitchFamily="18" charset="0"/>
              </a:rPr>
              <a:t>The </a:t>
            </a:r>
            <a:r>
              <a:rPr lang="en-US" altLang="en-US" sz="1600" dirty="0">
                <a:solidFill>
                  <a:srgbClr val="DC143C"/>
                </a:solidFill>
                <a:latin typeface="Times New Roman" panose="02020603050405020304" pitchFamily="18" charset="0"/>
                <a:cs typeface="Times New Roman" panose="02020603050405020304" pitchFamily="18" charset="0"/>
              </a:rPr>
              <a:t>while</a:t>
            </a:r>
            <a:r>
              <a:rPr lang="en-US" altLang="en-US" sz="1600" dirty="0">
                <a:solidFill>
                  <a:srgbClr val="000000"/>
                </a:solidFill>
                <a:latin typeface="Times New Roman" panose="02020603050405020304" pitchFamily="18" charset="0"/>
                <a:cs typeface="Times New Roman" panose="02020603050405020304" pitchFamily="18" charset="0"/>
              </a:rPr>
              <a:t> loop loops through a block of code as long as a specified condition is true.</a:t>
            </a:r>
            <a:r>
              <a:rPr lang="en-US" altLang="en-US" sz="1600" dirty="0">
                <a:latin typeface="Times New Roman" panose="02020603050405020304" pitchFamily="18" charset="0"/>
                <a:cs typeface="Times New Roman" panose="02020603050405020304" pitchFamily="18" charset="0"/>
              </a:rPr>
              <a:t> </a:t>
            </a:r>
          </a:p>
          <a:p>
            <a:pPr marL="0" indent="0">
              <a:lnSpc>
                <a:spcPct val="150000"/>
              </a:lnSpc>
              <a:buNone/>
            </a:pP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while (</a:t>
            </a:r>
            <a:r>
              <a:rPr lang="en-IN" sz="1800" i="1" dirty="0">
                <a:solidFill>
                  <a:srgbClr val="FF0000"/>
                </a:solidFill>
                <a:latin typeface="Times New Roman" panose="02020603050405020304" pitchFamily="18" charset="0"/>
                <a:cs typeface="Times New Roman" panose="02020603050405020304" pitchFamily="18" charset="0"/>
              </a:rPr>
              <a:t>condition</a:t>
            </a:r>
            <a:r>
              <a:rPr lang="en-IN" sz="1800" dirty="0">
                <a:solidFill>
                  <a:srgbClr val="FF0000"/>
                </a:solidFill>
                <a:latin typeface="Times New Roman" panose="02020603050405020304" pitchFamily="18" charset="0"/>
                <a:cs typeface="Times New Roman" panose="02020603050405020304" pitchFamily="18" charset="0"/>
              </a:rPr>
              <a:t>) {</a:t>
            </a:r>
            <a:br>
              <a:rPr lang="en-IN" sz="1600" dirty="0">
                <a:solidFill>
                  <a:srgbClr val="FF0000"/>
                </a:solidFill>
                <a:latin typeface="Times New Roman" panose="02020603050405020304" pitchFamily="18" charset="0"/>
                <a:cs typeface="Times New Roman" panose="02020603050405020304" pitchFamily="18" charset="0"/>
              </a:rPr>
            </a:br>
            <a:r>
              <a:rPr lang="en-IN" sz="1800" i="1" dirty="0">
                <a:solidFill>
                  <a:srgbClr val="FF0000"/>
                </a:solidFill>
                <a:latin typeface="Times New Roman" panose="02020603050405020304" pitchFamily="18" charset="0"/>
                <a:cs typeface="Times New Roman" panose="02020603050405020304" pitchFamily="18" charset="0"/>
              </a:rPr>
              <a:t>  		// code block to be executed</a:t>
            </a:r>
            <a:br>
              <a:rPr lang="en-IN" sz="1600" dirty="0">
                <a:solidFill>
                  <a:srgbClr val="FF0000"/>
                </a:solidFill>
                <a:latin typeface="Times New Roman" panose="02020603050405020304" pitchFamily="18" charset="0"/>
                <a:cs typeface="Times New Roman" panose="02020603050405020304" pitchFamily="18" charset="0"/>
              </a:rPr>
            </a:br>
            <a:r>
              <a:rPr lang="en-IN" sz="1600" dirty="0">
                <a:solidFill>
                  <a:srgbClr val="FF0000"/>
                </a:solidFill>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a:t>
            </a:r>
            <a:endParaRPr lang="en-US" altLang="en-US" sz="1600" dirty="0">
              <a:solidFill>
                <a:srgbClr val="FF0000"/>
              </a:solidFill>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r>
              <a:rPr lang="en-US" altLang="en-US" sz="1600" dirty="0">
                <a:solidFill>
                  <a:srgbClr val="000000"/>
                </a:solidFill>
                <a:latin typeface="Times New Roman" panose="02020603050405020304" pitchFamily="18" charset="0"/>
                <a:cs typeface="Times New Roman" panose="02020603050405020304" pitchFamily="18" charset="0"/>
              </a:rPr>
              <a:t>The </a:t>
            </a:r>
            <a:r>
              <a:rPr lang="en-US" altLang="en-US" sz="1600" dirty="0">
                <a:solidFill>
                  <a:srgbClr val="DC143C"/>
                </a:solidFill>
                <a:latin typeface="Times New Roman" panose="02020603050405020304" pitchFamily="18" charset="0"/>
                <a:cs typeface="Times New Roman" panose="02020603050405020304" pitchFamily="18" charset="0"/>
              </a:rPr>
              <a:t>do while</a:t>
            </a:r>
            <a:r>
              <a:rPr lang="en-US" altLang="en-US" sz="1600" dirty="0">
                <a:solidFill>
                  <a:srgbClr val="000000"/>
                </a:solidFill>
                <a:latin typeface="Times New Roman" panose="02020603050405020304" pitchFamily="18" charset="0"/>
                <a:cs typeface="Times New Roman" panose="02020603050405020304" pitchFamily="18" charset="0"/>
              </a:rPr>
              <a:t> loop is a variant of the while loop. This loop will execute the code block once, before checking if the condition is true, then it will repeat the loop as long as the condition is true.</a:t>
            </a:r>
            <a:endParaRPr lang="en-US" altLang="en-US" sz="2800"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do {</a:t>
            </a:r>
            <a:br>
              <a:rPr lang="en-IN" sz="1600" dirty="0">
                <a:solidFill>
                  <a:srgbClr val="FF0000"/>
                </a:solidFill>
                <a:latin typeface="Times New Roman" panose="02020603050405020304" pitchFamily="18" charset="0"/>
                <a:cs typeface="Times New Roman" panose="02020603050405020304" pitchFamily="18" charset="0"/>
              </a:rPr>
            </a:br>
            <a:r>
              <a:rPr lang="en-IN" sz="1800" i="1" dirty="0">
                <a:solidFill>
                  <a:srgbClr val="FF0000"/>
                </a:solidFill>
                <a:latin typeface="Times New Roman" panose="02020603050405020304" pitchFamily="18" charset="0"/>
                <a:cs typeface="Times New Roman" panose="02020603050405020304" pitchFamily="18" charset="0"/>
              </a:rPr>
              <a:t>  		// code block to be executed</a:t>
            </a:r>
            <a:br>
              <a:rPr lang="en-IN" sz="1800" i="1" dirty="0">
                <a:solidFill>
                  <a:srgbClr val="FF0000"/>
                </a:solidFill>
                <a:latin typeface="Times New Roman" panose="02020603050405020304" pitchFamily="18" charset="0"/>
                <a:cs typeface="Times New Roman" panose="02020603050405020304" pitchFamily="18" charset="0"/>
              </a:rPr>
            </a:br>
            <a:r>
              <a:rPr lang="en-IN" sz="1800" i="1" dirty="0">
                <a:solidFill>
                  <a:srgbClr val="FF0000"/>
                </a:solidFill>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a:t>
            </a:r>
            <a:br>
              <a:rPr lang="en-IN" sz="1600" dirty="0">
                <a:solidFill>
                  <a:srgbClr val="FF0000"/>
                </a:solidFill>
                <a:latin typeface="Times New Roman" panose="02020603050405020304" pitchFamily="18" charset="0"/>
                <a:cs typeface="Times New Roman" panose="02020603050405020304" pitchFamily="18" charset="0"/>
              </a:rPr>
            </a:br>
            <a:r>
              <a:rPr lang="en-IN" sz="1600" dirty="0">
                <a:solidFill>
                  <a:srgbClr val="FF0000"/>
                </a:solidFill>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while (</a:t>
            </a:r>
            <a:r>
              <a:rPr lang="en-IN" sz="1800" i="1" dirty="0">
                <a:solidFill>
                  <a:srgbClr val="FF0000"/>
                </a:solidFill>
                <a:latin typeface="Times New Roman" panose="02020603050405020304" pitchFamily="18" charset="0"/>
                <a:cs typeface="Times New Roman" panose="02020603050405020304" pitchFamily="18" charset="0"/>
              </a:rPr>
              <a:t>condition</a:t>
            </a:r>
            <a:r>
              <a:rPr lang="en-IN" sz="1800" dirty="0">
                <a:solidFill>
                  <a:srgbClr val="FF0000"/>
                </a:solidFill>
                <a:latin typeface="Times New Roman" panose="02020603050405020304" pitchFamily="18" charset="0"/>
                <a:cs typeface="Times New Roman" panose="02020603050405020304" pitchFamily="18" charset="0"/>
              </a:rPr>
              <a:t>);</a:t>
            </a:r>
            <a:endParaRPr lang="en-IN" sz="1600" dirty="0">
              <a:solidFill>
                <a:srgbClr val="FF0000"/>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228600" y="304800"/>
            <a:ext cx="65" cy="548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602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4043"/>
            <a:ext cx="9162143" cy="531757"/>
          </a:xfrm>
        </p:spPr>
        <p:txBody>
          <a:bodyPr>
            <a:normAutofit fontScale="90000"/>
          </a:bodyPr>
          <a:lstStyle/>
          <a:p>
            <a:pPr algn="ctr"/>
            <a:r>
              <a:rPr lang="en-IN" dirty="0"/>
              <a:t>Conditionals</a:t>
            </a:r>
          </a:p>
        </p:txBody>
      </p:sp>
      <p:sp>
        <p:nvSpPr>
          <p:cNvPr id="4" name="Rectangle 1"/>
          <p:cNvSpPr>
            <a:spLocks noGrp="1" noChangeArrowheads="1"/>
          </p:cNvSpPr>
          <p:nvPr>
            <p:ph idx="1"/>
          </p:nvPr>
        </p:nvSpPr>
        <p:spPr bwMode="auto">
          <a:xfrm>
            <a:off x="454742" y="713165"/>
            <a:ext cx="8229600" cy="50747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Very often when you write code, you want to perform different actions for different decisions.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use conditional statements in your code to do this.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JavaScript we have the following conditional statements: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if</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specify a block of code to be executed, if a specified condition is true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else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specify a block of code to be executed, if the same condition is false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else if</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specify a new condition to test, if the first condition is false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switch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specify many alternative blocks of code to be executed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541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4187" y="184666"/>
            <a:ext cx="8610600" cy="27648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if</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to specify a block of JavaScript code to be executed if a condition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if</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condition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a:t>
            </a:r>
            <a:r>
              <a:rPr kumimoji="0" lang="en-US" altLang="en-US" sz="24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block of code to be executed if the condition is true</a:t>
            </a:r>
            <a:br>
              <a:rPr kumimoji="0" lang="en-US" altLang="en-US" sz="24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147484" y="3354533"/>
            <a:ext cx="8686800" cy="313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else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else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to specify a block of code to be executed if the condition is false.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if</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condition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a:t>
            </a:r>
            <a:r>
              <a:rPr kumimoji="0" lang="en-US" altLang="en-US" sz="24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block of code to be executed if the condition is true</a:t>
            </a:r>
            <a:br>
              <a:rPr kumimoji="0" lang="en-US" altLang="en-US" sz="24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else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a:t>
            </a:r>
            <a:r>
              <a:rPr kumimoji="0" lang="en-US" altLang="en-US" sz="24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block of code to be executed if the condition is false</a:t>
            </a:r>
            <a:br>
              <a:rPr kumimoji="0" lang="en-US" altLang="en-US" sz="24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814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15443"/>
            <a:ext cx="8750710" cy="57810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else if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2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else if</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to specify a new condition if the first condition is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if</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condition1</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a:t>
            </a:r>
            <a:r>
              <a:rPr kumimoji="0" lang="en-US" altLang="en-US" sz="28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block of code to be executed if condition1 is true</a:t>
            </a:r>
            <a:br>
              <a:rPr kumimoji="0" lang="en-US" altLang="en-US" sz="28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else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if</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condition2</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a:t>
            </a:r>
            <a:r>
              <a:rPr kumimoji="0" lang="en-US" altLang="en-US" sz="28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block of code to be executed if the condition1 is false and condition2 is true</a:t>
            </a:r>
            <a:br>
              <a:rPr kumimoji="0" lang="en-US" altLang="en-US" sz="2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else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a:t>
            </a:r>
            <a:r>
              <a:rPr kumimoji="0" lang="en-US" altLang="en-US" sz="28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block of code to be executed if the condition1 is false and condition2 is false</a:t>
            </a:r>
            <a:br>
              <a:rPr kumimoji="0" lang="en-US" altLang="en-US" sz="28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586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53888"/>
            <a:ext cx="8763000" cy="38727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Switch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switch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to select one of many code blocks to be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switch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expression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case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code block</a:t>
            </a:r>
            <a:br>
              <a:rPr kumimoji="0" lang="en-US" altLang="en-US" sz="20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break</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case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code block</a:t>
            </a:r>
            <a:br>
              <a:rPr kumimoji="0" lang="en-US" altLang="en-US" sz="2000" b="0" i="1"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break</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default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Switch cases use </a:t>
            </a:r>
            <a:r>
              <a:rPr lang="en-IN" b="1" dirty="0">
                <a:latin typeface="Times New Roman" panose="02020603050405020304" pitchFamily="18" charset="0"/>
                <a:cs typeface="Times New Roman" panose="02020603050405020304" pitchFamily="18" charset="0"/>
              </a:rPr>
              <a:t>strict</a:t>
            </a:r>
            <a:r>
              <a:rPr lang="en-IN" dirty="0">
                <a:latin typeface="Times New Roman" panose="02020603050405020304" pitchFamily="18" charset="0"/>
                <a:cs typeface="Times New Roman" panose="02020603050405020304" pitchFamily="18" charset="0"/>
              </a:rPr>
              <a:t> comparison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66433" y="4267200"/>
            <a:ext cx="8803558" cy="1631216"/>
          </a:xfrm>
          <a:prstGeom prst="rect">
            <a:avLst/>
          </a:prstGeom>
        </p:spPr>
        <p:txBody>
          <a:bodyPr wrap="square">
            <a:spAutoFit/>
          </a:bodyPr>
          <a:lstStyle/>
          <a:p>
            <a:r>
              <a:rPr lang="en-IN" sz="2000" b="1" dirty="0">
                <a:solidFill>
                  <a:srgbClr val="000000"/>
                </a:solidFill>
                <a:latin typeface="Times New Roman" panose="02020603050405020304" pitchFamily="18" charset="0"/>
                <a:cs typeface="Times New Roman" panose="02020603050405020304" pitchFamily="18" charset="0"/>
              </a:rPr>
              <a:t>How it works:</a:t>
            </a:r>
          </a:p>
          <a:p>
            <a:pP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The switch expression is evaluated once.</a:t>
            </a:r>
          </a:p>
          <a:p>
            <a:pP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The value of the expression is compared with the values of each case.</a:t>
            </a:r>
          </a:p>
          <a:p>
            <a:pP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If there is a match, the associated block of code is executed.</a:t>
            </a:r>
          </a:p>
          <a:p>
            <a:pP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If there is no match, the default code block is executed.</a:t>
            </a:r>
            <a:endParaRPr lang="en-IN"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368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 y="76200"/>
            <a:ext cx="8229600" cy="506186"/>
          </a:xfrm>
        </p:spPr>
        <p:txBody>
          <a:bodyPr>
            <a:normAutofit fontScale="90000"/>
          </a:bodyPr>
          <a:lstStyle/>
          <a:p>
            <a:pPr algn="ctr"/>
            <a:r>
              <a:rPr lang="en-IN" dirty="0"/>
              <a:t>JS Functions</a:t>
            </a:r>
          </a:p>
        </p:txBody>
      </p:sp>
      <p:sp>
        <p:nvSpPr>
          <p:cNvPr id="4" name="Rectangle 1"/>
          <p:cNvSpPr>
            <a:spLocks noGrp="1" noChangeArrowheads="1"/>
          </p:cNvSpPr>
          <p:nvPr>
            <p:ph idx="1"/>
          </p:nvPr>
        </p:nvSpPr>
        <p:spPr bwMode="auto">
          <a:xfrm>
            <a:off x="76200" y="1065723"/>
            <a:ext cx="906780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IN" sz="1800" dirty="0">
                <a:latin typeface="Times New Roman" panose="02020603050405020304" pitchFamily="18" charset="0"/>
                <a:cs typeface="Times New Roman" panose="02020603050405020304" pitchFamily="18" charset="0"/>
              </a:rPr>
              <a:t>A JavaScript function is a block of code designed to perform a particular task. A JavaScript function is executed when "something" invokes it (calls it). Accessing a function without () will return the function object instead of the function result.</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JavaScript functions are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defined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with the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function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nSpc>
                <a:spcPct val="100000"/>
              </a:lnSpc>
            </a:pPr>
            <a:r>
              <a:rPr lang="en-IN" sz="1800" dirty="0">
                <a:latin typeface="Times New Roman" panose="02020603050405020304" pitchFamily="18" charset="0"/>
                <a:cs typeface="Times New Roman" panose="02020603050405020304" pitchFamily="18" charset="0"/>
              </a:rPr>
              <a:t>use a function </a:t>
            </a:r>
            <a:r>
              <a:rPr lang="en-IN" sz="1800" b="1" dirty="0">
                <a:latin typeface="Times New Roman" panose="02020603050405020304" pitchFamily="18" charset="0"/>
                <a:cs typeface="Times New Roman" panose="02020603050405020304" pitchFamily="18" charset="0"/>
              </a:rPr>
              <a:t>declaration</a:t>
            </a:r>
            <a:r>
              <a:rPr lang="en-IN" sz="1800" dirty="0">
                <a:latin typeface="Times New Roman" panose="02020603050405020304" pitchFamily="18" charset="0"/>
                <a:cs typeface="Times New Roman" panose="02020603050405020304" pitchFamily="18" charset="0"/>
              </a:rPr>
              <a:t> or a function </a:t>
            </a:r>
            <a:r>
              <a:rPr lang="en-IN" sz="1800" b="1" dirty="0">
                <a:latin typeface="Times New Roman" panose="02020603050405020304" pitchFamily="18" charset="0"/>
                <a:cs typeface="Times New Roman" panose="02020603050405020304" pitchFamily="18" charset="0"/>
              </a:rPr>
              <a:t>expression</a:t>
            </a:r>
          </a:p>
          <a:p>
            <a:pPr marL="0" lvl="0" indent="0">
              <a:lnSpc>
                <a:spcPct val="100000"/>
              </a:lnSpc>
              <a:buNone/>
            </a:pPr>
            <a:r>
              <a:rPr lang="en-IN" sz="1800" dirty="0">
                <a:solidFill>
                  <a:srgbClr val="FF0000"/>
                </a:solidFill>
                <a:latin typeface="Times New Roman" panose="02020603050405020304" pitchFamily="18" charset="0"/>
                <a:cs typeface="Times New Roman" panose="02020603050405020304" pitchFamily="18" charset="0"/>
              </a:rPr>
              <a:t>function </a:t>
            </a:r>
            <a:r>
              <a:rPr lang="en-IN" sz="1800" i="1" dirty="0" err="1">
                <a:solidFill>
                  <a:srgbClr val="FF0000"/>
                </a:solidFill>
                <a:latin typeface="Times New Roman" panose="02020603050405020304" pitchFamily="18" charset="0"/>
                <a:cs typeface="Times New Roman" panose="02020603050405020304" pitchFamily="18" charset="0"/>
              </a:rPr>
              <a:t>functionName</a:t>
            </a:r>
            <a:r>
              <a:rPr lang="en-IN" sz="1800" dirty="0">
                <a:solidFill>
                  <a:srgbClr val="FF0000"/>
                </a:solidFill>
                <a:latin typeface="Times New Roman" panose="02020603050405020304" pitchFamily="18" charset="0"/>
                <a:cs typeface="Times New Roman" panose="02020603050405020304" pitchFamily="18" charset="0"/>
              </a:rPr>
              <a:t>(</a:t>
            </a:r>
            <a:r>
              <a:rPr lang="en-IN" sz="1800" i="1" dirty="0">
                <a:solidFill>
                  <a:srgbClr val="FF0000"/>
                </a:solidFill>
                <a:latin typeface="Times New Roman" panose="02020603050405020304" pitchFamily="18" charset="0"/>
                <a:cs typeface="Times New Roman" panose="02020603050405020304" pitchFamily="18" charset="0"/>
              </a:rPr>
              <a:t>parameters</a:t>
            </a:r>
            <a:r>
              <a:rPr lang="en-IN" sz="1800" dirty="0">
                <a:solidFill>
                  <a:srgbClr val="FF0000"/>
                </a:solidFill>
                <a:latin typeface="Times New Roman" panose="02020603050405020304" pitchFamily="18" charset="0"/>
                <a:cs typeface="Times New Roman" panose="02020603050405020304" pitchFamily="18" charset="0"/>
              </a:rPr>
              <a:t>) {</a:t>
            </a:r>
            <a:br>
              <a:rPr lang="en-IN" sz="1800" dirty="0">
                <a:solidFill>
                  <a:srgbClr val="FF0000"/>
                </a:solidFill>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 </a:t>
            </a:r>
            <a:r>
              <a:rPr lang="en-IN" sz="1800" i="1" dirty="0">
                <a:solidFill>
                  <a:srgbClr val="FF0000"/>
                </a:solidFill>
                <a:latin typeface="Times New Roman" panose="02020603050405020304" pitchFamily="18" charset="0"/>
                <a:cs typeface="Times New Roman" panose="02020603050405020304" pitchFamily="18" charset="0"/>
              </a:rPr>
              <a:t>code to be executed</a:t>
            </a:r>
            <a:br>
              <a:rPr lang="en-IN" sz="1800" dirty="0">
                <a:solidFill>
                  <a:srgbClr val="FF0000"/>
                </a:solidFill>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a:t>
            </a:r>
          </a:p>
          <a:p>
            <a:pPr>
              <a:lnSpc>
                <a:spcPct val="100000"/>
              </a:lnSpc>
            </a:pPr>
            <a:r>
              <a:rPr lang="en-IN" sz="1800" dirty="0">
                <a:latin typeface="Times New Roman" panose="02020603050405020304" pitchFamily="18" charset="0"/>
                <a:cs typeface="Times New Roman" panose="02020603050405020304" pitchFamily="18" charset="0"/>
              </a:rPr>
              <a:t>Declared functions are not executed immediately. They are "saved for later use", and will be executed later, when they are invoked (called upon).</a:t>
            </a:r>
          </a:p>
          <a:p>
            <a:pPr>
              <a:lnSpc>
                <a:spcPct val="100000"/>
              </a:lnSpc>
            </a:pPr>
            <a:r>
              <a:rPr lang="en-IN" sz="1800" b="1" dirty="0">
                <a:latin typeface="Times New Roman" panose="02020603050405020304" pitchFamily="18" charset="0"/>
                <a:cs typeface="Times New Roman" panose="02020603050405020304" pitchFamily="18" charset="0"/>
              </a:rPr>
              <a:t>Function Expressions</a:t>
            </a:r>
          </a:p>
          <a:p>
            <a:pPr>
              <a:lnSpc>
                <a:spcPct val="100000"/>
              </a:lnSpc>
            </a:pPr>
            <a:r>
              <a:rPr lang="en-IN" sz="1800" dirty="0">
                <a:latin typeface="Times New Roman" panose="02020603050405020304" pitchFamily="18" charset="0"/>
                <a:cs typeface="Times New Roman" panose="02020603050405020304" pitchFamily="18" charset="0"/>
              </a:rPr>
              <a:t>A JavaScript function can also be defined using an </a:t>
            </a:r>
            <a:r>
              <a:rPr lang="en-IN" sz="1800" b="1" dirty="0">
                <a:latin typeface="Times New Roman" panose="02020603050405020304" pitchFamily="18" charset="0"/>
                <a:cs typeface="Times New Roman" panose="02020603050405020304" pitchFamily="18" charset="0"/>
              </a:rPr>
              <a:t>expression</a:t>
            </a:r>
            <a:r>
              <a:rPr lang="en-IN" sz="1800" dirty="0">
                <a:latin typeface="Times New Roman" panose="02020603050405020304" pitchFamily="18" charset="0"/>
                <a:cs typeface="Times New Roman" panose="02020603050405020304" pitchFamily="18" charset="0"/>
              </a:rPr>
              <a:t>.</a:t>
            </a:r>
          </a:p>
          <a:p>
            <a:pPr>
              <a:lnSpc>
                <a:spcPct val="100000"/>
              </a:lnSpc>
            </a:pPr>
            <a:r>
              <a:rPr lang="en-IN" sz="1800" dirty="0">
                <a:latin typeface="Times New Roman" panose="02020603050405020304" pitchFamily="18" charset="0"/>
                <a:cs typeface="Times New Roman" panose="02020603050405020304" pitchFamily="18" charset="0"/>
              </a:rPr>
              <a:t>A function expression can be stored in a variable:</a:t>
            </a:r>
          </a:p>
          <a:p>
            <a:pPr marL="0" indent="0">
              <a:lnSpc>
                <a:spcPct val="100000"/>
              </a:lnSpc>
              <a:buNone/>
            </a:pPr>
            <a:r>
              <a:rPr lang="en-IN" sz="1800" dirty="0">
                <a:latin typeface="Times New Roman" panose="02020603050405020304" pitchFamily="18" charset="0"/>
                <a:cs typeface="Times New Roman" panose="02020603050405020304" pitchFamily="18" charset="0"/>
              </a:rPr>
              <a:t>		</a:t>
            </a:r>
            <a:r>
              <a:rPr lang="en-IN" sz="1800" dirty="0" err="1">
                <a:solidFill>
                  <a:srgbClr val="FF0000"/>
                </a:solidFill>
                <a:latin typeface="Times New Roman" panose="02020603050405020304" pitchFamily="18" charset="0"/>
                <a:cs typeface="Times New Roman" panose="02020603050405020304" pitchFamily="18" charset="0"/>
              </a:rPr>
              <a:t>const</a:t>
            </a:r>
            <a:r>
              <a:rPr lang="en-IN" sz="1800" dirty="0">
                <a:solidFill>
                  <a:srgbClr val="FF0000"/>
                </a:solidFill>
                <a:latin typeface="Times New Roman" panose="02020603050405020304" pitchFamily="18" charset="0"/>
                <a:cs typeface="Times New Roman" panose="02020603050405020304" pitchFamily="18" charset="0"/>
              </a:rPr>
              <a:t> x = function (a, b) {return a * b};</a:t>
            </a:r>
          </a:p>
          <a:p>
            <a:pPr>
              <a:lnSpc>
                <a:spcPct val="100000"/>
              </a:lnSpc>
            </a:pPr>
            <a:r>
              <a:rPr lang="en-IN" sz="1800" dirty="0">
                <a:latin typeface="Times New Roman" panose="02020603050405020304" pitchFamily="18" charset="0"/>
                <a:cs typeface="Times New Roman" panose="02020603050405020304" pitchFamily="18" charset="0"/>
              </a:rPr>
              <a:t>After a function expression has been stored in a variable, the variable can be used as a function.</a:t>
            </a:r>
          </a:p>
          <a:p>
            <a:pPr>
              <a:lnSpc>
                <a:spcPct val="100000"/>
              </a:lnSpc>
            </a:pPr>
            <a:r>
              <a:rPr lang="en-IN" sz="1800" dirty="0">
                <a:latin typeface="Times New Roman" panose="02020603050405020304" pitchFamily="18" charset="0"/>
                <a:cs typeface="Times New Roman" panose="02020603050405020304" pitchFamily="18" charset="0"/>
              </a:rPr>
              <a:t>Functions stored in variables do not need function names. They are always invoked (called) using the variable name.2</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710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42900" y="914400"/>
            <a:ext cx="8458200" cy="52024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 Constructor</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JavaScript functions are defined with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function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can also be defined with a built-in JavaScript function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constructorcalled</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Function</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dirty="0" err="1">
                <a:solidFill>
                  <a:srgbClr val="FF0000"/>
                </a:solidFill>
                <a:latin typeface="Times New Roman" panose="02020603050405020304" pitchFamily="18" charset="0"/>
                <a:cs typeface="Times New Roman" panose="02020603050405020304" pitchFamily="18" charset="0"/>
              </a:rPr>
              <a:t>const</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myFunction</a:t>
            </a:r>
            <a:r>
              <a:rPr lang="en-IN" sz="2000" dirty="0">
                <a:solidFill>
                  <a:srgbClr val="FF0000"/>
                </a:solidFill>
                <a:latin typeface="Times New Roman" panose="02020603050405020304" pitchFamily="18" charset="0"/>
                <a:cs typeface="Times New Roman" panose="02020603050405020304" pitchFamily="18" charset="0"/>
              </a:rPr>
              <a:t> = new Function("a", "b", "return a * b");</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Parameter Rules</a:t>
            </a:r>
          </a:p>
          <a:p>
            <a:pPr algn="just">
              <a:lnSpc>
                <a:spcPct val="150000"/>
              </a:lnSpc>
            </a:pPr>
            <a:r>
              <a:rPr lang="en-IN" sz="2000" dirty="0">
                <a:latin typeface="Times New Roman" panose="02020603050405020304" pitchFamily="18" charset="0"/>
                <a:cs typeface="Times New Roman" panose="02020603050405020304" pitchFamily="18" charset="0"/>
              </a:rPr>
              <a:t>JavaScript function definitions </a:t>
            </a:r>
            <a:r>
              <a:rPr lang="en-IN" sz="2000" dirty="0">
                <a:solidFill>
                  <a:srgbClr val="92D050"/>
                </a:solidFill>
                <a:latin typeface="Times New Roman" panose="02020603050405020304" pitchFamily="18" charset="0"/>
                <a:cs typeface="Times New Roman" panose="02020603050405020304" pitchFamily="18" charset="0"/>
              </a:rPr>
              <a:t>do not specify data types </a:t>
            </a:r>
            <a:r>
              <a:rPr lang="en-IN" sz="2000" dirty="0">
                <a:latin typeface="Times New Roman" panose="02020603050405020304" pitchFamily="18" charset="0"/>
                <a:cs typeface="Times New Roman" panose="02020603050405020304" pitchFamily="18" charset="0"/>
              </a:rPr>
              <a:t>for parameters.</a:t>
            </a:r>
          </a:p>
          <a:p>
            <a:pPr algn="just">
              <a:lnSpc>
                <a:spcPct val="150000"/>
              </a:lnSpc>
            </a:pPr>
            <a:r>
              <a:rPr lang="en-IN" sz="2000" dirty="0">
                <a:latin typeface="Times New Roman" panose="02020603050405020304" pitchFamily="18" charset="0"/>
                <a:cs typeface="Times New Roman" panose="02020603050405020304" pitchFamily="18" charset="0"/>
              </a:rPr>
              <a:t>JavaScript functions </a:t>
            </a:r>
            <a:r>
              <a:rPr lang="en-IN" sz="2000" dirty="0">
                <a:solidFill>
                  <a:srgbClr val="92D050"/>
                </a:solidFill>
                <a:latin typeface="Times New Roman" panose="02020603050405020304" pitchFamily="18" charset="0"/>
                <a:cs typeface="Times New Roman" panose="02020603050405020304" pitchFamily="18" charset="0"/>
              </a:rPr>
              <a:t>do not perform type checking </a:t>
            </a:r>
            <a:r>
              <a:rPr lang="en-IN" sz="2000" dirty="0">
                <a:latin typeface="Times New Roman" panose="02020603050405020304" pitchFamily="18" charset="0"/>
                <a:cs typeface="Times New Roman" panose="02020603050405020304" pitchFamily="18" charset="0"/>
              </a:rPr>
              <a:t>on the passed arguments.</a:t>
            </a:r>
          </a:p>
          <a:p>
            <a:pPr algn="just">
              <a:lnSpc>
                <a:spcPct val="150000"/>
              </a:lnSpc>
            </a:pPr>
            <a:r>
              <a:rPr lang="en-IN" sz="2000" dirty="0">
                <a:latin typeface="Times New Roman" panose="02020603050405020304" pitchFamily="18" charset="0"/>
                <a:cs typeface="Times New Roman" panose="02020603050405020304" pitchFamily="18" charset="0"/>
              </a:rPr>
              <a:t>JavaScript functions d</a:t>
            </a:r>
            <a:r>
              <a:rPr lang="en-IN" sz="2000" dirty="0">
                <a:solidFill>
                  <a:srgbClr val="92D050"/>
                </a:solidFill>
                <a:latin typeface="Times New Roman" panose="02020603050405020304" pitchFamily="18" charset="0"/>
                <a:cs typeface="Times New Roman" panose="02020603050405020304" pitchFamily="18" charset="0"/>
              </a:rPr>
              <a:t>o not check the number of arguments </a:t>
            </a:r>
            <a:r>
              <a:rPr lang="en-IN" sz="2000" dirty="0">
                <a:latin typeface="Times New Roman" panose="02020603050405020304" pitchFamily="18" charset="0"/>
                <a:cs typeface="Times New Roman" panose="02020603050405020304" pitchFamily="18" charset="0"/>
              </a:rPr>
              <a:t>received.</a:t>
            </a:r>
          </a:p>
          <a:p>
            <a:pPr algn="just">
              <a:lnSpc>
                <a:spcPct val="150000"/>
              </a:lnSpc>
            </a:pPr>
            <a:r>
              <a:rPr lang="en-US" altLang="en-US" sz="2000" dirty="0">
                <a:solidFill>
                  <a:srgbClr val="000000"/>
                </a:solidFill>
                <a:latin typeface="Times New Roman" panose="02020603050405020304" pitchFamily="18" charset="0"/>
                <a:cs typeface="Times New Roman" panose="02020603050405020304" pitchFamily="18" charset="0"/>
              </a:rPr>
              <a:t>If a function is called with </a:t>
            </a:r>
            <a:r>
              <a:rPr lang="en-US" altLang="en-US" sz="2000" b="1" dirty="0">
                <a:solidFill>
                  <a:srgbClr val="000000"/>
                </a:solidFill>
                <a:latin typeface="Times New Roman" panose="02020603050405020304" pitchFamily="18" charset="0"/>
                <a:cs typeface="Times New Roman" panose="02020603050405020304" pitchFamily="18" charset="0"/>
              </a:rPr>
              <a:t>missing arguments</a:t>
            </a:r>
            <a:r>
              <a:rPr lang="en-US" altLang="en-US" sz="2000" dirty="0">
                <a:solidFill>
                  <a:srgbClr val="000000"/>
                </a:solidFill>
                <a:latin typeface="Times New Roman" panose="02020603050405020304" pitchFamily="18" charset="0"/>
                <a:cs typeface="Times New Roman" panose="02020603050405020304" pitchFamily="18" charset="0"/>
              </a:rPr>
              <a:t> (less than declared), the missing values are set to </a:t>
            </a:r>
            <a:r>
              <a:rPr lang="en-US" altLang="en-US" sz="2000" dirty="0">
                <a:solidFill>
                  <a:srgbClr val="DC143C"/>
                </a:solidFill>
                <a:latin typeface="Times New Roman" panose="02020603050405020304" pitchFamily="18" charset="0"/>
                <a:cs typeface="Times New Roman" panose="02020603050405020304" pitchFamily="18" charset="0"/>
              </a:rPr>
              <a:t>undefined</a:t>
            </a:r>
            <a:endParaRPr lang="en-US"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28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fontScale="85000" lnSpcReduction="10000"/>
          </a:bodyPr>
          <a:lstStyle/>
          <a:p>
            <a:pPr>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JavaScript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is a light-weight object-oriented programming language which is used by several websites for scripting the webpages .</a:t>
            </a:r>
          </a:p>
          <a:p>
            <a:pPr>
              <a:lnSpc>
                <a:spcPct val="200000"/>
              </a:lnSpc>
            </a:pPr>
            <a:r>
              <a:rPr lang="en-US" dirty="0">
                <a:latin typeface="Times New Roman" panose="02020603050405020304" pitchFamily="18" charset="0"/>
                <a:cs typeface="Times New Roman" panose="02020603050405020304" pitchFamily="18" charset="0"/>
              </a:rPr>
              <a:t>It is an interpreted, full-fledged programming language that enables dynamic interactivity on websites when applied to an HTML document.</a:t>
            </a:r>
          </a:p>
          <a:p>
            <a:pPr>
              <a:lnSpc>
                <a:spcPct val="200000"/>
              </a:lnSpc>
            </a:pPr>
            <a:r>
              <a:rPr lang="en-US" dirty="0">
                <a:latin typeface="Times New Roman" panose="02020603050405020304" pitchFamily="18" charset="0"/>
                <a:cs typeface="Times New Roman" panose="02020603050405020304" pitchFamily="18" charset="0"/>
              </a:rPr>
              <a:t>It was introduced in the year 1995 for adding programs to the webpages in the Netscape Navigator browser. </a:t>
            </a:r>
          </a:p>
          <a:p>
            <a:pPr>
              <a:lnSpc>
                <a:spcPct val="200000"/>
              </a:lnSpc>
            </a:pPr>
            <a:r>
              <a:rPr lang="en-US" dirty="0">
                <a:latin typeface="Times New Roman" panose="02020603050405020304" pitchFamily="18" charset="0"/>
                <a:cs typeface="Times New Roman" panose="02020603050405020304" pitchFamily="18" charset="0"/>
              </a:rPr>
              <a:t>With JavaScript, users can build modern web applications to interact directly without reloading the page every time. </a:t>
            </a:r>
          </a:p>
          <a:p>
            <a:pPr>
              <a:lnSpc>
                <a:spcPct val="200000"/>
              </a:lnSpc>
            </a:pPr>
            <a:r>
              <a:rPr lang="en-US" dirty="0">
                <a:latin typeface="Times New Roman" panose="02020603050405020304" pitchFamily="18" charset="0"/>
                <a:cs typeface="Times New Roman" panose="02020603050405020304" pitchFamily="18" charset="0"/>
              </a:rPr>
              <a:t>The traditional website uses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to provide several forms of interactivity and simplicity.</a:t>
            </a:r>
          </a:p>
          <a:p>
            <a:pPr>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4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6665" y="762000"/>
            <a:ext cx="8730669"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call()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is a predefined JavaScript method.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0">
              <a:lnSpc>
                <a:spcPct val="150000"/>
              </a:lnSpc>
            </a:pPr>
            <a:r>
              <a:rPr lang="en-IN" sz="2000" dirty="0">
                <a:latin typeface="Times New Roman" panose="02020603050405020304" pitchFamily="18" charset="0"/>
                <a:cs typeface="Times New Roman" panose="02020603050405020304" pitchFamily="18" charset="0"/>
              </a:rPr>
              <a:t>It can be used to invoke (call) a method with an owner object as an argument (parameter).</a:t>
            </a:r>
          </a:p>
          <a:p>
            <a:pPr>
              <a:lnSpc>
                <a:spcPct val="150000"/>
              </a:lnSpc>
            </a:pPr>
            <a:r>
              <a:rPr lang="en-US" altLang="en-US" sz="2000" dirty="0">
                <a:solidFill>
                  <a:srgbClr val="DC143C"/>
                </a:solidFill>
                <a:latin typeface="Times New Roman" panose="02020603050405020304" pitchFamily="18" charset="0"/>
                <a:cs typeface="Times New Roman" panose="02020603050405020304" pitchFamily="18" charset="0"/>
              </a:rPr>
              <a:t>apply()--</a:t>
            </a:r>
            <a:r>
              <a:rPr lang="en-US" altLang="en-US" sz="2000" dirty="0">
                <a:solidFill>
                  <a:srgbClr val="000000"/>
                </a:solidFill>
                <a:latin typeface="Times New Roman" panose="02020603050405020304" pitchFamily="18" charset="0"/>
                <a:cs typeface="Times New Roman" panose="02020603050405020304" pitchFamily="18" charset="0"/>
              </a:rPr>
              <a:t> method, you can write a method that can be used on different objects.</a:t>
            </a:r>
            <a:r>
              <a:rPr lang="en-US" altLang="en-US" sz="2000" dirty="0">
                <a:latin typeface="Times New Roman" panose="02020603050405020304" pitchFamily="18" charset="0"/>
                <a:cs typeface="Times New Roman" panose="02020603050405020304" pitchFamily="18" charset="0"/>
              </a:rPr>
              <a:t> </a:t>
            </a:r>
          </a:p>
          <a:p>
            <a:pPr>
              <a:lnSpc>
                <a:spcPct val="150000"/>
              </a:lnSpc>
            </a:pPr>
            <a:endParaRPr lang="en-US" altLang="en-US" sz="2000" dirty="0">
              <a:latin typeface="Times New Roman" panose="02020603050405020304" pitchFamily="18" charset="0"/>
              <a:cs typeface="Times New Roman" panose="02020603050405020304" pitchFamily="18" charset="0"/>
            </a:endParaRPr>
          </a:p>
          <a:p>
            <a:pPr lvl="0">
              <a:lnSpc>
                <a:spcPct val="150000"/>
              </a:lnSpc>
            </a:pPr>
            <a:r>
              <a:rPr lang="en-US" altLang="en-US" sz="2000" dirty="0">
                <a:solidFill>
                  <a:srgbClr val="000000"/>
                </a:solidFill>
                <a:latin typeface="Times New Roman" panose="02020603050405020304" pitchFamily="18" charset="0"/>
                <a:cs typeface="Times New Roman" panose="02020603050405020304" pitchFamily="18" charset="0"/>
              </a:rPr>
              <a:t>The difference is:</a:t>
            </a:r>
            <a:endParaRPr lang="en-US" altLang="en-US" sz="1200" dirty="0">
              <a:latin typeface="Times New Roman" panose="02020603050405020304" pitchFamily="18" charset="0"/>
              <a:cs typeface="Times New Roman" panose="02020603050405020304" pitchFamily="18" charset="0"/>
            </a:endParaRPr>
          </a:p>
          <a:p>
            <a:pPr lvl="0">
              <a:lnSpc>
                <a:spcPct val="150000"/>
              </a:lnSpc>
            </a:pPr>
            <a:r>
              <a:rPr lang="en-US" altLang="en-US" sz="2000" dirty="0">
                <a:solidFill>
                  <a:srgbClr val="000000"/>
                </a:solidFill>
                <a:latin typeface="Times New Roman" panose="02020603050405020304" pitchFamily="18" charset="0"/>
                <a:cs typeface="Times New Roman" panose="02020603050405020304" pitchFamily="18" charset="0"/>
              </a:rPr>
              <a:t>The </a:t>
            </a:r>
            <a:r>
              <a:rPr lang="en-US" altLang="en-US" sz="2000" dirty="0">
                <a:solidFill>
                  <a:srgbClr val="DC143C"/>
                </a:solidFill>
                <a:latin typeface="Times New Roman" panose="02020603050405020304" pitchFamily="18" charset="0"/>
                <a:cs typeface="Times New Roman" panose="02020603050405020304" pitchFamily="18" charset="0"/>
              </a:rPr>
              <a:t>call()</a:t>
            </a:r>
            <a:r>
              <a:rPr lang="en-US" altLang="en-US" sz="2000" dirty="0">
                <a:solidFill>
                  <a:srgbClr val="000000"/>
                </a:solidFill>
                <a:latin typeface="Times New Roman" panose="02020603050405020304" pitchFamily="18" charset="0"/>
                <a:cs typeface="Times New Roman" panose="02020603050405020304" pitchFamily="18" charset="0"/>
              </a:rPr>
              <a:t> method takes arguments </a:t>
            </a:r>
            <a:r>
              <a:rPr lang="en-US" altLang="en-US" sz="2000" b="1" dirty="0">
                <a:solidFill>
                  <a:srgbClr val="000000"/>
                </a:solidFill>
                <a:latin typeface="Times New Roman" panose="02020603050405020304" pitchFamily="18" charset="0"/>
                <a:cs typeface="Times New Roman" panose="02020603050405020304" pitchFamily="18" charset="0"/>
              </a:rPr>
              <a:t>separately</a:t>
            </a:r>
            <a:r>
              <a:rPr lang="en-US" altLang="en-US" sz="2000" dirty="0">
                <a:solidFill>
                  <a:srgbClr val="000000"/>
                </a:solidFill>
                <a:latin typeface="Times New Roman" panose="02020603050405020304" pitchFamily="18" charset="0"/>
                <a:cs typeface="Times New Roman" panose="02020603050405020304" pitchFamily="18" charset="0"/>
              </a:rPr>
              <a:t>.</a:t>
            </a:r>
            <a:endParaRPr lang="en-US" altLang="en-US" sz="1200" dirty="0">
              <a:latin typeface="Times New Roman" panose="02020603050405020304" pitchFamily="18" charset="0"/>
              <a:cs typeface="Times New Roman" panose="02020603050405020304" pitchFamily="18" charset="0"/>
            </a:endParaRPr>
          </a:p>
          <a:p>
            <a:pPr lvl="0">
              <a:lnSpc>
                <a:spcPct val="150000"/>
              </a:lnSpc>
            </a:pPr>
            <a:r>
              <a:rPr lang="en-US" altLang="en-US" sz="2000" dirty="0">
                <a:solidFill>
                  <a:srgbClr val="000000"/>
                </a:solidFill>
                <a:latin typeface="Times New Roman" panose="02020603050405020304" pitchFamily="18" charset="0"/>
                <a:cs typeface="Times New Roman" panose="02020603050405020304" pitchFamily="18" charset="0"/>
              </a:rPr>
              <a:t>The </a:t>
            </a:r>
            <a:r>
              <a:rPr lang="en-US" altLang="en-US" sz="2000" dirty="0">
                <a:solidFill>
                  <a:srgbClr val="DC143C"/>
                </a:solidFill>
                <a:latin typeface="Times New Roman" panose="02020603050405020304" pitchFamily="18" charset="0"/>
                <a:cs typeface="Times New Roman" panose="02020603050405020304" pitchFamily="18" charset="0"/>
              </a:rPr>
              <a:t>apply()</a:t>
            </a:r>
            <a:r>
              <a:rPr lang="en-US" altLang="en-US" sz="2000" dirty="0">
                <a:solidFill>
                  <a:srgbClr val="000000"/>
                </a:solidFill>
                <a:latin typeface="Times New Roman" panose="02020603050405020304" pitchFamily="18" charset="0"/>
                <a:cs typeface="Times New Roman" panose="02020603050405020304" pitchFamily="18" charset="0"/>
              </a:rPr>
              <a:t> method takes arguments as an </a:t>
            </a:r>
            <a:r>
              <a:rPr lang="en-US" altLang="en-US" sz="2000" b="1" dirty="0">
                <a:solidFill>
                  <a:srgbClr val="000000"/>
                </a:solidFill>
                <a:latin typeface="Times New Roman" panose="02020603050405020304" pitchFamily="18" charset="0"/>
                <a:cs typeface="Times New Roman" panose="02020603050405020304" pitchFamily="18" charset="0"/>
              </a:rPr>
              <a:t>array</a:t>
            </a:r>
            <a:r>
              <a:rPr lang="en-US" altLang="en-US" sz="2000" dirty="0">
                <a:solidFill>
                  <a:srgbClr val="000000"/>
                </a:solidFill>
                <a:latin typeface="Times New Roman" panose="02020603050405020304" pitchFamily="18" charset="0"/>
                <a:cs typeface="Times New Roman" panose="02020603050405020304" pitchFamily="18" charset="0"/>
              </a:rPr>
              <a:t>.</a:t>
            </a:r>
            <a:endParaRPr lang="en-US" altLang="en-US" sz="3600" dirty="0">
              <a:latin typeface="Times New Roman" panose="02020603050405020304" pitchFamily="18" charset="0"/>
              <a:cs typeface="Times New Roman" panose="02020603050405020304" pitchFamily="18" charset="0"/>
            </a:endParaRPr>
          </a:p>
          <a:p>
            <a:pPr lvl="0">
              <a:lnSpc>
                <a:spcPct val="150000"/>
              </a:lnSpc>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nSpc>
                <a:spcPct val="150000"/>
              </a:lnSpc>
            </a:pPr>
            <a:r>
              <a:rPr lang="en-IN" sz="2000" dirty="0" err="1">
                <a:solidFill>
                  <a:srgbClr val="FF0000"/>
                </a:solidFill>
                <a:latin typeface="Times New Roman" panose="02020603050405020304" pitchFamily="18" charset="0"/>
                <a:cs typeface="Times New Roman" panose="02020603050405020304" pitchFamily="18" charset="0"/>
              </a:rPr>
              <a:t>Math.max</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find the largest number (in a list of numbers)</a:t>
            </a:r>
          </a:p>
          <a:p>
            <a:pPr lvl="0">
              <a:lnSpc>
                <a:spcPct val="150000"/>
              </a:lnSpc>
            </a:pPr>
            <a:r>
              <a:rPr lang="en-US" altLang="en-US" sz="2000" dirty="0">
                <a:solidFill>
                  <a:srgbClr val="DC143C"/>
                </a:solidFill>
                <a:latin typeface="Times New Roman" panose="02020603050405020304" pitchFamily="18" charset="0"/>
                <a:cs typeface="Times New Roman" panose="02020603050405020304" pitchFamily="18" charset="0"/>
              </a:rPr>
              <a:t>bind()</a:t>
            </a:r>
            <a:r>
              <a:rPr lang="en-US" altLang="en-US" sz="2000" dirty="0">
                <a:solidFill>
                  <a:srgbClr val="000000"/>
                </a:solidFill>
                <a:latin typeface="Times New Roman" panose="02020603050405020304" pitchFamily="18" charset="0"/>
                <a:cs typeface="Times New Roman" panose="02020603050405020304" pitchFamily="18" charset="0"/>
              </a:rPr>
              <a:t> -- method, an object can borrow a method from another object.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02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304800"/>
            <a:ext cx="8915400" cy="6463308"/>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hlinkClick r:id="rId2"/>
              </a:rPr>
              <a:t>charAt</a:t>
            </a:r>
            <a:r>
              <a:rPr lang="en-US" dirty="0">
                <a:latin typeface="Times New Roman" panose="02020603050405020304" pitchFamily="18" charset="0"/>
                <a:cs typeface="Times New Roman" panose="02020603050405020304" pitchFamily="18" charset="0"/>
                <a:hlinkClick r:id="rId2"/>
              </a:rPr>
              <a:t>()</a:t>
            </a:r>
            <a:r>
              <a:rPr lang="en-US" dirty="0">
                <a:latin typeface="Times New Roman" panose="02020603050405020304" pitchFamily="18" charset="0"/>
                <a:cs typeface="Times New Roman" panose="02020603050405020304" pitchFamily="18" charset="0"/>
              </a:rPr>
              <a:t>:It provides the char value present at the specified index.</a:t>
            </a:r>
          </a:p>
          <a:p>
            <a:r>
              <a:rPr lang="en-US" dirty="0" err="1">
                <a:latin typeface="Times New Roman" panose="02020603050405020304" pitchFamily="18" charset="0"/>
                <a:cs typeface="Times New Roman" panose="02020603050405020304" pitchFamily="18" charset="0"/>
                <a:hlinkClick r:id="rId3"/>
              </a:rPr>
              <a:t>charCodeAt</a:t>
            </a:r>
            <a:r>
              <a:rPr lang="en-US" dirty="0">
                <a:latin typeface="Times New Roman" panose="02020603050405020304" pitchFamily="18" charset="0"/>
                <a:cs typeface="Times New Roman" panose="02020603050405020304" pitchFamily="18" charset="0"/>
                <a:hlinkClick r:id="rId3"/>
              </a:rPr>
              <a:t>()</a:t>
            </a:r>
            <a:r>
              <a:rPr lang="en-US" dirty="0">
                <a:latin typeface="Times New Roman" panose="02020603050405020304" pitchFamily="18" charset="0"/>
                <a:cs typeface="Times New Roman" panose="02020603050405020304" pitchFamily="18" charset="0"/>
              </a:rPr>
              <a:t>:It provides the Unicode value of a character present at the specified index.</a:t>
            </a:r>
          </a:p>
          <a:p>
            <a:r>
              <a:rPr lang="en-US" dirty="0" err="1">
                <a:latin typeface="Times New Roman" panose="02020603050405020304" pitchFamily="18" charset="0"/>
                <a:cs typeface="Times New Roman" panose="02020603050405020304" pitchFamily="18" charset="0"/>
                <a:hlinkClick r:id="rId4"/>
              </a:rPr>
              <a:t>concat</a:t>
            </a:r>
            <a:r>
              <a:rPr lang="en-US" dirty="0">
                <a:latin typeface="Times New Roman" panose="02020603050405020304" pitchFamily="18" charset="0"/>
                <a:cs typeface="Times New Roman" panose="02020603050405020304" pitchFamily="18" charset="0"/>
                <a:hlinkClick r:id="rId4"/>
              </a:rPr>
              <a:t>()</a:t>
            </a:r>
            <a:r>
              <a:rPr lang="en-US" dirty="0">
                <a:latin typeface="Times New Roman" panose="02020603050405020304" pitchFamily="18" charset="0"/>
                <a:cs typeface="Times New Roman" panose="02020603050405020304" pitchFamily="18" charset="0"/>
              </a:rPr>
              <a:t>:It provides a combination of two or more strings.</a:t>
            </a:r>
          </a:p>
          <a:p>
            <a:r>
              <a:rPr lang="en-US" dirty="0" err="1">
                <a:latin typeface="Times New Roman" panose="02020603050405020304" pitchFamily="18" charset="0"/>
                <a:cs typeface="Times New Roman" panose="02020603050405020304" pitchFamily="18" charset="0"/>
                <a:hlinkClick r:id="rId5"/>
              </a:rPr>
              <a:t>indexOf</a:t>
            </a:r>
            <a:r>
              <a:rPr lang="en-US" dirty="0">
                <a:latin typeface="Times New Roman" panose="02020603050405020304" pitchFamily="18" charset="0"/>
                <a:cs typeface="Times New Roman" panose="02020603050405020304" pitchFamily="18" charset="0"/>
                <a:hlinkClick r:id="rId5"/>
              </a:rPr>
              <a:t>()</a:t>
            </a:r>
            <a:r>
              <a:rPr lang="en-US" dirty="0">
                <a:latin typeface="Times New Roman" panose="02020603050405020304" pitchFamily="18" charset="0"/>
                <a:cs typeface="Times New Roman" panose="02020603050405020304" pitchFamily="18" charset="0"/>
              </a:rPr>
              <a:t>:It provides the position of a char value present in the given string.</a:t>
            </a:r>
          </a:p>
          <a:p>
            <a:r>
              <a:rPr lang="en-US" dirty="0" err="1">
                <a:latin typeface="Times New Roman" panose="02020603050405020304" pitchFamily="18" charset="0"/>
                <a:cs typeface="Times New Roman" panose="02020603050405020304" pitchFamily="18" charset="0"/>
                <a:hlinkClick r:id="rId6"/>
              </a:rPr>
              <a:t>lastIndexOf</a:t>
            </a:r>
            <a:r>
              <a:rPr lang="en-US" dirty="0">
                <a:latin typeface="Times New Roman" panose="02020603050405020304" pitchFamily="18" charset="0"/>
                <a:cs typeface="Times New Roman" panose="02020603050405020304" pitchFamily="18" charset="0"/>
                <a:hlinkClick r:id="rId6"/>
              </a:rPr>
              <a:t>()</a:t>
            </a:r>
            <a:r>
              <a:rPr lang="en-US" dirty="0">
                <a:latin typeface="Times New Roman" panose="02020603050405020304" pitchFamily="18" charset="0"/>
                <a:cs typeface="Times New Roman" panose="02020603050405020304" pitchFamily="18" charset="0"/>
              </a:rPr>
              <a:t>:It provides the position of a char value present in the given string by searching a character from the last position.</a:t>
            </a:r>
          </a:p>
          <a:p>
            <a:r>
              <a:rPr lang="en-US" dirty="0">
                <a:latin typeface="Times New Roman" panose="02020603050405020304" pitchFamily="18" charset="0"/>
                <a:cs typeface="Times New Roman" panose="02020603050405020304" pitchFamily="18" charset="0"/>
                <a:hlinkClick r:id="rId7"/>
              </a:rPr>
              <a:t>search()</a:t>
            </a:r>
            <a:r>
              <a:rPr lang="en-US" dirty="0">
                <a:latin typeface="Times New Roman" panose="02020603050405020304" pitchFamily="18" charset="0"/>
                <a:cs typeface="Times New Roman" panose="02020603050405020304" pitchFamily="18" charset="0"/>
              </a:rPr>
              <a:t>:It searches a specified regular expression in a given string and returns its position if a match occurs.</a:t>
            </a:r>
          </a:p>
          <a:p>
            <a:r>
              <a:rPr lang="en-US" dirty="0">
                <a:latin typeface="Times New Roman" panose="02020603050405020304" pitchFamily="18" charset="0"/>
                <a:cs typeface="Times New Roman" panose="02020603050405020304" pitchFamily="18" charset="0"/>
                <a:hlinkClick r:id="rId8"/>
              </a:rPr>
              <a:t>match()</a:t>
            </a:r>
            <a:r>
              <a:rPr lang="en-US" dirty="0">
                <a:latin typeface="Times New Roman" panose="02020603050405020304" pitchFamily="18" charset="0"/>
                <a:cs typeface="Times New Roman" panose="02020603050405020304" pitchFamily="18" charset="0"/>
              </a:rPr>
              <a:t>:It searches a specified regular expression in a given string and returns that regular expression if a match occurs.</a:t>
            </a:r>
          </a:p>
          <a:p>
            <a:r>
              <a:rPr lang="en-US" dirty="0">
                <a:latin typeface="Times New Roman" panose="02020603050405020304" pitchFamily="18" charset="0"/>
                <a:cs typeface="Times New Roman" panose="02020603050405020304" pitchFamily="18" charset="0"/>
                <a:hlinkClick r:id="rId9"/>
              </a:rPr>
              <a:t>replace()</a:t>
            </a:r>
            <a:r>
              <a:rPr lang="en-US" dirty="0">
                <a:latin typeface="Times New Roman" panose="02020603050405020304" pitchFamily="18" charset="0"/>
                <a:cs typeface="Times New Roman" panose="02020603050405020304" pitchFamily="18" charset="0"/>
              </a:rPr>
              <a:t>:It replaces a given string with the specified replacement.</a:t>
            </a:r>
          </a:p>
          <a:p>
            <a:r>
              <a:rPr lang="en-US" dirty="0" err="1">
                <a:latin typeface="Times New Roman" panose="02020603050405020304" pitchFamily="18" charset="0"/>
                <a:cs typeface="Times New Roman" panose="02020603050405020304" pitchFamily="18" charset="0"/>
                <a:hlinkClick r:id="rId10"/>
              </a:rPr>
              <a:t>substr</a:t>
            </a:r>
            <a:r>
              <a:rPr lang="en-US" dirty="0">
                <a:latin typeface="Times New Roman" panose="02020603050405020304" pitchFamily="18" charset="0"/>
                <a:cs typeface="Times New Roman" panose="02020603050405020304" pitchFamily="18" charset="0"/>
                <a:hlinkClick r:id="rId10"/>
              </a:rPr>
              <a:t>()</a:t>
            </a:r>
            <a:r>
              <a:rPr lang="en-US" dirty="0">
                <a:latin typeface="Times New Roman" panose="02020603050405020304" pitchFamily="18" charset="0"/>
                <a:cs typeface="Times New Roman" panose="02020603050405020304" pitchFamily="18" charset="0"/>
              </a:rPr>
              <a:t>:It is used to fetch the part of the given string on the basis of the specified starting position and length.</a:t>
            </a:r>
          </a:p>
          <a:p>
            <a:r>
              <a:rPr lang="en-US" dirty="0">
                <a:latin typeface="Times New Roman" panose="02020603050405020304" pitchFamily="18" charset="0"/>
                <a:cs typeface="Times New Roman" panose="02020603050405020304" pitchFamily="18" charset="0"/>
                <a:hlinkClick r:id="rId11"/>
              </a:rPr>
              <a:t>substring()</a:t>
            </a:r>
            <a:r>
              <a:rPr lang="en-US" dirty="0">
                <a:latin typeface="Times New Roman" panose="02020603050405020304" pitchFamily="18" charset="0"/>
                <a:cs typeface="Times New Roman" panose="02020603050405020304" pitchFamily="18" charset="0"/>
              </a:rPr>
              <a:t>:It is used to fetch the part of the given string on the basis of the specified index.</a:t>
            </a:r>
          </a:p>
          <a:p>
            <a:r>
              <a:rPr lang="en-US" dirty="0">
                <a:latin typeface="Times New Roman" panose="02020603050405020304" pitchFamily="18" charset="0"/>
                <a:cs typeface="Times New Roman" panose="02020603050405020304" pitchFamily="18" charset="0"/>
                <a:hlinkClick r:id="rId12"/>
              </a:rPr>
              <a:t>slice()</a:t>
            </a:r>
            <a:r>
              <a:rPr lang="en-US" dirty="0">
                <a:latin typeface="Times New Roman" panose="02020603050405020304" pitchFamily="18" charset="0"/>
                <a:cs typeface="Times New Roman" panose="02020603050405020304" pitchFamily="18" charset="0"/>
              </a:rPr>
              <a:t>:It is used to fetch the part of the given string. It allows us to assign positive as well negative index</a:t>
            </a:r>
          </a:p>
          <a:p>
            <a:r>
              <a:rPr lang="en-US" dirty="0" err="1">
                <a:latin typeface="Times New Roman" panose="02020603050405020304" pitchFamily="18" charset="0"/>
                <a:cs typeface="Times New Roman" panose="02020603050405020304" pitchFamily="18" charset="0"/>
                <a:hlinkClick r:id="rId13"/>
              </a:rPr>
              <a:t>toLowerCase</a:t>
            </a:r>
            <a:r>
              <a:rPr lang="en-US" dirty="0">
                <a:latin typeface="Times New Roman" panose="02020603050405020304" pitchFamily="18" charset="0"/>
                <a:cs typeface="Times New Roman" panose="02020603050405020304" pitchFamily="18" charset="0"/>
                <a:hlinkClick r:id="rId13"/>
              </a:rPr>
              <a:t>()</a:t>
            </a:r>
            <a:r>
              <a:rPr lang="en-US" dirty="0">
                <a:latin typeface="Times New Roman" panose="02020603050405020304" pitchFamily="18" charset="0"/>
                <a:cs typeface="Times New Roman" panose="02020603050405020304" pitchFamily="18" charset="0"/>
              </a:rPr>
              <a:t>:It converts the given string into lowercase letter.</a:t>
            </a:r>
          </a:p>
          <a:p>
            <a:r>
              <a:rPr lang="en-US" dirty="0" err="1">
                <a:latin typeface="Times New Roman" panose="02020603050405020304" pitchFamily="18" charset="0"/>
                <a:cs typeface="Times New Roman" panose="02020603050405020304" pitchFamily="18" charset="0"/>
                <a:hlinkClick r:id="rId14"/>
              </a:rPr>
              <a:t>toLocaleLowerCase</a:t>
            </a:r>
            <a:r>
              <a:rPr lang="en-US" dirty="0">
                <a:latin typeface="Times New Roman" panose="02020603050405020304" pitchFamily="18" charset="0"/>
                <a:cs typeface="Times New Roman" panose="02020603050405020304" pitchFamily="18" charset="0"/>
                <a:hlinkClick r:id="rId14"/>
              </a:rPr>
              <a:t>()</a:t>
            </a:r>
            <a:r>
              <a:rPr lang="en-US" dirty="0">
                <a:latin typeface="Times New Roman" panose="02020603050405020304" pitchFamily="18" charset="0"/>
                <a:cs typeface="Times New Roman" panose="02020603050405020304" pitchFamily="18" charset="0"/>
              </a:rPr>
              <a:t>:It converts the given string into lowercase letter on the basis of </a:t>
            </a:r>
            <a:r>
              <a:rPr lang="en-US" dirty="0" err="1">
                <a:latin typeface="Times New Roman" panose="02020603050405020304" pitchFamily="18" charset="0"/>
                <a:cs typeface="Times New Roman" panose="02020603050405020304" pitchFamily="18" charset="0"/>
              </a:rPr>
              <a:t>host?s</a:t>
            </a:r>
            <a:r>
              <a:rPr lang="en-US" dirty="0">
                <a:latin typeface="Times New Roman" panose="02020603050405020304" pitchFamily="18" charset="0"/>
                <a:cs typeface="Times New Roman" panose="02020603050405020304" pitchFamily="18" charset="0"/>
              </a:rPr>
              <a:t> current locale.</a:t>
            </a:r>
          </a:p>
          <a:p>
            <a:r>
              <a:rPr lang="en-US" dirty="0" err="1">
                <a:latin typeface="Times New Roman" panose="02020603050405020304" pitchFamily="18" charset="0"/>
                <a:cs typeface="Times New Roman" panose="02020603050405020304" pitchFamily="18" charset="0"/>
                <a:hlinkClick r:id="rId15"/>
              </a:rPr>
              <a:t>toUpperCase</a:t>
            </a:r>
            <a:r>
              <a:rPr lang="en-US" dirty="0">
                <a:latin typeface="Times New Roman" panose="02020603050405020304" pitchFamily="18" charset="0"/>
                <a:cs typeface="Times New Roman" panose="02020603050405020304" pitchFamily="18" charset="0"/>
                <a:hlinkClick r:id="rId15"/>
              </a:rPr>
              <a:t>()</a:t>
            </a:r>
            <a:r>
              <a:rPr lang="en-US" dirty="0">
                <a:latin typeface="Times New Roman" panose="02020603050405020304" pitchFamily="18" charset="0"/>
                <a:cs typeface="Times New Roman" panose="02020603050405020304" pitchFamily="18" charset="0"/>
              </a:rPr>
              <a:t>:It converts the given string into uppercase letter.</a:t>
            </a:r>
          </a:p>
          <a:p>
            <a:r>
              <a:rPr lang="en-US" dirty="0" err="1">
                <a:latin typeface="Times New Roman" panose="02020603050405020304" pitchFamily="18" charset="0"/>
                <a:cs typeface="Times New Roman" panose="02020603050405020304" pitchFamily="18" charset="0"/>
                <a:hlinkClick r:id="rId16"/>
              </a:rPr>
              <a:t>toLocaleUpperCase</a:t>
            </a:r>
            <a:r>
              <a:rPr lang="en-US" dirty="0">
                <a:latin typeface="Times New Roman" panose="02020603050405020304" pitchFamily="18" charset="0"/>
                <a:cs typeface="Times New Roman" panose="02020603050405020304" pitchFamily="18" charset="0"/>
                <a:hlinkClick r:id="rId16"/>
              </a:rPr>
              <a:t>()</a:t>
            </a:r>
            <a:r>
              <a:rPr lang="en-US" dirty="0">
                <a:latin typeface="Times New Roman" panose="02020603050405020304" pitchFamily="18" charset="0"/>
                <a:cs typeface="Times New Roman" panose="02020603050405020304" pitchFamily="18" charset="0"/>
              </a:rPr>
              <a:t>:It converts the given string into uppercase letter on the basis of </a:t>
            </a:r>
            <a:r>
              <a:rPr lang="en-US" dirty="0" err="1">
                <a:latin typeface="Times New Roman" panose="02020603050405020304" pitchFamily="18" charset="0"/>
                <a:cs typeface="Times New Roman" panose="02020603050405020304" pitchFamily="18" charset="0"/>
              </a:rPr>
              <a:t>host?s</a:t>
            </a:r>
            <a:r>
              <a:rPr lang="en-US" dirty="0">
                <a:latin typeface="Times New Roman" panose="02020603050405020304" pitchFamily="18" charset="0"/>
                <a:cs typeface="Times New Roman" panose="02020603050405020304" pitchFamily="18" charset="0"/>
              </a:rPr>
              <a:t> current locale.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032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4345"/>
            <a:ext cx="8839200" cy="5909310"/>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hlinkClick r:id="rId2"/>
              </a:rPr>
              <a:t>toString</a:t>
            </a:r>
            <a:r>
              <a:rPr lang="en-US" dirty="0">
                <a:latin typeface="Times New Roman" panose="02020603050405020304" pitchFamily="18" charset="0"/>
                <a:cs typeface="Times New Roman" panose="02020603050405020304" pitchFamily="18" charset="0"/>
                <a:hlinkClick r:id="rId2"/>
              </a:rPr>
              <a:t>()</a:t>
            </a:r>
            <a:r>
              <a:rPr lang="en-US" dirty="0">
                <a:latin typeface="Times New Roman" panose="02020603050405020304" pitchFamily="18" charset="0"/>
                <a:cs typeface="Times New Roman" panose="02020603050405020304" pitchFamily="18" charset="0"/>
              </a:rPr>
              <a:t>:It provides a string representing the particular object.</a:t>
            </a:r>
          </a:p>
          <a:p>
            <a:r>
              <a:rPr lang="en-US" dirty="0" err="1">
                <a:latin typeface="Times New Roman" panose="02020603050405020304" pitchFamily="18" charset="0"/>
                <a:cs typeface="Times New Roman" panose="02020603050405020304" pitchFamily="18" charset="0"/>
                <a:hlinkClick r:id="rId3"/>
              </a:rPr>
              <a:t>valueOf</a:t>
            </a:r>
            <a:r>
              <a:rPr lang="en-US" dirty="0">
                <a:latin typeface="Times New Roman" panose="02020603050405020304" pitchFamily="18" charset="0"/>
                <a:cs typeface="Times New Roman" panose="02020603050405020304" pitchFamily="18" charset="0"/>
                <a:hlinkClick r:id="rId3"/>
              </a:rPr>
              <a:t>()</a:t>
            </a:r>
            <a:r>
              <a:rPr lang="en-US" dirty="0">
                <a:latin typeface="Times New Roman" panose="02020603050405020304" pitchFamily="18" charset="0"/>
                <a:cs typeface="Times New Roman" panose="02020603050405020304" pitchFamily="18" charset="0"/>
              </a:rPr>
              <a:t>:It provides the primitive value of string object.</a:t>
            </a:r>
          </a:p>
          <a:p>
            <a:r>
              <a:rPr lang="en-US" dirty="0">
                <a:solidFill>
                  <a:srgbClr val="FF0000"/>
                </a:solidFill>
                <a:latin typeface="Times New Roman" panose="02020603050405020304" pitchFamily="18" charset="0"/>
                <a:cs typeface="Times New Roman" panose="02020603050405020304" pitchFamily="18" charset="0"/>
              </a:rPr>
              <a:t>split():</a:t>
            </a:r>
            <a:r>
              <a:rPr lang="en-US" dirty="0">
                <a:latin typeface="Times New Roman" panose="02020603050405020304" pitchFamily="18" charset="0"/>
                <a:cs typeface="Times New Roman" panose="02020603050405020304" pitchFamily="18" charset="0"/>
              </a:rPr>
              <a:t>It splits a string into substring array, then returns that newly created array.</a:t>
            </a:r>
          </a:p>
          <a:p>
            <a:r>
              <a:rPr lang="en-US" dirty="0">
                <a:solidFill>
                  <a:srgbClr val="FF0000"/>
                </a:solidFill>
                <a:latin typeface="Times New Roman" panose="02020603050405020304" pitchFamily="18" charset="0"/>
                <a:cs typeface="Times New Roman" panose="02020603050405020304" pitchFamily="18" charset="0"/>
              </a:rPr>
              <a:t>trim():</a:t>
            </a:r>
            <a:r>
              <a:rPr lang="en-US" dirty="0">
                <a:latin typeface="Times New Roman" panose="02020603050405020304" pitchFamily="18" charset="0"/>
                <a:cs typeface="Times New Roman" panose="02020603050405020304" pitchFamily="18" charset="0"/>
              </a:rPr>
              <a:t>It trims the white space from the left and right side of the string.</a:t>
            </a:r>
          </a:p>
          <a:p>
            <a:r>
              <a:rPr lang="en-US" dirty="0">
                <a:latin typeface="Times New Roman" panose="02020603050405020304" pitchFamily="18" charset="0"/>
                <a:cs typeface="Times New Roman" panose="02020603050405020304" pitchFamily="18" charset="0"/>
              </a:rPr>
              <a:t>Date Methods</a:t>
            </a:r>
          </a:p>
          <a:p>
            <a:r>
              <a:rPr lang="en-US" dirty="0" err="1">
                <a:latin typeface="Times New Roman" panose="02020603050405020304" pitchFamily="18" charset="0"/>
                <a:cs typeface="Times New Roman" panose="02020603050405020304" pitchFamily="18" charset="0"/>
                <a:hlinkClick r:id="rId4"/>
              </a:rPr>
              <a:t>getDate</a:t>
            </a:r>
            <a:r>
              <a:rPr lang="en-US" dirty="0">
                <a:latin typeface="Times New Roman" panose="02020603050405020304" pitchFamily="18" charset="0"/>
                <a:cs typeface="Times New Roman" panose="02020603050405020304" pitchFamily="18" charset="0"/>
                <a:hlinkClick r:id="rId4"/>
              </a:rPr>
              <a:t>()</a:t>
            </a:r>
            <a:r>
              <a:rPr lang="en-US" dirty="0">
                <a:latin typeface="Times New Roman" panose="02020603050405020304" pitchFamily="18" charset="0"/>
                <a:cs typeface="Times New Roman" panose="02020603050405020304" pitchFamily="18" charset="0"/>
              </a:rPr>
              <a:t>:It returns the integer value between 1 and 31 that represents the day for the specified date on the basis of local time.</a:t>
            </a:r>
          </a:p>
          <a:p>
            <a:r>
              <a:rPr lang="en-US" dirty="0" err="1">
                <a:latin typeface="Times New Roman" panose="02020603050405020304" pitchFamily="18" charset="0"/>
                <a:cs typeface="Times New Roman" panose="02020603050405020304" pitchFamily="18" charset="0"/>
                <a:hlinkClick r:id="rId5"/>
              </a:rPr>
              <a:t>getDay</a:t>
            </a:r>
            <a:r>
              <a:rPr lang="en-US" dirty="0">
                <a:latin typeface="Times New Roman" panose="02020603050405020304" pitchFamily="18" charset="0"/>
                <a:cs typeface="Times New Roman" panose="02020603050405020304" pitchFamily="18" charset="0"/>
                <a:hlinkClick r:id="rId5"/>
              </a:rPr>
              <a:t>()</a:t>
            </a:r>
            <a:r>
              <a:rPr lang="en-US" dirty="0">
                <a:latin typeface="Times New Roman" panose="02020603050405020304" pitchFamily="18" charset="0"/>
                <a:cs typeface="Times New Roman" panose="02020603050405020304" pitchFamily="18" charset="0"/>
              </a:rPr>
              <a:t>:It returns the integer value between 0 and 6 that represents the day of the week on the basis of local time.</a:t>
            </a:r>
          </a:p>
          <a:p>
            <a:r>
              <a:rPr lang="en-US" dirty="0" err="1">
                <a:latin typeface="Times New Roman" panose="02020603050405020304" pitchFamily="18" charset="0"/>
                <a:cs typeface="Times New Roman" panose="02020603050405020304" pitchFamily="18" charset="0"/>
                <a:hlinkClick r:id="rId6"/>
              </a:rPr>
              <a:t>getFullYears</a:t>
            </a:r>
            <a:r>
              <a:rPr lang="en-US" dirty="0">
                <a:latin typeface="Times New Roman" panose="02020603050405020304" pitchFamily="18" charset="0"/>
                <a:cs typeface="Times New Roman" panose="02020603050405020304" pitchFamily="18" charset="0"/>
                <a:hlinkClick r:id="rId6"/>
              </a:rPr>
              <a:t>()</a:t>
            </a:r>
            <a:r>
              <a:rPr lang="en-US" dirty="0">
                <a:latin typeface="Times New Roman" panose="02020603050405020304" pitchFamily="18" charset="0"/>
                <a:cs typeface="Times New Roman" panose="02020603050405020304" pitchFamily="18" charset="0"/>
              </a:rPr>
              <a:t>:It returns the integer value that represents the year on the basis of local time.</a:t>
            </a:r>
          </a:p>
          <a:p>
            <a:r>
              <a:rPr lang="en-US" dirty="0" err="1">
                <a:latin typeface="Times New Roman" panose="02020603050405020304" pitchFamily="18" charset="0"/>
                <a:cs typeface="Times New Roman" panose="02020603050405020304" pitchFamily="18" charset="0"/>
                <a:hlinkClick r:id="rId7"/>
              </a:rPr>
              <a:t>getHours</a:t>
            </a:r>
            <a:r>
              <a:rPr lang="en-US" dirty="0">
                <a:latin typeface="Times New Roman" panose="02020603050405020304" pitchFamily="18" charset="0"/>
                <a:cs typeface="Times New Roman" panose="02020603050405020304" pitchFamily="18" charset="0"/>
                <a:hlinkClick r:id="rId7"/>
              </a:rPr>
              <a:t>()</a:t>
            </a:r>
            <a:r>
              <a:rPr lang="en-US" dirty="0">
                <a:latin typeface="Times New Roman" panose="02020603050405020304" pitchFamily="18" charset="0"/>
                <a:cs typeface="Times New Roman" panose="02020603050405020304" pitchFamily="18" charset="0"/>
              </a:rPr>
              <a:t>:It returns the integer value between 0 and 23 that represents the hours on the basis of local time.</a:t>
            </a:r>
          </a:p>
          <a:p>
            <a:r>
              <a:rPr lang="en-US" dirty="0" err="1">
                <a:latin typeface="Times New Roman" panose="02020603050405020304" pitchFamily="18" charset="0"/>
                <a:cs typeface="Times New Roman" panose="02020603050405020304" pitchFamily="18" charset="0"/>
                <a:hlinkClick r:id="rId8"/>
              </a:rPr>
              <a:t>getMilliseconds</a:t>
            </a:r>
            <a:r>
              <a:rPr lang="en-US" dirty="0">
                <a:latin typeface="Times New Roman" panose="02020603050405020304" pitchFamily="18" charset="0"/>
                <a:cs typeface="Times New Roman" panose="02020603050405020304" pitchFamily="18" charset="0"/>
                <a:hlinkClick r:id="rId8"/>
              </a:rPr>
              <a:t>()</a:t>
            </a:r>
            <a:r>
              <a:rPr lang="en-US" dirty="0">
                <a:latin typeface="Times New Roman" panose="02020603050405020304" pitchFamily="18" charset="0"/>
                <a:cs typeface="Times New Roman" panose="02020603050405020304" pitchFamily="18" charset="0"/>
              </a:rPr>
              <a:t>:It returns the integer value between 0 and 999 that represents the milliseconds on the basis of local time.</a:t>
            </a:r>
          </a:p>
          <a:p>
            <a:r>
              <a:rPr lang="en-US" dirty="0" err="1">
                <a:latin typeface="Times New Roman" panose="02020603050405020304" pitchFamily="18" charset="0"/>
                <a:cs typeface="Times New Roman" panose="02020603050405020304" pitchFamily="18" charset="0"/>
                <a:hlinkClick r:id="rId9"/>
              </a:rPr>
              <a:t>getMinutes</a:t>
            </a:r>
            <a:r>
              <a:rPr lang="en-US" dirty="0">
                <a:latin typeface="Times New Roman" panose="02020603050405020304" pitchFamily="18" charset="0"/>
                <a:cs typeface="Times New Roman" panose="02020603050405020304" pitchFamily="18" charset="0"/>
                <a:hlinkClick r:id="rId9"/>
              </a:rPr>
              <a:t>()</a:t>
            </a:r>
            <a:r>
              <a:rPr lang="en-US" dirty="0">
                <a:latin typeface="Times New Roman" panose="02020603050405020304" pitchFamily="18" charset="0"/>
                <a:cs typeface="Times New Roman" panose="02020603050405020304" pitchFamily="18" charset="0"/>
              </a:rPr>
              <a:t>:It returns the integer value between 0 and 59 that represents the minutes on the basis of local time.</a:t>
            </a:r>
          </a:p>
          <a:p>
            <a:r>
              <a:rPr lang="en-US" dirty="0" err="1">
                <a:latin typeface="Times New Roman" panose="02020603050405020304" pitchFamily="18" charset="0"/>
                <a:cs typeface="Times New Roman" panose="02020603050405020304" pitchFamily="18" charset="0"/>
                <a:hlinkClick r:id="rId10"/>
              </a:rPr>
              <a:t>getMonth</a:t>
            </a:r>
            <a:r>
              <a:rPr lang="en-US" dirty="0">
                <a:latin typeface="Times New Roman" panose="02020603050405020304" pitchFamily="18" charset="0"/>
                <a:cs typeface="Times New Roman" panose="02020603050405020304" pitchFamily="18" charset="0"/>
                <a:hlinkClick r:id="rId10"/>
              </a:rPr>
              <a:t>()</a:t>
            </a:r>
            <a:r>
              <a:rPr lang="en-US" dirty="0">
                <a:latin typeface="Times New Roman" panose="02020603050405020304" pitchFamily="18" charset="0"/>
                <a:cs typeface="Times New Roman" panose="02020603050405020304" pitchFamily="18" charset="0"/>
              </a:rPr>
              <a:t>:It returns the integer value between 0 and 11 that represents the month on the basis of local time.</a:t>
            </a:r>
          </a:p>
          <a:p>
            <a:r>
              <a:rPr lang="en-US" dirty="0" err="1">
                <a:latin typeface="Times New Roman" panose="02020603050405020304" pitchFamily="18" charset="0"/>
                <a:cs typeface="Times New Roman" panose="02020603050405020304" pitchFamily="18" charset="0"/>
                <a:hlinkClick r:id="rId11"/>
              </a:rPr>
              <a:t>getSeconds</a:t>
            </a:r>
            <a:r>
              <a:rPr lang="en-US" dirty="0">
                <a:latin typeface="Times New Roman" panose="02020603050405020304" pitchFamily="18" charset="0"/>
                <a:cs typeface="Times New Roman" panose="02020603050405020304" pitchFamily="18" charset="0"/>
                <a:hlinkClick r:id="rId11"/>
              </a:rPr>
              <a:t>()</a:t>
            </a:r>
            <a:r>
              <a:rPr lang="en-US" dirty="0">
                <a:latin typeface="Times New Roman" panose="02020603050405020304" pitchFamily="18" charset="0"/>
                <a:cs typeface="Times New Roman" panose="02020603050405020304" pitchFamily="18" charset="0"/>
              </a:rPr>
              <a:t>:It returns the integer value between 0 and 60 that represents the seconds on the basis of local time.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54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9570"/>
            <a:ext cx="8915400" cy="6709529"/>
          </a:xfrm>
          <a:prstGeom prst="rect">
            <a:avLst/>
          </a:prstGeom>
        </p:spPr>
        <p:txBody>
          <a:bodyPr wrap="square">
            <a:spAutoFit/>
          </a:bodyPr>
          <a:lstStyle/>
          <a:p>
            <a:pPr>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JavaScript Math Methods:</a:t>
            </a:r>
          </a:p>
          <a:p>
            <a:pPr>
              <a:buNone/>
            </a:pPr>
            <a:r>
              <a:rPr lang="en-US" sz="1600" dirty="0">
                <a:latin typeface="Times New Roman" panose="02020603050405020304" pitchFamily="18" charset="0"/>
                <a:cs typeface="Times New Roman" panose="02020603050405020304" pitchFamily="18" charset="0"/>
                <a:hlinkClick r:id="rId2"/>
              </a:rPr>
              <a:t>abs()</a:t>
            </a:r>
            <a:r>
              <a:rPr lang="en-US" sz="1600" dirty="0">
                <a:latin typeface="Times New Roman" panose="02020603050405020304" pitchFamily="18" charset="0"/>
                <a:cs typeface="Times New Roman" panose="02020603050405020304" pitchFamily="18" charset="0"/>
              </a:rPr>
              <a:t>:It returns the absolute value of the given number.</a:t>
            </a:r>
          </a:p>
          <a:p>
            <a:pPr>
              <a:buNone/>
            </a:pPr>
            <a:r>
              <a:rPr lang="en-US" sz="1600" dirty="0" err="1">
                <a:latin typeface="Times New Roman" panose="02020603050405020304" pitchFamily="18" charset="0"/>
                <a:cs typeface="Times New Roman" panose="02020603050405020304" pitchFamily="18" charset="0"/>
                <a:hlinkClick r:id="rId3"/>
              </a:rPr>
              <a:t>acos</a:t>
            </a:r>
            <a:r>
              <a:rPr lang="en-US" sz="1600" dirty="0">
                <a:latin typeface="Times New Roman" panose="02020603050405020304" pitchFamily="18" charset="0"/>
                <a:cs typeface="Times New Roman" panose="02020603050405020304" pitchFamily="18" charset="0"/>
                <a:hlinkClick r:id="rId3"/>
              </a:rPr>
              <a:t>()</a:t>
            </a:r>
            <a:r>
              <a:rPr lang="en-US" sz="1600" dirty="0">
                <a:latin typeface="Times New Roman" panose="02020603050405020304" pitchFamily="18" charset="0"/>
                <a:cs typeface="Times New Roman" panose="02020603050405020304" pitchFamily="18" charset="0"/>
              </a:rPr>
              <a:t>:It returns the arccosine of the given number in radians.</a:t>
            </a:r>
          </a:p>
          <a:p>
            <a:pPr>
              <a:buNone/>
            </a:pPr>
            <a:r>
              <a:rPr lang="en-US" sz="1600" dirty="0" err="1">
                <a:latin typeface="Times New Roman" panose="02020603050405020304" pitchFamily="18" charset="0"/>
                <a:cs typeface="Times New Roman" panose="02020603050405020304" pitchFamily="18" charset="0"/>
                <a:hlinkClick r:id="rId4"/>
              </a:rPr>
              <a:t>asin</a:t>
            </a:r>
            <a:r>
              <a:rPr lang="en-US" sz="1600" dirty="0">
                <a:latin typeface="Times New Roman" panose="02020603050405020304" pitchFamily="18" charset="0"/>
                <a:cs typeface="Times New Roman" panose="02020603050405020304" pitchFamily="18" charset="0"/>
                <a:hlinkClick r:id="rId4"/>
              </a:rPr>
              <a:t>()</a:t>
            </a:r>
            <a:r>
              <a:rPr lang="en-US" sz="1600" dirty="0">
                <a:latin typeface="Times New Roman" panose="02020603050405020304" pitchFamily="18" charset="0"/>
                <a:cs typeface="Times New Roman" panose="02020603050405020304" pitchFamily="18" charset="0"/>
              </a:rPr>
              <a:t>:It returns the arcsine of the given number in radians.</a:t>
            </a:r>
          </a:p>
          <a:p>
            <a:pPr>
              <a:buNone/>
            </a:pPr>
            <a:r>
              <a:rPr lang="en-US" sz="1600" dirty="0" err="1">
                <a:latin typeface="Times New Roman" panose="02020603050405020304" pitchFamily="18" charset="0"/>
                <a:cs typeface="Times New Roman" panose="02020603050405020304" pitchFamily="18" charset="0"/>
                <a:hlinkClick r:id="rId5"/>
              </a:rPr>
              <a:t>atan</a:t>
            </a:r>
            <a:r>
              <a:rPr lang="en-US" sz="1600" dirty="0">
                <a:latin typeface="Times New Roman" panose="02020603050405020304" pitchFamily="18" charset="0"/>
                <a:cs typeface="Times New Roman" panose="02020603050405020304" pitchFamily="18" charset="0"/>
                <a:hlinkClick r:id="rId5"/>
              </a:rPr>
              <a:t>()</a:t>
            </a:r>
            <a:r>
              <a:rPr lang="en-US" sz="1600" dirty="0">
                <a:latin typeface="Times New Roman" panose="02020603050405020304" pitchFamily="18" charset="0"/>
                <a:cs typeface="Times New Roman" panose="02020603050405020304" pitchFamily="18" charset="0"/>
              </a:rPr>
              <a:t>:It returns the arc-tangent of the given number in radians.</a:t>
            </a:r>
          </a:p>
          <a:p>
            <a:pPr>
              <a:buNone/>
            </a:pPr>
            <a:r>
              <a:rPr lang="en-US" sz="1600" dirty="0" err="1">
                <a:latin typeface="Times New Roman" panose="02020603050405020304" pitchFamily="18" charset="0"/>
                <a:cs typeface="Times New Roman" panose="02020603050405020304" pitchFamily="18" charset="0"/>
                <a:hlinkClick r:id="rId6"/>
              </a:rPr>
              <a:t>cbrt</a:t>
            </a:r>
            <a:r>
              <a:rPr lang="en-US" sz="1600" dirty="0">
                <a:latin typeface="Times New Roman" panose="02020603050405020304" pitchFamily="18" charset="0"/>
                <a:cs typeface="Times New Roman" panose="02020603050405020304" pitchFamily="18" charset="0"/>
                <a:hlinkClick r:id="rId6"/>
              </a:rPr>
              <a:t>()</a:t>
            </a:r>
            <a:r>
              <a:rPr lang="en-US" sz="1600" dirty="0">
                <a:latin typeface="Times New Roman" panose="02020603050405020304" pitchFamily="18" charset="0"/>
                <a:cs typeface="Times New Roman" panose="02020603050405020304" pitchFamily="18" charset="0"/>
              </a:rPr>
              <a:t>:It returns the cube root of the given number.</a:t>
            </a:r>
          </a:p>
          <a:p>
            <a:pPr>
              <a:buNone/>
            </a:pPr>
            <a:r>
              <a:rPr lang="en-US" sz="1600" dirty="0">
                <a:latin typeface="Times New Roman" panose="02020603050405020304" pitchFamily="18" charset="0"/>
                <a:cs typeface="Times New Roman" panose="02020603050405020304" pitchFamily="18" charset="0"/>
                <a:hlinkClick r:id="rId7"/>
              </a:rPr>
              <a:t>ceil()</a:t>
            </a:r>
            <a:r>
              <a:rPr lang="en-US" sz="1600" dirty="0">
                <a:latin typeface="Times New Roman" panose="02020603050405020304" pitchFamily="18" charset="0"/>
                <a:cs typeface="Times New Roman" panose="02020603050405020304" pitchFamily="18" charset="0"/>
              </a:rPr>
              <a:t>:It returns a smallest integer value, greater than or equal to the given number.</a:t>
            </a:r>
          </a:p>
          <a:p>
            <a:pPr>
              <a:buNone/>
            </a:pPr>
            <a:r>
              <a:rPr lang="en-US" sz="1600" dirty="0">
                <a:latin typeface="Times New Roman" panose="02020603050405020304" pitchFamily="18" charset="0"/>
                <a:cs typeface="Times New Roman" panose="02020603050405020304" pitchFamily="18" charset="0"/>
                <a:hlinkClick r:id="rId8"/>
              </a:rPr>
              <a:t>cos()</a:t>
            </a:r>
            <a:r>
              <a:rPr lang="en-US" sz="1600" dirty="0">
                <a:latin typeface="Times New Roman" panose="02020603050405020304" pitchFamily="18" charset="0"/>
                <a:cs typeface="Times New Roman" panose="02020603050405020304" pitchFamily="18" charset="0"/>
              </a:rPr>
              <a:t>:It returns the cosine of the given number.</a:t>
            </a:r>
          </a:p>
          <a:p>
            <a:pPr>
              <a:buNone/>
            </a:pPr>
            <a:r>
              <a:rPr lang="en-US" sz="1600" dirty="0" err="1">
                <a:latin typeface="Times New Roman" panose="02020603050405020304" pitchFamily="18" charset="0"/>
                <a:cs typeface="Times New Roman" panose="02020603050405020304" pitchFamily="18" charset="0"/>
                <a:hlinkClick r:id="rId9"/>
              </a:rPr>
              <a:t>cosh</a:t>
            </a:r>
            <a:r>
              <a:rPr lang="en-US" sz="1600" dirty="0">
                <a:latin typeface="Times New Roman" panose="02020603050405020304" pitchFamily="18" charset="0"/>
                <a:cs typeface="Times New Roman" panose="02020603050405020304" pitchFamily="18" charset="0"/>
                <a:hlinkClick r:id="rId9"/>
              </a:rPr>
              <a:t>()</a:t>
            </a:r>
            <a:r>
              <a:rPr lang="en-US" sz="1600" dirty="0">
                <a:latin typeface="Times New Roman" panose="02020603050405020304" pitchFamily="18" charset="0"/>
                <a:cs typeface="Times New Roman" panose="02020603050405020304" pitchFamily="18" charset="0"/>
              </a:rPr>
              <a:t>:It returns the hyperbolic cosine of the given number.</a:t>
            </a:r>
          </a:p>
          <a:p>
            <a:pPr>
              <a:buNone/>
            </a:pPr>
            <a:r>
              <a:rPr lang="en-US" sz="1600" dirty="0" err="1">
                <a:latin typeface="Times New Roman" panose="02020603050405020304" pitchFamily="18" charset="0"/>
                <a:cs typeface="Times New Roman" panose="02020603050405020304" pitchFamily="18" charset="0"/>
                <a:hlinkClick r:id="rId10"/>
              </a:rPr>
              <a:t>exp</a:t>
            </a:r>
            <a:r>
              <a:rPr lang="en-US" sz="1600" dirty="0">
                <a:latin typeface="Times New Roman" panose="02020603050405020304" pitchFamily="18" charset="0"/>
                <a:cs typeface="Times New Roman" panose="02020603050405020304" pitchFamily="18" charset="0"/>
                <a:hlinkClick r:id="rId10"/>
              </a:rPr>
              <a:t>()</a:t>
            </a:r>
            <a:r>
              <a:rPr lang="en-US" sz="1600" dirty="0">
                <a:latin typeface="Times New Roman" panose="02020603050405020304" pitchFamily="18" charset="0"/>
                <a:cs typeface="Times New Roman" panose="02020603050405020304" pitchFamily="18" charset="0"/>
              </a:rPr>
              <a:t>:It returns the exponential form of the given number.</a:t>
            </a:r>
          </a:p>
          <a:p>
            <a:pPr>
              <a:buNone/>
            </a:pPr>
            <a:r>
              <a:rPr lang="en-US" sz="1600" dirty="0">
                <a:latin typeface="Times New Roman" panose="02020603050405020304" pitchFamily="18" charset="0"/>
                <a:cs typeface="Times New Roman" panose="02020603050405020304" pitchFamily="18" charset="0"/>
                <a:hlinkClick r:id="rId11"/>
              </a:rPr>
              <a:t>floor()</a:t>
            </a:r>
            <a:r>
              <a:rPr lang="en-US" sz="1600" dirty="0">
                <a:latin typeface="Times New Roman" panose="02020603050405020304" pitchFamily="18" charset="0"/>
                <a:cs typeface="Times New Roman" panose="02020603050405020304" pitchFamily="18" charset="0"/>
              </a:rPr>
              <a:t>:It returns largest integer value, lower than or equal to the given number.</a:t>
            </a:r>
          </a:p>
          <a:p>
            <a:pPr>
              <a:buNone/>
            </a:pPr>
            <a:r>
              <a:rPr lang="en-US" sz="1600" dirty="0" err="1">
                <a:latin typeface="Times New Roman" panose="02020603050405020304" pitchFamily="18" charset="0"/>
                <a:cs typeface="Times New Roman" panose="02020603050405020304" pitchFamily="18" charset="0"/>
                <a:hlinkClick r:id="rId12"/>
              </a:rPr>
              <a:t>hypot</a:t>
            </a:r>
            <a:r>
              <a:rPr lang="en-US" sz="1600" dirty="0">
                <a:latin typeface="Times New Roman" panose="02020603050405020304" pitchFamily="18" charset="0"/>
                <a:cs typeface="Times New Roman" panose="02020603050405020304" pitchFamily="18" charset="0"/>
                <a:hlinkClick r:id="rId12"/>
              </a:rPr>
              <a:t>()</a:t>
            </a:r>
            <a:r>
              <a:rPr lang="en-US" sz="1600" dirty="0">
                <a:latin typeface="Times New Roman" panose="02020603050405020304" pitchFamily="18" charset="0"/>
                <a:cs typeface="Times New Roman" panose="02020603050405020304" pitchFamily="18" charset="0"/>
              </a:rPr>
              <a:t>:It returns square root of sum of the squares of given numbers</a:t>
            </a:r>
          </a:p>
          <a:p>
            <a:pPr>
              <a:buNone/>
            </a:pPr>
            <a:r>
              <a:rPr lang="en-US" sz="1600" dirty="0">
                <a:latin typeface="Times New Roman" panose="02020603050405020304" pitchFamily="18" charset="0"/>
                <a:cs typeface="Times New Roman" panose="02020603050405020304" pitchFamily="18" charset="0"/>
                <a:hlinkClick r:id="rId13"/>
              </a:rPr>
              <a:t>log()</a:t>
            </a:r>
            <a:r>
              <a:rPr lang="en-US" sz="1600" dirty="0">
                <a:latin typeface="Times New Roman" panose="02020603050405020304" pitchFamily="18" charset="0"/>
                <a:cs typeface="Times New Roman" panose="02020603050405020304" pitchFamily="18" charset="0"/>
              </a:rPr>
              <a:t>:It returns natural logarithm of a number.</a:t>
            </a:r>
          </a:p>
          <a:p>
            <a:r>
              <a:rPr lang="en-US" sz="1600" dirty="0">
                <a:latin typeface="Times New Roman" panose="02020603050405020304" pitchFamily="18" charset="0"/>
                <a:cs typeface="Times New Roman" panose="02020603050405020304" pitchFamily="18" charset="0"/>
                <a:hlinkClick r:id="rId14"/>
              </a:rPr>
              <a:t>max()</a:t>
            </a:r>
            <a:r>
              <a:rPr lang="en-US" sz="1600" dirty="0">
                <a:latin typeface="Times New Roman" panose="02020603050405020304" pitchFamily="18" charset="0"/>
                <a:cs typeface="Times New Roman" panose="02020603050405020304" pitchFamily="18" charset="0"/>
              </a:rPr>
              <a:t>:It returns maximum value of the given numbers.</a:t>
            </a:r>
          </a:p>
          <a:p>
            <a:r>
              <a:rPr lang="en-US" sz="1600" dirty="0">
                <a:latin typeface="Times New Roman" panose="02020603050405020304" pitchFamily="18" charset="0"/>
                <a:cs typeface="Times New Roman" panose="02020603050405020304" pitchFamily="18" charset="0"/>
                <a:hlinkClick r:id="rId15"/>
              </a:rPr>
              <a:t>min()</a:t>
            </a:r>
            <a:r>
              <a:rPr lang="en-US" sz="1600" dirty="0">
                <a:latin typeface="Times New Roman" panose="02020603050405020304" pitchFamily="18" charset="0"/>
                <a:cs typeface="Times New Roman" panose="02020603050405020304" pitchFamily="18" charset="0"/>
              </a:rPr>
              <a:t>:It returns minimum value of the given numbers.</a:t>
            </a:r>
          </a:p>
          <a:p>
            <a:r>
              <a:rPr lang="en-US" sz="1600" dirty="0">
                <a:latin typeface="Times New Roman" panose="02020603050405020304" pitchFamily="18" charset="0"/>
                <a:cs typeface="Times New Roman" panose="02020603050405020304" pitchFamily="18" charset="0"/>
                <a:hlinkClick r:id="rId16"/>
              </a:rPr>
              <a:t>pow()</a:t>
            </a:r>
            <a:r>
              <a:rPr lang="en-US" sz="1600" dirty="0">
                <a:latin typeface="Times New Roman" panose="02020603050405020304" pitchFamily="18" charset="0"/>
                <a:cs typeface="Times New Roman" panose="02020603050405020304" pitchFamily="18" charset="0"/>
              </a:rPr>
              <a:t>:It returns value of base to the power of exponent.</a:t>
            </a:r>
          </a:p>
          <a:p>
            <a:r>
              <a:rPr lang="en-US" sz="1600" dirty="0">
                <a:latin typeface="Times New Roman" panose="02020603050405020304" pitchFamily="18" charset="0"/>
                <a:cs typeface="Times New Roman" panose="02020603050405020304" pitchFamily="18" charset="0"/>
                <a:hlinkClick r:id="rId17"/>
              </a:rPr>
              <a:t>random()</a:t>
            </a:r>
            <a:r>
              <a:rPr lang="en-US" sz="1600" dirty="0">
                <a:latin typeface="Times New Roman" panose="02020603050405020304" pitchFamily="18" charset="0"/>
                <a:cs typeface="Times New Roman" panose="02020603050405020304" pitchFamily="18" charset="0"/>
              </a:rPr>
              <a:t>:It returns random number between 0 (inclusive) and 1 (exclusive).</a:t>
            </a:r>
          </a:p>
          <a:p>
            <a:r>
              <a:rPr lang="en-US" sz="1600" dirty="0">
                <a:latin typeface="Times New Roman" panose="02020603050405020304" pitchFamily="18" charset="0"/>
                <a:cs typeface="Times New Roman" panose="02020603050405020304" pitchFamily="18" charset="0"/>
                <a:hlinkClick r:id="rId18"/>
              </a:rPr>
              <a:t>round()</a:t>
            </a:r>
            <a:r>
              <a:rPr lang="en-US" sz="1600" dirty="0">
                <a:latin typeface="Times New Roman" panose="02020603050405020304" pitchFamily="18" charset="0"/>
                <a:cs typeface="Times New Roman" panose="02020603050405020304" pitchFamily="18" charset="0"/>
              </a:rPr>
              <a:t>:It returns closest integer value of the given number.</a:t>
            </a:r>
          </a:p>
          <a:p>
            <a:r>
              <a:rPr lang="en-US" sz="1600" dirty="0">
                <a:latin typeface="Times New Roman" panose="02020603050405020304" pitchFamily="18" charset="0"/>
                <a:cs typeface="Times New Roman" panose="02020603050405020304" pitchFamily="18" charset="0"/>
                <a:hlinkClick r:id="rId19"/>
              </a:rPr>
              <a:t>sign()</a:t>
            </a:r>
            <a:r>
              <a:rPr lang="en-US" sz="1600" dirty="0">
                <a:latin typeface="Times New Roman" panose="02020603050405020304" pitchFamily="18" charset="0"/>
                <a:cs typeface="Times New Roman" panose="02020603050405020304" pitchFamily="18" charset="0"/>
              </a:rPr>
              <a:t>:It returns the sign of the given number</a:t>
            </a:r>
          </a:p>
          <a:p>
            <a:r>
              <a:rPr lang="en-US" sz="1600" dirty="0">
                <a:latin typeface="Times New Roman" panose="02020603050405020304" pitchFamily="18" charset="0"/>
                <a:cs typeface="Times New Roman" panose="02020603050405020304" pitchFamily="18" charset="0"/>
                <a:hlinkClick r:id="rId20"/>
              </a:rPr>
              <a:t>sin()</a:t>
            </a:r>
            <a:r>
              <a:rPr lang="en-US" sz="1600" dirty="0">
                <a:latin typeface="Times New Roman" panose="02020603050405020304" pitchFamily="18" charset="0"/>
                <a:cs typeface="Times New Roman" panose="02020603050405020304" pitchFamily="18" charset="0"/>
              </a:rPr>
              <a:t>:It returns the sine of the given number.</a:t>
            </a:r>
          </a:p>
          <a:p>
            <a:r>
              <a:rPr lang="en-US" sz="1600" dirty="0" err="1">
                <a:latin typeface="Times New Roman" panose="02020603050405020304" pitchFamily="18" charset="0"/>
                <a:cs typeface="Times New Roman" panose="02020603050405020304" pitchFamily="18" charset="0"/>
                <a:hlinkClick r:id="rId21"/>
              </a:rPr>
              <a:t>sinh</a:t>
            </a:r>
            <a:r>
              <a:rPr lang="en-US" sz="1600" dirty="0">
                <a:latin typeface="Times New Roman" panose="02020603050405020304" pitchFamily="18" charset="0"/>
                <a:cs typeface="Times New Roman" panose="02020603050405020304" pitchFamily="18" charset="0"/>
                <a:hlinkClick r:id="rId21"/>
              </a:rPr>
              <a:t>()</a:t>
            </a:r>
            <a:r>
              <a:rPr lang="en-US" sz="1600" dirty="0">
                <a:latin typeface="Times New Roman" panose="02020603050405020304" pitchFamily="18" charset="0"/>
                <a:cs typeface="Times New Roman" panose="02020603050405020304" pitchFamily="18" charset="0"/>
              </a:rPr>
              <a:t>:It returns the hyperbolic sine of the given number.</a:t>
            </a:r>
          </a:p>
          <a:p>
            <a:r>
              <a:rPr lang="en-US" sz="1600" dirty="0" err="1">
                <a:latin typeface="Times New Roman" panose="02020603050405020304" pitchFamily="18" charset="0"/>
                <a:cs typeface="Times New Roman" panose="02020603050405020304" pitchFamily="18" charset="0"/>
                <a:hlinkClick r:id="rId22"/>
              </a:rPr>
              <a:t>sqrt</a:t>
            </a:r>
            <a:r>
              <a:rPr lang="en-US" sz="1600" dirty="0">
                <a:latin typeface="Times New Roman" panose="02020603050405020304" pitchFamily="18" charset="0"/>
                <a:cs typeface="Times New Roman" panose="02020603050405020304" pitchFamily="18" charset="0"/>
                <a:hlinkClick r:id="rId22"/>
              </a:rPr>
              <a:t>()</a:t>
            </a:r>
            <a:r>
              <a:rPr lang="en-US" sz="1600" dirty="0">
                <a:latin typeface="Times New Roman" panose="02020603050405020304" pitchFamily="18" charset="0"/>
                <a:cs typeface="Times New Roman" panose="02020603050405020304" pitchFamily="18" charset="0"/>
              </a:rPr>
              <a:t>:It returns the square root of the given number</a:t>
            </a:r>
          </a:p>
          <a:p>
            <a:r>
              <a:rPr lang="en-US" sz="1600" dirty="0">
                <a:latin typeface="Times New Roman" panose="02020603050405020304" pitchFamily="18" charset="0"/>
                <a:cs typeface="Times New Roman" panose="02020603050405020304" pitchFamily="18" charset="0"/>
                <a:hlinkClick r:id="rId23"/>
              </a:rPr>
              <a:t>tan()</a:t>
            </a:r>
            <a:r>
              <a:rPr lang="en-US" sz="1600" dirty="0">
                <a:latin typeface="Times New Roman" panose="02020603050405020304" pitchFamily="18" charset="0"/>
                <a:cs typeface="Times New Roman" panose="02020603050405020304" pitchFamily="18" charset="0"/>
              </a:rPr>
              <a:t>:It returns the tangent of the given number.</a:t>
            </a:r>
          </a:p>
          <a:p>
            <a:r>
              <a:rPr lang="en-US" sz="1600" dirty="0" err="1">
                <a:latin typeface="Times New Roman" panose="02020603050405020304" pitchFamily="18" charset="0"/>
                <a:cs typeface="Times New Roman" panose="02020603050405020304" pitchFamily="18" charset="0"/>
                <a:hlinkClick r:id="rId24"/>
              </a:rPr>
              <a:t>tanh</a:t>
            </a:r>
            <a:r>
              <a:rPr lang="en-US" sz="1600" dirty="0">
                <a:latin typeface="Times New Roman" panose="02020603050405020304" pitchFamily="18" charset="0"/>
                <a:cs typeface="Times New Roman" panose="02020603050405020304" pitchFamily="18" charset="0"/>
                <a:hlinkClick r:id="rId24"/>
              </a:rPr>
              <a:t>()</a:t>
            </a:r>
            <a:r>
              <a:rPr lang="en-US" sz="1600" dirty="0">
                <a:latin typeface="Times New Roman" panose="02020603050405020304" pitchFamily="18" charset="0"/>
                <a:cs typeface="Times New Roman" panose="02020603050405020304" pitchFamily="18" charset="0"/>
              </a:rPr>
              <a:t>:It returns the hyperbolic tangent of the given number.</a:t>
            </a:r>
          </a:p>
          <a:p>
            <a:r>
              <a:rPr lang="en-US" sz="1600" dirty="0" err="1">
                <a:latin typeface="Times New Roman" panose="02020603050405020304" pitchFamily="18" charset="0"/>
                <a:cs typeface="Times New Roman" panose="02020603050405020304" pitchFamily="18" charset="0"/>
                <a:hlinkClick r:id="rId25"/>
              </a:rPr>
              <a:t>trunc</a:t>
            </a:r>
            <a:r>
              <a:rPr lang="en-US" sz="1600" dirty="0">
                <a:latin typeface="Times New Roman" panose="02020603050405020304" pitchFamily="18" charset="0"/>
                <a:cs typeface="Times New Roman" panose="02020603050405020304" pitchFamily="18" charset="0"/>
                <a:hlinkClick r:id="rId25"/>
              </a:rPr>
              <a:t>()</a:t>
            </a:r>
            <a:r>
              <a:rPr lang="en-US" sz="1600" dirty="0">
                <a:latin typeface="Times New Roman" panose="02020603050405020304" pitchFamily="18" charset="0"/>
                <a:cs typeface="Times New Roman" panose="02020603050405020304" pitchFamily="18" charset="0"/>
              </a:rPr>
              <a:t>:It returns an integer part of the given number.</a:t>
            </a:r>
          </a:p>
          <a:p>
            <a:pPr>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426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915400" cy="5859553"/>
          </a:xfrm>
          <a:prstGeom prst="rect">
            <a:avLst/>
          </a:prstGeom>
        </p:spPr>
        <p:txBody>
          <a:bodyPr wrap="square">
            <a:spAutoFit/>
          </a:bodyPr>
          <a:lstStyle/>
          <a:p>
            <a:pPr>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MIN_VALUE:-returns the largest minimum value.</a:t>
            </a:r>
          </a:p>
          <a:p>
            <a:pPr>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MAX_VALUE:-returns the largest maximum value.</a:t>
            </a:r>
          </a:p>
          <a:p>
            <a:pPr>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POSITIVE_INFINITY</a:t>
            </a:r>
            <a:r>
              <a:rPr lang="en-US" dirty="0">
                <a:solidFill>
                  <a:srgbClr val="FFFF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returns positive infinity, overflow value.</a:t>
            </a:r>
          </a:p>
          <a:p>
            <a:pPr>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NEGATIVE_INFINITY:-returns negative infinity, overflow value.</a:t>
            </a:r>
          </a:p>
          <a:p>
            <a:pPr>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Nan:- represents "No</a:t>
            </a:r>
            <a:r>
              <a:rPr lang="en-US" dirty="0">
                <a:latin typeface="Times New Roman" panose="02020603050405020304" pitchFamily="18" charset="0"/>
                <a:cs typeface="Times New Roman" panose="02020603050405020304" pitchFamily="18" charset="0"/>
              </a:rPr>
              <a:t>t a Number" value.</a:t>
            </a:r>
          </a:p>
          <a:p>
            <a:pPr>
              <a:lnSpc>
                <a:spcPct val="150000"/>
              </a:lnSpc>
              <a:buNone/>
            </a:pPr>
            <a:r>
              <a:rPr lang="en-US" b="1" dirty="0">
                <a:latin typeface="Times New Roman" panose="02020603050405020304" pitchFamily="18" charset="0"/>
                <a:cs typeface="Times New Roman" panose="02020603050405020304" pitchFamily="18" charset="0"/>
              </a:rPr>
              <a:t>                            JavaScript Number Methods</a:t>
            </a:r>
          </a:p>
          <a:p>
            <a:pPr>
              <a:lnSpc>
                <a:spcPct val="150000"/>
              </a:lnSpc>
            </a:pPr>
            <a:r>
              <a:rPr lang="en-US" dirty="0" err="1">
                <a:latin typeface="Times New Roman" panose="02020603050405020304" pitchFamily="18" charset="0"/>
                <a:cs typeface="Times New Roman" panose="02020603050405020304" pitchFamily="18" charset="0"/>
                <a:hlinkClick r:id="rId2"/>
              </a:rPr>
              <a:t>isFinite</a:t>
            </a:r>
            <a:r>
              <a:rPr lang="en-US" dirty="0">
                <a:latin typeface="Times New Roman" panose="02020603050405020304" pitchFamily="18" charset="0"/>
                <a:cs typeface="Times New Roman" panose="02020603050405020304" pitchFamily="18" charset="0"/>
                <a:hlinkClick r:id="rId2"/>
              </a:rPr>
              <a:t>()</a:t>
            </a:r>
            <a:r>
              <a:rPr lang="en-US" dirty="0">
                <a:latin typeface="Times New Roman" panose="02020603050405020304" pitchFamily="18" charset="0"/>
                <a:cs typeface="Times New Roman" panose="02020603050405020304" pitchFamily="18" charset="0"/>
              </a:rPr>
              <a:t>:It determines whether the given value is a finite number.</a:t>
            </a:r>
          </a:p>
          <a:p>
            <a:pPr>
              <a:lnSpc>
                <a:spcPct val="150000"/>
              </a:lnSpc>
            </a:pPr>
            <a:r>
              <a:rPr lang="en-US" dirty="0" err="1">
                <a:latin typeface="Times New Roman" panose="02020603050405020304" pitchFamily="18" charset="0"/>
                <a:cs typeface="Times New Roman" panose="02020603050405020304" pitchFamily="18" charset="0"/>
                <a:hlinkClick r:id="rId3"/>
              </a:rPr>
              <a:t>isInteger</a:t>
            </a:r>
            <a:r>
              <a:rPr lang="en-US" dirty="0">
                <a:latin typeface="Times New Roman" panose="02020603050405020304" pitchFamily="18" charset="0"/>
                <a:cs typeface="Times New Roman" panose="02020603050405020304" pitchFamily="18" charset="0"/>
                <a:hlinkClick r:id="rId3"/>
              </a:rPr>
              <a:t>()</a:t>
            </a:r>
            <a:r>
              <a:rPr lang="en-US" dirty="0">
                <a:latin typeface="Times New Roman" panose="02020603050405020304" pitchFamily="18" charset="0"/>
                <a:cs typeface="Times New Roman" panose="02020603050405020304" pitchFamily="18" charset="0"/>
              </a:rPr>
              <a:t>:It determines whether the given value is an integer.</a:t>
            </a:r>
          </a:p>
          <a:p>
            <a:pPr>
              <a:lnSpc>
                <a:spcPct val="150000"/>
              </a:lnSpc>
            </a:pPr>
            <a:r>
              <a:rPr lang="en-US" dirty="0" err="1">
                <a:latin typeface="Times New Roman" panose="02020603050405020304" pitchFamily="18" charset="0"/>
                <a:cs typeface="Times New Roman" panose="02020603050405020304" pitchFamily="18" charset="0"/>
                <a:hlinkClick r:id="rId4"/>
              </a:rPr>
              <a:t>parseFloat</a:t>
            </a:r>
            <a:r>
              <a:rPr lang="en-US" dirty="0">
                <a:latin typeface="Times New Roman" panose="02020603050405020304" pitchFamily="18" charset="0"/>
                <a:cs typeface="Times New Roman" panose="02020603050405020304" pitchFamily="18" charset="0"/>
                <a:hlinkClick r:id="rId4"/>
              </a:rPr>
              <a:t>()</a:t>
            </a:r>
            <a:r>
              <a:rPr lang="en-US" dirty="0">
                <a:latin typeface="Times New Roman" panose="02020603050405020304" pitchFamily="18" charset="0"/>
                <a:cs typeface="Times New Roman" panose="02020603050405020304" pitchFamily="18" charset="0"/>
              </a:rPr>
              <a:t>:It converts the given string into a floating point number.</a:t>
            </a:r>
          </a:p>
          <a:p>
            <a:pPr>
              <a:lnSpc>
                <a:spcPct val="150000"/>
              </a:lnSpc>
            </a:pPr>
            <a:r>
              <a:rPr lang="en-US" dirty="0" err="1">
                <a:latin typeface="Times New Roman" panose="02020603050405020304" pitchFamily="18" charset="0"/>
                <a:cs typeface="Times New Roman" panose="02020603050405020304" pitchFamily="18" charset="0"/>
                <a:hlinkClick r:id="rId5"/>
              </a:rPr>
              <a:t>parseInt</a:t>
            </a:r>
            <a:r>
              <a:rPr lang="en-US" dirty="0">
                <a:latin typeface="Times New Roman" panose="02020603050405020304" pitchFamily="18" charset="0"/>
                <a:cs typeface="Times New Roman" panose="02020603050405020304" pitchFamily="18" charset="0"/>
                <a:hlinkClick r:id="rId5"/>
              </a:rPr>
              <a:t>()</a:t>
            </a:r>
            <a:r>
              <a:rPr lang="en-US" dirty="0">
                <a:latin typeface="Times New Roman" panose="02020603050405020304" pitchFamily="18" charset="0"/>
                <a:cs typeface="Times New Roman" panose="02020603050405020304" pitchFamily="18" charset="0"/>
              </a:rPr>
              <a:t>:It converts the given string into an integer number.</a:t>
            </a:r>
          </a:p>
          <a:p>
            <a:pPr>
              <a:lnSpc>
                <a:spcPct val="150000"/>
              </a:lnSpc>
            </a:pPr>
            <a:r>
              <a:rPr lang="en-US" dirty="0" err="1">
                <a:latin typeface="Times New Roman" panose="02020603050405020304" pitchFamily="18" charset="0"/>
                <a:cs typeface="Times New Roman" panose="02020603050405020304" pitchFamily="18" charset="0"/>
                <a:hlinkClick r:id="rId6"/>
              </a:rPr>
              <a:t>toExponential</a:t>
            </a:r>
            <a:r>
              <a:rPr lang="en-US" dirty="0">
                <a:latin typeface="Times New Roman" panose="02020603050405020304" pitchFamily="18" charset="0"/>
                <a:cs typeface="Times New Roman" panose="02020603050405020304" pitchFamily="18" charset="0"/>
                <a:hlinkClick r:id="rId6"/>
              </a:rPr>
              <a:t>()</a:t>
            </a:r>
            <a:r>
              <a:rPr lang="en-US" dirty="0">
                <a:latin typeface="Times New Roman" panose="02020603050405020304" pitchFamily="18" charset="0"/>
                <a:cs typeface="Times New Roman" panose="02020603050405020304" pitchFamily="18" charset="0"/>
              </a:rPr>
              <a:t>:It returns the string that represents exponential notation of the given number.</a:t>
            </a:r>
          </a:p>
          <a:p>
            <a:pPr>
              <a:lnSpc>
                <a:spcPct val="150000"/>
              </a:lnSpc>
            </a:pPr>
            <a:r>
              <a:rPr lang="en-US" dirty="0" err="1">
                <a:latin typeface="Times New Roman" panose="02020603050405020304" pitchFamily="18" charset="0"/>
                <a:cs typeface="Times New Roman" panose="02020603050405020304" pitchFamily="18" charset="0"/>
                <a:hlinkClick r:id="rId7"/>
              </a:rPr>
              <a:t>toFixed</a:t>
            </a:r>
            <a:r>
              <a:rPr lang="en-US" dirty="0">
                <a:latin typeface="Times New Roman" panose="02020603050405020304" pitchFamily="18" charset="0"/>
                <a:cs typeface="Times New Roman" panose="02020603050405020304" pitchFamily="18" charset="0"/>
                <a:hlinkClick r:id="rId7"/>
              </a:rPr>
              <a:t>()</a:t>
            </a:r>
            <a:r>
              <a:rPr lang="en-US" dirty="0">
                <a:latin typeface="Times New Roman" panose="02020603050405020304" pitchFamily="18" charset="0"/>
                <a:cs typeface="Times New Roman" panose="02020603050405020304" pitchFamily="18" charset="0"/>
              </a:rPr>
              <a:t>:It returns the string that represents a number with exact digits after a decimal point.</a:t>
            </a:r>
          </a:p>
          <a:p>
            <a:pPr>
              <a:lnSpc>
                <a:spcPct val="150000"/>
              </a:lnSpc>
            </a:pPr>
            <a:r>
              <a:rPr lang="en-US" dirty="0" err="1">
                <a:latin typeface="Times New Roman" panose="02020603050405020304" pitchFamily="18" charset="0"/>
                <a:cs typeface="Times New Roman" panose="02020603050405020304" pitchFamily="18" charset="0"/>
                <a:hlinkClick r:id="rId8"/>
              </a:rPr>
              <a:t>toPrecision</a:t>
            </a:r>
            <a:r>
              <a:rPr lang="en-US" dirty="0">
                <a:latin typeface="Times New Roman" panose="02020603050405020304" pitchFamily="18" charset="0"/>
                <a:cs typeface="Times New Roman" panose="02020603050405020304" pitchFamily="18" charset="0"/>
                <a:hlinkClick r:id="rId8"/>
              </a:rPr>
              <a:t>()</a:t>
            </a:r>
            <a:r>
              <a:rPr lang="en-US" dirty="0">
                <a:latin typeface="Times New Roman" panose="02020603050405020304" pitchFamily="18" charset="0"/>
                <a:cs typeface="Times New Roman" panose="02020603050405020304" pitchFamily="18" charset="0"/>
              </a:rPr>
              <a:t>:It returns the string representing a number of specified precision.</a:t>
            </a:r>
            <a:r>
              <a:rPr lang="en-US" dirty="0">
                <a:latin typeface="Times New Roman" panose="02020603050405020304" pitchFamily="18" charset="0"/>
                <a:cs typeface="Times New Roman" panose="02020603050405020304" pitchFamily="18" charset="0"/>
                <a:hlinkClick r:id="rId9"/>
              </a:rPr>
              <a:t>t</a:t>
            </a:r>
          </a:p>
          <a:p>
            <a:pPr>
              <a:lnSpc>
                <a:spcPct val="150000"/>
              </a:lnSpc>
            </a:pPr>
            <a:r>
              <a:rPr lang="en-US" dirty="0" err="1">
                <a:latin typeface="Times New Roman" panose="02020603050405020304" pitchFamily="18" charset="0"/>
                <a:cs typeface="Times New Roman" panose="02020603050405020304" pitchFamily="18" charset="0"/>
                <a:hlinkClick r:id="rId9"/>
              </a:rPr>
              <a:t>oString</a:t>
            </a:r>
            <a:r>
              <a:rPr lang="en-US" dirty="0">
                <a:latin typeface="Times New Roman" panose="02020603050405020304" pitchFamily="18" charset="0"/>
                <a:cs typeface="Times New Roman" panose="02020603050405020304" pitchFamily="18" charset="0"/>
                <a:hlinkClick r:id="rId9"/>
              </a:rPr>
              <a:t>()</a:t>
            </a:r>
            <a:r>
              <a:rPr lang="en-US" dirty="0">
                <a:latin typeface="Times New Roman" panose="02020603050405020304" pitchFamily="18" charset="0"/>
                <a:cs typeface="Times New Roman" panose="02020603050405020304" pitchFamily="18" charset="0"/>
              </a:rPr>
              <a:t>:It returns the given number in the form of string.</a:t>
            </a:r>
          </a:p>
        </p:txBody>
      </p:sp>
    </p:spTree>
    <p:extLst>
      <p:ext uri="{BB962C8B-B14F-4D97-AF65-F5344CB8AC3E}">
        <p14:creationId xmlns:p14="http://schemas.microsoft.com/office/powerpoint/2010/main" val="2400066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JavaScript Events</a:t>
            </a:r>
          </a:p>
        </p:txBody>
      </p:sp>
      <p:sp>
        <p:nvSpPr>
          <p:cNvPr id="3" name="Content Placeholder 2"/>
          <p:cNvSpPr>
            <a:spLocks noGrp="1"/>
          </p:cNvSpPr>
          <p:nvPr>
            <p:ph idx="1"/>
          </p:nvPr>
        </p:nvSpPr>
        <p:spPr>
          <a:xfrm>
            <a:off x="685800" y="1981200"/>
            <a:ext cx="7772400" cy="4078224"/>
          </a:xfrm>
        </p:spPr>
        <p:txBody>
          <a:bodyPr>
            <a:normAutofit lnSpcReduction="10000"/>
          </a:bodyPr>
          <a:lstStyle/>
          <a:p>
            <a:r>
              <a:rPr lang="en-US" dirty="0">
                <a:latin typeface="Times New Roman" panose="02020603050405020304" pitchFamily="18" charset="0"/>
                <a:cs typeface="Times New Roman" panose="02020603050405020304" pitchFamily="18" charset="0"/>
              </a:rPr>
              <a:t>HTML events are </a:t>
            </a:r>
            <a:r>
              <a:rPr lang="en-US" b="1" dirty="0">
                <a:latin typeface="Times New Roman" panose="02020603050405020304" pitchFamily="18" charset="0"/>
                <a:cs typeface="Times New Roman" panose="02020603050405020304" pitchFamily="18" charset="0"/>
              </a:rPr>
              <a:t>"things"</a:t>
            </a:r>
            <a:r>
              <a:rPr lang="en-US" dirty="0">
                <a:latin typeface="Times New Roman" panose="02020603050405020304" pitchFamily="18" charset="0"/>
                <a:cs typeface="Times New Roman" panose="02020603050405020304" pitchFamily="18" charset="0"/>
              </a:rPr>
              <a:t> that happen to HTML elements.</a:t>
            </a:r>
          </a:p>
          <a:p>
            <a:r>
              <a:rPr lang="en-US" dirty="0">
                <a:latin typeface="Times New Roman" panose="02020603050405020304" pitchFamily="18" charset="0"/>
                <a:cs typeface="Times New Roman" panose="02020603050405020304" pitchFamily="18" charset="0"/>
              </a:rPr>
              <a:t>When JavaScript is used in HTML pages, JavaScript can </a:t>
            </a:r>
            <a:r>
              <a:rPr lang="en-US" b="1" dirty="0">
                <a:latin typeface="Times New Roman" panose="02020603050405020304" pitchFamily="18" charset="0"/>
                <a:cs typeface="Times New Roman" panose="02020603050405020304" pitchFamily="18" charset="0"/>
              </a:rPr>
              <a:t>"react"</a:t>
            </a:r>
            <a:r>
              <a:rPr lang="en-US" dirty="0">
                <a:latin typeface="Times New Roman" panose="02020603050405020304" pitchFamily="18" charset="0"/>
                <a:cs typeface="Times New Roman" panose="02020603050405020304" pitchFamily="18" charset="0"/>
              </a:rPr>
              <a:t> on these events.</a:t>
            </a:r>
          </a:p>
          <a:p>
            <a:r>
              <a:rPr lang="en-US" dirty="0">
                <a:latin typeface="Times New Roman" panose="02020603050405020304" pitchFamily="18" charset="0"/>
                <a:cs typeface="Times New Roman" panose="02020603050405020304" pitchFamily="18" charset="0"/>
              </a:rPr>
              <a:t>An HTML event can be something the browser does, or something a user does.</a:t>
            </a:r>
          </a:p>
          <a:p>
            <a:pPr marL="0" indent="0">
              <a:buNone/>
            </a:pPr>
            <a:r>
              <a:rPr lang="en-US" dirty="0">
                <a:latin typeface="Times New Roman" panose="02020603050405020304" pitchFamily="18" charset="0"/>
                <a:cs typeface="Times New Roman" panose="02020603050405020304" pitchFamily="18" charset="0"/>
              </a:rPr>
              <a:t>Here are some examples of HTML events:</a:t>
            </a:r>
          </a:p>
          <a:p>
            <a:r>
              <a:rPr lang="en-US" sz="2000" dirty="0">
                <a:solidFill>
                  <a:srgbClr val="7030A0"/>
                </a:solidFill>
                <a:latin typeface="Times New Roman" panose="02020603050405020304" pitchFamily="18" charset="0"/>
                <a:cs typeface="Times New Roman" panose="02020603050405020304" pitchFamily="18" charset="0"/>
              </a:rPr>
              <a:t>An HTML web page has finished loading</a:t>
            </a:r>
          </a:p>
          <a:p>
            <a:r>
              <a:rPr lang="en-US" sz="2000" dirty="0">
                <a:solidFill>
                  <a:srgbClr val="7030A0"/>
                </a:solidFill>
                <a:latin typeface="Times New Roman" panose="02020603050405020304" pitchFamily="18" charset="0"/>
                <a:cs typeface="Times New Roman" panose="02020603050405020304" pitchFamily="18" charset="0"/>
              </a:rPr>
              <a:t>An HTML input field was changed</a:t>
            </a:r>
          </a:p>
          <a:p>
            <a:r>
              <a:rPr lang="en-US" sz="2000" dirty="0">
                <a:solidFill>
                  <a:srgbClr val="7030A0"/>
                </a:solidFill>
                <a:latin typeface="Times New Roman" panose="02020603050405020304" pitchFamily="18" charset="0"/>
                <a:cs typeface="Times New Roman" panose="02020603050405020304" pitchFamily="18" charset="0"/>
              </a:rPr>
              <a:t>An HTML button was clicked</a:t>
            </a:r>
          </a:p>
          <a:p>
            <a:pPr>
              <a:buNone/>
            </a:pPr>
            <a:r>
              <a:rPr lang="en-US" sz="2000" dirty="0">
                <a:solidFill>
                  <a:srgbClr val="7030A0"/>
                </a:solidFill>
                <a:latin typeface="Times New Roman" panose="02020603050405020304" pitchFamily="18" charset="0"/>
                <a:cs typeface="Times New Roman" panose="02020603050405020304" pitchFamily="18" charset="0"/>
              </a:rPr>
              <a:t>Syntax</a:t>
            </a:r>
          </a:p>
          <a:p>
            <a:pPr>
              <a:buNone/>
            </a:pPr>
            <a:r>
              <a:rPr lang="en-US" dirty="0">
                <a:solidFill>
                  <a:srgbClr val="FF0000"/>
                </a:solidFill>
                <a:latin typeface="Times New Roman" panose="02020603050405020304" pitchFamily="18" charset="0"/>
                <a:cs typeface="Times New Roman" panose="02020603050405020304" pitchFamily="18" charset="0"/>
              </a:rPr>
              <a:t>&lt;</a:t>
            </a:r>
            <a:r>
              <a:rPr lang="en-US" i="1" dirty="0">
                <a:solidFill>
                  <a:srgbClr val="FF0000"/>
                </a:solidFill>
                <a:latin typeface="Times New Roman" panose="02020603050405020304" pitchFamily="18" charset="0"/>
                <a:cs typeface="Times New Roman" panose="02020603050405020304" pitchFamily="18" charset="0"/>
              </a:rPr>
              <a:t>element</a:t>
            </a:r>
            <a:r>
              <a:rPr lang="en-US" dirty="0">
                <a:solidFill>
                  <a:srgbClr val="FF0000"/>
                </a:solidFill>
                <a:latin typeface="Times New Roman" panose="02020603050405020304" pitchFamily="18" charset="0"/>
                <a:cs typeface="Times New Roman" panose="02020603050405020304" pitchFamily="18" charset="0"/>
              </a:rPr>
              <a:t> </a:t>
            </a:r>
            <a:r>
              <a:rPr lang="en-US" i="1" dirty="0">
                <a:solidFill>
                  <a:srgbClr val="FF0000"/>
                </a:solidFill>
                <a:latin typeface="Times New Roman" panose="02020603050405020304" pitchFamily="18" charset="0"/>
                <a:cs typeface="Times New Roman" panose="02020603050405020304" pitchFamily="18" charset="0"/>
              </a:rPr>
              <a:t>event</a:t>
            </a:r>
            <a:r>
              <a:rPr lang="en-US" dirty="0">
                <a:solidFill>
                  <a:srgbClr val="FF0000"/>
                </a:solidFill>
                <a:latin typeface="Times New Roman" panose="02020603050405020304" pitchFamily="18" charset="0"/>
                <a:cs typeface="Times New Roman" panose="02020603050405020304" pitchFamily="18" charset="0"/>
              </a:rPr>
              <a:t>=</a:t>
            </a:r>
            <a:r>
              <a:rPr lang="en-US" b="1" dirty="0">
                <a:solidFill>
                  <a:srgbClr val="FF0000"/>
                </a:solidFill>
                <a:latin typeface="Times New Roman" panose="02020603050405020304" pitchFamily="18" charset="0"/>
                <a:cs typeface="Times New Roman" panose="02020603050405020304" pitchFamily="18" charset="0"/>
              </a:rPr>
              <a:t>'</a:t>
            </a:r>
            <a:r>
              <a:rPr lang="en-US" b="1" i="1" dirty="0">
                <a:solidFill>
                  <a:srgbClr val="FF0000"/>
                </a:solidFill>
                <a:latin typeface="Times New Roman" panose="02020603050405020304" pitchFamily="18" charset="0"/>
                <a:cs typeface="Times New Roman" panose="02020603050405020304" pitchFamily="18" charset="0"/>
              </a:rPr>
              <a:t>some JavaScript</a:t>
            </a:r>
            <a:r>
              <a:rPr lang="en-US" b="1" dirty="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&gt;</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7772400" cy="5257800"/>
          </a:xfrm>
        </p:spPr>
        <p:txBody>
          <a:bodyPr/>
          <a:lstStyle/>
          <a:p>
            <a:pPr>
              <a:buNone/>
            </a:pPr>
            <a:r>
              <a:rPr lang="en-US" dirty="0"/>
              <a:t>	&lt;button </a:t>
            </a:r>
            <a:r>
              <a:rPr lang="en-US" dirty="0" err="1"/>
              <a:t>onclick</a:t>
            </a:r>
            <a:r>
              <a:rPr lang="en-US" dirty="0"/>
              <a:t>="</a:t>
            </a:r>
            <a:r>
              <a:rPr lang="en-US" dirty="0" err="1"/>
              <a:t>document.getElementById</a:t>
            </a:r>
            <a:r>
              <a:rPr lang="en-US" dirty="0"/>
              <a:t>('demo').</a:t>
            </a:r>
            <a:r>
              <a:rPr lang="en-US" dirty="0" err="1"/>
              <a:t>innerHTML</a:t>
            </a:r>
            <a:r>
              <a:rPr lang="en-US" dirty="0"/>
              <a:t> = Date()"&gt;The time is?&lt;/button&gt;</a:t>
            </a:r>
          </a:p>
        </p:txBody>
      </p:sp>
      <p:graphicFrame>
        <p:nvGraphicFramePr>
          <p:cNvPr id="5" name="Table 4"/>
          <p:cNvGraphicFramePr>
            <a:graphicFrameLocks noGrp="1"/>
          </p:cNvGraphicFramePr>
          <p:nvPr>
            <p:extLst>
              <p:ext uri="{D42A27DB-BD31-4B8C-83A1-F6EECF244321}">
                <p14:modId xmlns:p14="http://schemas.microsoft.com/office/powerpoint/2010/main" val="3632915033"/>
              </p:ext>
            </p:extLst>
          </p:nvPr>
        </p:nvGraphicFramePr>
        <p:xfrm>
          <a:off x="914400" y="2286000"/>
          <a:ext cx="7543800" cy="3035008"/>
        </p:xfrm>
        <a:graphic>
          <a:graphicData uri="http://schemas.openxmlformats.org/drawingml/2006/table">
            <a:tbl>
              <a:tblPr/>
              <a:tblGrid>
                <a:gridCol w="1752600">
                  <a:extLst>
                    <a:ext uri="{9D8B030D-6E8A-4147-A177-3AD203B41FA5}">
                      <a16:colId xmlns:a16="http://schemas.microsoft.com/office/drawing/2014/main" val="88106225"/>
                    </a:ext>
                  </a:extLst>
                </a:gridCol>
                <a:gridCol w="5791200">
                  <a:extLst>
                    <a:ext uri="{9D8B030D-6E8A-4147-A177-3AD203B41FA5}">
                      <a16:colId xmlns:a16="http://schemas.microsoft.com/office/drawing/2014/main" val="3661673632"/>
                    </a:ext>
                  </a:extLst>
                </a:gridCol>
              </a:tblGrid>
              <a:tr h="282152">
                <a:tc>
                  <a:txBody>
                    <a:bodyPr/>
                    <a:lstStyle/>
                    <a:p>
                      <a:pPr algn="l" fontAlgn="t"/>
                      <a:r>
                        <a:rPr lang="en-IN" sz="1800" b="1" dirty="0">
                          <a:effectLst/>
                        </a:rPr>
                        <a:t>Event</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39547710"/>
                  </a:ext>
                </a:extLst>
              </a:tr>
              <a:tr h="282152">
                <a:tc>
                  <a:txBody>
                    <a:bodyPr/>
                    <a:lstStyle/>
                    <a:p>
                      <a:pPr algn="l" fontAlgn="t"/>
                      <a:r>
                        <a:rPr lang="en-IN" sz="1800">
                          <a:effectLst/>
                        </a:rPr>
                        <a:t>onchange</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An HTML element has been changed</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94817182"/>
                  </a:ext>
                </a:extLst>
              </a:tr>
              <a:tr h="282152">
                <a:tc>
                  <a:txBody>
                    <a:bodyPr/>
                    <a:lstStyle/>
                    <a:p>
                      <a:pPr algn="l" fontAlgn="t"/>
                      <a:r>
                        <a:rPr lang="en-IN" sz="1800">
                          <a:effectLst/>
                        </a:rPr>
                        <a:t>onclick</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The user clicks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19374414"/>
                  </a:ext>
                </a:extLst>
              </a:tr>
              <a:tr h="282152">
                <a:tc>
                  <a:txBody>
                    <a:bodyPr/>
                    <a:lstStyle/>
                    <a:p>
                      <a:pPr algn="l" fontAlgn="t"/>
                      <a:r>
                        <a:rPr lang="en-IN" sz="1800">
                          <a:effectLst/>
                        </a:rPr>
                        <a:t>onmouseover</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The user moves the mouse over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90868112"/>
                  </a:ext>
                </a:extLst>
              </a:tr>
              <a:tr h="282152">
                <a:tc>
                  <a:txBody>
                    <a:bodyPr/>
                    <a:lstStyle/>
                    <a:p>
                      <a:pPr algn="l" fontAlgn="t"/>
                      <a:r>
                        <a:rPr lang="en-IN" sz="1800">
                          <a:effectLst/>
                        </a:rPr>
                        <a:t>onmouseout</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The user moves the mouse away from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9189278"/>
                  </a:ext>
                </a:extLst>
              </a:tr>
              <a:tr h="282152">
                <a:tc>
                  <a:txBody>
                    <a:bodyPr/>
                    <a:lstStyle/>
                    <a:p>
                      <a:pPr algn="l" fontAlgn="t"/>
                      <a:r>
                        <a:rPr lang="en-IN" sz="1800">
                          <a:effectLst/>
                        </a:rPr>
                        <a:t>onkeydown</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The user pushes a keyboard key</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9323697"/>
                  </a:ext>
                </a:extLst>
              </a:tr>
              <a:tr h="282152">
                <a:tc>
                  <a:txBody>
                    <a:bodyPr/>
                    <a:lstStyle/>
                    <a:p>
                      <a:pPr algn="l" fontAlgn="t"/>
                      <a:r>
                        <a:rPr lang="en-IN" sz="1800">
                          <a:effectLst/>
                        </a:rPr>
                        <a:t>onload</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The browser has finished loading the page</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1109637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52400" y="26158"/>
            <a:ext cx="8915400" cy="1878842"/>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85297" y="1915236"/>
            <a:ext cx="9033682" cy="2732964"/>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18197" y="4648200"/>
            <a:ext cx="9108743" cy="2281451"/>
          </a:xfrm>
          <a:prstGeom prst="rect">
            <a:avLst/>
          </a:prstGeom>
          <a:noFill/>
          <a:ln w="9525">
            <a:noFill/>
            <a:miter lim="800000"/>
            <a:headEnd/>
            <a:tailEnd/>
          </a:ln>
          <a:effectLst/>
        </p:spPr>
      </p:pic>
    </p:spTree>
    <p:extLst>
      <p:ext uri="{BB962C8B-B14F-4D97-AF65-F5344CB8AC3E}">
        <p14:creationId xmlns:p14="http://schemas.microsoft.com/office/powerpoint/2010/main" val="3041092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7106"/>
            <a:ext cx="8534400" cy="710604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addEventListener</a:t>
            </a:r>
            <a:r>
              <a:rPr lang="en-US" dirty="0">
                <a:latin typeface="Times New Roman" panose="02020603050405020304" pitchFamily="18" charset="0"/>
                <a:cs typeface="Times New Roman" panose="02020603050405020304" pitchFamily="18" charset="0"/>
              </a:rPr>
              <a:t>() method is an inbuilt function of </a:t>
            </a:r>
            <a:r>
              <a:rPr lang="en-US" dirty="0">
                <a:latin typeface="Times New Roman" panose="02020603050405020304" pitchFamily="18" charset="0"/>
                <a:cs typeface="Times New Roman" panose="02020603050405020304" pitchFamily="18" charset="0"/>
                <a:hlinkClick r:id="rId2"/>
              </a:rPr>
              <a:t>JavaScript</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add multiple event handlers to a particular element without overwriting the existing event handlers.</a:t>
            </a:r>
          </a:p>
          <a:p>
            <a:pPr>
              <a:lnSpc>
                <a:spcPct val="150000"/>
              </a:lnSpc>
              <a:buNone/>
            </a:pPr>
            <a:r>
              <a:rPr lang="en-US" b="1" dirty="0">
                <a:latin typeface="Times New Roman" panose="02020603050405020304" pitchFamily="18" charset="0"/>
                <a:cs typeface="Times New Roman" panose="02020603050405020304" pitchFamily="18" charset="0"/>
              </a:rPr>
              <a:t>Syntax:</a:t>
            </a:r>
          </a:p>
          <a:p>
            <a:pPr>
              <a:lnSpc>
                <a:spcPct val="150000"/>
              </a:lnSpc>
              <a:buNone/>
            </a:pPr>
            <a:r>
              <a:rPr lang="en-US" dirty="0" err="1">
                <a:latin typeface="Times New Roman" panose="02020603050405020304" pitchFamily="18" charset="0"/>
                <a:cs typeface="Times New Roman" panose="02020603050405020304" pitchFamily="18" charset="0"/>
              </a:rPr>
              <a:t>element.addEventListener</a:t>
            </a:r>
            <a:r>
              <a:rPr lang="en-US" dirty="0">
                <a:latin typeface="Times New Roman" panose="02020603050405020304" pitchFamily="18" charset="0"/>
                <a:cs typeface="Times New Roman" panose="02020603050405020304" pitchFamily="18" charset="0"/>
              </a:rPr>
              <a:t>(event, function, </a:t>
            </a:r>
            <a:r>
              <a:rPr lang="en-US" dirty="0" err="1">
                <a:latin typeface="Times New Roman" panose="02020603050405020304" pitchFamily="18" charset="0"/>
                <a:cs typeface="Times New Roman" panose="02020603050405020304" pitchFamily="18" charset="0"/>
              </a:rPr>
              <a:t>useCapture</a:t>
            </a:r>
            <a:r>
              <a:rPr lang="en-US" dirty="0">
                <a:latin typeface="Times New Roman" panose="02020603050405020304" pitchFamily="18" charset="0"/>
                <a:cs typeface="Times New Roman" panose="02020603050405020304" pitchFamily="18" charset="0"/>
              </a:rPr>
              <a:t>);</a:t>
            </a:r>
          </a:p>
          <a:p>
            <a:pPr>
              <a:lnSpc>
                <a:spcPct val="150000"/>
              </a:lnSpc>
            </a:pPr>
            <a:r>
              <a:rPr lang="en-US" b="1" dirty="0">
                <a:latin typeface="Times New Roman" panose="02020603050405020304" pitchFamily="18" charset="0"/>
                <a:cs typeface="Times New Roman" panose="02020603050405020304" pitchFamily="18" charset="0"/>
              </a:rPr>
              <a:t>event:</a:t>
            </a:r>
            <a:r>
              <a:rPr lang="en-US" dirty="0">
                <a:latin typeface="Times New Roman" panose="02020603050405020304" pitchFamily="18" charset="0"/>
                <a:cs typeface="Times New Roman" panose="02020603050405020304" pitchFamily="18" charset="0"/>
              </a:rPr>
              <a:t> It is a required parameter. It can be defined as a string that specifies the event's name.</a:t>
            </a:r>
          </a:p>
          <a:p>
            <a:pPr>
              <a:lnSpc>
                <a:spcPct val="150000"/>
              </a:lnSpc>
            </a:pPr>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It is also a required parameter. It is a </a:t>
            </a:r>
            <a:r>
              <a:rPr lang="en-US" dirty="0">
                <a:latin typeface="Times New Roman" panose="02020603050405020304" pitchFamily="18" charset="0"/>
                <a:cs typeface="Times New Roman" panose="02020603050405020304" pitchFamily="18" charset="0"/>
                <a:hlinkClick r:id="rId3"/>
              </a:rPr>
              <a:t>JavaScript function</a:t>
            </a:r>
            <a:r>
              <a:rPr lang="en-US" dirty="0">
                <a:latin typeface="Times New Roman" panose="02020603050405020304" pitchFamily="18" charset="0"/>
                <a:cs typeface="Times New Roman" panose="02020603050405020304" pitchFamily="18" charset="0"/>
              </a:rPr>
              <a:t> which responds to the event occur.</a:t>
            </a:r>
          </a:p>
          <a:p>
            <a:pPr>
              <a:lnSpc>
                <a:spcPct val="150000"/>
              </a:lnSpc>
            </a:pPr>
            <a:r>
              <a:rPr lang="en-US" b="1" dirty="0" err="1">
                <a:latin typeface="Times New Roman" panose="02020603050405020304" pitchFamily="18" charset="0"/>
                <a:cs typeface="Times New Roman" panose="02020603050405020304" pitchFamily="18" charset="0"/>
              </a:rPr>
              <a:t>useCapture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an optional parameter.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Boolean type value that specifies whether the event is executed in the bubbling or capturing phase.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Its possible values are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it is set to true, the event handler executes in the capturing phase.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it is set to false, the handler executes in the bubbling phase.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default value is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a:t>
            </a:r>
          </a:p>
          <a:p>
            <a:pPr>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5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 calcmode="lin" valueType="num">
                                      <p:cBhvr additive="base">
                                        <p:cTn id="34"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10" end="10"/>
                                            </p:txEl>
                                          </p:spTgt>
                                        </p:tgtEl>
                                        <p:attrNameLst>
                                          <p:attrName>style.visibility</p:attrName>
                                        </p:attrNameLst>
                                      </p:cBhvr>
                                      <p:to>
                                        <p:strVal val="visible"/>
                                      </p:to>
                                    </p:set>
                                    <p:animEffect transition="in" filter="fade">
                                      <p:cBhvr>
                                        <p:cTn id="50" dur="500"/>
                                        <p:tgtEl>
                                          <p:spTgt spid="2">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fade">
                                      <p:cBhvr>
                                        <p:cTn id="5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Form Validation</a:t>
            </a:r>
            <a:br>
              <a:rPr lang="en-US" dirty="0"/>
            </a:br>
            <a:endParaRPr lang="en-US" dirty="0"/>
          </a:p>
        </p:txBody>
      </p:sp>
      <p:sp>
        <p:nvSpPr>
          <p:cNvPr id="3" name="Content Placeholder 2"/>
          <p:cNvSpPr>
            <a:spLocks noGrp="1"/>
          </p:cNvSpPr>
          <p:nvPr>
            <p:ph idx="1"/>
          </p:nvPr>
        </p:nvSpPr>
        <p:spPr>
          <a:xfrm>
            <a:off x="685800" y="1447800"/>
            <a:ext cx="7772400" cy="4925568"/>
          </a:xfrm>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HTML form validation can be done by JavaScript.</a:t>
            </a:r>
          </a:p>
          <a:p>
            <a:pPr>
              <a:lnSpc>
                <a:spcPct val="150000"/>
              </a:lnSpc>
            </a:pPr>
            <a:r>
              <a:rPr lang="en-US" dirty="0">
                <a:latin typeface="Times New Roman" panose="02020603050405020304" pitchFamily="18" charset="0"/>
                <a:cs typeface="Times New Roman" panose="02020603050405020304" pitchFamily="18" charset="0"/>
              </a:rPr>
              <a:t>If a form field (</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 is empty, this function alerts a message, and returns false, to prevent the form from being submitted:</a:t>
            </a:r>
          </a:p>
          <a:p>
            <a:pPr>
              <a:lnSpc>
                <a:spcPct val="150000"/>
              </a:lnSpc>
            </a:pPr>
            <a:r>
              <a:rPr lang="en-US" dirty="0">
                <a:latin typeface="Times New Roman" panose="02020603050405020304" pitchFamily="18" charset="0"/>
                <a:cs typeface="Times New Roman" panose="02020603050405020304" pitchFamily="18" charset="0"/>
              </a:rPr>
              <a:t>Through JavaScript, we can validate name, password, email, date, mobile numbers and more fields.</a:t>
            </a:r>
          </a:p>
          <a:p>
            <a:pPr marL="0" indent="0">
              <a:lnSpc>
                <a:spcPct val="150000"/>
              </a:lnSpc>
              <a:buNone/>
            </a:pPr>
            <a:r>
              <a:rPr lang="en-US" dirty="0">
                <a:latin typeface="Times New Roman" panose="02020603050405020304" pitchFamily="18" charset="0"/>
                <a:cs typeface="Times New Roman" panose="02020603050405020304" pitchFamily="18" charset="0"/>
              </a:rPr>
              <a:t>function </a:t>
            </a:r>
            <a:r>
              <a:rPr lang="en-US" dirty="0" err="1">
                <a:latin typeface="Times New Roman" panose="02020603050405020304" pitchFamily="18" charset="0"/>
                <a:cs typeface="Times New Roman" panose="02020603050405020304" pitchFamily="18" charset="0"/>
              </a:rPr>
              <a:t>validateForm</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var x = </a:t>
            </a:r>
            <a:r>
              <a:rPr lang="en-US" dirty="0" err="1">
                <a:latin typeface="Times New Roman" panose="02020603050405020304" pitchFamily="18" charset="0"/>
                <a:cs typeface="Times New Roman" panose="02020603050405020304" pitchFamily="18" charset="0"/>
              </a:rPr>
              <a:t>document.forms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myForm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"].value;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if (x ==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alert("Name must be filled out");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return false;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7772400" cy="5638800"/>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Today, JavaScript can execute not only in the browser, but also on the server, or actually on any device that has a special program called </a:t>
            </a:r>
            <a:r>
              <a:rPr lang="en-US" dirty="0">
                <a:latin typeface="Times New Roman" panose="02020603050405020304" pitchFamily="18" charset="0"/>
                <a:cs typeface="Times New Roman" panose="02020603050405020304" pitchFamily="18" charset="0"/>
                <a:hlinkClick r:id="rId2"/>
              </a:rPr>
              <a:t>the JavaScript engine</a:t>
            </a:r>
            <a:r>
              <a:rPr lang="en-US" dirty="0">
                <a:latin typeface="Times New Roman" panose="02020603050405020304" pitchFamily="18" charset="0"/>
                <a:cs typeface="Times New Roman" panose="02020603050405020304" pitchFamily="18" charset="0"/>
              </a:rPr>
              <a:t>.</a:t>
            </a:r>
          </a:p>
          <a:p>
            <a:pPr>
              <a:lnSpc>
                <a:spcPct val="200000"/>
              </a:lnSpc>
            </a:pPr>
            <a:r>
              <a:rPr lang="en-US" dirty="0">
                <a:latin typeface="Times New Roman" panose="02020603050405020304" pitchFamily="18" charset="0"/>
                <a:cs typeface="Times New Roman" panose="02020603050405020304" pitchFamily="18" charset="0"/>
              </a:rPr>
              <a:t>The browser has an embedded engine sometimes called a “JavaScript virtual machine”.</a:t>
            </a:r>
          </a:p>
          <a:p>
            <a:pPr>
              <a:lnSpc>
                <a:spcPct val="200000"/>
              </a:lnSpc>
            </a:pPr>
            <a:r>
              <a:rPr lang="en-US" dirty="0">
                <a:latin typeface="Times New Roman" panose="02020603050405020304" pitchFamily="18" charset="0"/>
                <a:cs typeface="Times New Roman" panose="02020603050405020304" pitchFamily="18" charset="0"/>
              </a:rPr>
              <a:t>Different engines have different “codenames”. For example:</a:t>
            </a:r>
          </a:p>
          <a:p>
            <a:pPr>
              <a:lnSpc>
                <a:spcPct val="200000"/>
              </a:lnSpc>
            </a:pPr>
            <a:r>
              <a:rPr lang="en-US" dirty="0">
                <a:latin typeface="Times New Roman" panose="02020603050405020304" pitchFamily="18" charset="0"/>
                <a:cs typeface="Times New Roman" panose="02020603050405020304" pitchFamily="18" charset="0"/>
                <a:hlinkClick r:id="rId3"/>
              </a:rPr>
              <a:t>V8</a:t>
            </a:r>
            <a:r>
              <a:rPr lang="en-US" dirty="0">
                <a:latin typeface="Times New Roman" panose="02020603050405020304" pitchFamily="18" charset="0"/>
                <a:cs typeface="Times New Roman" panose="02020603050405020304" pitchFamily="18" charset="0"/>
              </a:rPr>
              <a:t> – in Chrome and Opera.</a:t>
            </a:r>
          </a:p>
          <a:p>
            <a:pPr>
              <a:lnSpc>
                <a:spcPct val="200000"/>
              </a:lnSpc>
            </a:pPr>
            <a:r>
              <a:rPr lang="en-US" dirty="0" err="1">
                <a:latin typeface="Times New Roman" panose="02020603050405020304" pitchFamily="18" charset="0"/>
                <a:cs typeface="Times New Roman" panose="02020603050405020304" pitchFamily="18" charset="0"/>
                <a:hlinkClick r:id="rId4"/>
              </a:rPr>
              <a:t>SpiderMonkey</a:t>
            </a:r>
            <a:r>
              <a:rPr lang="en-US" dirty="0">
                <a:latin typeface="Times New Roman" panose="02020603050405020304" pitchFamily="18" charset="0"/>
                <a:cs typeface="Times New Roman" panose="02020603050405020304" pitchFamily="18" charset="0"/>
              </a:rPr>
              <a:t> – in Firefox.</a:t>
            </a:r>
          </a:p>
          <a:p>
            <a:pPr>
              <a:lnSpc>
                <a:spcPct val="2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772400" cy="5105400"/>
          </a:xfrm>
        </p:spPr>
        <p:txBody>
          <a:bodyPr/>
          <a:lstStyle/>
          <a:p>
            <a:pPr>
              <a:lnSpc>
                <a:spcPct val="250000"/>
              </a:lnSpc>
              <a:buNone/>
            </a:pPr>
            <a:r>
              <a:rPr lang="en-US" dirty="0">
                <a:latin typeface="Times New Roman" panose="02020603050405020304" pitchFamily="18" charset="0"/>
                <a:cs typeface="Times New Roman" panose="02020603050405020304" pitchFamily="18" charset="0"/>
              </a:rPr>
              <a:t>&lt;form name="</a:t>
            </a:r>
            <a:r>
              <a:rPr lang="en-US" dirty="0" err="1">
                <a:latin typeface="Times New Roman" panose="02020603050405020304" pitchFamily="18" charset="0"/>
                <a:cs typeface="Times New Roman" panose="02020603050405020304" pitchFamily="18" charset="0"/>
              </a:rPr>
              <a:t>myForm</a:t>
            </a:r>
            <a:r>
              <a:rPr lang="en-US" dirty="0">
                <a:latin typeface="Times New Roman" panose="02020603050405020304" pitchFamily="18" charset="0"/>
                <a:cs typeface="Times New Roman" panose="02020603050405020304" pitchFamily="18" charset="0"/>
              </a:rPr>
              <a:t>" action="/action_page.php" </a:t>
            </a:r>
            <a:r>
              <a:rPr lang="en-US" b="1" dirty="0" err="1">
                <a:latin typeface="Times New Roman" panose="02020603050405020304" pitchFamily="18" charset="0"/>
                <a:cs typeface="Times New Roman" panose="02020603050405020304" pitchFamily="18" charset="0"/>
              </a:rPr>
              <a:t>onsubmit</a:t>
            </a:r>
            <a:r>
              <a:rPr lang="en-US" b="1" dirty="0">
                <a:latin typeface="Times New Roman" panose="02020603050405020304" pitchFamily="18" charset="0"/>
                <a:cs typeface="Times New Roman" panose="02020603050405020304" pitchFamily="18" charset="0"/>
              </a:rPr>
              <a:t>="return </a:t>
            </a:r>
            <a:r>
              <a:rPr lang="en-US" b="1" dirty="0" err="1">
                <a:latin typeface="Times New Roman" panose="02020603050405020304" pitchFamily="18" charset="0"/>
                <a:cs typeface="Times New Roman" panose="02020603050405020304" pitchFamily="18" charset="0"/>
              </a:rPr>
              <a:t>validateForm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method="post"&gt;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Name: &lt;input type="text" name="</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&lt;input type="submit" value="Submit"&gt;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&lt;/form&gt;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1239" y="457200"/>
            <a:ext cx="4340761" cy="579120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&lt;head&gt;&lt;script&gt;  </a:t>
            </a:r>
          </a:p>
          <a:p>
            <a:pPr marL="0" indent="0">
              <a:buNone/>
            </a:pPr>
            <a:r>
              <a:rPr lang="en-US" sz="1800" dirty="0">
                <a:latin typeface="Times New Roman" panose="02020603050405020304" pitchFamily="18" charset="0"/>
                <a:cs typeface="Times New Roman" panose="02020603050405020304" pitchFamily="18" charset="0"/>
              </a:rPr>
              <a:t>function </a:t>
            </a:r>
            <a:r>
              <a:rPr lang="en-US" sz="1800" dirty="0" err="1">
                <a:latin typeface="Times New Roman" panose="02020603050405020304" pitchFamily="18" charset="0"/>
                <a:cs typeface="Times New Roman" panose="02020603050405020304" pitchFamily="18" charset="0"/>
              </a:rPr>
              <a:t>validateform</a:t>
            </a:r>
            <a:r>
              <a:rPr lang="en-US" sz="1800" dirty="0">
                <a:latin typeface="Times New Roman" panose="02020603050405020304" pitchFamily="18" charset="0"/>
                <a:cs typeface="Times New Roman" panose="02020603050405020304" pitchFamily="18" charset="0"/>
              </a:rPr>
              <a:t>(){  </a:t>
            </a:r>
          </a:p>
          <a:p>
            <a:pPr marL="0"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name=</a:t>
            </a:r>
            <a:r>
              <a:rPr lang="en-US" sz="1800" dirty="0" err="1">
                <a:latin typeface="Times New Roman" panose="02020603050405020304" pitchFamily="18" charset="0"/>
                <a:cs typeface="Times New Roman" panose="02020603050405020304" pitchFamily="18" charset="0"/>
              </a:rPr>
              <a:t>document.myform.name.value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password=</a:t>
            </a:r>
            <a:r>
              <a:rPr lang="en-US" sz="1800" dirty="0" err="1">
                <a:latin typeface="Times New Roman" panose="02020603050405020304" pitchFamily="18" charset="0"/>
                <a:cs typeface="Times New Roman" panose="02020603050405020304" pitchFamily="18" charset="0"/>
              </a:rPr>
              <a:t>document.myform.password.value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if (name==null || name==""){  </a:t>
            </a:r>
          </a:p>
          <a:p>
            <a:pPr marL="0" indent="0">
              <a:buNone/>
            </a:pPr>
            <a:r>
              <a:rPr lang="en-US" sz="1800" dirty="0">
                <a:latin typeface="Times New Roman" panose="02020603050405020304" pitchFamily="18" charset="0"/>
                <a:cs typeface="Times New Roman" panose="02020603050405020304" pitchFamily="18" charset="0"/>
              </a:rPr>
              <a:t>  alert("Name can't be blank");  </a:t>
            </a:r>
          </a:p>
          <a:p>
            <a:pPr marL="0" indent="0">
              <a:buNone/>
            </a:pPr>
            <a:r>
              <a:rPr lang="en-US" sz="1800" dirty="0">
                <a:latin typeface="Times New Roman" panose="02020603050405020304" pitchFamily="18" charset="0"/>
                <a:cs typeface="Times New Roman" panose="02020603050405020304" pitchFamily="18" charset="0"/>
              </a:rPr>
              <a:t>  return false;  </a:t>
            </a:r>
          </a:p>
          <a:p>
            <a:pPr marL="0" indent="0">
              <a:buNone/>
            </a:pPr>
            <a:r>
              <a:rPr lang="en-US" sz="1800" dirty="0">
                <a:latin typeface="Times New Roman" panose="02020603050405020304" pitchFamily="18" charset="0"/>
                <a:cs typeface="Times New Roman" panose="02020603050405020304" pitchFamily="18" charset="0"/>
              </a:rPr>
              <a:t>}else if(</a:t>
            </a:r>
            <a:r>
              <a:rPr lang="en-US" sz="1800" dirty="0" err="1">
                <a:latin typeface="Times New Roman" panose="02020603050405020304" pitchFamily="18" charset="0"/>
                <a:cs typeface="Times New Roman" panose="02020603050405020304" pitchFamily="18" charset="0"/>
              </a:rPr>
              <a:t>password.length</a:t>
            </a:r>
            <a:r>
              <a:rPr lang="en-US" sz="1800" dirty="0">
                <a:latin typeface="Times New Roman" panose="02020603050405020304" pitchFamily="18" charset="0"/>
                <a:cs typeface="Times New Roman" panose="02020603050405020304" pitchFamily="18" charset="0"/>
              </a:rPr>
              <a:t>&lt;6){  </a:t>
            </a:r>
          </a:p>
          <a:p>
            <a:pPr marL="0" indent="0">
              <a:buNone/>
            </a:pPr>
            <a:r>
              <a:rPr lang="en-US" sz="1800" dirty="0">
                <a:latin typeface="Times New Roman" panose="02020603050405020304" pitchFamily="18" charset="0"/>
                <a:cs typeface="Times New Roman" panose="02020603050405020304" pitchFamily="18" charset="0"/>
              </a:rPr>
              <a:t>  alert("Password must be at least 6 characters long.");  </a:t>
            </a:r>
          </a:p>
          <a:p>
            <a:pPr marL="0" indent="0">
              <a:buNone/>
            </a:pPr>
            <a:r>
              <a:rPr lang="en-US" sz="1800" dirty="0">
                <a:latin typeface="Times New Roman" panose="02020603050405020304" pitchFamily="18" charset="0"/>
                <a:cs typeface="Times New Roman" panose="02020603050405020304" pitchFamily="18" charset="0"/>
              </a:rPr>
              <a:t>  return false;  </a:t>
            </a:r>
          </a:p>
          <a:p>
            <a:pPr marL="0" indent="0">
              <a:buNone/>
            </a:pPr>
            <a:r>
              <a:rPr lang="en-US" sz="1800" dirty="0">
                <a:latin typeface="Times New Roman" panose="02020603050405020304" pitchFamily="18" charset="0"/>
                <a:cs typeface="Times New Roman" panose="02020603050405020304" pitchFamily="18" charset="0"/>
              </a:rPr>
              <a:t>  }  }  &lt;/script&gt;&lt;/head&gt;</a:t>
            </a:r>
          </a:p>
          <a:p>
            <a:endParaRPr lang="en-IN" sz="1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876800" y="457200"/>
            <a:ext cx="4102418" cy="60960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&lt;body&gt;  </a:t>
            </a:r>
          </a:p>
          <a:p>
            <a:pPr marL="0" indent="0">
              <a:buNone/>
            </a:pPr>
            <a:r>
              <a:rPr lang="en-US" dirty="0">
                <a:latin typeface="Times New Roman" panose="02020603050405020304" pitchFamily="18" charset="0"/>
                <a:cs typeface="Times New Roman" panose="02020603050405020304" pitchFamily="18" charset="0"/>
              </a:rPr>
              <a:t>&lt;form name="</a:t>
            </a:r>
            <a:r>
              <a:rPr lang="en-US" dirty="0" err="1">
                <a:latin typeface="Times New Roman" panose="02020603050405020304" pitchFamily="18" charset="0"/>
                <a:cs typeface="Times New Roman" panose="02020603050405020304" pitchFamily="18" charset="0"/>
              </a:rPr>
              <a:t>myform</a:t>
            </a:r>
            <a:r>
              <a:rPr lang="en-US" dirty="0">
                <a:latin typeface="Times New Roman" panose="02020603050405020304" pitchFamily="18" charset="0"/>
                <a:cs typeface="Times New Roman" panose="02020603050405020304" pitchFamily="18" charset="0"/>
              </a:rPr>
              <a:t>" method="post" action="http://www.google.com/javascriptpages/valid.jsp" </a:t>
            </a:r>
            <a:r>
              <a:rPr lang="en-US" dirty="0" err="1">
                <a:latin typeface="Times New Roman" panose="02020603050405020304" pitchFamily="18" charset="0"/>
                <a:cs typeface="Times New Roman" panose="02020603050405020304" pitchFamily="18" charset="0"/>
              </a:rPr>
              <a:t>onsubmit</a:t>
            </a:r>
            <a:r>
              <a:rPr lang="en-US" dirty="0">
                <a:latin typeface="Times New Roman" panose="02020603050405020304" pitchFamily="18" charset="0"/>
                <a:cs typeface="Times New Roman" panose="02020603050405020304" pitchFamily="18" charset="0"/>
              </a:rPr>
              <a:t>="return </a:t>
            </a:r>
            <a:r>
              <a:rPr lang="en-US" dirty="0" err="1">
                <a:latin typeface="Times New Roman" panose="02020603050405020304" pitchFamily="18" charset="0"/>
                <a:cs typeface="Times New Roman" panose="02020603050405020304" pitchFamily="18" charset="0"/>
              </a:rPr>
              <a:t>validateform</a:t>
            </a:r>
            <a:r>
              <a:rPr lang="en-US" dirty="0">
                <a:latin typeface="Times New Roman" panose="02020603050405020304" pitchFamily="18" charset="0"/>
                <a:cs typeface="Times New Roman" panose="02020603050405020304" pitchFamily="18" charset="0"/>
              </a:rPr>
              <a:t>()" &gt;  </a:t>
            </a:r>
          </a:p>
          <a:p>
            <a:pPr marL="0" indent="0">
              <a:buNone/>
            </a:pPr>
            <a:r>
              <a:rPr lang="en-US" dirty="0">
                <a:latin typeface="Times New Roman" panose="02020603050405020304" pitchFamily="18" charset="0"/>
                <a:cs typeface="Times New Roman" panose="02020603050405020304" pitchFamily="18" charset="0"/>
              </a:rPr>
              <a:t>Name: &lt;input type="text" name="name"&gt;&lt;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  </a:t>
            </a:r>
          </a:p>
          <a:p>
            <a:pPr marL="0" indent="0">
              <a:buNone/>
            </a:pPr>
            <a:r>
              <a:rPr lang="en-US" dirty="0">
                <a:latin typeface="Times New Roman" panose="02020603050405020304" pitchFamily="18" charset="0"/>
                <a:cs typeface="Times New Roman" panose="02020603050405020304" pitchFamily="18" charset="0"/>
              </a:rPr>
              <a:t>Password: &lt;input type="password" name="password"&gt;&lt;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  </a:t>
            </a:r>
          </a:p>
          <a:p>
            <a:pPr marL="0" indent="0">
              <a:buNone/>
            </a:pPr>
            <a:r>
              <a:rPr lang="en-US" dirty="0">
                <a:latin typeface="Times New Roman" panose="02020603050405020304" pitchFamily="18" charset="0"/>
                <a:cs typeface="Times New Roman" panose="02020603050405020304" pitchFamily="18" charset="0"/>
              </a:rPr>
              <a:t>&lt;input type="submit" value="register"&gt;  </a:t>
            </a:r>
          </a:p>
          <a:p>
            <a:pPr marL="0" indent="0">
              <a:buNone/>
            </a:pPr>
            <a:r>
              <a:rPr lang="en-US" dirty="0">
                <a:latin typeface="Times New Roman" panose="02020603050405020304" pitchFamily="18" charset="0"/>
                <a:cs typeface="Times New Roman" panose="02020603050405020304" pitchFamily="18" charset="0"/>
              </a:rPr>
              <a:t>&lt;/form&gt;  </a:t>
            </a:r>
          </a:p>
          <a:p>
            <a:pPr marL="0" indent="0">
              <a:buNone/>
            </a:pPr>
            <a:r>
              <a:rPr lang="en-US" dirty="0">
                <a:latin typeface="Times New Roman" panose="02020603050405020304" pitchFamily="18" charset="0"/>
                <a:cs typeface="Times New Roman" panose="02020603050405020304" pitchFamily="18" charset="0"/>
              </a:rPr>
              <a:t>&lt;/body&gt;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873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237" y="35828"/>
            <a:ext cx="6571344" cy="1056319"/>
          </a:xfrm>
        </p:spPr>
        <p:txBody>
          <a:bodyPr/>
          <a:lstStyle/>
          <a:p>
            <a:pPr algn="ctr"/>
            <a:r>
              <a:rPr lang="en-IN" dirty="0"/>
              <a:t>Password-retype</a:t>
            </a:r>
          </a:p>
        </p:txBody>
      </p:sp>
      <p:sp>
        <p:nvSpPr>
          <p:cNvPr id="4" name="Content Placeholder 3"/>
          <p:cNvSpPr>
            <a:spLocks noGrp="1"/>
          </p:cNvSpPr>
          <p:nvPr>
            <p:ph sz="half" idx="2"/>
          </p:nvPr>
        </p:nvSpPr>
        <p:spPr>
          <a:xfrm>
            <a:off x="212199" y="927073"/>
            <a:ext cx="4569257" cy="518160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&lt;script type="text/</a:t>
            </a:r>
            <a:r>
              <a:rPr lang="en-US" sz="1600" b="1" dirty="0" err="1">
                <a:latin typeface="Times New Roman" panose="02020603050405020304" pitchFamily="18" charset="0"/>
                <a:cs typeface="Times New Roman" panose="02020603050405020304" pitchFamily="18" charset="0"/>
              </a:rPr>
              <a:t>javascript</a:t>
            </a:r>
            <a:r>
              <a:rPr lang="en-US" sz="1600" b="1" dirty="0">
                <a:latin typeface="Times New Roman" panose="02020603050405020304" pitchFamily="18" charset="0"/>
                <a:cs typeface="Times New Roman" panose="02020603050405020304" pitchFamily="18" charset="0"/>
              </a:rPr>
              <a:t>"&gt;</a:t>
            </a:r>
          </a:p>
          <a:p>
            <a:pPr marL="0" indent="0">
              <a:buNone/>
            </a:pPr>
            <a:r>
              <a:rPr lang="en-US" sz="1600" b="1" dirty="0">
                <a:latin typeface="Times New Roman" panose="02020603050405020304" pitchFamily="18" charset="0"/>
                <a:cs typeface="Times New Roman" panose="02020603050405020304" pitchFamily="18" charset="0"/>
              </a:rPr>
              <a:t>function </a:t>
            </a:r>
            <a:r>
              <a:rPr lang="en-US" sz="1600" b="1" dirty="0" err="1">
                <a:latin typeface="Times New Roman" panose="02020603050405020304" pitchFamily="18" charset="0"/>
                <a:cs typeface="Times New Roman" panose="02020603050405020304" pitchFamily="18" charset="0"/>
              </a:rPr>
              <a:t>matchpass</a:t>
            </a:r>
            <a:r>
              <a:rPr lang="en-US" sz="1600" b="1" dirty="0">
                <a:latin typeface="Times New Roman" panose="02020603050405020304" pitchFamily="18" charset="0"/>
                <a:cs typeface="Times New Roman" panose="02020603050405020304" pitchFamily="18" charset="0"/>
              </a:rPr>
              <a:t>(){</a:t>
            </a:r>
          </a:p>
          <a:p>
            <a:pPr marL="0" indent="0">
              <a:buNone/>
            </a:pPr>
            <a:r>
              <a:rPr lang="en-US" sz="1600" b="1" dirty="0" err="1">
                <a:latin typeface="Times New Roman" panose="02020603050405020304" pitchFamily="18" charset="0"/>
                <a:cs typeface="Times New Roman" panose="02020603050405020304" pitchFamily="18" charset="0"/>
              </a:rPr>
              <a:t>var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firstpassword</a:t>
            </a:r>
            <a:r>
              <a:rPr lang="en-US" sz="1600" b="1" dirty="0">
                <a:latin typeface="Times New Roman" panose="02020603050405020304" pitchFamily="18" charset="0"/>
                <a:cs typeface="Times New Roman" panose="02020603050405020304" pitchFamily="18" charset="0"/>
              </a:rPr>
              <a:t>=document.f1.password.value;</a:t>
            </a:r>
          </a:p>
          <a:p>
            <a:pPr marL="0" indent="0">
              <a:buNone/>
            </a:pPr>
            <a:r>
              <a:rPr lang="en-US" sz="1600" b="1" dirty="0" err="1">
                <a:latin typeface="Times New Roman" panose="02020603050405020304" pitchFamily="18" charset="0"/>
                <a:cs typeface="Times New Roman" panose="02020603050405020304" pitchFamily="18" charset="0"/>
              </a:rPr>
              <a:t>var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secondpassword</a:t>
            </a:r>
            <a:r>
              <a:rPr lang="en-US" sz="1600" b="1" dirty="0">
                <a:latin typeface="Times New Roman" panose="02020603050405020304" pitchFamily="18" charset="0"/>
                <a:cs typeface="Times New Roman" panose="02020603050405020304" pitchFamily="18" charset="0"/>
              </a:rPr>
              <a:t>=document.f1.password2.value;</a:t>
            </a:r>
          </a:p>
          <a:p>
            <a:pPr marL="0" indent="0">
              <a:buNone/>
            </a:pPr>
            <a:r>
              <a:rPr lang="en-US" sz="1600" b="1" dirty="0">
                <a:latin typeface="Times New Roman" panose="02020603050405020304" pitchFamily="18" charset="0"/>
                <a:cs typeface="Times New Roman" panose="02020603050405020304" pitchFamily="18" charset="0"/>
              </a:rPr>
              <a:t>if(</a:t>
            </a:r>
            <a:r>
              <a:rPr lang="en-US" sz="1600" b="1" dirty="0" err="1">
                <a:latin typeface="Times New Roman" panose="02020603050405020304" pitchFamily="18" charset="0"/>
                <a:cs typeface="Times New Roman" panose="02020603050405020304" pitchFamily="18" charset="0"/>
              </a:rPr>
              <a:t>firstpassword</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secondpassword</a:t>
            </a:r>
            <a:r>
              <a:rPr lang="en-US" sz="1600" b="1" dirty="0">
                <a:latin typeface="Times New Roman" panose="02020603050405020304" pitchFamily="18" charset="0"/>
                <a:cs typeface="Times New Roman" panose="02020603050405020304" pitchFamily="18" charset="0"/>
              </a:rPr>
              <a:t>){</a:t>
            </a:r>
          </a:p>
          <a:p>
            <a:pPr marL="0" indent="0">
              <a:buNone/>
            </a:pPr>
            <a:r>
              <a:rPr lang="en-US" sz="1600" b="1" dirty="0">
                <a:latin typeface="Times New Roman" panose="02020603050405020304" pitchFamily="18" charset="0"/>
                <a:cs typeface="Times New Roman" panose="02020603050405020304" pitchFamily="18" charset="0"/>
              </a:rPr>
              <a:t>return true;</a:t>
            </a:r>
          </a:p>
          <a:p>
            <a:pPr marL="0" indent="0">
              <a:buNone/>
            </a:pPr>
            <a:r>
              <a:rPr lang="en-US" sz="1600" b="1" dirty="0">
                <a:latin typeface="Times New Roman" panose="02020603050405020304" pitchFamily="18" charset="0"/>
                <a:cs typeface="Times New Roman" panose="02020603050405020304" pitchFamily="18" charset="0"/>
              </a:rPr>
              <a:t>}</a:t>
            </a:r>
          </a:p>
          <a:p>
            <a:pPr marL="0" indent="0">
              <a:buNone/>
            </a:pPr>
            <a:r>
              <a:rPr lang="en-US" sz="1600" b="1" dirty="0">
                <a:latin typeface="Times New Roman" panose="02020603050405020304" pitchFamily="18" charset="0"/>
                <a:cs typeface="Times New Roman" panose="02020603050405020304" pitchFamily="18" charset="0"/>
              </a:rPr>
              <a:t>else{</a:t>
            </a:r>
          </a:p>
          <a:p>
            <a:pPr marL="0" indent="0">
              <a:buNone/>
            </a:pPr>
            <a:r>
              <a:rPr lang="en-US" sz="1600" b="1" dirty="0">
                <a:latin typeface="Times New Roman" panose="02020603050405020304" pitchFamily="18" charset="0"/>
                <a:cs typeface="Times New Roman" panose="02020603050405020304" pitchFamily="18" charset="0"/>
              </a:rPr>
              <a:t>alert("password must be same!");</a:t>
            </a:r>
          </a:p>
          <a:p>
            <a:pPr marL="0" indent="0">
              <a:buNone/>
            </a:pPr>
            <a:r>
              <a:rPr lang="en-US" sz="1600" b="1" dirty="0">
                <a:latin typeface="Times New Roman" panose="02020603050405020304" pitchFamily="18" charset="0"/>
                <a:cs typeface="Times New Roman" panose="02020603050405020304" pitchFamily="18" charset="0"/>
              </a:rPr>
              <a:t>return false;</a:t>
            </a:r>
          </a:p>
          <a:p>
            <a:pPr marL="0" indent="0">
              <a:buNone/>
            </a:pPr>
            <a:r>
              <a:rPr lang="en-US" sz="1600" b="1" dirty="0">
                <a:latin typeface="Times New Roman" panose="02020603050405020304" pitchFamily="18" charset="0"/>
                <a:cs typeface="Times New Roman" panose="02020603050405020304" pitchFamily="18" charset="0"/>
              </a:rPr>
              <a:t>} } &lt;/script&gt;</a:t>
            </a:r>
          </a:p>
          <a:p>
            <a:pPr marL="0" indent="0">
              <a:buNone/>
            </a:pPr>
            <a:endParaRPr lang="en-IN" sz="11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4953000" y="1092147"/>
            <a:ext cx="4102418" cy="518159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&lt;form name="f1" action="http://www.google.com/javascriptpages/valid.jsp" </a:t>
            </a:r>
            <a:r>
              <a:rPr lang="en-US" dirty="0" err="1">
                <a:latin typeface="Times New Roman" panose="02020603050405020304" pitchFamily="18" charset="0"/>
                <a:cs typeface="Times New Roman" panose="02020603050405020304" pitchFamily="18" charset="0"/>
              </a:rPr>
              <a:t>onsubmit</a:t>
            </a:r>
            <a:r>
              <a:rPr lang="en-US" dirty="0">
                <a:latin typeface="Times New Roman" panose="02020603050405020304" pitchFamily="18" charset="0"/>
                <a:cs typeface="Times New Roman" panose="02020603050405020304" pitchFamily="18" charset="0"/>
              </a:rPr>
              <a:t>="return </a:t>
            </a:r>
            <a:r>
              <a:rPr lang="en-US" dirty="0" err="1">
                <a:latin typeface="Times New Roman" panose="02020603050405020304" pitchFamily="18" charset="0"/>
                <a:cs typeface="Times New Roman" panose="02020603050405020304" pitchFamily="18" charset="0"/>
              </a:rPr>
              <a:t>matchpass</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Password:&lt;input type="password" name="password" /&gt;&lt;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Re-enter Password:&lt;input type="password" name="password2"/&gt;&lt;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&lt;input type="submit"&gt;</a:t>
            </a:r>
          </a:p>
          <a:p>
            <a:pPr marL="0" indent="0">
              <a:buNone/>
            </a:pPr>
            <a:r>
              <a:rPr lang="en-US" dirty="0">
                <a:latin typeface="Times New Roman" panose="02020603050405020304" pitchFamily="18" charset="0"/>
                <a:cs typeface="Times New Roman" panose="02020603050405020304" pitchFamily="18" charset="0"/>
              </a:rPr>
              <a:t>&lt;/form&gt;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015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0" y="0"/>
            <a:ext cx="6571343" cy="1059305"/>
          </a:xfrm>
        </p:spPr>
        <p:txBody>
          <a:bodyPr/>
          <a:lstStyle/>
          <a:p>
            <a:pPr algn="ctr"/>
            <a:r>
              <a:rPr lang="en-IN" dirty="0"/>
              <a:t>Number validation</a:t>
            </a:r>
          </a:p>
        </p:txBody>
      </p:sp>
      <p:sp>
        <p:nvSpPr>
          <p:cNvPr id="3" name="Content Placeholder 2"/>
          <p:cNvSpPr>
            <a:spLocks noGrp="1"/>
          </p:cNvSpPr>
          <p:nvPr>
            <p:ph sz="half" idx="1"/>
          </p:nvPr>
        </p:nvSpPr>
        <p:spPr>
          <a:xfrm>
            <a:off x="152400" y="827964"/>
            <a:ext cx="4340761" cy="54864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&lt;script&gt;</a:t>
            </a:r>
          </a:p>
          <a:p>
            <a:pPr marL="0" indent="0">
              <a:buNone/>
            </a:pPr>
            <a:r>
              <a:rPr lang="en-US" dirty="0">
                <a:latin typeface="Times New Roman" panose="02020603050405020304" pitchFamily="18" charset="0"/>
                <a:cs typeface="Times New Roman" panose="02020603050405020304" pitchFamily="18" charset="0"/>
              </a:rPr>
              <a:t>function validate(){</a:t>
            </a:r>
          </a:p>
          <a:p>
            <a:pPr marL="0" indent="0">
              <a:buNone/>
            </a:pPr>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document.myform.num.value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isNaN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document.getElementById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numloc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innerHTML</a:t>
            </a:r>
            <a:r>
              <a:rPr lang="en-US" dirty="0">
                <a:latin typeface="Times New Roman" panose="02020603050405020304" pitchFamily="18" charset="0"/>
                <a:cs typeface="Times New Roman" panose="02020603050405020304" pitchFamily="18" charset="0"/>
              </a:rPr>
              <a:t>="Enter Numeric value only";</a:t>
            </a:r>
          </a:p>
          <a:p>
            <a:pPr marL="0" indent="0">
              <a:buNone/>
            </a:pPr>
            <a:r>
              <a:rPr lang="en-US" dirty="0">
                <a:latin typeface="Times New Roman" panose="02020603050405020304" pitchFamily="18" charset="0"/>
                <a:cs typeface="Times New Roman" panose="02020603050405020304" pitchFamily="18" charset="0"/>
              </a:rPr>
              <a:t>  return false;</a:t>
            </a:r>
          </a:p>
          <a:p>
            <a:pPr marL="0" indent="0">
              <a:buNone/>
            </a:pPr>
            <a:r>
              <a:rPr lang="en-US" dirty="0">
                <a:latin typeface="Times New Roman" panose="02020603050405020304" pitchFamily="18" charset="0"/>
                <a:cs typeface="Times New Roman" panose="02020603050405020304" pitchFamily="18" charset="0"/>
              </a:rPr>
              <a:t>}else{</a:t>
            </a:r>
          </a:p>
          <a:p>
            <a:pPr marL="0" indent="0">
              <a:buNone/>
            </a:pPr>
            <a:r>
              <a:rPr lang="en-US" dirty="0">
                <a:latin typeface="Times New Roman" panose="02020603050405020304" pitchFamily="18" charset="0"/>
                <a:cs typeface="Times New Roman" panose="02020603050405020304" pitchFamily="18" charset="0"/>
              </a:rPr>
              <a:t>  return true;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&lt;/script&gt;</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889182" y="762000"/>
            <a:ext cx="4102418" cy="468949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&lt;form name="</a:t>
            </a:r>
            <a:r>
              <a:rPr lang="en-US" dirty="0" err="1">
                <a:latin typeface="Times New Roman" panose="02020603050405020304" pitchFamily="18" charset="0"/>
                <a:cs typeface="Times New Roman" panose="02020603050405020304" pitchFamily="18" charset="0"/>
              </a:rPr>
              <a:t>myform</a:t>
            </a:r>
            <a:r>
              <a:rPr lang="en-US" dirty="0">
                <a:latin typeface="Times New Roman" panose="02020603050405020304" pitchFamily="18" charset="0"/>
                <a:cs typeface="Times New Roman" panose="02020603050405020304" pitchFamily="18" charset="0"/>
              </a:rPr>
              <a:t>" action="http://www.google.com/javascriptpages/valid.jsp" </a:t>
            </a:r>
            <a:r>
              <a:rPr lang="en-US" dirty="0" err="1">
                <a:latin typeface="Times New Roman" panose="02020603050405020304" pitchFamily="18" charset="0"/>
                <a:cs typeface="Times New Roman" panose="02020603050405020304" pitchFamily="18" charset="0"/>
              </a:rPr>
              <a:t>onsubmit</a:t>
            </a:r>
            <a:r>
              <a:rPr lang="en-US" dirty="0">
                <a:latin typeface="Times New Roman" panose="02020603050405020304" pitchFamily="18" charset="0"/>
                <a:cs typeface="Times New Roman" panose="02020603050405020304" pitchFamily="18" charset="0"/>
              </a:rPr>
              <a:t>="return validate()" &gt;</a:t>
            </a:r>
          </a:p>
          <a:p>
            <a:pPr marL="0" indent="0">
              <a:buNone/>
            </a:pPr>
            <a:r>
              <a:rPr lang="en-US" dirty="0">
                <a:latin typeface="Times New Roman" panose="02020603050405020304" pitchFamily="18" charset="0"/>
                <a:cs typeface="Times New Roman" panose="02020603050405020304" pitchFamily="18" charset="0"/>
              </a:rPr>
              <a:t>Number: &lt;input type="text" name="</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"&gt;&lt;span id="</a:t>
            </a:r>
            <a:r>
              <a:rPr lang="en-US" dirty="0" err="1">
                <a:latin typeface="Times New Roman" panose="02020603050405020304" pitchFamily="18" charset="0"/>
                <a:cs typeface="Times New Roman" panose="02020603050405020304" pitchFamily="18" charset="0"/>
              </a:rPr>
              <a:t>numloc</a:t>
            </a:r>
            <a:r>
              <a:rPr lang="en-US" dirty="0">
                <a:latin typeface="Times New Roman" panose="02020603050405020304" pitchFamily="18" charset="0"/>
                <a:cs typeface="Times New Roman" panose="02020603050405020304" pitchFamily="18" charset="0"/>
              </a:rPr>
              <a:t>"&gt;&lt;/span&gt;&lt;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&lt;input type="submit" value="submit"&gt;</a:t>
            </a:r>
          </a:p>
          <a:p>
            <a:pPr marL="0" indent="0">
              <a:buNone/>
            </a:pPr>
            <a:r>
              <a:rPr lang="en-US" dirty="0">
                <a:latin typeface="Times New Roman" panose="02020603050405020304" pitchFamily="18" charset="0"/>
                <a:cs typeface="Times New Roman" panose="02020603050405020304" pitchFamily="18" charset="0"/>
              </a:rPr>
              <a:t>&lt;/form&gt;</a:t>
            </a:r>
          </a:p>
          <a:p>
            <a:pPr marL="0" indent="0">
              <a:buNone/>
            </a:pPr>
            <a:r>
              <a:rPr lang="en-US" dirty="0">
                <a:latin typeface="Times New Roman" panose="02020603050405020304" pitchFamily="18" charset="0"/>
                <a:cs typeface="Times New Roman" panose="02020603050405020304" pitchFamily="18" charset="0"/>
              </a:rPr>
              <a:t>&lt;/body&gt;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666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0" y="0"/>
            <a:ext cx="6571343" cy="1059305"/>
          </a:xfrm>
        </p:spPr>
        <p:txBody>
          <a:bodyPr/>
          <a:lstStyle/>
          <a:p>
            <a:pPr algn="ctr"/>
            <a:r>
              <a:rPr lang="en-IN" dirty="0"/>
              <a:t>Image validation</a:t>
            </a:r>
          </a:p>
        </p:txBody>
      </p:sp>
      <p:sp>
        <p:nvSpPr>
          <p:cNvPr id="3" name="Content Placeholder 2"/>
          <p:cNvSpPr>
            <a:spLocks noGrp="1"/>
          </p:cNvSpPr>
          <p:nvPr>
            <p:ph sz="half" idx="1"/>
          </p:nvPr>
        </p:nvSpPr>
        <p:spPr>
          <a:xfrm>
            <a:off x="228600" y="990600"/>
            <a:ext cx="4340761" cy="5181600"/>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&lt;script type="text/</a:t>
            </a:r>
            <a:r>
              <a:rPr lang="en-US" sz="1400" dirty="0" err="1">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"&gt;  </a:t>
            </a:r>
          </a:p>
          <a:p>
            <a:pPr marL="0" indent="0">
              <a:buNone/>
            </a:pPr>
            <a:r>
              <a:rPr lang="en-US" sz="1400" dirty="0">
                <a:latin typeface="Times New Roman" panose="02020603050405020304" pitchFamily="18" charset="0"/>
                <a:cs typeface="Times New Roman" panose="02020603050405020304" pitchFamily="18" charset="0"/>
              </a:rPr>
              <a:t>function validate(){  </a:t>
            </a:r>
          </a:p>
          <a:p>
            <a:pPr marL="0" indent="0">
              <a:buNone/>
            </a:pPr>
            <a:r>
              <a:rPr lang="en-US" sz="1400" dirty="0" err="1">
                <a:latin typeface="Times New Roman" panose="02020603050405020304" pitchFamily="18" charset="0"/>
                <a:cs typeface="Times New Roman" panose="02020603050405020304" pitchFamily="18" charset="0"/>
              </a:rPr>
              <a:t>var</a:t>
            </a:r>
            <a:r>
              <a:rPr lang="en-US" sz="1400" dirty="0">
                <a:latin typeface="Times New Roman" panose="02020603050405020304" pitchFamily="18" charset="0"/>
                <a:cs typeface="Times New Roman" panose="02020603050405020304" pitchFamily="18" charset="0"/>
              </a:rPr>
              <a:t> name=document.f1.name.value;  </a:t>
            </a:r>
          </a:p>
          <a:p>
            <a:pPr marL="0" indent="0">
              <a:buNone/>
            </a:pPr>
            <a:r>
              <a:rPr lang="en-US" sz="1400" dirty="0" err="1">
                <a:latin typeface="Times New Roman" panose="02020603050405020304" pitchFamily="18" charset="0"/>
                <a:cs typeface="Times New Roman" panose="02020603050405020304" pitchFamily="18" charset="0"/>
              </a:rPr>
              <a:t>var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passwordlength</a:t>
            </a:r>
            <a:r>
              <a:rPr lang="en-US" sz="1400" dirty="0">
                <a:latin typeface="Times New Roman" panose="02020603050405020304" pitchFamily="18" charset="0"/>
                <a:cs typeface="Times New Roman" panose="02020603050405020304" pitchFamily="18" charset="0"/>
              </a:rPr>
              <a:t>=document.f1.password.value.length;  </a:t>
            </a:r>
          </a:p>
          <a:p>
            <a:pPr marL="0" indent="0">
              <a:buNone/>
            </a:pPr>
            <a:r>
              <a:rPr lang="en-US" sz="1400" dirty="0" err="1">
                <a:latin typeface="Times New Roman" panose="02020603050405020304" pitchFamily="18" charset="0"/>
                <a:cs typeface="Times New Roman" panose="02020603050405020304" pitchFamily="18" charset="0"/>
              </a:rPr>
              <a:t>var</a:t>
            </a:r>
            <a:r>
              <a:rPr lang="en-US" sz="1400" dirty="0">
                <a:latin typeface="Times New Roman" panose="02020603050405020304" pitchFamily="18" charset="0"/>
                <a:cs typeface="Times New Roman" panose="02020603050405020304" pitchFamily="18" charset="0"/>
              </a:rPr>
              <a:t> status=false;  </a:t>
            </a:r>
          </a:p>
          <a:p>
            <a:pPr marL="0" indent="0">
              <a:buNone/>
            </a:pPr>
            <a:r>
              <a:rPr lang="en-US" sz="1400" dirty="0">
                <a:latin typeface="Times New Roman" panose="02020603050405020304" pitchFamily="18" charset="0"/>
                <a:cs typeface="Times New Roman" panose="02020603050405020304" pitchFamily="18" charset="0"/>
              </a:rPr>
              <a:t>if(name==""){  </a:t>
            </a:r>
          </a:p>
          <a:p>
            <a:pPr marL="0" indent="0">
              <a:buNone/>
            </a:pPr>
            <a:r>
              <a:rPr lang="en-US" sz="1400" dirty="0" err="1">
                <a:latin typeface="Times New Roman" panose="02020603050405020304" pitchFamily="18" charset="0"/>
                <a:cs typeface="Times New Roman" panose="02020603050405020304" pitchFamily="18" charset="0"/>
              </a:rPr>
              <a:t>document.getElementById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namelocation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innerHTML</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&lt;</a:t>
            </a:r>
            <a:r>
              <a:rPr lang="en-US" sz="1400" dirty="0" err="1">
                <a:latin typeface="Times New Roman" panose="02020603050405020304" pitchFamily="18" charset="0"/>
                <a:cs typeface="Times New Roman" panose="02020603050405020304" pitchFamily="18" charset="0"/>
              </a:rPr>
              <a:t>img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src</a:t>
            </a:r>
            <a:r>
              <a:rPr lang="en-US" sz="1400" dirty="0">
                <a:latin typeface="Times New Roman" panose="02020603050405020304" pitchFamily="18" charset="0"/>
                <a:cs typeface="Times New Roman" panose="02020603050405020304" pitchFamily="18" charset="0"/>
              </a:rPr>
              <a:t>='http://</a:t>
            </a:r>
            <a:r>
              <a:rPr lang="en-US" sz="1600" dirty="0">
                <a:latin typeface="Times New Roman" panose="02020603050405020304" pitchFamily="18" charset="0"/>
                <a:cs typeface="Times New Roman" panose="02020603050405020304" pitchFamily="18" charset="0"/>
              </a:rPr>
              <a:t>www.google.com/javascriptpages/images/unchecked.gif</a:t>
            </a:r>
            <a:r>
              <a:rPr lang="en-US" sz="1400" dirty="0">
                <a:latin typeface="Times New Roman" panose="02020603050405020304" pitchFamily="18" charset="0"/>
                <a:cs typeface="Times New Roman" panose="02020603050405020304" pitchFamily="18" charset="0"/>
              </a:rPr>
              <a:t>'/&gt; Please enter your name";  </a:t>
            </a:r>
          </a:p>
          <a:p>
            <a:pPr marL="0" indent="0">
              <a:buNone/>
            </a:pPr>
            <a:r>
              <a:rPr lang="en-US" sz="1400" dirty="0">
                <a:latin typeface="Times New Roman" panose="02020603050405020304" pitchFamily="18" charset="0"/>
                <a:cs typeface="Times New Roman" panose="02020603050405020304" pitchFamily="18" charset="0"/>
              </a:rPr>
              <a:t>status=false;</a:t>
            </a:r>
          </a:p>
          <a:p>
            <a:pPr marL="0" indent="0">
              <a:buNone/>
            </a:pPr>
            <a:r>
              <a:rPr lang="en-US" sz="1400" dirty="0">
                <a:latin typeface="Times New Roman" panose="02020603050405020304" pitchFamily="18" charset="0"/>
                <a:cs typeface="Times New Roman" panose="02020603050405020304" pitchFamily="18" charset="0"/>
              </a:rPr>
              <a:t>}else{  </a:t>
            </a:r>
          </a:p>
          <a:p>
            <a:endParaRPr lang="en-IN" sz="11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648200" y="914400"/>
            <a:ext cx="4311554" cy="5791200"/>
          </a:xfrm>
        </p:spPr>
        <p:txBody>
          <a:bodyPr>
            <a:noAutofit/>
          </a:bodyPr>
          <a:lstStyle/>
          <a:p>
            <a:pPr marL="0" indent="0">
              <a:buNone/>
            </a:pPr>
            <a:r>
              <a:rPr lang="en-US" sz="1400" dirty="0" err="1">
                <a:latin typeface="Times New Roman" panose="02020603050405020304" pitchFamily="18" charset="0"/>
                <a:cs typeface="Times New Roman" panose="02020603050405020304" pitchFamily="18" charset="0"/>
              </a:rPr>
              <a:t>document.getElementById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namelocation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innerHTML</a:t>
            </a:r>
            <a:r>
              <a:rPr lang="en-US" sz="1400" dirty="0">
                <a:latin typeface="Times New Roman" panose="02020603050405020304" pitchFamily="18" charset="0"/>
                <a:cs typeface="Times New Roman" panose="02020603050405020304" pitchFamily="18" charset="0"/>
              </a:rPr>
              <a:t>=" &lt;</a:t>
            </a:r>
            <a:r>
              <a:rPr lang="en-US" sz="1400" dirty="0" err="1">
                <a:latin typeface="Times New Roman" panose="02020603050405020304" pitchFamily="18" charset="0"/>
                <a:cs typeface="Times New Roman" panose="02020603050405020304" pitchFamily="18" charset="0"/>
              </a:rPr>
              <a:t>img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src</a:t>
            </a:r>
            <a:r>
              <a:rPr lang="en-US" sz="1400" dirty="0">
                <a:latin typeface="Times New Roman" panose="02020603050405020304" pitchFamily="18" charset="0"/>
                <a:cs typeface="Times New Roman" panose="02020603050405020304" pitchFamily="18" charset="0"/>
              </a:rPr>
              <a:t>='http://www.google.com/javascriptpages/images/checked.gif'/&gt;";  </a:t>
            </a:r>
          </a:p>
          <a:p>
            <a:pPr marL="0" indent="0">
              <a:buNone/>
            </a:pPr>
            <a:r>
              <a:rPr lang="en-US" sz="1400" dirty="0">
                <a:latin typeface="Times New Roman" panose="02020603050405020304" pitchFamily="18" charset="0"/>
                <a:cs typeface="Times New Roman" panose="02020603050405020304" pitchFamily="18" charset="0"/>
              </a:rPr>
              <a:t>status=true;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if(</a:t>
            </a:r>
            <a:r>
              <a:rPr lang="en-US" sz="1400" dirty="0" err="1">
                <a:latin typeface="Times New Roman" panose="02020603050405020304" pitchFamily="18" charset="0"/>
                <a:cs typeface="Times New Roman" panose="02020603050405020304" pitchFamily="18" charset="0"/>
              </a:rPr>
              <a:t>passwordlength</a:t>
            </a:r>
            <a:r>
              <a:rPr lang="en-US" sz="1400" dirty="0">
                <a:latin typeface="Times New Roman" panose="02020603050405020304" pitchFamily="18" charset="0"/>
                <a:cs typeface="Times New Roman" panose="02020603050405020304" pitchFamily="18" charset="0"/>
              </a:rPr>
              <a:t>&lt;6){  </a:t>
            </a:r>
          </a:p>
          <a:p>
            <a:pPr marL="0" indent="0">
              <a:buNone/>
            </a:pPr>
            <a:r>
              <a:rPr lang="en-US" sz="1400" dirty="0" err="1">
                <a:latin typeface="Times New Roman" panose="02020603050405020304" pitchFamily="18" charset="0"/>
                <a:cs typeface="Times New Roman" panose="02020603050405020304" pitchFamily="18" charset="0"/>
              </a:rPr>
              <a:t>document.getElementById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passwordlocation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innerHTML</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&lt;</a:t>
            </a:r>
            <a:r>
              <a:rPr lang="en-US" sz="1400" dirty="0" err="1">
                <a:latin typeface="Times New Roman" panose="02020603050405020304" pitchFamily="18" charset="0"/>
                <a:cs typeface="Times New Roman" panose="02020603050405020304" pitchFamily="18" charset="0"/>
              </a:rPr>
              <a:t>img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src</a:t>
            </a:r>
            <a:r>
              <a:rPr lang="en-US" sz="1400" dirty="0">
                <a:latin typeface="Times New Roman" panose="02020603050405020304" pitchFamily="18" charset="0"/>
                <a:cs typeface="Times New Roman" panose="02020603050405020304" pitchFamily="18" charset="0"/>
              </a:rPr>
              <a:t>='http://www.javatpoint.com/javascriptpages/images/unchecked.gif'/&gt; Password must be greater than 6";  </a:t>
            </a:r>
          </a:p>
          <a:p>
            <a:pPr marL="0" indent="0">
              <a:buNone/>
            </a:pPr>
            <a:r>
              <a:rPr lang="en-US" sz="1400" dirty="0">
                <a:latin typeface="Times New Roman" panose="02020603050405020304" pitchFamily="18" charset="0"/>
                <a:cs typeface="Times New Roman" panose="02020603050405020304" pitchFamily="18" charset="0"/>
              </a:rPr>
              <a:t>status=false; </a:t>
            </a:r>
          </a:p>
          <a:p>
            <a:pPr marL="0" indent="0">
              <a:buNone/>
            </a:pPr>
            <a:r>
              <a:rPr lang="en-US" sz="1400" dirty="0">
                <a:latin typeface="Times New Roman" panose="02020603050405020304" pitchFamily="18" charset="0"/>
                <a:cs typeface="Times New Roman" panose="02020603050405020304" pitchFamily="18" charset="0"/>
              </a:rPr>
              <a:t>}else{  </a:t>
            </a:r>
          </a:p>
          <a:p>
            <a:pPr marL="0" indent="0">
              <a:buNone/>
            </a:pPr>
            <a:r>
              <a:rPr lang="en-US" sz="1400" dirty="0" err="1">
                <a:latin typeface="Times New Roman" panose="02020603050405020304" pitchFamily="18" charset="0"/>
                <a:cs typeface="Times New Roman" panose="02020603050405020304" pitchFamily="18" charset="0"/>
              </a:rPr>
              <a:t>document.getElementById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passwordlocation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innerHTML</a:t>
            </a:r>
            <a:r>
              <a:rPr lang="en-US" sz="1400" dirty="0">
                <a:latin typeface="Times New Roman" panose="02020603050405020304" pitchFamily="18" charset="0"/>
                <a:cs typeface="Times New Roman" panose="02020603050405020304" pitchFamily="18" charset="0"/>
              </a:rPr>
              <a:t>=" &lt;</a:t>
            </a:r>
            <a:r>
              <a:rPr lang="en-US" sz="1400" dirty="0" err="1">
                <a:latin typeface="Times New Roman" panose="02020603050405020304" pitchFamily="18" charset="0"/>
                <a:cs typeface="Times New Roman" panose="02020603050405020304" pitchFamily="18" charset="0"/>
              </a:rPr>
              <a:t>img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src</a:t>
            </a:r>
            <a:r>
              <a:rPr lang="en-US" sz="1400" dirty="0">
                <a:latin typeface="Times New Roman" panose="02020603050405020304" pitchFamily="18" charset="0"/>
                <a:cs typeface="Times New Roman" panose="02020603050405020304" pitchFamily="18" charset="0"/>
              </a:rPr>
              <a:t>='http://www.google.com/javascriptpages/images/checked.gif'/&gt;";  </a:t>
            </a:r>
          </a:p>
          <a:p>
            <a:pPr marL="0" indent="0">
              <a:buNone/>
            </a:pPr>
            <a:r>
              <a:rPr lang="en-US" sz="1400" dirty="0">
                <a:latin typeface="Times New Roman" panose="02020603050405020304" pitchFamily="18" charset="0"/>
                <a:cs typeface="Times New Roman" panose="02020603050405020304" pitchFamily="18" charset="0"/>
              </a:rPr>
              <a:t>}  return status;  }  &lt;/script&gt;  </a:t>
            </a:r>
          </a:p>
        </p:txBody>
      </p:sp>
    </p:spTree>
    <p:extLst>
      <p:ext uri="{BB962C8B-B14F-4D97-AF65-F5344CB8AC3E}">
        <p14:creationId xmlns:p14="http://schemas.microsoft.com/office/powerpoint/2010/main" val="4017450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normAutofit fontScale="85000" lnSpcReduction="20000"/>
          </a:bodyPr>
          <a:lstStyle/>
          <a:p>
            <a:pPr marL="0" indent="0">
              <a:buNone/>
            </a:pPr>
            <a:r>
              <a:rPr lang="en-US" sz="2800" dirty="0">
                <a:latin typeface="Times New Roman" panose="02020603050405020304" pitchFamily="18" charset="0"/>
                <a:cs typeface="Times New Roman" panose="02020603050405020304" pitchFamily="18" charset="0"/>
              </a:rPr>
              <a:t>&lt;form name="f1" action="http://www.google.com/javascriptpages/valid.jsp" </a:t>
            </a:r>
            <a:r>
              <a:rPr lang="en-US" sz="2800" dirty="0" err="1">
                <a:latin typeface="Times New Roman" panose="02020603050405020304" pitchFamily="18" charset="0"/>
                <a:cs typeface="Times New Roman" panose="02020603050405020304" pitchFamily="18" charset="0"/>
              </a:rPr>
              <a:t>onsubmit</a:t>
            </a:r>
            <a:r>
              <a:rPr lang="en-US" sz="2800" dirty="0">
                <a:latin typeface="Times New Roman" panose="02020603050405020304" pitchFamily="18" charset="0"/>
                <a:cs typeface="Times New Roman" panose="02020603050405020304" pitchFamily="18" charset="0"/>
              </a:rPr>
              <a:t>="return validate()"&gt;  </a:t>
            </a:r>
          </a:p>
          <a:p>
            <a:pPr marL="0" indent="0">
              <a:buNone/>
            </a:pPr>
            <a:r>
              <a:rPr lang="en-US" sz="2800" dirty="0">
                <a:latin typeface="Times New Roman" panose="02020603050405020304" pitchFamily="18" charset="0"/>
                <a:cs typeface="Times New Roman" panose="02020603050405020304" pitchFamily="18" charset="0"/>
              </a:rPr>
              <a:t>&lt;table&gt;</a:t>
            </a:r>
          </a:p>
          <a:p>
            <a:pPr marL="0" indent="0">
              <a:buNone/>
            </a:pPr>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tr</a:t>
            </a:r>
            <a:r>
              <a:rPr lang="en-US" sz="2800" dirty="0">
                <a:latin typeface="Times New Roman" panose="02020603050405020304" pitchFamily="18" charset="0"/>
                <a:cs typeface="Times New Roman" panose="02020603050405020304" pitchFamily="18" charset="0"/>
              </a:rPr>
              <a:t>&gt;&lt;td&gt;Name:&lt;/td&gt;&lt;td&gt;&lt;input type="text" name="name"/&gt;  </a:t>
            </a:r>
          </a:p>
          <a:p>
            <a:pPr marL="0" indent="0">
              <a:buNone/>
            </a:pPr>
            <a:r>
              <a:rPr lang="en-US" sz="2800" dirty="0">
                <a:latin typeface="Times New Roman" panose="02020603050405020304" pitchFamily="18" charset="0"/>
                <a:cs typeface="Times New Roman" panose="02020603050405020304" pitchFamily="18" charset="0"/>
              </a:rPr>
              <a:t>&lt;span id="</a:t>
            </a:r>
            <a:r>
              <a:rPr lang="en-US" sz="2800" dirty="0" err="1">
                <a:latin typeface="Times New Roman" panose="02020603050405020304" pitchFamily="18" charset="0"/>
                <a:cs typeface="Times New Roman" panose="02020603050405020304" pitchFamily="18" charset="0"/>
              </a:rPr>
              <a:t>namelocation</a:t>
            </a:r>
            <a:r>
              <a:rPr lang="en-US" sz="2800" dirty="0">
                <a:latin typeface="Times New Roman" panose="02020603050405020304" pitchFamily="18" charset="0"/>
                <a:cs typeface="Times New Roman" panose="02020603050405020304" pitchFamily="18" charset="0"/>
              </a:rPr>
              <a:t>" style="</a:t>
            </a:r>
            <a:r>
              <a:rPr lang="en-US" sz="2800" dirty="0" err="1">
                <a:latin typeface="Times New Roman" panose="02020603050405020304" pitchFamily="18" charset="0"/>
                <a:cs typeface="Times New Roman" panose="02020603050405020304" pitchFamily="18" charset="0"/>
              </a:rPr>
              <a:t>color:red</a:t>
            </a:r>
            <a:r>
              <a:rPr lang="en-US" sz="2800" dirty="0">
                <a:latin typeface="Times New Roman" panose="02020603050405020304" pitchFamily="18" charset="0"/>
                <a:cs typeface="Times New Roman" panose="02020603050405020304" pitchFamily="18" charset="0"/>
              </a:rPr>
              <a:t>"&gt;&lt;/span&gt;&lt;/td&gt;&lt;/</a:t>
            </a:r>
            <a:r>
              <a:rPr lang="en-US" sz="2800" dirty="0" err="1">
                <a:latin typeface="Times New Roman" panose="02020603050405020304" pitchFamily="18" charset="0"/>
                <a:cs typeface="Times New Roman" panose="02020603050405020304" pitchFamily="18" charset="0"/>
              </a:rPr>
              <a:t>tr</a:t>
            </a:r>
            <a:r>
              <a:rPr lang="en-US" sz="2800" dirty="0">
                <a:latin typeface="Times New Roman" panose="02020603050405020304" pitchFamily="18" charset="0"/>
                <a:cs typeface="Times New Roman" panose="02020603050405020304" pitchFamily="18" charset="0"/>
              </a:rPr>
              <a:t>&gt; </a:t>
            </a:r>
          </a:p>
          <a:p>
            <a:pPr marL="0" indent="0">
              <a:buNone/>
            </a:pPr>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tr</a:t>
            </a:r>
            <a:r>
              <a:rPr lang="en-US" sz="2800" dirty="0">
                <a:latin typeface="Times New Roman" panose="02020603050405020304" pitchFamily="18" charset="0"/>
                <a:cs typeface="Times New Roman" panose="02020603050405020304" pitchFamily="18" charset="0"/>
              </a:rPr>
              <a:t>&gt;&lt;td&gt;Password:&lt;/td&gt;&lt;td&gt;&lt;input type="password" name="password"/&gt;  </a:t>
            </a:r>
          </a:p>
          <a:p>
            <a:pPr marL="0" indent="0">
              <a:buNone/>
            </a:pPr>
            <a:r>
              <a:rPr lang="en-US" sz="2800" dirty="0">
                <a:latin typeface="Times New Roman" panose="02020603050405020304" pitchFamily="18" charset="0"/>
                <a:cs typeface="Times New Roman" panose="02020603050405020304" pitchFamily="18" charset="0"/>
              </a:rPr>
              <a:t>&lt;span id="</a:t>
            </a:r>
            <a:r>
              <a:rPr lang="en-US" sz="2800" dirty="0" err="1">
                <a:latin typeface="Times New Roman" panose="02020603050405020304" pitchFamily="18" charset="0"/>
                <a:cs typeface="Times New Roman" panose="02020603050405020304" pitchFamily="18" charset="0"/>
              </a:rPr>
              <a:t>passwordlocation</a:t>
            </a:r>
            <a:r>
              <a:rPr lang="en-US" sz="2800" dirty="0">
                <a:latin typeface="Times New Roman" panose="02020603050405020304" pitchFamily="18" charset="0"/>
                <a:cs typeface="Times New Roman" panose="02020603050405020304" pitchFamily="18" charset="0"/>
              </a:rPr>
              <a:t>" style="</a:t>
            </a:r>
            <a:r>
              <a:rPr lang="en-US" sz="2800" dirty="0" err="1">
                <a:latin typeface="Times New Roman" panose="02020603050405020304" pitchFamily="18" charset="0"/>
                <a:cs typeface="Times New Roman" panose="02020603050405020304" pitchFamily="18" charset="0"/>
              </a:rPr>
              <a:t>color:red</a:t>
            </a:r>
            <a:r>
              <a:rPr lang="en-US" sz="2800" dirty="0">
                <a:latin typeface="Times New Roman" panose="02020603050405020304" pitchFamily="18" charset="0"/>
                <a:cs typeface="Times New Roman" panose="02020603050405020304" pitchFamily="18" charset="0"/>
              </a:rPr>
              <a:t>"&gt;&lt;/span&gt;&lt;/td&gt;&lt;/</a:t>
            </a:r>
            <a:r>
              <a:rPr lang="en-US" sz="2800" dirty="0" err="1">
                <a:latin typeface="Times New Roman" panose="02020603050405020304" pitchFamily="18" charset="0"/>
                <a:cs typeface="Times New Roman" panose="02020603050405020304" pitchFamily="18" charset="0"/>
              </a:rPr>
              <a:t>tr</a:t>
            </a:r>
            <a:r>
              <a:rPr lang="en-US" sz="2800" dirty="0">
                <a:latin typeface="Times New Roman" panose="02020603050405020304" pitchFamily="18" charset="0"/>
                <a:cs typeface="Times New Roman" panose="02020603050405020304" pitchFamily="18" charset="0"/>
              </a:rPr>
              <a:t>&gt;</a:t>
            </a:r>
          </a:p>
          <a:p>
            <a:pPr marL="0" indent="0">
              <a:buNone/>
            </a:pPr>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tr</a:t>
            </a:r>
            <a:r>
              <a:rPr lang="en-US" sz="2800" dirty="0">
                <a:latin typeface="Times New Roman" panose="02020603050405020304" pitchFamily="18" charset="0"/>
                <a:cs typeface="Times New Roman" panose="02020603050405020304" pitchFamily="18" charset="0"/>
              </a:rPr>
              <a:t>&gt;&lt;td </a:t>
            </a:r>
            <a:r>
              <a:rPr lang="en-US" sz="2800" dirty="0" err="1">
                <a:latin typeface="Times New Roman" panose="02020603050405020304" pitchFamily="18" charset="0"/>
                <a:cs typeface="Times New Roman" panose="02020603050405020304" pitchFamily="18" charset="0"/>
              </a:rPr>
              <a:t>colspan</a:t>
            </a:r>
            <a:r>
              <a:rPr lang="en-US" sz="2800" dirty="0">
                <a:latin typeface="Times New Roman" panose="02020603050405020304" pitchFamily="18" charset="0"/>
                <a:cs typeface="Times New Roman" panose="02020603050405020304" pitchFamily="18" charset="0"/>
              </a:rPr>
              <a:t>="2"&gt;&lt;input type="submit" value="register"/&gt;  &lt;/td&gt;&lt;/</a:t>
            </a:r>
            <a:r>
              <a:rPr lang="en-US" sz="2800" dirty="0" err="1">
                <a:latin typeface="Times New Roman" panose="02020603050405020304" pitchFamily="18" charset="0"/>
                <a:cs typeface="Times New Roman" panose="02020603050405020304" pitchFamily="18" charset="0"/>
              </a:rPr>
              <a:t>tr</a:t>
            </a:r>
            <a:r>
              <a:rPr lang="en-US" sz="2800" dirty="0">
                <a:latin typeface="Times New Roman" panose="02020603050405020304" pitchFamily="18" charset="0"/>
                <a:cs typeface="Times New Roman" panose="02020603050405020304" pitchFamily="18" charset="0"/>
              </a:rPr>
              <a:t>&gt;</a:t>
            </a:r>
          </a:p>
          <a:p>
            <a:pPr marL="0" indent="0">
              <a:buNone/>
            </a:pPr>
            <a:r>
              <a:rPr lang="en-US" sz="2800" dirty="0">
                <a:latin typeface="Times New Roman" panose="02020603050405020304" pitchFamily="18" charset="0"/>
                <a:cs typeface="Times New Roman" panose="02020603050405020304" pitchFamily="18" charset="0"/>
              </a:rPr>
              <a:t>&lt;/table&gt;</a:t>
            </a:r>
          </a:p>
          <a:p>
            <a:pPr marL="0" indent="0">
              <a:buNone/>
            </a:pPr>
            <a:r>
              <a:rPr lang="en-US" sz="2800" dirty="0">
                <a:latin typeface="Times New Roman" panose="02020603050405020304" pitchFamily="18" charset="0"/>
                <a:cs typeface="Times New Roman" panose="02020603050405020304" pitchFamily="18" charset="0"/>
              </a:rPr>
              <a:t>&lt;/form&gt;  </a:t>
            </a:r>
          </a:p>
          <a:p>
            <a:pPr marL="0" indent="0">
              <a:buNone/>
            </a:pPr>
            <a:r>
              <a:rPr lang="en-US" sz="2800" dirty="0">
                <a:latin typeface="Times New Roman" panose="02020603050405020304" pitchFamily="18" charset="0"/>
                <a:cs typeface="Times New Roman" panose="02020603050405020304" pitchFamily="18" charset="0"/>
              </a:rPr>
              <a:t>&lt;/body&gt;</a:t>
            </a:r>
          </a:p>
          <a:p>
            <a:pPr marL="0" indent="0">
              <a:buNone/>
            </a:pPr>
            <a:r>
              <a:rPr lang="en-US" sz="2800" dirty="0">
                <a:latin typeface="Times New Roman" panose="02020603050405020304" pitchFamily="18" charset="0"/>
                <a:cs typeface="Times New Roman" panose="02020603050405020304" pitchFamily="18" charset="0"/>
              </a:rPr>
              <a:t>&lt;/html&gt;</a:t>
            </a:r>
          </a:p>
          <a:p>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378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a:t>JavaScript email validation</a:t>
            </a:r>
            <a:br>
              <a:rPr lang="en-US" sz="2800" dirty="0"/>
            </a:br>
            <a:endParaRPr lang="en-US" sz="2800" dirty="0"/>
          </a:p>
        </p:txBody>
      </p:sp>
      <p:sp>
        <p:nvSpPr>
          <p:cNvPr id="3" name="Content Placeholder 2"/>
          <p:cNvSpPr>
            <a:spLocks noGrp="1"/>
          </p:cNvSpPr>
          <p:nvPr>
            <p:ph idx="1"/>
          </p:nvPr>
        </p:nvSpPr>
        <p:spPr>
          <a:xfrm>
            <a:off x="457200" y="1295400"/>
            <a:ext cx="8229600" cy="5029200"/>
          </a:xfrm>
        </p:spPr>
        <p:txBody>
          <a:bodyPr/>
          <a:lstStyle/>
          <a:p>
            <a:pPr>
              <a:lnSpc>
                <a:spcPct val="300000"/>
              </a:lnSpc>
            </a:pPr>
            <a:r>
              <a:rPr lang="en-US" dirty="0">
                <a:latin typeface="Times New Roman" panose="02020603050405020304" pitchFamily="18" charset="0"/>
                <a:cs typeface="Times New Roman" panose="02020603050405020304" pitchFamily="18" charset="0"/>
              </a:rPr>
              <a:t>We can validate the email by the help of JavaScript.</a:t>
            </a:r>
          </a:p>
          <a:p>
            <a:pPr>
              <a:lnSpc>
                <a:spcPct val="300000"/>
              </a:lnSpc>
            </a:pPr>
            <a:r>
              <a:rPr lang="en-US" dirty="0">
                <a:latin typeface="Times New Roman" panose="02020603050405020304" pitchFamily="18" charset="0"/>
                <a:cs typeface="Times New Roman" panose="02020603050405020304" pitchFamily="18" charset="0"/>
              </a:rPr>
              <a:t>email id must contain the @ and . character</a:t>
            </a:r>
          </a:p>
          <a:p>
            <a:pPr>
              <a:lnSpc>
                <a:spcPct val="300000"/>
              </a:lnSpc>
            </a:pPr>
            <a:r>
              <a:rPr lang="en-US" dirty="0">
                <a:latin typeface="Times New Roman" panose="02020603050405020304" pitchFamily="18" charset="0"/>
                <a:cs typeface="Times New Roman" panose="02020603050405020304" pitchFamily="18" charset="0"/>
              </a:rPr>
              <a:t>There must be at least one character before and after the @.</a:t>
            </a:r>
          </a:p>
          <a:p>
            <a:pPr>
              <a:lnSpc>
                <a:spcPct val="300000"/>
              </a:lnSpc>
            </a:pPr>
            <a:r>
              <a:rPr lang="en-US" dirty="0">
                <a:latin typeface="Times New Roman" panose="02020603050405020304" pitchFamily="18" charset="0"/>
                <a:cs typeface="Times New Roman" panose="02020603050405020304" pitchFamily="18" charset="0"/>
              </a:rPr>
              <a:t>There must be at least two characters after . (dot).</a:t>
            </a:r>
          </a:p>
          <a:p>
            <a:pPr>
              <a:lnSpc>
                <a:spcPct val="3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1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06" y="3412"/>
            <a:ext cx="8229600" cy="591312"/>
          </a:xfrm>
        </p:spPr>
        <p:txBody>
          <a:bodyPr>
            <a:normAutofit fontScale="90000"/>
          </a:bodyPr>
          <a:lstStyle/>
          <a:p>
            <a:pPr algn="ctr"/>
            <a:r>
              <a:rPr lang="en-US" dirty="0"/>
              <a:t>Example</a:t>
            </a:r>
          </a:p>
        </p:txBody>
      </p:sp>
      <p:sp>
        <p:nvSpPr>
          <p:cNvPr id="3" name="Content Placeholder 2"/>
          <p:cNvSpPr>
            <a:spLocks noGrp="1"/>
          </p:cNvSpPr>
          <p:nvPr>
            <p:ph idx="1"/>
          </p:nvPr>
        </p:nvSpPr>
        <p:spPr>
          <a:xfrm>
            <a:off x="192206" y="594724"/>
            <a:ext cx="8382000" cy="5486400"/>
          </a:xfrm>
        </p:spPr>
        <p:txBody>
          <a:bodyPr>
            <a:normAutofit fontScale="70000" lnSpcReduction="20000"/>
          </a:bodyPr>
          <a:lstStyle/>
          <a:p>
            <a:pPr marL="0" indent="0">
              <a:buNone/>
            </a:pPr>
            <a:r>
              <a:rPr lang="en-US" sz="2500" dirty="0">
                <a:latin typeface="Times New Roman" panose="02020603050405020304" pitchFamily="18" charset="0"/>
                <a:cs typeface="Times New Roman" panose="02020603050405020304" pitchFamily="18" charset="0"/>
              </a:rPr>
              <a:t>&lt;html&gt; &lt;body&gt; &lt;script&gt;  </a:t>
            </a:r>
          </a:p>
          <a:p>
            <a:pPr marL="0" indent="0">
              <a:buNone/>
            </a:pPr>
            <a:r>
              <a:rPr lang="en-US" sz="2500" dirty="0">
                <a:latin typeface="Times New Roman" panose="02020603050405020304" pitchFamily="18" charset="0"/>
                <a:cs typeface="Times New Roman" panose="02020603050405020304" pitchFamily="18" charset="0"/>
              </a:rPr>
              <a:t>function </a:t>
            </a:r>
            <a:r>
              <a:rPr lang="en-US" sz="2500" dirty="0" err="1">
                <a:latin typeface="Times New Roman" panose="02020603050405020304" pitchFamily="18" charset="0"/>
                <a:cs typeface="Times New Roman" panose="02020603050405020304" pitchFamily="18" charset="0"/>
              </a:rPr>
              <a:t>validateemail</a:t>
            </a: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  </a:t>
            </a:r>
          </a:p>
          <a:p>
            <a:pPr marL="0" indent="0">
              <a:buNone/>
            </a:pPr>
            <a:r>
              <a:rPr lang="en-US" sz="2500" dirty="0" err="1">
                <a:latin typeface="Times New Roman" panose="02020603050405020304" pitchFamily="18" charset="0"/>
                <a:cs typeface="Times New Roman" panose="02020603050405020304" pitchFamily="18" charset="0"/>
              </a:rPr>
              <a:t>var</a:t>
            </a:r>
            <a:r>
              <a:rPr lang="en-US" sz="2500" dirty="0">
                <a:latin typeface="Times New Roman" panose="02020603050405020304" pitchFamily="18" charset="0"/>
                <a:cs typeface="Times New Roman" panose="02020603050405020304" pitchFamily="18" charset="0"/>
              </a:rPr>
              <a:t> x=</a:t>
            </a:r>
            <a:r>
              <a:rPr lang="en-US" sz="2500" dirty="0" err="1">
                <a:latin typeface="Times New Roman" panose="02020603050405020304" pitchFamily="18" charset="0"/>
                <a:cs typeface="Times New Roman" panose="02020603050405020304" pitchFamily="18" charset="0"/>
              </a:rPr>
              <a:t>document.myform.email.value</a:t>
            </a:r>
            <a:r>
              <a:rPr lang="en-US" sz="2500" dirty="0">
                <a:latin typeface="Times New Roman" panose="02020603050405020304" pitchFamily="18" charset="0"/>
                <a:cs typeface="Times New Roman" panose="02020603050405020304" pitchFamily="18" charset="0"/>
              </a:rPr>
              <a:t>;  </a:t>
            </a:r>
          </a:p>
          <a:p>
            <a:pPr marL="0" indent="0">
              <a:buNone/>
            </a:pPr>
            <a:r>
              <a:rPr lang="en-US" sz="2500" dirty="0" err="1">
                <a:latin typeface="Times New Roman" panose="02020603050405020304" pitchFamily="18" charset="0"/>
                <a:cs typeface="Times New Roman" panose="02020603050405020304" pitchFamily="18" charset="0"/>
              </a:rPr>
              <a:t>var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atposition</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x.indexOf</a:t>
            </a:r>
            <a:r>
              <a:rPr lang="en-US" sz="2500" dirty="0">
                <a:latin typeface="Times New Roman" panose="02020603050405020304" pitchFamily="18" charset="0"/>
                <a:cs typeface="Times New Roman" panose="02020603050405020304" pitchFamily="18" charset="0"/>
              </a:rPr>
              <a:t>("@");  </a:t>
            </a:r>
          </a:p>
          <a:p>
            <a:pPr marL="0" indent="0">
              <a:buNone/>
            </a:pPr>
            <a:r>
              <a:rPr lang="en-US" sz="2500" dirty="0" err="1">
                <a:latin typeface="Times New Roman" panose="02020603050405020304" pitchFamily="18" charset="0"/>
                <a:cs typeface="Times New Roman" panose="02020603050405020304" pitchFamily="18" charset="0"/>
              </a:rPr>
              <a:t>var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dotposition</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x.lastIndexOf</a:t>
            </a: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if (</a:t>
            </a:r>
            <a:r>
              <a:rPr lang="en-US" sz="2500" dirty="0" err="1">
                <a:latin typeface="Times New Roman" panose="02020603050405020304" pitchFamily="18" charset="0"/>
                <a:cs typeface="Times New Roman" panose="02020603050405020304" pitchFamily="18" charset="0"/>
              </a:rPr>
              <a:t>atposition</a:t>
            </a:r>
            <a:r>
              <a:rPr lang="en-US" sz="2500" dirty="0">
                <a:latin typeface="Times New Roman" panose="02020603050405020304" pitchFamily="18" charset="0"/>
                <a:cs typeface="Times New Roman" panose="02020603050405020304" pitchFamily="18" charset="0"/>
              </a:rPr>
              <a:t>&lt;1 || </a:t>
            </a:r>
            <a:r>
              <a:rPr lang="en-US" sz="2500" dirty="0" err="1">
                <a:latin typeface="Times New Roman" panose="02020603050405020304" pitchFamily="18" charset="0"/>
                <a:cs typeface="Times New Roman" panose="02020603050405020304" pitchFamily="18" charset="0"/>
              </a:rPr>
              <a:t>dotposition</a:t>
            </a:r>
            <a:r>
              <a:rPr lang="en-US" sz="2500" dirty="0">
                <a:latin typeface="Times New Roman" panose="02020603050405020304" pitchFamily="18" charset="0"/>
                <a:cs typeface="Times New Roman" panose="02020603050405020304" pitchFamily="18" charset="0"/>
              </a:rPr>
              <a:t>&lt;atposition+2 || dotposition+2&gt;=</a:t>
            </a:r>
            <a:r>
              <a:rPr lang="en-US" sz="2500" dirty="0" err="1">
                <a:latin typeface="Times New Roman" panose="02020603050405020304" pitchFamily="18" charset="0"/>
                <a:cs typeface="Times New Roman" panose="02020603050405020304" pitchFamily="18" charset="0"/>
              </a:rPr>
              <a:t>x.length</a:t>
            </a: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  alert("Please enter a valid e-mail address \n </a:t>
            </a:r>
            <a:r>
              <a:rPr lang="en-US" sz="2500" dirty="0" err="1">
                <a:latin typeface="Times New Roman" panose="02020603050405020304" pitchFamily="18" charset="0"/>
                <a:cs typeface="Times New Roman" panose="02020603050405020304" pitchFamily="18" charset="0"/>
              </a:rPr>
              <a:t>atpostion</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atposition</a:t>
            </a:r>
            <a:r>
              <a:rPr lang="en-US" sz="2500" dirty="0">
                <a:latin typeface="Times New Roman" panose="02020603050405020304" pitchFamily="18" charset="0"/>
                <a:cs typeface="Times New Roman" panose="02020603050405020304" pitchFamily="18" charset="0"/>
              </a:rPr>
              <a:t>+"\n </a:t>
            </a:r>
            <a:r>
              <a:rPr lang="en-US" sz="2500" dirty="0" err="1">
                <a:latin typeface="Times New Roman" panose="02020603050405020304" pitchFamily="18" charset="0"/>
                <a:cs typeface="Times New Roman" panose="02020603050405020304" pitchFamily="18" charset="0"/>
              </a:rPr>
              <a:t>dotposition</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dotposition</a:t>
            </a: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  return false;  </a:t>
            </a:r>
          </a:p>
          <a:p>
            <a:pPr marL="0" indent="0">
              <a:buNone/>
            </a:pPr>
            <a:r>
              <a:rPr lang="en-US" sz="2500" dirty="0">
                <a:latin typeface="Times New Roman" panose="02020603050405020304" pitchFamily="18" charset="0"/>
                <a:cs typeface="Times New Roman" panose="02020603050405020304" pitchFamily="18" charset="0"/>
              </a:rPr>
              <a:t>  }  }  &lt;/script&gt; &lt;body&gt;  </a:t>
            </a:r>
          </a:p>
          <a:p>
            <a:pPr marL="0" indent="0">
              <a:buNone/>
            </a:pPr>
            <a:r>
              <a:rPr lang="en-US" sz="2500" dirty="0">
                <a:latin typeface="Times New Roman" panose="02020603050405020304" pitchFamily="18" charset="0"/>
                <a:cs typeface="Times New Roman" panose="02020603050405020304" pitchFamily="18" charset="0"/>
              </a:rPr>
              <a:t>&lt;form name="</a:t>
            </a:r>
            <a:r>
              <a:rPr lang="en-US" sz="2500" dirty="0" err="1">
                <a:latin typeface="Times New Roman" panose="02020603050405020304" pitchFamily="18" charset="0"/>
                <a:cs typeface="Times New Roman" panose="02020603050405020304" pitchFamily="18" charset="0"/>
              </a:rPr>
              <a:t>myform</a:t>
            </a:r>
            <a:r>
              <a:rPr lang="en-US" sz="2500" dirty="0">
                <a:latin typeface="Times New Roman" panose="02020603050405020304" pitchFamily="18" charset="0"/>
                <a:cs typeface="Times New Roman" panose="02020603050405020304" pitchFamily="18" charset="0"/>
              </a:rPr>
              <a:t>"  method="post" action="http://www.google.com/javascriptpages/valid.jsp" </a:t>
            </a:r>
            <a:r>
              <a:rPr lang="en-US" sz="2500" dirty="0" err="1">
                <a:latin typeface="Times New Roman" panose="02020603050405020304" pitchFamily="18" charset="0"/>
                <a:cs typeface="Times New Roman" panose="02020603050405020304" pitchFamily="18" charset="0"/>
              </a:rPr>
              <a:t>onsubmit</a:t>
            </a:r>
            <a:r>
              <a:rPr lang="en-US" sz="2500" dirty="0">
                <a:latin typeface="Times New Roman" panose="02020603050405020304" pitchFamily="18" charset="0"/>
                <a:cs typeface="Times New Roman" panose="02020603050405020304" pitchFamily="18" charset="0"/>
              </a:rPr>
              <a:t>="return </a:t>
            </a:r>
            <a:r>
              <a:rPr lang="en-US" sz="2500" dirty="0" err="1">
                <a:latin typeface="Times New Roman" panose="02020603050405020304" pitchFamily="18" charset="0"/>
                <a:cs typeface="Times New Roman" panose="02020603050405020304" pitchFamily="18" charset="0"/>
              </a:rPr>
              <a:t>validateemail</a:t>
            </a:r>
            <a:r>
              <a:rPr lang="en-US" sz="2500" dirty="0">
                <a:latin typeface="Times New Roman" panose="02020603050405020304" pitchFamily="18" charset="0"/>
                <a:cs typeface="Times New Roman" panose="02020603050405020304" pitchFamily="18" charset="0"/>
              </a:rPr>
              <a:t>();"&gt;  </a:t>
            </a:r>
          </a:p>
          <a:p>
            <a:pPr marL="0" indent="0">
              <a:buNone/>
            </a:pPr>
            <a:r>
              <a:rPr lang="en-US" sz="2500" dirty="0">
                <a:latin typeface="Times New Roman" panose="02020603050405020304" pitchFamily="18" charset="0"/>
                <a:cs typeface="Times New Roman" panose="02020603050405020304" pitchFamily="18" charset="0"/>
              </a:rPr>
              <a:t>Email: &lt;input type="text" name="email"&gt;&lt;</a:t>
            </a:r>
            <a:r>
              <a:rPr lang="en-US" sz="2500" dirty="0" err="1">
                <a:latin typeface="Times New Roman" panose="02020603050405020304" pitchFamily="18" charset="0"/>
                <a:cs typeface="Times New Roman" panose="02020603050405020304" pitchFamily="18" charset="0"/>
              </a:rPr>
              <a:t>br</a:t>
            </a:r>
            <a:r>
              <a:rPr lang="en-US" sz="2500" dirty="0">
                <a:latin typeface="Times New Roman" panose="02020603050405020304" pitchFamily="18" charset="0"/>
                <a:cs typeface="Times New Roman" panose="02020603050405020304" pitchFamily="18" charset="0"/>
              </a:rPr>
              <a:t>/&gt;  </a:t>
            </a:r>
          </a:p>
          <a:p>
            <a:pPr marL="0" indent="0">
              <a:buNone/>
            </a:pPr>
            <a:r>
              <a:rPr lang="en-US" sz="2500" dirty="0">
                <a:latin typeface="Times New Roman" panose="02020603050405020304" pitchFamily="18" charset="0"/>
                <a:cs typeface="Times New Roman" panose="02020603050405020304" pitchFamily="18" charset="0"/>
              </a:rPr>
              <a:t>&lt;input type="submit" value="register"&gt;  </a:t>
            </a:r>
          </a:p>
          <a:p>
            <a:pPr marL="0" indent="0">
              <a:buNone/>
            </a:pPr>
            <a:r>
              <a:rPr lang="en-US" sz="2500" dirty="0">
                <a:latin typeface="Times New Roman" panose="02020603050405020304" pitchFamily="18" charset="0"/>
                <a:cs typeface="Times New Roman" panose="02020603050405020304" pitchFamily="18" charset="0"/>
              </a:rPr>
              <a:t>&lt;/form&gt;  &lt;/body&gt; &lt;/html&gt;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133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86968"/>
          </a:xfrm>
        </p:spPr>
        <p:txBody>
          <a:bodyPr>
            <a:normAutofit/>
          </a:bodyPr>
          <a:lstStyle/>
          <a:p>
            <a:pPr algn="ctr"/>
            <a:r>
              <a:rPr lang="en-US" dirty="0"/>
              <a:t>AJAX Introduction</a:t>
            </a:r>
          </a:p>
        </p:txBody>
      </p:sp>
      <p:sp>
        <p:nvSpPr>
          <p:cNvPr id="3" name="Content Placeholder 2"/>
          <p:cNvSpPr>
            <a:spLocks noGrp="1"/>
          </p:cNvSpPr>
          <p:nvPr>
            <p:ph idx="1"/>
          </p:nvPr>
        </p:nvSpPr>
        <p:spPr>
          <a:xfrm>
            <a:off x="698241" y="1371600"/>
            <a:ext cx="7772400" cy="5181600"/>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AJAX =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synchronous </a:t>
            </a:r>
            <a:r>
              <a:rPr lang="en-US" b="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avaScript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nd </a:t>
            </a:r>
            <a:r>
              <a:rPr lang="en-US" b="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ML.</a:t>
            </a:r>
          </a:p>
          <a:p>
            <a:pPr>
              <a:lnSpc>
                <a:spcPct val="150000"/>
              </a:lnSpc>
            </a:pPr>
            <a:r>
              <a:rPr lang="en-US" dirty="0">
                <a:latin typeface="Times New Roman" panose="02020603050405020304" pitchFamily="18" charset="0"/>
                <a:cs typeface="Times New Roman" panose="02020603050405020304" pitchFamily="18" charset="0"/>
              </a:rPr>
              <a:t>AJAX is not a programming language.</a:t>
            </a:r>
          </a:p>
          <a:p>
            <a:pPr>
              <a:lnSpc>
                <a:spcPct val="150000"/>
              </a:lnSpc>
            </a:pPr>
            <a:r>
              <a:rPr lang="en-US" dirty="0">
                <a:latin typeface="Times New Roman" panose="02020603050405020304" pitchFamily="18" charset="0"/>
                <a:cs typeface="Times New Roman" panose="02020603050405020304" pitchFamily="18" charset="0"/>
              </a:rPr>
              <a:t>AJAX just uses a combination of:</a:t>
            </a:r>
          </a:p>
          <a:p>
            <a:pPr marL="0" indent="0">
              <a:lnSpc>
                <a:spcPct val="150000"/>
              </a:lnSpc>
              <a:buNone/>
            </a:pPr>
            <a:r>
              <a:rPr lang="en-US" dirty="0">
                <a:latin typeface="Times New Roman" panose="02020603050405020304" pitchFamily="18" charset="0"/>
                <a:cs typeface="Times New Roman" panose="02020603050405020304" pitchFamily="18" charset="0"/>
              </a:rPr>
              <a:t>A browser built-in </a:t>
            </a:r>
            <a:r>
              <a:rPr lang="en-US" dirty="0" err="1">
                <a:latin typeface="Times New Roman" panose="02020603050405020304" pitchFamily="18" charset="0"/>
                <a:cs typeface="Times New Roman" panose="02020603050405020304" pitchFamily="18" charset="0"/>
              </a:rPr>
              <a:t>XMLHttpRequest</a:t>
            </a:r>
            <a:r>
              <a:rPr lang="en-US" dirty="0">
                <a:latin typeface="Times New Roman" panose="02020603050405020304" pitchFamily="18" charset="0"/>
                <a:cs typeface="Times New Roman" panose="02020603050405020304" pitchFamily="18" charset="0"/>
              </a:rPr>
              <a:t> object (to request data from a web server)</a:t>
            </a:r>
          </a:p>
          <a:p>
            <a:pPr>
              <a:lnSpc>
                <a:spcPct val="150000"/>
              </a:lnSpc>
            </a:pPr>
            <a:r>
              <a:rPr lang="en-US" dirty="0">
                <a:latin typeface="Times New Roman" panose="02020603050405020304" pitchFamily="18" charset="0"/>
                <a:cs typeface="Times New Roman" panose="02020603050405020304" pitchFamily="18" charset="0"/>
              </a:rPr>
              <a:t>JavaScript and HTML DOM (to display or use the data)</a:t>
            </a:r>
          </a:p>
          <a:p>
            <a:pPr>
              <a:lnSpc>
                <a:spcPct val="150000"/>
              </a:lnSpc>
            </a:pPr>
            <a:r>
              <a:rPr lang="en-US" dirty="0">
                <a:latin typeface="Times New Roman" panose="02020603050405020304" pitchFamily="18" charset="0"/>
                <a:cs typeface="Times New Roman" panose="02020603050405020304" pitchFamily="18" charset="0"/>
              </a:rPr>
              <a:t>AJAX allows web pages to be updated asynchronously by exchanging data with a web server behind the scenes.</a:t>
            </a:r>
          </a:p>
          <a:p>
            <a:pPr>
              <a:lnSpc>
                <a:spcPct val="150000"/>
              </a:lnSpc>
            </a:pPr>
            <a:r>
              <a:rPr lang="en-US" dirty="0">
                <a:latin typeface="Times New Roman" panose="02020603050405020304" pitchFamily="18" charset="0"/>
                <a:cs typeface="Times New Roman" panose="02020603050405020304" pitchFamily="18" charset="0"/>
              </a:rPr>
              <a:t> This means that it is possible to update parts of a web page, without reloading the whole page.</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GARAJU\Desktop\pic_ajax.gif"/>
          <p:cNvPicPr>
            <a:picLocks noChangeAspect="1" noChangeArrowheads="1"/>
          </p:cNvPicPr>
          <p:nvPr/>
        </p:nvPicPr>
        <p:blipFill>
          <a:blip r:embed="rId2"/>
          <a:srcRect/>
          <a:stretch>
            <a:fillRect/>
          </a:stretch>
        </p:blipFill>
        <p:spPr bwMode="auto">
          <a:xfrm>
            <a:off x="381000" y="457200"/>
            <a:ext cx="8534400" cy="5486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8140"/>
            <a:ext cx="8229600" cy="807720"/>
          </a:xfrm>
        </p:spPr>
        <p:txBody>
          <a:bodyPr>
            <a:normAutofit/>
          </a:bodyPr>
          <a:lstStyle/>
          <a:p>
            <a:pPr algn="ctr"/>
            <a:r>
              <a:rPr lang="en-US" sz="3600" b="1" dirty="0">
                <a:latin typeface="Times New Roman" panose="02020603050405020304" pitchFamily="18" charset="0"/>
                <a:cs typeface="Times New Roman" panose="02020603050405020304" pitchFamily="18" charset="0"/>
              </a:rPr>
              <a:t>Features of JavaScript</a:t>
            </a:r>
          </a:p>
        </p:txBody>
      </p:sp>
      <p:sp>
        <p:nvSpPr>
          <p:cNvPr id="3" name="Content Placeholder 2"/>
          <p:cNvSpPr>
            <a:spLocks noGrp="1"/>
          </p:cNvSpPr>
          <p:nvPr>
            <p:ph idx="1"/>
          </p:nvPr>
        </p:nvSpPr>
        <p:spPr>
          <a:xfrm>
            <a:off x="457200" y="1295400"/>
            <a:ext cx="8229600" cy="4800600"/>
          </a:xfrm>
        </p:spPr>
        <p:txBody>
          <a:bodyPr>
            <a:normAutofit lnSpcReduction="10000"/>
          </a:bodyPr>
          <a:lstStyle/>
          <a:p>
            <a:pPr lvl="0">
              <a:lnSpc>
                <a:spcPct val="150000"/>
              </a:lnSpc>
            </a:pPr>
            <a:r>
              <a:rPr lang="en-US" sz="2000" dirty="0">
                <a:latin typeface="Times New Roman" panose="02020603050405020304" pitchFamily="18" charset="0"/>
                <a:cs typeface="Times New Roman" panose="02020603050405020304" pitchFamily="18" charset="0"/>
              </a:rPr>
              <a:t>JavaScript is an object-oriented programming language that uses prototypes rather than using classes for inheritance.</a:t>
            </a:r>
          </a:p>
          <a:p>
            <a:pPr lvl="0">
              <a:lnSpc>
                <a:spcPct val="150000"/>
              </a:lnSpc>
            </a:pPr>
            <a:r>
              <a:rPr lang="en-US" sz="2000" dirty="0">
                <a:latin typeface="Times New Roman" panose="02020603050405020304" pitchFamily="18" charset="0"/>
                <a:cs typeface="Times New Roman" panose="02020603050405020304" pitchFamily="18" charset="0"/>
              </a:rPr>
              <a:t>It is a light-weighted and interpreted language.</a:t>
            </a:r>
          </a:p>
          <a:p>
            <a:pPr lvl="0">
              <a:lnSpc>
                <a:spcPct val="150000"/>
              </a:lnSpc>
            </a:pPr>
            <a:r>
              <a:rPr lang="en-US" sz="2000" dirty="0">
                <a:latin typeface="Times New Roman" panose="02020603050405020304" pitchFamily="18" charset="0"/>
                <a:cs typeface="Times New Roman" panose="02020603050405020304" pitchFamily="18" charset="0"/>
              </a:rPr>
              <a:t>It is a case-sensitive language.</a:t>
            </a:r>
          </a:p>
          <a:p>
            <a:pPr lvl="0">
              <a:lnSpc>
                <a:spcPct val="150000"/>
              </a:lnSpc>
            </a:pPr>
            <a:r>
              <a:rPr lang="en-US" sz="2000" dirty="0">
                <a:latin typeface="Times New Roman" panose="02020603050405020304" pitchFamily="18" charset="0"/>
                <a:cs typeface="Times New Roman" panose="02020603050405020304" pitchFamily="18" charset="0"/>
              </a:rPr>
              <a:t>JavaScript is supportable in several operating systems including, Windows, macOS, etc.</a:t>
            </a:r>
          </a:p>
          <a:p>
            <a:pPr lvl="0">
              <a:lnSpc>
                <a:spcPct val="150000"/>
              </a:lnSpc>
            </a:pPr>
            <a:r>
              <a:rPr lang="en-US" sz="2000" dirty="0">
                <a:latin typeface="Times New Roman" panose="02020603050405020304" pitchFamily="18" charset="0"/>
                <a:cs typeface="Times New Roman" panose="02020603050405020304" pitchFamily="18" charset="0"/>
              </a:rPr>
              <a:t>It provides good control to the users over the web browsers.</a:t>
            </a:r>
          </a:p>
          <a:p>
            <a:pPr lvl="0">
              <a:lnSpc>
                <a:spcPct val="150000"/>
              </a:lnSpc>
            </a:pPr>
            <a:r>
              <a:rPr lang="en-US" sz="2000" dirty="0">
                <a:latin typeface="Times New Roman" panose="02020603050405020304" pitchFamily="18" charset="0"/>
                <a:cs typeface="Times New Roman" panose="02020603050405020304" pitchFamily="18" charset="0"/>
              </a:rPr>
              <a:t>JavaScript is a weakly typed language, where certain types are implicitly cast (depending on the operation).</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4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8229600" cy="55927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An event occurs in a web page (the page is loaded, a button is clicked)</a:t>
            </a:r>
          </a:p>
          <a:p>
            <a:pPr>
              <a:lnSpc>
                <a:spcPct val="150000"/>
              </a:lnSpc>
            </a:pPr>
            <a:r>
              <a:rPr lang="en-US" sz="2400" dirty="0">
                <a:latin typeface="Times New Roman" panose="02020603050405020304" pitchFamily="18" charset="0"/>
                <a:cs typeface="Times New Roman" panose="02020603050405020304" pitchFamily="18" charset="0"/>
              </a:rPr>
              <a:t>An </a:t>
            </a:r>
            <a:r>
              <a:rPr lang="en-US" sz="2400" dirty="0" err="1">
                <a:latin typeface="Times New Roman" panose="02020603050405020304" pitchFamily="18" charset="0"/>
                <a:cs typeface="Times New Roman" panose="02020603050405020304" pitchFamily="18" charset="0"/>
              </a:rPr>
              <a:t>XMLHttpRequest</a:t>
            </a:r>
            <a:r>
              <a:rPr lang="en-US" sz="2400" dirty="0">
                <a:latin typeface="Times New Roman" panose="02020603050405020304" pitchFamily="18" charset="0"/>
                <a:cs typeface="Times New Roman" panose="02020603050405020304" pitchFamily="18" charset="0"/>
              </a:rPr>
              <a:t> object is created by JavaScript</a:t>
            </a:r>
          </a:p>
          <a:p>
            <a:pPr>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XMLHttpRequest</a:t>
            </a:r>
            <a:r>
              <a:rPr lang="en-US" sz="2400" dirty="0">
                <a:latin typeface="Times New Roman" panose="02020603050405020304" pitchFamily="18" charset="0"/>
                <a:cs typeface="Times New Roman" panose="02020603050405020304" pitchFamily="18" charset="0"/>
              </a:rPr>
              <a:t> object sends a request to a web server</a:t>
            </a:r>
          </a:p>
          <a:p>
            <a:pPr>
              <a:lnSpc>
                <a:spcPct val="150000"/>
              </a:lnSpc>
            </a:pPr>
            <a:r>
              <a:rPr lang="en-US" sz="2400" dirty="0">
                <a:latin typeface="Times New Roman" panose="02020603050405020304" pitchFamily="18" charset="0"/>
                <a:cs typeface="Times New Roman" panose="02020603050405020304" pitchFamily="18" charset="0"/>
              </a:rPr>
              <a:t>The server processes the request</a:t>
            </a:r>
          </a:p>
          <a:p>
            <a:pPr>
              <a:lnSpc>
                <a:spcPct val="150000"/>
              </a:lnSpc>
            </a:pPr>
            <a:r>
              <a:rPr lang="en-US" sz="2400" dirty="0">
                <a:latin typeface="Times New Roman" panose="02020603050405020304" pitchFamily="18" charset="0"/>
                <a:cs typeface="Times New Roman" panose="02020603050405020304" pitchFamily="18" charset="0"/>
              </a:rPr>
              <a:t>The server sends a response back to the web page</a:t>
            </a:r>
          </a:p>
          <a:p>
            <a:pPr>
              <a:lnSpc>
                <a:spcPct val="150000"/>
              </a:lnSpc>
            </a:pPr>
            <a:r>
              <a:rPr lang="en-US" sz="2400" dirty="0">
                <a:latin typeface="Times New Roman" panose="02020603050405020304" pitchFamily="18" charset="0"/>
                <a:cs typeface="Times New Roman" panose="02020603050405020304" pitchFamily="18" charset="0"/>
              </a:rPr>
              <a:t>The response is read by JavaScript</a:t>
            </a:r>
          </a:p>
          <a:p>
            <a:pPr>
              <a:lnSpc>
                <a:spcPct val="150000"/>
              </a:lnSpc>
            </a:pPr>
            <a:r>
              <a:rPr lang="en-US" sz="2400" dirty="0">
                <a:latin typeface="Times New Roman" panose="02020603050405020304" pitchFamily="18" charset="0"/>
                <a:cs typeface="Times New Roman" panose="02020603050405020304" pitchFamily="18" charset="0"/>
              </a:rPr>
              <a:t>Proper action (like page update) is performed by JavaScript</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10768"/>
          </a:xfrm>
        </p:spPr>
        <p:txBody>
          <a:bodyPr>
            <a:normAutofit fontScale="90000"/>
          </a:bodyPr>
          <a:lstStyle/>
          <a:p>
            <a:pPr algn="ctr"/>
            <a:r>
              <a:rPr lang="en-US" sz="3100" dirty="0"/>
              <a:t>AJAX - The </a:t>
            </a:r>
            <a:r>
              <a:rPr lang="en-US" sz="3100" dirty="0" err="1"/>
              <a:t>XMLHttpRequest</a:t>
            </a:r>
            <a:r>
              <a:rPr lang="en-US" sz="3100" dirty="0"/>
              <a:t> Object</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The keystone of AJAX is 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pPr>
              <a:lnSpc>
                <a:spcPct val="150000"/>
              </a:lnSpc>
            </a:pPr>
            <a:r>
              <a:rPr lang="en-US" sz="2000" dirty="0">
                <a:latin typeface="Times New Roman" panose="02020603050405020304" pitchFamily="18" charset="0"/>
                <a:cs typeface="Times New Roman" panose="02020603050405020304" pitchFamily="18" charset="0"/>
              </a:rPr>
              <a:t>All modern browsers support 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pPr>
              <a:lnSpc>
                <a:spcPct val="150000"/>
              </a:lnSpc>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 can be used to exchange data with a web server.</a:t>
            </a:r>
          </a:p>
          <a:p>
            <a:pPr>
              <a:lnSpc>
                <a:spcPct val="150000"/>
              </a:lnSpc>
            </a:pPr>
            <a:r>
              <a:rPr lang="en-US" sz="2000" dirty="0">
                <a:latin typeface="Times New Roman" panose="02020603050405020304" pitchFamily="18" charset="0"/>
                <a:cs typeface="Times New Roman" panose="02020603050405020304" pitchFamily="18" charset="0"/>
              </a:rPr>
              <a:t> This means that it is possible to update parts of a web page, without reloading the whole page.</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Create an </a:t>
            </a:r>
            <a:r>
              <a:rPr lang="en-US" sz="2000" b="1" dirty="0" err="1">
                <a:latin typeface="Times New Roman" panose="02020603050405020304" pitchFamily="18" charset="0"/>
                <a:cs typeface="Times New Roman" panose="02020603050405020304" pitchFamily="18" charset="0"/>
              </a:rPr>
              <a:t>XMLHttpRequest</a:t>
            </a:r>
            <a:r>
              <a:rPr lang="en-US" sz="2000" b="1" dirty="0">
                <a:latin typeface="Times New Roman" panose="02020603050405020304" pitchFamily="18" charset="0"/>
                <a:cs typeface="Times New Roman" panose="02020603050405020304" pitchFamily="18" charset="0"/>
              </a:rPr>
              <a:t> Object:</a:t>
            </a:r>
          </a:p>
          <a:p>
            <a:pPr>
              <a:lnSpc>
                <a:spcPct val="150000"/>
              </a:lnSpc>
            </a:pPr>
            <a:r>
              <a:rPr lang="en-US" sz="2000" dirty="0">
                <a:latin typeface="Times New Roman" panose="02020603050405020304" pitchFamily="18" charset="0"/>
                <a:cs typeface="Times New Roman" panose="02020603050405020304" pitchFamily="18" charset="0"/>
              </a:rPr>
              <a:t>All modern browsers (Chrome, Firefox, IE7+, Edge, Safari, Opera) have a built-in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pPr>
              <a:lnSpc>
                <a:spcPct val="150000"/>
              </a:lnSpc>
            </a:pPr>
            <a:r>
              <a:rPr lang="en-US" sz="2000" b="1" dirty="0">
                <a:latin typeface="Times New Roman" panose="02020603050405020304" pitchFamily="18" charset="0"/>
                <a:cs typeface="Times New Roman" panose="02020603050405020304" pitchFamily="18" charset="0"/>
              </a:rPr>
              <a:t>Syntax for creating an </a:t>
            </a:r>
            <a:r>
              <a:rPr lang="en-US" sz="2000" b="1" dirty="0" err="1">
                <a:latin typeface="Times New Roman" panose="02020603050405020304" pitchFamily="18" charset="0"/>
                <a:cs typeface="Times New Roman" panose="02020603050405020304" pitchFamily="18" charset="0"/>
              </a:rPr>
              <a:t>XMLHttpRequest</a:t>
            </a:r>
            <a:r>
              <a:rPr lang="en-US" sz="2000" b="1" dirty="0">
                <a:latin typeface="Times New Roman" panose="02020603050405020304" pitchFamily="18" charset="0"/>
                <a:cs typeface="Times New Roman" panose="02020603050405020304" pitchFamily="18" charset="0"/>
              </a:rPr>
              <a:t> object:</a:t>
            </a:r>
          </a:p>
          <a:p>
            <a:pPr>
              <a:lnSpc>
                <a:spcPct val="150000"/>
              </a:lnSpc>
              <a:buNone/>
            </a:pPr>
            <a:r>
              <a:rPr lang="en-US" sz="2000" i="1" dirty="0">
                <a:latin typeface="Times New Roman" panose="02020603050405020304" pitchFamily="18" charset="0"/>
                <a:cs typeface="Times New Roman" panose="02020603050405020304" pitchFamily="18" charset="0"/>
              </a:rPr>
              <a:t>            variable </a:t>
            </a:r>
            <a:r>
              <a:rPr lang="en-US" sz="2000" dirty="0">
                <a:latin typeface="Times New Roman" panose="02020603050405020304" pitchFamily="18" charset="0"/>
                <a:cs typeface="Times New Roman" panose="02020603050405020304" pitchFamily="18" charset="0"/>
              </a:rPr>
              <a:t>= new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10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52399"/>
            <a:ext cx="8153400" cy="6041409"/>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&lt;!DOCTYPE html&gt;</a:t>
            </a:r>
          </a:p>
          <a:p>
            <a:pPr marL="0" indent="0">
              <a:buNone/>
            </a:pPr>
            <a:r>
              <a:rPr lang="en-US" sz="1800" dirty="0">
                <a:latin typeface="Times New Roman" panose="02020603050405020304" pitchFamily="18" charset="0"/>
                <a:cs typeface="Times New Roman" panose="02020603050405020304" pitchFamily="18" charset="0"/>
              </a:rPr>
              <a:t>&lt;html&gt;&lt;body&gt;</a:t>
            </a:r>
          </a:p>
          <a:p>
            <a:pPr marL="0" indent="0">
              <a:buNone/>
            </a:pPr>
            <a:r>
              <a:rPr lang="en-US" sz="1800" dirty="0">
                <a:latin typeface="Times New Roman" panose="02020603050405020304" pitchFamily="18" charset="0"/>
                <a:cs typeface="Times New Roman" panose="02020603050405020304" pitchFamily="18" charset="0"/>
              </a:rPr>
              <a:t>&lt;h2&gt;The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Object&lt;/h2&gt;</a:t>
            </a:r>
          </a:p>
          <a:p>
            <a:pPr marL="0" indent="0">
              <a:buNone/>
            </a:pPr>
            <a:r>
              <a:rPr lang="en-US" sz="1800" dirty="0">
                <a:latin typeface="Times New Roman" panose="02020603050405020304" pitchFamily="18" charset="0"/>
                <a:cs typeface="Times New Roman" panose="02020603050405020304" pitchFamily="18" charset="0"/>
              </a:rPr>
              <a:t>&lt;p id="demo"&gt;Let AJAX change this text.&lt;/p&gt;</a:t>
            </a:r>
          </a:p>
          <a:p>
            <a:pPr marL="0" indent="0">
              <a:buNone/>
            </a:pPr>
            <a:r>
              <a:rPr lang="en-US" sz="1800" dirty="0">
                <a:latin typeface="Times New Roman" panose="02020603050405020304" pitchFamily="18" charset="0"/>
                <a:cs typeface="Times New Roman" panose="02020603050405020304" pitchFamily="18" charset="0"/>
              </a:rPr>
              <a:t>&lt;button type="button" </a:t>
            </a:r>
            <a:r>
              <a:rPr lang="en-US" sz="1800" dirty="0" err="1">
                <a:latin typeface="Times New Roman" panose="02020603050405020304" pitchFamily="18" charset="0"/>
                <a:cs typeface="Times New Roman" panose="02020603050405020304" pitchFamily="18" charset="0"/>
              </a:rPr>
              <a:t>onclick</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loadDoc</a:t>
            </a:r>
            <a:r>
              <a:rPr lang="en-US" sz="1800" dirty="0">
                <a:latin typeface="Times New Roman" panose="02020603050405020304" pitchFamily="18" charset="0"/>
                <a:cs typeface="Times New Roman" panose="02020603050405020304" pitchFamily="18" charset="0"/>
              </a:rPr>
              <a:t>()"&gt;Change Content&lt;/button&gt;</a:t>
            </a:r>
          </a:p>
          <a:p>
            <a:pPr marL="0" indent="0">
              <a:buNone/>
            </a:pPr>
            <a:r>
              <a:rPr lang="en-US" sz="1800" dirty="0">
                <a:latin typeface="Times New Roman" panose="02020603050405020304" pitchFamily="18" charset="0"/>
                <a:cs typeface="Times New Roman" panose="02020603050405020304" pitchFamily="18" charset="0"/>
              </a:rPr>
              <a:t>&lt;script&gt;</a:t>
            </a:r>
          </a:p>
          <a:p>
            <a:pPr marL="0" indent="0">
              <a:buNone/>
            </a:pPr>
            <a:r>
              <a:rPr lang="en-US" sz="1800" dirty="0">
                <a:latin typeface="Times New Roman" panose="02020603050405020304" pitchFamily="18" charset="0"/>
                <a:cs typeface="Times New Roman" panose="02020603050405020304" pitchFamily="18" charset="0"/>
              </a:rPr>
              <a:t>function </a:t>
            </a:r>
            <a:r>
              <a:rPr lang="en-US" sz="1800" dirty="0" err="1">
                <a:latin typeface="Times New Roman" panose="02020603050405020304" pitchFamily="18" charset="0"/>
                <a:cs typeface="Times New Roman" panose="02020603050405020304" pitchFamily="18" charset="0"/>
              </a:rPr>
              <a:t>loadDoc</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xhttp</a:t>
            </a:r>
            <a:r>
              <a:rPr lang="en-US" sz="1800" dirty="0">
                <a:latin typeface="Times New Roman" panose="02020603050405020304" pitchFamily="18" charset="0"/>
                <a:cs typeface="Times New Roman" panose="02020603050405020304" pitchFamily="18" charset="0"/>
              </a:rPr>
              <a:t> = new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xhttp.onreadystatechange</a:t>
            </a:r>
            <a:r>
              <a:rPr lang="en-US" sz="1800" dirty="0">
                <a:latin typeface="Times New Roman" panose="02020603050405020304" pitchFamily="18" charset="0"/>
                <a:cs typeface="Times New Roman" panose="02020603050405020304" pitchFamily="18" charset="0"/>
              </a:rPr>
              <a:t> = function() {</a:t>
            </a:r>
          </a:p>
          <a:p>
            <a:pPr marL="0" indent="0">
              <a:buNone/>
            </a:pPr>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this.readyState</a:t>
            </a:r>
            <a:r>
              <a:rPr lang="en-US" sz="1800" dirty="0">
                <a:latin typeface="Times New Roman" panose="02020603050405020304" pitchFamily="18" charset="0"/>
                <a:cs typeface="Times New Roman" panose="02020603050405020304" pitchFamily="18" charset="0"/>
              </a:rPr>
              <a:t> == 4 &amp;&amp; </a:t>
            </a:r>
            <a:r>
              <a:rPr lang="en-US" sz="1800" dirty="0" err="1">
                <a:latin typeface="Times New Roman" panose="02020603050405020304" pitchFamily="18" charset="0"/>
                <a:cs typeface="Times New Roman" panose="02020603050405020304" pitchFamily="18" charset="0"/>
              </a:rPr>
              <a:t>this.status</a:t>
            </a:r>
            <a:r>
              <a:rPr lang="en-US" sz="1800" dirty="0">
                <a:latin typeface="Times New Roman" panose="02020603050405020304" pitchFamily="18" charset="0"/>
                <a:cs typeface="Times New Roman" panose="02020603050405020304" pitchFamily="18" charset="0"/>
              </a:rPr>
              <a:t> == 200)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document.getElementById</a:t>
            </a:r>
            <a:r>
              <a:rPr lang="en-US" sz="1800" dirty="0">
                <a:latin typeface="Times New Roman" panose="02020603050405020304" pitchFamily="18" charset="0"/>
                <a:cs typeface="Times New Roman" panose="02020603050405020304" pitchFamily="18" charset="0"/>
              </a:rPr>
              <a:t>("demo").</a:t>
            </a:r>
            <a:r>
              <a:rPr lang="en-US" sz="1800" dirty="0" err="1">
                <a:latin typeface="Times New Roman" panose="02020603050405020304" pitchFamily="18" charset="0"/>
                <a:cs typeface="Times New Roman" panose="02020603050405020304" pitchFamily="18" charset="0"/>
              </a:rPr>
              <a:t>innerHTML</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this.responseText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xhttp.open</a:t>
            </a:r>
            <a:r>
              <a:rPr lang="en-US" sz="1800" dirty="0">
                <a:latin typeface="Times New Roman" panose="02020603050405020304" pitchFamily="18" charset="0"/>
                <a:cs typeface="Times New Roman" panose="02020603050405020304" pitchFamily="18" charset="0"/>
              </a:rPr>
              <a:t>("GET", "ajax_info.txt", true);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xhttp.send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}&lt;/script&gt;&lt;/body&gt;&lt;/html&gt;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969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6324600"/>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Access Across Domains:</a:t>
            </a:r>
          </a:p>
          <a:p>
            <a:pPr>
              <a:lnSpc>
                <a:spcPct val="150000"/>
              </a:lnSpc>
            </a:pPr>
            <a:r>
              <a:rPr lang="en-US" sz="1800" dirty="0">
                <a:latin typeface="Times New Roman" panose="02020603050405020304" pitchFamily="18" charset="0"/>
                <a:cs typeface="Times New Roman" panose="02020603050405020304" pitchFamily="18" charset="0"/>
              </a:rPr>
              <a:t>For security reasons, modern browsers do not allow access across domains.</a:t>
            </a:r>
          </a:p>
          <a:p>
            <a:pPr>
              <a:lnSpc>
                <a:spcPct val="150000"/>
              </a:lnSpc>
            </a:pPr>
            <a:r>
              <a:rPr lang="en-US" sz="1800" dirty="0">
                <a:latin typeface="Times New Roman" panose="02020603050405020304" pitchFamily="18" charset="0"/>
                <a:cs typeface="Times New Roman" panose="02020603050405020304" pitchFamily="18" charset="0"/>
              </a:rPr>
              <a:t>This means that both the web page and the XML file it tries to load, must be located on the same server.</a:t>
            </a:r>
          </a:p>
          <a:p>
            <a:pPr>
              <a:lnSpc>
                <a:spcPct val="150000"/>
              </a:lnSpc>
            </a:pPr>
            <a:r>
              <a:rPr lang="en-US" sz="1800" dirty="0">
                <a:latin typeface="Times New Roman" panose="02020603050405020304" pitchFamily="18" charset="0"/>
                <a:cs typeface="Times New Roman" panose="02020603050405020304" pitchFamily="18" charset="0"/>
              </a:rPr>
              <a:t>If we  want to use the example above on one of your own web pages, the XML files you load must be located on your own server.</a:t>
            </a:r>
          </a:p>
          <a:p>
            <a:pPr marL="0" indent="0">
              <a:lnSpc>
                <a:spcPct val="150000"/>
              </a:lnSpc>
              <a:buNone/>
            </a:pPr>
            <a:r>
              <a:rPr lang="en-US" sz="1800" b="1" dirty="0">
                <a:latin typeface="Times New Roman" panose="02020603050405020304" pitchFamily="18" charset="0"/>
                <a:cs typeface="Times New Roman" panose="02020603050405020304" pitchFamily="18" charset="0"/>
              </a:rPr>
              <a:t>Modern Browsers (Fetch API)</a:t>
            </a:r>
          </a:p>
          <a:p>
            <a:pPr>
              <a:lnSpc>
                <a:spcPct val="150000"/>
              </a:lnSpc>
            </a:pPr>
            <a:r>
              <a:rPr lang="en-US" sz="1800" dirty="0">
                <a:latin typeface="Times New Roman" panose="02020603050405020304" pitchFamily="18" charset="0"/>
                <a:cs typeface="Times New Roman" panose="02020603050405020304" pitchFamily="18" charset="0"/>
              </a:rPr>
              <a:t>Modern Browsers can use Fetch API instead of the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Object.</a:t>
            </a:r>
          </a:p>
          <a:p>
            <a:pPr>
              <a:lnSpc>
                <a:spcPct val="150000"/>
              </a:lnSpc>
            </a:pPr>
            <a:r>
              <a:rPr lang="en-US" sz="1800" dirty="0">
                <a:latin typeface="Times New Roman" panose="02020603050405020304" pitchFamily="18" charset="0"/>
                <a:cs typeface="Times New Roman" panose="02020603050405020304" pitchFamily="18" charset="0"/>
              </a:rPr>
              <a:t>The Fetch API interface allows web browser to make HTTP requests to web servers.</a:t>
            </a:r>
          </a:p>
          <a:p>
            <a:pPr>
              <a:lnSpc>
                <a:spcPct val="150000"/>
              </a:lnSpc>
            </a:pPr>
            <a:r>
              <a:rPr lang="en-US" sz="1800" dirty="0">
                <a:latin typeface="Times New Roman" panose="02020603050405020304" pitchFamily="18" charset="0"/>
                <a:cs typeface="Times New Roman" panose="02020603050405020304" pitchFamily="18" charset="0"/>
              </a:rPr>
              <a:t>If you use the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Object, Fetch can do the same in a simpler way.</a:t>
            </a:r>
          </a:p>
          <a:p>
            <a:pPr>
              <a:lnSpc>
                <a:spcPct val="150000"/>
              </a:lnSpc>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4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anim calcmode="lin" valueType="num">
                                      <p:cBhvr>
                                        <p:cTn id="3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1000"/>
                                        <p:tgtEl>
                                          <p:spTgt spid="4">
                                            <p:txEl>
                                              <p:pRg st="6" end="6"/>
                                            </p:txEl>
                                          </p:spTgt>
                                        </p:tgtEl>
                                      </p:cBhvr>
                                    </p:animEffect>
                                    <p:anim calcmode="lin" valueType="num">
                                      <p:cBhvr>
                                        <p:cTn id="3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1000"/>
                                        <p:tgtEl>
                                          <p:spTgt spid="4">
                                            <p:txEl>
                                              <p:pRg st="7" end="7"/>
                                            </p:txEl>
                                          </p:spTgt>
                                        </p:tgtEl>
                                      </p:cBhvr>
                                    </p:animEffect>
                                    <p:anim calcmode="lin" valueType="num">
                                      <p:cBhvr>
                                        <p:cTn id="4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marL="0" indent="0">
              <a:lnSpc>
                <a:spcPct val="250000"/>
              </a:lnSpc>
              <a:buNone/>
            </a:pPr>
            <a:r>
              <a:rPr lang="en-US" sz="1800" b="1" dirty="0">
                <a:latin typeface="Times New Roman" panose="02020603050405020304" pitchFamily="18" charset="0"/>
                <a:cs typeface="Times New Roman" panose="02020603050405020304" pitchFamily="18" charset="0"/>
              </a:rPr>
              <a:t>Old Browsers (IE5 and IE6)</a:t>
            </a:r>
          </a:p>
          <a:p>
            <a:pPr>
              <a:lnSpc>
                <a:spcPct val="250000"/>
              </a:lnSpc>
            </a:pPr>
            <a:r>
              <a:rPr lang="en-US" sz="1800" dirty="0">
                <a:latin typeface="Times New Roman" panose="02020603050405020304" pitchFamily="18" charset="0"/>
                <a:cs typeface="Times New Roman" panose="02020603050405020304" pitchFamily="18" charset="0"/>
              </a:rPr>
              <a:t>Old versions of Internet Explorer (5/6) use an ActiveX object instead of the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object:</a:t>
            </a:r>
          </a:p>
          <a:p>
            <a:pPr>
              <a:lnSpc>
                <a:spcPct val="250000"/>
              </a:lnSpc>
              <a:buNone/>
            </a:pPr>
            <a:r>
              <a:rPr lang="en-US" sz="1800" b="1" i="1" dirty="0">
                <a:latin typeface="Times New Roman" panose="02020603050405020304" pitchFamily="18" charset="0"/>
                <a:cs typeface="Times New Roman" panose="02020603050405020304" pitchFamily="18" charset="0"/>
              </a:rPr>
              <a:t> variable </a:t>
            </a:r>
            <a:r>
              <a:rPr lang="en-US" sz="1800" b="1" dirty="0">
                <a:latin typeface="Times New Roman" panose="02020603050405020304" pitchFamily="18" charset="0"/>
                <a:cs typeface="Times New Roman" panose="02020603050405020304" pitchFamily="18" charset="0"/>
              </a:rPr>
              <a:t>= new </a:t>
            </a:r>
            <a:r>
              <a:rPr lang="en-US" sz="1800" b="1" dirty="0" err="1">
                <a:latin typeface="Times New Roman" panose="02020603050405020304" pitchFamily="18" charset="0"/>
                <a:cs typeface="Times New Roman" panose="02020603050405020304" pitchFamily="18" charset="0"/>
              </a:rPr>
              <a:t>ActiveXObject</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Microsoft.XMLHTTP</a:t>
            </a:r>
            <a:r>
              <a:rPr lang="en-US" sz="1800" b="1" dirty="0">
                <a:latin typeface="Times New Roman" panose="02020603050405020304" pitchFamily="18" charset="0"/>
                <a:cs typeface="Times New Roman" panose="02020603050405020304" pitchFamily="18" charset="0"/>
              </a:rPr>
              <a:t>");</a:t>
            </a:r>
          </a:p>
          <a:p>
            <a:pPr>
              <a:lnSpc>
                <a:spcPct val="250000"/>
              </a:lnSpc>
            </a:pPr>
            <a:r>
              <a:rPr lang="en-US" sz="1800" dirty="0">
                <a:latin typeface="Times New Roman" panose="02020603050405020304" pitchFamily="18" charset="0"/>
                <a:cs typeface="Times New Roman" panose="02020603050405020304" pitchFamily="18" charset="0"/>
              </a:rPr>
              <a:t>To handle IE5 and IE6, check if the browser supports the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object, or else create an ActiveX object:</a:t>
            </a:r>
          </a:p>
          <a:p>
            <a:pPr>
              <a:lnSpc>
                <a:spcPct val="2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77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40080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&lt;!DOCTYPE html&gt;&lt;html&gt;&lt;body&gt;</a:t>
            </a:r>
          </a:p>
          <a:p>
            <a:pPr marL="0" indent="0">
              <a:buNone/>
            </a:pPr>
            <a:r>
              <a:rPr lang="en-US" sz="1600" dirty="0">
                <a:latin typeface="Times New Roman" panose="02020603050405020304" pitchFamily="18" charset="0"/>
                <a:cs typeface="Times New Roman" panose="02020603050405020304" pitchFamily="18" charset="0"/>
              </a:rPr>
              <a:t>&lt;h2&gt;The </a:t>
            </a:r>
            <a:r>
              <a:rPr lang="en-US" sz="1600" dirty="0" err="1">
                <a:latin typeface="Times New Roman" panose="02020603050405020304" pitchFamily="18" charset="0"/>
                <a:cs typeface="Times New Roman" panose="02020603050405020304" pitchFamily="18" charset="0"/>
              </a:rPr>
              <a:t>XMLHttpRequest</a:t>
            </a:r>
            <a:r>
              <a:rPr lang="en-US" sz="1600" dirty="0">
                <a:latin typeface="Times New Roman" panose="02020603050405020304" pitchFamily="18" charset="0"/>
                <a:cs typeface="Times New Roman" panose="02020603050405020304" pitchFamily="18" charset="0"/>
              </a:rPr>
              <a:t> Object&lt;/h2&gt;</a:t>
            </a:r>
          </a:p>
          <a:p>
            <a:pPr marL="0" indent="0">
              <a:buNone/>
            </a:pPr>
            <a:r>
              <a:rPr lang="en-US" sz="1600" dirty="0">
                <a:latin typeface="Times New Roman" panose="02020603050405020304" pitchFamily="18" charset="0"/>
                <a:cs typeface="Times New Roman" panose="02020603050405020304" pitchFamily="18" charset="0"/>
              </a:rPr>
              <a:t>&lt;p id="demo"&gt;Let AJAX change this text.&lt;/p&gt;</a:t>
            </a:r>
          </a:p>
          <a:p>
            <a:pPr marL="0" indent="0">
              <a:buNone/>
            </a:pPr>
            <a:r>
              <a:rPr lang="en-US" sz="1600" dirty="0">
                <a:latin typeface="Times New Roman" panose="02020603050405020304" pitchFamily="18" charset="0"/>
                <a:cs typeface="Times New Roman" panose="02020603050405020304" pitchFamily="18" charset="0"/>
              </a:rPr>
              <a:t>&lt;button type="button" </a:t>
            </a:r>
            <a:r>
              <a:rPr lang="en-US" sz="1600" dirty="0" err="1">
                <a:latin typeface="Times New Roman" panose="02020603050405020304" pitchFamily="18" charset="0"/>
                <a:cs typeface="Times New Roman" panose="02020603050405020304" pitchFamily="18" charset="0"/>
              </a:rPr>
              <a:t>onclick</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loadDoc</a:t>
            </a:r>
            <a:r>
              <a:rPr lang="en-US" sz="1600" dirty="0">
                <a:latin typeface="Times New Roman" panose="02020603050405020304" pitchFamily="18" charset="0"/>
                <a:cs typeface="Times New Roman" panose="02020603050405020304" pitchFamily="18" charset="0"/>
              </a:rPr>
              <a:t>()"&gt;Change Content&lt;/button&gt;</a:t>
            </a:r>
          </a:p>
          <a:p>
            <a:pPr marL="0" indent="0">
              <a:buNone/>
            </a:pPr>
            <a:r>
              <a:rPr lang="en-US" sz="1600" dirty="0">
                <a:latin typeface="Times New Roman" panose="02020603050405020304" pitchFamily="18" charset="0"/>
                <a:cs typeface="Times New Roman" panose="02020603050405020304" pitchFamily="18" charset="0"/>
              </a:rPr>
              <a:t>&lt;script&gt;</a:t>
            </a:r>
          </a:p>
          <a:p>
            <a:pPr marL="0" indent="0">
              <a:buNone/>
            </a:pPr>
            <a:r>
              <a:rPr lang="en-US" sz="1600" dirty="0">
                <a:latin typeface="Times New Roman" panose="02020603050405020304" pitchFamily="18" charset="0"/>
                <a:cs typeface="Times New Roman" panose="02020603050405020304" pitchFamily="18" charset="0"/>
              </a:rPr>
              <a:t>function </a:t>
            </a:r>
            <a:r>
              <a:rPr lang="en-US" sz="1600" dirty="0" err="1">
                <a:latin typeface="Times New Roman" panose="02020603050405020304" pitchFamily="18" charset="0"/>
                <a:cs typeface="Times New Roman" panose="02020603050405020304" pitchFamily="18" charset="0"/>
              </a:rPr>
              <a:t>loadDoc</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window.XMLHttpRequest</a:t>
            </a:r>
            <a:r>
              <a:rPr lang="en-US" sz="1600" dirty="0">
                <a:latin typeface="Times New Roman" panose="02020603050405020304" pitchFamily="18" charset="0"/>
                <a:cs typeface="Times New Roman" panose="02020603050405020304" pitchFamily="18" charset="0"/>
              </a:rPr>
              <a:t>) { // code for modern browsers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XMLHttpRequest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 else {</a:t>
            </a:r>
          </a:p>
          <a:p>
            <a:pPr marL="0" indent="0">
              <a:buNone/>
            </a:pPr>
            <a:r>
              <a:rPr lang="en-US" sz="1600" dirty="0">
                <a:latin typeface="Times New Roman" panose="02020603050405020304" pitchFamily="18" charset="0"/>
                <a:cs typeface="Times New Roman" panose="02020603050405020304" pitchFamily="18" charset="0"/>
              </a:rPr>
              <a:t>    // code for IE6, IE5</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ActiveXObject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Microsoft.XMLHTTP</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xhttp.onreadystatechange</a:t>
            </a:r>
            <a:r>
              <a:rPr lang="en-US" sz="1600" dirty="0">
                <a:latin typeface="Times New Roman" panose="02020603050405020304" pitchFamily="18" charset="0"/>
                <a:cs typeface="Times New Roman" panose="02020603050405020304" pitchFamily="18" charset="0"/>
              </a:rPr>
              <a:t> = function() {</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this.readyState</a:t>
            </a:r>
            <a:r>
              <a:rPr lang="en-US" sz="1600" dirty="0">
                <a:latin typeface="Times New Roman" panose="02020603050405020304" pitchFamily="18" charset="0"/>
                <a:cs typeface="Times New Roman" panose="02020603050405020304" pitchFamily="18" charset="0"/>
              </a:rPr>
              <a:t> == 4 &amp;&amp; </a:t>
            </a:r>
            <a:r>
              <a:rPr lang="en-US" sz="1600" dirty="0" err="1">
                <a:latin typeface="Times New Roman" panose="02020603050405020304" pitchFamily="18" charset="0"/>
                <a:cs typeface="Times New Roman" panose="02020603050405020304" pitchFamily="18" charset="0"/>
              </a:rPr>
              <a:t>this.status</a:t>
            </a:r>
            <a:r>
              <a:rPr lang="en-US" sz="1600" dirty="0">
                <a:latin typeface="Times New Roman" panose="02020603050405020304" pitchFamily="18" charset="0"/>
                <a:cs typeface="Times New Roman" panose="02020603050405020304" pitchFamily="18" charset="0"/>
              </a:rPr>
              <a:t> == 200) {</a:t>
            </a:r>
          </a:p>
          <a:p>
            <a:pPr marL="0" indent="0">
              <a:buNone/>
            </a:pP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document.getElementById</a:t>
            </a:r>
            <a:r>
              <a:rPr lang="en-US" sz="1600" b="1" dirty="0">
                <a:latin typeface="Times New Roman" panose="02020603050405020304" pitchFamily="18" charset="0"/>
                <a:cs typeface="Times New Roman" panose="02020603050405020304" pitchFamily="18" charset="0"/>
              </a:rPr>
              <a:t>("demo").</a:t>
            </a:r>
            <a:r>
              <a:rPr lang="en-US" sz="1600" b="1" dirty="0" err="1">
                <a:latin typeface="Times New Roman" panose="02020603050405020304" pitchFamily="18" charset="0"/>
                <a:cs typeface="Times New Roman" panose="02020603050405020304" pitchFamily="18" charset="0"/>
              </a:rPr>
              <a:t>innerHTML</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this.responseText</a:t>
            </a:r>
            <a:r>
              <a:rPr lang="en-US" sz="1600" b="1"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xhttp.open</a:t>
            </a:r>
            <a:r>
              <a:rPr lang="en-US" sz="1600" b="1" dirty="0">
                <a:latin typeface="Times New Roman" panose="02020603050405020304" pitchFamily="18" charset="0"/>
                <a:cs typeface="Times New Roman" panose="02020603050405020304" pitchFamily="18" charset="0"/>
              </a:rPr>
              <a:t>("GET", "ajax_info.txt", true);</a:t>
            </a:r>
          </a:p>
          <a:p>
            <a:pPr marL="0" indent="0">
              <a:buNone/>
            </a:pP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xhttp.send</a:t>
            </a:r>
            <a:r>
              <a:rPr lang="en-US" sz="1600" b="1"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&lt;/script&gt;   &lt;/body&gt;  &lt;/html&gt;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2273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96112"/>
          </a:xfrm>
        </p:spPr>
        <p:txBody>
          <a:bodyPr>
            <a:normAutofit fontScale="90000"/>
          </a:bodyPr>
          <a:lstStyle/>
          <a:p>
            <a:pPr algn="ctr"/>
            <a:r>
              <a:rPr lang="en-US" sz="3100" dirty="0" err="1"/>
              <a:t>XMLHttpRequest</a:t>
            </a:r>
            <a:r>
              <a:rPr lang="en-US" sz="3100" dirty="0"/>
              <a:t> Object Methods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0252468"/>
              </p:ext>
            </p:extLst>
          </p:nvPr>
        </p:nvGraphicFramePr>
        <p:xfrm>
          <a:off x="76200" y="1034244"/>
          <a:ext cx="8991600" cy="5549436"/>
        </p:xfrm>
        <a:graphic>
          <a:graphicData uri="http://schemas.openxmlformats.org/drawingml/2006/table">
            <a:tbl>
              <a:tblPr/>
              <a:tblGrid>
                <a:gridCol w="3148089">
                  <a:extLst>
                    <a:ext uri="{9D8B030D-6E8A-4147-A177-3AD203B41FA5}">
                      <a16:colId xmlns:a16="http://schemas.microsoft.com/office/drawing/2014/main" val="20000"/>
                    </a:ext>
                  </a:extLst>
                </a:gridCol>
                <a:gridCol w="5843511">
                  <a:extLst>
                    <a:ext uri="{9D8B030D-6E8A-4147-A177-3AD203B41FA5}">
                      <a16:colId xmlns:a16="http://schemas.microsoft.com/office/drawing/2014/main" val="20001"/>
                    </a:ext>
                  </a:extLst>
                </a:gridCol>
              </a:tblGrid>
              <a:tr h="360988">
                <a:tc>
                  <a:txBody>
                    <a:bodyPr/>
                    <a:lstStyle/>
                    <a:p>
                      <a:pPr algn="l" fontAlgn="t"/>
                      <a:r>
                        <a:rPr lang="en-US" sz="1800" b="1" dirty="0">
                          <a:effectLst/>
                          <a:latin typeface="Times New Roman" panose="02020603050405020304" pitchFamily="18" charset="0"/>
                          <a:cs typeface="Times New Roman" panose="02020603050405020304" pitchFamily="18" charset="0"/>
                        </a:rPr>
                        <a:t>Method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latin typeface="Times New Roman" panose="02020603050405020304" pitchFamily="18" charset="0"/>
                          <a:cs typeface="Times New Roman" panose="02020603050405020304" pitchFamily="18" charset="0"/>
                        </a:rPr>
                        <a:t>Description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0988">
                <a:tc>
                  <a:txBody>
                    <a:bodyPr/>
                    <a:lstStyle/>
                    <a:p>
                      <a:pPr algn="l" fontAlgn="t"/>
                      <a:r>
                        <a:rPr lang="en-US" sz="1800">
                          <a:effectLst/>
                          <a:latin typeface="Times New Roman" panose="02020603050405020304" pitchFamily="18" charset="0"/>
                          <a:cs typeface="Times New Roman" panose="02020603050405020304" pitchFamily="18" charset="0"/>
                        </a:rPr>
                        <a:t>new XMLHttpRequest()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latin typeface="Times New Roman" panose="02020603050405020304" pitchFamily="18" charset="0"/>
                          <a:cs typeface="Times New Roman" panose="02020603050405020304" pitchFamily="18" charset="0"/>
                        </a:rPr>
                        <a:t>Creates a new XMLHttpRequest object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60988">
                <a:tc>
                  <a:txBody>
                    <a:bodyPr/>
                    <a:lstStyle/>
                    <a:p>
                      <a:pPr algn="l" fontAlgn="t"/>
                      <a:r>
                        <a:rPr lang="en-US" sz="1800">
                          <a:effectLst/>
                          <a:latin typeface="Times New Roman" panose="02020603050405020304" pitchFamily="18" charset="0"/>
                          <a:cs typeface="Times New Roman" panose="02020603050405020304" pitchFamily="18" charset="0"/>
                        </a:rPr>
                        <a:t>abort()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anose="02020603050405020304" pitchFamily="18" charset="0"/>
                          <a:cs typeface="Times New Roman" panose="02020603050405020304" pitchFamily="18" charset="0"/>
                        </a:rPr>
                        <a:t>Cancels the current request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0988">
                <a:tc>
                  <a:txBody>
                    <a:bodyPr/>
                    <a:lstStyle/>
                    <a:p>
                      <a:pPr algn="l" fontAlgn="t"/>
                      <a:r>
                        <a:rPr lang="en-US" sz="1800">
                          <a:effectLst/>
                          <a:latin typeface="Times New Roman" panose="02020603050405020304" pitchFamily="18" charset="0"/>
                          <a:cs typeface="Times New Roman" panose="02020603050405020304" pitchFamily="18" charset="0"/>
                        </a:rPr>
                        <a:t>getAllResponseHeaders()</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Returns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60988">
                <a:tc>
                  <a:txBody>
                    <a:bodyPr/>
                    <a:lstStyle/>
                    <a:p>
                      <a:pPr algn="l" fontAlgn="t"/>
                      <a:r>
                        <a:rPr lang="en-US" sz="1800">
                          <a:effectLst/>
                          <a:latin typeface="Times New Roman" panose="02020603050405020304" pitchFamily="18" charset="0"/>
                          <a:cs typeface="Times New Roman" panose="02020603050405020304" pitchFamily="18" charset="0"/>
                        </a:rPr>
                        <a:t>getResponseHeader()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anose="02020603050405020304" pitchFamily="18" charset="0"/>
                          <a:cs typeface="Times New Roman" panose="02020603050405020304" pitchFamily="18" charset="0"/>
                        </a:rPr>
                        <a:t>Returns specific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753370">
                <a:tc>
                  <a:txBody>
                    <a:bodyPr/>
                    <a:lstStyle/>
                    <a:p>
                      <a:pPr algn="l" fontAlgn="t"/>
                      <a:r>
                        <a:rPr lang="en-US" sz="1800" dirty="0">
                          <a:effectLst/>
                          <a:latin typeface="Times New Roman" panose="02020603050405020304" pitchFamily="18" charset="0"/>
                          <a:cs typeface="Times New Roman" panose="02020603050405020304" pitchFamily="18" charset="0"/>
                        </a:rPr>
                        <a:t>open(</a:t>
                      </a:r>
                      <a:r>
                        <a:rPr lang="en-US" sz="1800" i="1" dirty="0">
                          <a:effectLst/>
                          <a:latin typeface="Times New Roman" panose="02020603050405020304" pitchFamily="18" charset="0"/>
                          <a:cs typeface="Times New Roman" panose="02020603050405020304" pitchFamily="18" charset="0"/>
                        </a:rPr>
                        <a:t>method, </a:t>
                      </a:r>
                      <a:r>
                        <a:rPr lang="en-US" sz="1800" i="1" dirty="0" err="1">
                          <a:effectLst/>
                          <a:latin typeface="Times New Roman" panose="02020603050405020304" pitchFamily="18" charset="0"/>
                          <a:cs typeface="Times New Roman" panose="02020603050405020304" pitchFamily="18" charset="0"/>
                        </a:rPr>
                        <a:t>url</a:t>
                      </a:r>
                      <a:r>
                        <a:rPr lang="en-US" sz="1800" i="1" dirty="0">
                          <a:effectLst/>
                          <a:latin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cs typeface="Times New Roman" panose="02020603050405020304" pitchFamily="18" charset="0"/>
                        </a:rPr>
                        <a:t>async</a:t>
                      </a:r>
                      <a:r>
                        <a:rPr lang="en-US" sz="1800" i="1" dirty="0">
                          <a:effectLst/>
                          <a:latin typeface="Times New Roman" panose="02020603050405020304" pitchFamily="18" charset="0"/>
                          <a:cs typeface="Times New Roman" panose="02020603050405020304" pitchFamily="18" charset="0"/>
                        </a:rPr>
                        <a:t>, user, </a:t>
                      </a:r>
                      <a:r>
                        <a:rPr lang="en-US" sz="1800" i="1" dirty="0" err="1">
                          <a:effectLst/>
                          <a:latin typeface="Times New Roman" panose="02020603050405020304" pitchFamily="18" charset="0"/>
                          <a:cs typeface="Times New Roman" panose="02020603050405020304" pitchFamily="18" charset="0"/>
                        </a:rPr>
                        <a:t>psw</a:t>
                      </a:r>
                      <a:r>
                        <a:rPr lang="en-US" sz="1800" dirty="0">
                          <a:effectLst/>
                          <a:latin typeface="Times New Roman" panose="02020603050405020304" pitchFamily="18" charset="0"/>
                          <a:cs typeface="Times New Roman" panose="02020603050405020304" pitchFamily="18" charset="0"/>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Specifies the request</a:t>
                      </a:r>
                      <a:br>
                        <a:rPr lang="en-US" sz="1800" dirty="0">
                          <a:effectLst/>
                          <a:latin typeface="Times New Roman" panose="02020603050405020304" pitchFamily="18" charset="0"/>
                          <a:cs typeface="Times New Roman" panose="02020603050405020304" pitchFamily="18" charset="0"/>
                        </a:rPr>
                      </a:br>
                      <a:r>
                        <a:rPr lang="en-US" sz="1800" i="1" dirty="0">
                          <a:effectLst/>
                          <a:latin typeface="Times New Roman" panose="02020603050405020304" pitchFamily="18" charset="0"/>
                          <a:cs typeface="Times New Roman" panose="02020603050405020304" pitchFamily="18" charset="0"/>
                        </a:rPr>
                        <a:t>method</a:t>
                      </a:r>
                      <a:r>
                        <a:rPr lang="en-US" sz="1800" dirty="0">
                          <a:effectLst/>
                          <a:latin typeface="Times New Roman" panose="02020603050405020304" pitchFamily="18" charset="0"/>
                          <a:cs typeface="Times New Roman" panose="02020603050405020304" pitchFamily="18" charset="0"/>
                        </a:rPr>
                        <a:t>: the request type GET or POST</a:t>
                      </a:r>
                      <a:br>
                        <a:rPr lang="en-US" sz="1800" dirty="0">
                          <a:effectLst/>
                          <a:latin typeface="Times New Roman" panose="02020603050405020304" pitchFamily="18" charset="0"/>
                          <a:cs typeface="Times New Roman" panose="02020603050405020304" pitchFamily="18" charset="0"/>
                        </a:rPr>
                      </a:br>
                      <a:r>
                        <a:rPr lang="en-US" sz="1800" i="1" dirty="0">
                          <a:effectLst/>
                          <a:latin typeface="Times New Roman" panose="02020603050405020304" pitchFamily="18" charset="0"/>
                          <a:cs typeface="Times New Roman" panose="02020603050405020304" pitchFamily="18" charset="0"/>
                        </a:rPr>
                        <a:t>url</a:t>
                      </a:r>
                      <a:r>
                        <a:rPr lang="en-US" sz="1800" dirty="0">
                          <a:effectLst/>
                          <a:latin typeface="Times New Roman" panose="02020603050405020304" pitchFamily="18" charset="0"/>
                          <a:cs typeface="Times New Roman" panose="02020603050405020304" pitchFamily="18" charset="0"/>
                        </a:rPr>
                        <a:t>: the file location</a:t>
                      </a:r>
                      <a:br>
                        <a:rPr lang="en-US" sz="1800" dirty="0">
                          <a:effectLst/>
                          <a:latin typeface="Times New Roman" panose="02020603050405020304" pitchFamily="18" charset="0"/>
                          <a:cs typeface="Times New Roman" panose="02020603050405020304" pitchFamily="18" charset="0"/>
                        </a:rPr>
                      </a:br>
                      <a:r>
                        <a:rPr lang="en-US" sz="1800" i="1" dirty="0" err="1">
                          <a:effectLst/>
                          <a:latin typeface="Times New Roman" panose="02020603050405020304" pitchFamily="18" charset="0"/>
                          <a:cs typeface="Times New Roman" panose="02020603050405020304" pitchFamily="18" charset="0"/>
                        </a:rPr>
                        <a:t>async</a:t>
                      </a:r>
                      <a:r>
                        <a:rPr lang="en-US" sz="1800" dirty="0">
                          <a:effectLst/>
                          <a:latin typeface="Times New Roman" panose="02020603050405020304" pitchFamily="18" charset="0"/>
                          <a:cs typeface="Times New Roman" panose="02020603050405020304" pitchFamily="18" charset="0"/>
                        </a:rPr>
                        <a:t>: true (asynchronous) or false (synchronous)</a:t>
                      </a:r>
                      <a:br>
                        <a:rPr lang="en-US" sz="1800" dirty="0">
                          <a:effectLst/>
                          <a:latin typeface="Times New Roman" panose="02020603050405020304" pitchFamily="18" charset="0"/>
                          <a:cs typeface="Times New Roman" panose="02020603050405020304" pitchFamily="18" charset="0"/>
                        </a:rPr>
                      </a:br>
                      <a:r>
                        <a:rPr lang="en-US" sz="1800" i="1" dirty="0">
                          <a:effectLst/>
                          <a:latin typeface="Times New Roman" panose="02020603050405020304" pitchFamily="18" charset="0"/>
                          <a:cs typeface="Times New Roman" panose="02020603050405020304" pitchFamily="18" charset="0"/>
                        </a:rPr>
                        <a:t>user</a:t>
                      </a:r>
                      <a:r>
                        <a:rPr lang="en-US" sz="1800" dirty="0">
                          <a:effectLst/>
                          <a:latin typeface="Times New Roman" panose="02020603050405020304" pitchFamily="18" charset="0"/>
                          <a:cs typeface="Times New Roman" panose="02020603050405020304" pitchFamily="18" charset="0"/>
                        </a:rPr>
                        <a:t>: optional user name</a:t>
                      </a:r>
                      <a:br>
                        <a:rPr lang="en-US" sz="1800" dirty="0">
                          <a:effectLst/>
                          <a:latin typeface="Times New Roman" panose="02020603050405020304" pitchFamily="18" charset="0"/>
                          <a:cs typeface="Times New Roman" panose="02020603050405020304" pitchFamily="18" charset="0"/>
                        </a:rPr>
                      </a:br>
                      <a:r>
                        <a:rPr lang="en-US" sz="1800" i="1" dirty="0" err="1">
                          <a:effectLst/>
                          <a:latin typeface="Times New Roman" panose="02020603050405020304" pitchFamily="18" charset="0"/>
                          <a:cs typeface="Times New Roman" panose="02020603050405020304" pitchFamily="18" charset="0"/>
                        </a:rPr>
                        <a:t>psw</a:t>
                      </a:r>
                      <a:r>
                        <a:rPr lang="en-US" sz="1800" dirty="0">
                          <a:effectLst/>
                          <a:latin typeface="Times New Roman" panose="02020603050405020304" pitchFamily="18" charset="0"/>
                          <a:cs typeface="Times New Roman" panose="02020603050405020304" pitchFamily="18" charset="0"/>
                        </a:rPr>
                        <a:t>: optional password</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593051">
                <a:tc>
                  <a:txBody>
                    <a:bodyPr/>
                    <a:lstStyle/>
                    <a:p>
                      <a:pPr algn="l" fontAlgn="t"/>
                      <a:r>
                        <a:rPr lang="en-US" sz="1800" dirty="0">
                          <a:effectLst/>
                          <a:latin typeface="Times New Roman" panose="02020603050405020304" pitchFamily="18" charset="0"/>
                          <a:cs typeface="Times New Roman" panose="02020603050405020304" pitchFamily="18" charset="0"/>
                        </a:rPr>
                        <a:t>send()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anose="02020603050405020304" pitchFamily="18" charset="0"/>
                          <a:cs typeface="Times New Roman" panose="02020603050405020304" pitchFamily="18" charset="0"/>
                        </a:rPr>
                        <a:t>Sends the request to the server</a:t>
                      </a:r>
                      <a:br>
                        <a:rPr lang="en-US" sz="1800">
                          <a:effectLst/>
                          <a:latin typeface="Times New Roman" panose="02020603050405020304" pitchFamily="18" charset="0"/>
                          <a:cs typeface="Times New Roman" panose="02020603050405020304" pitchFamily="18" charset="0"/>
                        </a:rPr>
                      </a:br>
                      <a:r>
                        <a:rPr lang="en-US" sz="1800">
                          <a:effectLst/>
                          <a:latin typeface="Times New Roman" panose="02020603050405020304" pitchFamily="18" charset="0"/>
                          <a:cs typeface="Times New Roman" panose="02020603050405020304" pitchFamily="18" charset="0"/>
                        </a:rPr>
                        <a:t>Used for GET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93051">
                <a:tc>
                  <a:txBody>
                    <a:bodyPr/>
                    <a:lstStyle/>
                    <a:p>
                      <a:pPr algn="l" fontAlgn="t"/>
                      <a:r>
                        <a:rPr lang="en-US" sz="1800" dirty="0">
                          <a:effectLst/>
                          <a:latin typeface="Times New Roman" panose="02020603050405020304" pitchFamily="18" charset="0"/>
                          <a:cs typeface="Times New Roman" panose="02020603050405020304" pitchFamily="18" charset="0"/>
                        </a:rPr>
                        <a:t>send(</a:t>
                      </a:r>
                      <a:r>
                        <a:rPr lang="en-US" sz="1800" i="1" dirty="0">
                          <a:effectLst/>
                          <a:latin typeface="Times New Roman" panose="02020603050405020304" pitchFamily="18" charset="0"/>
                          <a:cs typeface="Times New Roman" panose="02020603050405020304" pitchFamily="18" charset="0"/>
                        </a:rPr>
                        <a:t>string</a:t>
                      </a:r>
                      <a:r>
                        <a:rPr lang="en-US" sz="1800" dirty="0">
                          <a:effectLst/>
                          <a:latin typeface="Times New Roman" panose="02020603050405020304" pitchFamily="18" charset="0"/>
                          <a:cs typeface="Times New Roman" panose="02020603050405020304" pitchFamily="18" charset="0"/>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latin typeface="Times New Roman" panose="02020603050405020304" pitchFamily="18" charset="0"/>
                          <a:cs typeface="Times New Roman" panose="02020603050405020304" pitchFamily="18" charset="0"/>
                        </a:rPr>
                        <a:t>Sends the request to the server.</a:t>
                      </a:r>
                      <a:br>
                        <a:rPr lang="en-US" sz="1800">
                          <a:effectLst/>
                          <a:latin typeface="Times New Roman" panose="02020603050405020304" pitchFamily="18" charset="0"/>
                          <a:cs typeface="Times New Roman" panose="02020603050405020304" pitchFamily="18" charset="0"/>
                        </a:rPr>
                      </a:br>
                      <a:r>
                        <a:rPr lang="en-US" sz="1800">
                          <a:effectLst/>
                          <a:latin typeface="Times New Roman" panose="02020603050405020304" pitchFamily="18" charset="0"/>
                          <a:cs typeface="Times New Roman" panose="02020603050405020304" pitchFamily="18" charset="0"/>
                        </a:rPr>
                        <a:t>Used for POST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60988">
                <a:tc>
                  <a:txBody>
                    <a:bodyPr/>
                    <a:lstStyle/>
                    <a:p>
                      <a:pPr algn="l" fontAlgn="t"/>
                      <a:r>
                        <a:rPr lang="en-US" sz="1800">
                          <a:effectLst/>
                          <a:latin typeface="Times New Roman" panose="02020603050405020304" pitchFamily="18" charset="0"/>
                          <a:cs typeface="Times New Roman" panose="02020603050405020304" pitchFamily="18" charset="0"/>
                        </a:rPr>
                        <a:t>setRequestHeader()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Adds a label/value pair to the header to be sent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61350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err="1">
                <a:latin typeface="+mn-lt"/>
              </a:rPr>
              <a:t>XMLHttpRequest</a:t>
            </a:r>
            <a:r>
              <a:rPr lang="en-US" sz="3100" dirty="0">
                <a:latin typeface="+mn-lt"/>
              </a:rPr>
              <a:t> Object Properties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7637318"/>
              </p:ext>
            </p:extLst>
          </p:nvPr>
        </p:nvGraphicFramePr>
        <p:xfrm>
          <a:off x="228600" y="152402"/>
          <a:ext cx="8763000" cy="6376593"/>
        </p:xfrm>
        <a:graphic>
          <a:graphicData uri="http://schemas.openxmlformats.org/drawingml/2006/table">
            <a:tbl>
              <a:tblPr/>
              <a:tblGrid>
                <a:gridCol w="3068053">
                  <a:extLst>
                    <a:ext uri="{9D8B030D-6E8A-4147-A177-3AD203B41FA5}">
                      <a16:colId xmlns:a16="http://schemas.microsoft.com/office/drawing/2014/main" val="20000"/>
                    </a:ext>
                  </a:extLst>
                </a:gridCol>
                <a:gridCol w="5694947">
                  <a:extLst>
                    <a:ext uri="{9D8B030D-6E8A-4147-A177-3AD203B41FA5}">
                      <a16:colId xmlns:a16="http://schemas.microsoft.com/office/drawing/2014/main" val="20001"/>
                    </a:ext>
                  </a:extLst>
                </a:gridCol>
              </a:tblGrid>
              <a:tr h="468550">
                <a:tc>
                  <a:txBody>
                    <a:bodyPr/>
                    <a:lstStyle/>
                    <a:p>
                      <a:pPr algn="l" fontAlgn="t"/>
                      <a:r>
                        <a:rPr lang="en-US" sz="1800" b="1" dirty="0">
                          <a:effectLst/>
                          <a:latin typeface="Times New Roman" panose="02020603050405020304" pitchFamily="18" charset="0"/>
                          <a:cs typeface="Times New Roman" panose="02020603050405020304" pitchFamily="18" charset="0"/>
                        </a:rPr>
                        <a:t>Property</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latin typeface="Times New Roman" panose="02020603050405020304" pitchFamily="18" charset="0"/>
                          <a:cs typeface="Times New Roman" panose="02020603050405020304" pitchFamily="18" charset="0"/>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1120">
                <a:tc>
                  <a:txBody>
                    <a:bodyPr/>
                    <a:lstStyle/>
                    <a:p>
                      <a:pPr algn="l" fontAlgn="t"/>
                      <a:r>
                        <a:rPr lang="en-US" sz="1800" dirty="0" err="1">
                          <a:effectLst/>
                          <a:latin typeface="Times New Roman" panose="02020603050405020304" pitchFamily="18" charset="0"/>
                          <a:cs typeface="Times New Roman" panose="02020603050405020304" pitchFamily="18" charset="0"/>
                        </a:rPr>
                        <a:t>onreadystatechange</a:t>
                      </a:r>
                      <a:endParaRPr lang="en-US" sz="1800" dirty="0">
                        <a:effectLst/>
                        <a:latin typeface="Times New Roman" panose="02020603050405020304" pitchFamily="18" charset="0"/>
                        <a:cs typeface="Times New Roman" panose="02020603050405020304" pitchFamily="18" charset="0"/>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Defines a function to be called when the </a:t>
                      </a:r>
                      <a:r>
                        <a:rPr lang="en-US" sz="1800" dirty="0" err="1">
                          <a:effectLst/>
                          <a:latin typeface="Times New Roman" panose="02020603050405020304" pitchFamily="18" charset="0"/>
                          <a:cs typeface="Times New Roman" panose="02020603050405020304" pitchFamily="18" charset="0"/>
                        </a:rPr>
                        <a:t>readyState</a:t>
                      </a:r>
                      <a:r>
                        <a:rPr lang="en-US" sz="1800" dirty="0">
                          <a:effectLst/>
                          <a:latin typeface="Times New Roman" panose="02020603050405020304" pitchFamily="18" charset="0"/>
                          <a:cs typeface="Times New Roman" panose="02020603050405020304" pitchFamily="18" charset="0"/>
                        </a:rPr>
                        <a:t> property changes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981397">
                <a:tc>
                  <a:txBody>
                    <a:bodyPr/>
                    <a:lstStyle/>
                    <a:p>
                      <a:pPr algn="l" fontAlgn="t"/>
                      <a:r>
                        <a:rPr lang="en-US" sz="1800" dirty="0" err="1">
                          <a:effectLst/>
                          <a:latin typeface="Times New Roman" panose="02020603050405020304" pitchFamily="18" charset="0"/>
                          <a:cs typeface="Times New Roman" panose="02020603050405020304" pitchFamily="18" charset="0"/>
                        </a:rPr>
                        <a:t>readyState</a:t>
                      </a:r>
                      <a:endParaRPr lang="en-US" sz="1800" dirty="0">
                        <a:effectLst/>
                        <a:latin typeface="Times New Roman" panose="02020603050405020304" pitchFamily="18" charset="0"/>
                        <a:cs typeface="Times New Roman" panose="02020603050405020304" pitchFamily="18" charset="0"/>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anose="02020603050405020304" pitchFamily="18" charset="0"/>
                          <a:cs typeface="Times New Roman" panose="02020603050405020304" pitchFamily="18" charset="0"/>
                        </a:rPr>
                        <a:t>Holds the status of the XMLHttpRequest.</a:t>
                      </a:r>
                      <a:br>
                        <a:rPr lang="en-US" sz="1800">
                          <a:effectLst/>
                          <a:latin typeface="Times New Roman" panose="02020603050405020304" pitchFamily="18" charset="0"/>
                          <a:cs typeface="Times New Roman" panose="02020603050405020304" pitchFamily="18" charset="0"/>
                        </a:rPr>
                      </a:br>
                      <a:r>
                        <a:rPr lang="en-US" sz="1800">
                          <a:effectLst/>
                          <a:latin typeface="Times New Roman" panose="02020603050405020304" pitchFamily="18" charset="0"/>
                          <a:cs typeface="Times New Roman" panose="02020603050405020304" pitchFamily="18" charset="0"/>
                        </a:rPr>
                        <a:t>0: request not initialized</a:t>
                      </a:r>
                      <a:br>
                        <a:rPr lang="en-US" sz="1800">
                          <a:effectLst/>
                          <a:latin typeface="Times New Roman" panose="02020603050405020304" pitchFamily="18" charset="0"/>
                          <a:cs typeface="Times New Roman" panose="02020603050405020304" pitchFamily="18" charset="0"/>
                        </a:rPr>
                      </a:br>
                      <a:r>
                        <a:rPr lang="en-US" sz="1800">
                          <a:effectLst/>
                          <a:latin typeface="Times New Roman" panose="02020603050405020304" pitchFamily="18" charset="0"/>
                          <a:cs typeface="Times New Roman" panose="02020603050405020304" pitchFamily="18" charset="0"/>
                        </a:rPr>
                        <a:t>1: server connection established</a:t>
                      </a:r>
                      <a:br>
                        <a:rPr lang="en-US" sz="1800">
                          <a:effectLst/>
                          <a:latin typeface="Times New Roman" panose="02020603050405020304" pitchFamily="18" charset="0"/>
                          <a:cs typeface="Times New Roman" panose="02020603050405020304" pitchFamily="18" charset="0"/>
                        </a:rPr>
                      </a:br>
                      <a:r>
                        <a:rPr lang="en-US" sz="1800">
                          <a:effectLst/>
                          <a:latin typeface="Times New Roman" panose="02020603050405020304" pitchFamily="18" charset="0"/>
                          <a:cs typeface="Times New Roman" panose="02020603050405020304" pitchFamily="18" charset="0"/>
                        </a:rPr>
                        <a:t>2: request received</a:t>
                      </a:r>
                      <a:br>
                        <a:rPr lang="en-US" sz="1800">
                          <a:effectLst/>
                          <a:latin typeface="Times New Roman" panose="02020603050405020304" pitchFamily="18" charset="0"/>
                          <a:cs typeface="Times New Roman" panose="02020603050405020304" pitchFamily="18" charset="0"/>
                        </a:rPr>
                      </a:br>
                      <a:r>
                        <a:rPr lang="en-US" sz="1800">
                          <a:effectLst/>
                          <a:latin typeface="Times New Roman" panose="02020603050405020304" pitchFamily="18" charset="0"/>
                          <a:cs typeface="Times New Roman" panose="02020603050405020304" pitchFamily="18" charset="0"/>
                        </a:rPr>
                        <a:t>3: processing request</a:t>
                      </a:r>
                      <a:br>
                        <a:rPr lang="en-US" sz="1800">
                          <a:effectLst/>
                          <a:latin typeface="Times New Roman" panose="02020603050405020304" pitchFamily="18" charset="0"/>
                          <a:cs typeface="Times New Roman" panose="02020603050405020304" pitchFamily="18" charset="0"/>
                        </a:rPr>
                      </a:br>
                      <a:r>
                        <a:rPr lang="en-US" sz="1800">
                          <a:effectLst/>
                          <a:latin typeface="Times New Roman" panose="02020603050405020304" pitchFamily="18" charset="0"/>
                          <a:cs typeface="Times New Roman" panose="02020603050405020304" pitchFamily="18" charset="0"/>
                        </a:rPr>
                        <a:t>4: request finished and response is ready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8550">
                <a:tc>
                  <a:txBody>
                    <a:bodyPr/>
                    <a:lstStyle/>
                    <a:p>
                      <a:pPr algn="l" fontAlgn="t"/>
                      <a:r>
                        <a:rPr lang="en-US" sz="1800" dirty="0" err="1">
                          <a:effectLst/>
                          <a:latin typeface="Times New Roman" panose="02020603050405020304" pitchFamily="18" charset="0"/>
                          <a:cs typeface="Times New Roman" panose="02020603050405020304" pitchFamily="18" charset="0"/>
                        </a:rPr>
                        <a:t>responseText</a:t>
                      </a:r>
                      <a:endParaRPr lang="en-US" sz="1800" dirty="0">
                        <a:effectLst/>
                        <a:latin typeface="Times New Roman" panose="02020603050405020304" pitchFamily="18" charset="0"/>
                        <a:cs typeface="Times New Roman" panose="02020603050405020304" pitchFamily="18" charset="0"/>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latin typeface="Times New Roman" panose="02020603050405020304" pitchFamily="18" charset="0"/>
                          <a:cs typeface="Times New Roman" panose="02020603050405020304" pitchFamily="18" charset="0"/>
                        </a:rPr>
                        <a:t>Returns the response data as a string</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68550">
                <a:tc>
                  <a:txBody>
                    <a:bodyPr/>
                    <a:lstStyle/>
                    <a:p>
                      <a:pPr algn="l" fontAlgn="t"/>
                      <a:r>
                        <a:rPr lang="en-US" sz="1800">
                          <a:effectLst/>
                          <a:latin typeface="Times New Roman" panose="02020603050405020304" pitchFamily="18" charset="0"/>
                          <a:cs typeface="Times New Roman" panose="02020603050405020304" pitchFamily="18" charset="0"/>
                        </a:rPr>
                        <a:t>responseXML</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anose="02020603050405020304" pitchFamily="18" charset="0"/>
                          <a:cs typeface="Times New Roman" panose="02020603050405020304" pitchFamily="18" charset="0"/>
                        </a:rPr>
                        <a:t>Returns the response data as XML data</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749876">
                <a:tc>
                  <a:txBody>
                    <a:bodyPr/>
                    <a:lstStyle/>
                    <a:p>
                      <a:pPr algn="l" fontAlgn="t"/>
                      <a:r>
                        <a:rPr lang="en-US" sz="1800" dirty="0">
                          <a:effectLst/>
                          <a:latin typeface="Times New Roman" panose="02020603050405020304" pitchFamily="18" charset="0"/>
                          <a:cs typeface="Times New Roman" panose="02020603050405020304" pitchFamily="18" charset="0"/>
                        </a:rPr>
                        <a:t>status</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Returns the status-number of a request</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200: "OK"</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403: "Forbidden"</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404: "Not Found”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68550">
                <a:tc>
                  <a:txBody>
                    <a:bodyPr/>
                    <a:lstStyle/>
                    <a:p>
                      <a:pPr algn="l" fontAlgn="t"/>
                      <a:r>
                        <a:rPr lang="en-US" sz="1800">
                          <a:effectLst/>
                          <a:latin typeface="Times New Roman" panose="02020603050405020304" pitchFamily="18" charset="0"/>
                          <a:cs typeface="Times New Roman" panose="02020603050405020304" pitchFamily="18" charset="0"/>
                        </a:rPr>
                        <a:t>statusText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Returns the status-text (e.g. "OK" or "Not Found")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861313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07" y="0"/>
            <a:ext cx="8229600" cy="74371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AJAX - Send a Request To a Server</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5507" y="457200"/>
            <a:ext cx="8229600" cy="4953000"/>
          </a:xfrm>
        </p:spPr>
        <p:txBody>
          <a:bodyPr/>
          <a:lstStyle/>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 is used to exchange data with a server.</a:t>
            </a:r>
          </a:p>
          <a:p>
            <a:pPr marL="0" indent="0">
              <a:buNone/>
            </a:pPr>
            <a:r>
              <a:rPr lang="en-US" sz="2000" b="1" dirty="0">
                <a:latin typeface="Times New Roman" panose="02020603050405020304" pitchFamily="18" charset="0"/>
                <a:cs typeface="Times New Roman" panose="02020603050405020304" pitchFamily="18" charset="0"/>
              </a:rPr>
              <a:t>Send a Request To a Server:</a:t>
            </a:r>
          </a:p>
          <a:p>
            <a:r>
              <a:rPr lang="en-US" sz="2000" dirty="0">
                <a:latin typeface="Times New Roman" panose="02020603050405020304" pitchFamily="18" charset="0"/>
                <a:cs typeface="Times New Roman" panose="02020603050405020304" pitchFamily="18" charset="0"/>
              </a:rPr>
              <a:t>To send a request to a server ,we use the open() and send() methods of the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r>
              <a:rPr lang="en-US" sz="2000" b="1" dirty="0" err="1">
                <a:latin typeface="Times New Roman" panose="02020603050405020304" pitchFamily="18" charset="0"/>
                <a:cs typeface="Times New Roman" panose="02020603050405020304" pitchFamily="18" charset="0"/>
              </a:rPr>
              <a:t>xhttp.open</a:t>
            </a:r>
            <a:r>
              <a:rPr lang="en-US" sz="2000" b="1" dirty="0">
                <a:latin typeface="Times New Roman" panose="02020603050405020304" pitchFamily="18" charset="0"/>
                <a:cs typeface="Times New Roman" panose="02020603050405020304" pitchFamily="18" charset="0"/>
              </a:rPr>
              <a:t>("GET", "ajax_info.txt", true);</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xhttp.send</a:t>
            </a:r>
            <a:r>
              <a:rPr lang="en-US" sz="2000" b="1"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13384646"/>
              </p:ext>
            </p:extLst>
          </p:nvPr>
        </p:nvGraphicFramePr>
        <p:xfrm>
          <a:off x="152400" y="2971800"/>
          <a:ext cx="8848298" cy="3657598"/>
        </p:xfrm>
        <a:graphic>
          <a:graphicData uri="http://schemas.openxmlformats.org/drawingml/2006/table">
            <a:tbl>
              <a:tblPr/>
              <a:tblGrid>
                <a:gridCol w="2649434">
                  <a:extLst>
                    <a:ext uri="{9D8B030D-6E8A-4147-A177-3AD203B41FA5}">
                      <a16:colId xmlns:a16="http://schemas.microsoft.com/office/drawing/2014/main" val="20000"/>
                    </a:ext>
                  </a:extLst>
                </a:gridCol>
                <a:gridCol w="6198864">
                  <a:extLst>
                    <a:ext uri="{9D8B030D-6E8A-4147-A177-3AD203B41FA5}">
                      <a16:colId xmlns:a16="http://schemas.microsoft.com/office/drawing/2014/main" val="20001"/>
                    </a:ext>
                  </a:extLst>
                </a:gridCol>
              </a:tblGrid>
              <a:tr h="467085">
                <a:tc>
                  <a:txBody>
                    <a:bodyPr/>
                    <a:lstStyle/>
                    <a:p>
                      <a:pPr algn="l" fontAlgn="t"/>
                      <a:r>
                        <a:rPr lang="en-US" sz="1800" dirty="0">
                          <a:effectLst/>
                          <a:latin typeface="Times New Roman" panose="02020603050405020304" pitchFamily="18" charset="0"/>
                          <a:cs typeface="Times New Roman" panose="02020603050405020304" pitchFamily="18" charset="0"/>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794077">
                <a:tc>
                  <a:txBody>
                    <a:bodyPr/>
                    <a:lstStyle/>
                    <a:p>
                      <a:pPr algn="l" fontAlgn="t"/>
                      <a:r>
                        <a:rPr lang="en-US" sz="1800" dirty="0">
                          <a:effectLst/>
                          <a:latin typeface="Times New Roman" panose="02020603050405020304" pitchFamily="18" charset="0"/>
                          <a:cs typeface="Times New Roman" panose="02020603050405020304" pitchFamily="18" charset="0"/>
                        </a:rPr>
                        <a:t>open(</a:t>
                      </a:r>
                      <a:r>
                        <a:rPr lang="en-US" sz="1800" i="1" dirty="0">
                          <a:effectLst/>
                          <a:latin typeface="Times New Roman" panose="02020603050405020304" pitchFamily="18" charset="0"/>
                          <a:cs typeface="Times New Roman" panose="02020603050405020304" pitchFamily="18" charset="0"/>
                        </a:rPr>
                        <a:t>method, </a:t>
                      </a:r>
                      <a:r>
                        <a:rPr lang="en-US" sz="1800" i="1" dirty="0" err="1">
                          <a:effectLst/>
                          <a:latin typeface="Times New Roman" panose="02020603050405020304" pitchFamily="18" charset="0"/>
                          <a:cs typeface="Times New Roman" panose="02020603050405020304" pitchFamily="18" charset="0"/>
                        </a:rPr>
                        <a:t>url</a:t>
                      </a:r>
                      <a:r>
                        <a:rPr lang="en-US" sz="1800" i="1" dirty="0">
                          <a:effectLst/>
                          <a:latin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cs typeface="Times New Roman" panose="02020603050405020304" pitchFamily="18" charset="0"/>
                        </a:rPr>
                        <a:t>async</a:t>
                      </a:r>
                      <a:r>
                        <a:rPr lang="en-US" sz="1800" dirty="0">
                          <a:effectLst/>
                          <a:latin typeface="Times New Roman" panose="02020603050405020304" pitchFamily="18" charset="0"/>
                          <a:cs typeface="Times New Roman" panose="02020603050405020304" pitchFamily="18" charset="0"/>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Specifies the type of request</a:t>
                      </a:r>
                      <a:br>
                        <a:rPr lang="en-US" sz="1800" dirty="0">
                          <a:effectLst/>
                          <a:latin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cs typeface="Times New Roman" panose="02020603050405020304" pitchFamily="18" charset="0"/>
                        </a:rPr>
                      </a:br>
                      <a:r>
                        <a:rPr lang="en-US" sz="1800" i="1" dirty="0">
                          <a:effectLst/>
                          <a:latin typeface="Times New Roman" panose="02020603050405020304" pitchFamily="18" charset="0"/>
                          <a:cs typeface="Times New Roman" panose="02020603050405020304" pitchFamily="18" charset="0"/>
                        </a:rPr>
                        <a:t>method</a:t>
                      </a:r>
                      <a:r>
                        <a:rPr lang="en-US" sz="1800" dirty="0">
                          <a:effectLst/>
                          <a:latin typeface="Times New Roman" panose="02020603050405020304" pitchFamily="18" charset="0"/>
                          <a:cs typeface="Times New Roman" panose="02020603050405020304" pitchFamily="18" charset="0"/>
                        </a:rPr>
                        <a:t>: the type of request: GET or POST</a:t>
                      </a:r>
                      <a:br>
                        <a:rPr lang="en-US" sz="1800" dirty="0">
                          <a:effectLst/>
                          <a:latin typeface="Times New Roman" panose="02020603050405020304" pitchFamily="18" charset="0"/>
                          <a:cs typeface="Times New Roman" panose="02020603050405020304" pitchFamily="18" charset="0"/>
                        </a:rPr>
                      </a:br>
                      <a:r>
                        <a:rPr lang="en-US" sz="1800" i="1" dirty="0">
                          <a:effectLst/>
                          <a:latin typeface="Times New Roman" panose="02020603050405020304" pitchFamily="18" charset="0"/>
                          <a:cs typeface="Times New Roman" panose="02020603050405020304" pitchFamily="18" charset="0"/>
                        </a:rPr>
                        <a:t>url</a:t>
                      </a:r>
                      <a:r>
                        <a:rPr lang="en-US" sz="1800" dirty="0">
                          <a:effectLst/>
                          <a:latin typeface="Times New Roman" panose="02020603050405020304" pitchFamily="18" charset="0"/>
                          <a:cs typeface="Times New Roman" panose="02020603050405020304" pitchFamily="18" charset="0"/>
                        </a:rPr>
                        <a:t>: the server (file) location</a:t>
                      </a:r>
                      <a:br>
                        <a:rPr lang="en-US" sz="1800" dirty="0">
                          <a:effectLst/>
                          <a:latin typeface="Times New Roman" panose="02020603050405020304" pitchFamily="18" charset="0"/>
                          <a:cs typeface="Times New Roman" panose="02020603050405020304" pitchFamily="18" charset="0"/>
                        </a:rPr>
                      </a:br>
                      <a:r>
                        <a:rPr lang="en-US" sz="1800" i="1" dirty="0" err="1">
                          <a:effectLst/>
                          <a:latin typeface="Times New Roman" panose="02020603050405020304" pitchFamily="18" charset="0"/>
                          <a:cs typeface="Times New Roman" panose="02020603050405020304" pitchFamily="18" charset="0"/>
                        </a:rPr>
                        <a:t>async</a:t>
                      </a:r>
                      <a:r>
                        <a:rPr lang="en-US" sz="1800" dirty="0">
                          <a:effectLst/>
                          <a:latin typeface="Times New Roman" panose="02020603050405020304" pitchFamily="18" charset="0"/>
                          <a:cs typeface="Times New Roman" panose="02020603050405020304" pitchFamily="18" charset="0"/>
                        </a:rPr>
                        <a:t>: true (asynchronous) or false (synchronous)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98218">
                <a:tc>
                  <a:txBody>
                    <a:bodyPr/>
                    <a:lstStyle/>
                    <a:p>
                      <a:pPr algn="l" fontAlgn="t"/>
                      <a:r>
                        <a:rPr lang="en-US" sz="1800">
                          <a:effectLst/>
                          <a:latin typeface="Times New Roman" panose="02020603050405020304" pitchFamily="18" charset="0"/>
                          <a:cs typeface="Times New Roman" panose="02020603050405020304" pitchFamily="18" charset="0"/>
                        </a:rPr>
                        <a:t>send()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latin typeface="Times New Roman" panose="02020603050405020304" pitchFamily="18" charset="0"/>
                          <a:cs typeface="Times New Roman" panose="02020603050405020304" pitchFamily="18" charset="0"/>
                        </a:rPr>
                        <a:t>Sends the request to the server (used for GET)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98218">
                <a:tc>
                  <a:txBody>
                    <a:bodyPr/>
                    <a:lstStyle/>
                    <a:p>
                      <a:pPr algn="l" fontAlgn="t"/>
                      <a:r>
                        <a:rPr lang="en-US" sz="1800">
                          <a:effectLst/>
                          <a:latin typeface="Times New Roman" panose="02020603050405020304" pitchFamily="18" charset="0"/>
                          <a:cs typeface="Times New Roman" panose="02020603050405020304" pitchFamily="18" charset="0"/>
                        </a:rPr>
                        <a:t>send(</a:t>
                      </a:r>
                      <a:r>
                        <a:rPr lang="en-US" sz="1800" i="1">
                          <a:effectLst/>
                          <a:latin typeface="Times New Roman" panose="02020603050405020304" pitchFamily="18" charset="0"/>
                          <a:cs typeface="Times New Roman" panose="02020603050405020304" pitchFamily="18" charset="0"/>
                        </a:rPr>
                        <a:t>string</a:t>
                      </a:r>
                      <a:r>
                        <a:rPr lang="en-US" sz="1800">
                          <a:effectLst/>
                          <a:latin typeface="Times New Roman" panose="02020603050405020304" pitchFamily="18" charset="0"/>
                          <a:cs typeface="Times New Roman" panose="02020603050405020304" pitchFamily="18" charset="0"/>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Sends the request to the server (used for POST)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83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19912"/>
          </a:xfrm>
        </p:spPr>
        <p:txBody>
          <a:bodyPr>
            <a:normAutofit fontScale="90000"/>
          </a:bodyPr>
          <a:lstStyle/>
          <a:p>
            <a:pPr algn="ctr"/>
            <a:r>
              <a:rPr lang="en-US" sz="2800" dirty="0">
                <a:latin typeface="+mn-lt"/>
              </a:rPr>
              <a:t>GET or POST?</a:t>
            </a:r>
            <a:br>
              <a:rPr lang="en-US" sz="2800" dirty="0">
                <a:latin typeface="+mn-lt"/>
              </a:rPr>
            </a:br>
            <a:endParaRPr lang="en-US" sz="2800" dirty="0">
              <a:latin typeface="+mn-lt"/>
            </a:endParaRPr>
          </a:p>
        </p:txBody>
      </p:sp>
      <p:sp>
        <p:nvSpPr>
          <p:cNvPr id="4" name="Rectangle 1"/>
          <p:cNvSpPr>
            <a:spLocks noGrp="1" noChangeArrowheads="1"/>
          </p:cNvSpPr>
          <p:nvPr>
            <p:ph idx="1"/>
          </p:nvPr>
        </p:nvSpPr>
        <p:spPr bwMode="auto">
          <a:xfrm>
            <a:off x="304800" y="1141512"/>
            <a:ext cx="8534400"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GET</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simpler and faster than </a:t>
            </a:r>
            <a:r>
              <a:rPr kumimoji="0" 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POST</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can be used in most cases.</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However, always use POST requests when:</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cached file is not an option (update a file or database on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Sending a large amount of data to the server (POST has no size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Sending user input (which can contain unknown characters), POST is more robust and secure than GET.</a:t>
            </a:r>
          </a:p>
          <a:p>
            <a:pPr marL="0" indent="0">
              <a:lnSpc>
                <a:spcPct val="100000"/>
              </a:lnSpc>
              <a:buClrTx/>
              <a:buSzTx/>
              <a:buNone/>
            </a:pPr>
            <a:r>
              <a:rPr lang="en-US" sz="2000" b="1" dirty="0">
                <a:latin typeface="Times New Roman" panose="02020603050405020304" pitchFamily="18" charset="0"/>
                <a:cs typeface="Times New Roman" panose="02020603050405020304" pitchFamily="18" charset="0"/>
              </a:rPr>
              <a:t>GET Requests:</a:t>
            </a:r>
          </a:p>
          <a:p>
            <a:pPr marL="0" indent="0">
              <a:lnSpc>
                <a:spcPct val="100000"/>
              </a:lnSpc>
              <a:buClrTx/>
              <a:buSzTx/>
              <a:buNone/>
            </a:pPr>
            <a:r>
              <a:rPr lang="en-US" sz="2000" b="1" dirty="0" err="1">
                <a:latin typeface="Times New Roman" panose="02020603050405020304" pitchFamily="18" charset="0"/>
                <a:cs typeface="Times New Roman" panose="02020603050405020304" pitchFamily="18" charset="0"/>
              </a:rPr>
              <a:t>xhttp.open</a:t>
            </a:r>
            <a:r>
              <a:rPr lang="en-US" sz="2000" b="1" dirty="0">
                <a:latin typeface="Times New Roman" panose="02020603050405020304" pitchFamily="18" charset="0"/>
                <a:cs typeface="Times New Roman" panose="02020603050405020304" pitchFamily="18" charset="0"/>
              </a:rPr>
              <a:t>("GET", "demo_get.asp", true);</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xhttp.send</a:t>
            </a:r>
            <a:r>
              <a:rPr lang="en-US" sz="2000" b="1" dirty="0">
                <a:latin typeface="Times New Roman" panose="02020603050405020304" pitchFamily="18" charset="0"/>
                <a:cs typeface="Times New Roman" panose="02020603050405020304" pitchFamily="18" charset="0"/>
              </a:rPr>
              <a:t>();</a:t>
            </a:r>
          </a:p>
          <a:p>
            <a:pPr marL="0" indent="0">
              <a:lnSpc>
                <a:spcPct val="100000"/>
              </a:lnSpc>
              <a:buClrTx/>
              <a:buSzTx/>
              <a:buNone/>
            </a:pPr>
            <a:r>
              <a:rPr lang="en-US" sz="2000" dirty="0">
                <a:latin typeface="Times New Roman" panose="02020603050405020304" pitchFamily="18" charset="0"/>
                <a:cs typeface="Times New Roman" panose="02020603050405020304" pitchFamily="18" charset="0"/>
              </a:rPr>
              <a:t>If we want to send information with the GET </a:t>
            </a:r>
            <a:r>
              <a:rPr lang="en-US" sz="2000" dirty="0" err="1">
                <a:latin typeface="Times New Roman" panose="02020603050405020304" pitchFamily="18" charset="0"/>
                <a:cs typeface="Times New Roman" panose="02020603050405020304" pitchFamily="18" charset="0"/>
              </a:rPr>
              <a:t>method,add</a:t>
            </a:r>
            <a:r>
              <a:rPr lang="en-US" sz="2000" dirty="0">
                <a:latin typeface="Times New Roman" panose="02020603050405020304" pitchFamily="18" charset="0"/>
                <a:cs typeface="Times New Roman" panose="02020603050405020304" pitchFamily="18" charset="0"/>
              </a:rPr>
              <a:t> the information to the URL:</a:t>
            </a:r>
          </a:p>
          <a:p>
            <a:pPr marL="0" indent="0">
              <a:lnSpc>
                <a:spcPct val="100000"/>
              </a:lnSpc>
              <a:buClrTx/>
              <a:buSzTx/>
              <a:buNone/>
            </a:pPr>
            <a:r>
              <a:rPr lang="en-US" sz="2000" b="1" dirty="0" err="1">
                <a:latin typeface="Times New Roman" panose="02020603050405020304" pitchFamily="18" charset="0"/>
                <a:cs typeface="Times New Roman" panose="02020603050405020304" pitchFamily="18" charset="0"/>
              </a:rPr>
              <a:t>xhttp.open</a:t>
            </a:r>
            <a:r>
              <a:rPr lang="en-US" sz="2000" b="1" dirty="0">
                <a:latin typeface="Times New Roman" panose="02020603050405020304" pitchFamily="18" charset="0"/>
                <a:cs typeface="Times New Roman" panose="02020603050405020304" pitchFamily="18" charset="0"/>
              </a:rPr>
              <a:t>("GET", "demo_get2.asp?fname=</a:t>
            </a:r>
            <a:r>
              <a:rPr lang="en-US" sz="2000" b="1" dirty="0" err="1">
                <a:latin typeface="Times New Roman" panose="02020603050405020304" pitchFamily="18" charset="0"/>
                <a:cs typeface="Times New Roman" panose="02020603050405020304" pitchFamily="18" charset="0"/>
              </a:rPr>
              <a:t>Henry&amp;lname</a:t>
            </a:r>
            <a:r>
              <a:rPr lang="en-US" sz="2000" b="1" dirty="0">
                <a:latin typeface="Times New Roman" panose="02020603050405020304" pitchFamily="18" charset="0"/>
                <a:cs typeface="Times New Roman" panose="02020603050405020304" pitchFamily="18" charset="0"/>
              </a:rPr>
              <a:t>=Ford", true);</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xhttp.send</a:t>
            </a:r>
            <a:r>
              <a:rPr lang="en-US" sz="2000" b="1" dirty="0">
                <a:latin typeface="Times New Roman" panose="02020603050405020304" pitchFamily="18" charset="0"/>
                <a:cs typeface="Times New Roman" panose="02020603050405020304" pitchFamily="18" charset="0"/>
              </a:rPr>
              <a:t>();</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lnSpc>
                <a:spcPct val="100000"/>
              </a:lnSpc>
              <a:buClrTx/>
              <a:buSzTx/>
              <a:buNone/>
            </a:pPr>
            <a:r>
              <a:rPr lang="en-US" sz="2000" b="1" dirty="0">
                <a:latin typeface="Times New Roman" panose="02020603050405020304" pitchFamily="18" charset="0"/>
                <a:cs typeface="Times New Roman" panose="02020603050405020304" pitchFamily="18" charset="0"/>
              </a:rPr>
              <a:t>POST Requests:</a:t>
            </a:r>
          </a:p>
          <a:p>
            <a:pPr marL="0" indent="0">
              <a:lnSpc>
                <a:spcPct val="100000"/>
              </a:lnSpc>
              <a:buClrTx/>
              <a:buSzTx/>
              <a:buNone/>
            </a:pPr>
            <a:r>
              <a:rPr lang="en-US" sz="2000" dirty="0" err="1">
                <a:latin typeface="Times New Roman" panose="02020603050405020304" pitchFamily="18" charset="0"/>
                <a:cs typeface="Times New Roman" panose="02020603050405020304" pitchFamily="18" charset="0"/>
              </a:rPr>
              <a:t>xhttp.open</a:t>
            </a:r>
            <a:r>
              <a:rPr lang="en-US" sz="2000" dirty="0">
                <a:latin typeface="Times New Roman" panose="02020603050405020304" pitchFamily="18" charset="0"/>
                <a:cs typeface="Times New Roman" panose="02020603050405020304" pitchFamily="18" charset="0"/>
              </a:rPr>
              <a:t>("POST", "demo_post.asp", true);</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xhttp.send</a:t>
            </a:r>
            <a:r>
              <a:rPr lang="en-US" sz="2000" dirty="0">
                <a:latin typeface="Times New Roman" panose="02020603050405020304" pitchFamily="18" charset="0"/>
                <a:cs typeface="Times New Roman" panose="02020603050405020304" pitchFamily="18" charset="0"/>
              </a:rPr>
              <a: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68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normAutofit/>
          </a:bodyPr>
          <a:lstStyle/>
          <a:p>
            <a:pPr marL="0" indent="0" algn="ctr">
              <a:lnSpc>
                <a:spcPct val="160000"/>
              </a:lnSpc>
              <a:buNone/>
            </a:pPr>
            <a:r>
              <a:rPr lang="en-US" sz="3500" b="1" dirty="0">
                <a:latin typeface="Times New Roman" panose="02020603050405020304" pitchFamily="18" charset="0"/>
                <a:cs typeface="Times New Roman" panose="02020603050405020304" pitchFamily="18" charset="0"/>
              </a:rPr>
              <a:t>History</a:t>
            </a:r>
            <a:endParaRPr lang="en-US" b="1" dirty="0">
              <a:latin typeface="Times New Roman" panose="02020603050405020304" pitchFamily="18" charset="0"/>
              <a:cs typeface="Times New Roman" panose="02020603050405020304" pitchFamily="18" charset="0"/>
            </a:endParaRPr>
          </a:p>
          <a:p>
            <a:pPr>
              <a:lnSpc>
                <a:spcPct val="160000"/>
              </a:lnSpc>
            </a:pPr>
            <a:r>
              <a:rPr lang="en-IN" b="1" dirty="0">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was invented by </a:t>
            </a:r>
            <a:r>
              <a:rPr lang="en-IN" b="1" dirty="0">
                <a:latin typeface="Times New Roman" panose="02020603050405020304" pitchFamily="18" charset="0"/>
                <a:cs typeface="Times New Roman" panose="02020603050405020304" pitchFamily="18" charset="0"/>
              </a:rPr>
              <a:t>Brendan </a:t>
            </a:r>
            <a:r>
              <a:rPr lang="en-IN" b="1" dirty="0" err="1">
                <a:latin typeface="Times New Roman" panose="02020603050405020304" pitchFamily="18" charset="0"/>
                <a:cs typeface="Times New Roman" panose="02020603050405020304" pitchFamily="18" charset="0"/>
              </a:rPr>
              <a:t>Eich</a:t>
            </a:r>
            <a:r>
              <a:rPr lang="en-IN" dirty="0">
                <a:latin typeface="Times New Roman" panose="02020603050405020304" pitchFamily="18" charset="0"/>
                <a:cs typeface="Times New Roman" panose="02020603050405020304" pitchFamily="18" charset="0"/>
              </a:rPr>
              <a:t> in 1995.</a:t>
            </a:r>
          </a:p>
          <a:p>
            <a:pPr>
              <a:lnSpc>
                <a:spcPct val="160000"/>
              </a:lnSpc>
            </a:pPr>
            <a:r>
              <a:rPr lang="en-IN" dirty="0">
                <a:latin typeface="Times New Roman" panose="02020603050405020304" pitchFamily="18" charset="0"/>
                <a:cs typeface="Times New Roman" panose="02020603050405020304" pitchFamily="18" charset="0"/>
              </a:rPr>
              <a:t>It was developed for </a:t>
            </a:r>
            <a:r>
              <a:rPr lang="en-IN" b="1" dirty="0">
                <a:latin typeface="Times New Roman" panose="02020603050405020304" pitchFamily="18" charset="0"/>
                <a:cs typeface="Times New Roman" panose="02020603050405020304" pitchFamily="18" charset="0"/>
              </a:rPr>
              <a:t>Netscape 2</a:t>
            </a:r>
            <a:r>
              <a:rPr lang="en-IN" dirty="0">
                <a:latin typeface="Times New Roman" panose="02020603050405020304" pitchFamily="18" charset="0"/>
                <a:cs typeface="Times New Roman" panose="02020603050405020304" pitchFamily="18" charset="0"/>
              </a:rPr>
              <a:t>, and became the </a:t>
            </a:r>
            <a:r>
              <a:rPr lang="en-IN" b="1" dirty="0">
                <a:latin typeface="Times New Roman" panose="02020603050405020304" pitchFamily="18" charset="0"/>
                <a:cs typeface="Times New Roman" panose="02020603050405020304" pitchFamily="18" charset="0"/>
              </a:rPr>
              <a:t>ECMA-262</a:t>
            </a:r>
            <a:r>
              <a:rPr lang="en-IN" dirty="0">
                <a:latin typeface="Times New Roman" panose="02020603050405020304" pitchFamily="18" charset="0"/>
                <a:cs typeface="Times New Roman" panose="02020603050405020304" pitchFamily="18" charset="0"/>
              </a:rPr>
              <a:t> standard in 1997.</a:t>
            </a:r>
          </a:p>
          <a:p>
            <a:pPr>
              <a:lnSpc>
                <a:spcPct val="160000"/>
              </a:lnSpc>
            </a:pPr>
            <a:r>
              <a:rPr lang="en-IN" dirty="0">
                <a:latin typeface="Times New Roman" panose="02020603050405020304" pitchFamily="18" charset="0"/>
                <a:cs typeface="Times New Roman" panose="02020603050405020304" pitchFamily="18" charset="0"/>
              </a:rPr>
              <a:t>After Netscape handed JavaScript over to ECMA, the Mozilla foundation continued to develop JavaScript for the Firefox browser. Mozilla's latest version was 1.8.5. (Identical to ES5).</a:t>
            </a:r>
          </a:p>
          <a:p>
            <a:pPr>
              <a:lnSpc>
                <a:spcPct val="160000"/>
              </a:lnSpc>
            </a:pPr>
            <a:r>
              <a:rPr lang="en-IN" b="1" dirty="0">
                <a:latin typeface="Times New Roman" panose="02020603050405020304" pitchFamily="18" charset="0"/>
                <a:cs typeface="Times New Roman" panose="02020603050405020304" pitchFamily="18" charset="0"/>
              </a:rPr>
              <a:t>Internet Explorer</a:t>
            </a:r>
            <a:r>
              <a:rPr lang="en-IN" dirty="0">
                <a:latin typeface="Times New Roman" panose="02020603050405020304" pitchFamily="18" charset="0"/>
                <a:cs typeface="Times New Roman" panose="02020603050405020304" pitchFamily="18" charset="0"/>
              </a:rPr>
              <a:t> (IE4) was the first browser to support ECMA-262 Edition 1 (ES1).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533400"/>
            <a:ext cx="61294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data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a:t>
            </a:r>
            <a:r>
              <a:rPr kumimoji="0" lang="en-US" sz="2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want to send in the </a:t>
            </a:r>
            <a:r>
              <a:rPr kumimoji="0" lang="en-US" sz="2400" b="0" i="0" u="none" strike="noStrike" cap="none" normalizeH="0" baseline="0" dirty="0">
                <a:ln>
                  <a:noFill/>
                </a:ln>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send()</a:t>
            </a:r>
            <a:r>
              <a:rPr kumimoji="0" lang="en-US" sz="2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method:</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818180"/>
          </a:xfrm>
        </p:spPr>
        <p:txBody>
          <a:bodyPr>
            <a:normAutofit/>
          </a:bodyPr>
          <a:lstStyle/>
          <a:p>
            <a:pPr>
              <a:lnSpc>
                <a:spcPct val="150000"/>
              </a:lnSpc>
            </a:pPr>
            <a:r>
              <a:rPr lang="en-US" sz="2000" dirty="0" err="1">
                <a:latin typeface="Times New Roman" panose="02020603050405020304" pitchFamily="18" charset="0"/>
                <a:cs typeface="Times New Roman" panose="02020603050405020304" pitchFamily="18" charset="0"/>
              </a:rPr>
              <a:t>xhttp.open</a:t>
            </a:r>
            <a:r>
              <a:rPr lang="en-US" sz="2000" dirty="0">
                <a:latin typeface="Times New Roman" panose="02020603050405020304" pitchFamily="18" charset="0"/>
                <a:cs typeface="Times New Roman" panose="02020603050405020304" pitchFamily="18" charset="0"/>
              </a:rPr>
              <a:t>("POST", "ajax_test.asp", true);</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xhttp.setRequestHeader</a:t>
            </a:r>
            <a:r>
              <a:rPr lang="en-US" sz="2000" dirty="0">
                <a:latin typeface="Times New Roman" panose="02020603050405020304" pitchFamily="18" charset="0"/>
                <a:cs typeface="Times New Roman" panose="02020603050405020304" pitchFamily="18" charset="0"/>
              </a:rPr>
              <a:t>("Content-type", "application/x-www-form-</a:t>
            </a:r>
            <a:r>
              <a:rPr lang="en-US" sz="2000" dirty="0" err="1">
                <a:latin typeface="Times New Roman" panose="02020603050405020304" pitchFamily="18" charset="0"/>
                <a:cs typeface="Times New Roman" panose="02020603050405020304" pitchFamily="18" charset="0"/>
              </a:rPr>
              <a:t>urlencoded</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xhttp.send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Henry&amp;lname</a:t>
            </a:r>
            <a:r>
              <a:rPr lang="en-US" sz="2000" dirty="0">
                <a:latin typeface="Times New Roman" panose="02020603050405020304" pitchFamily="18" charset="0"/>
                <a:cs typeface="Times New Roman" panose="02020603050405020304" pitchFamily="18" charset="0"/>
              </a:rPr>
              <a:t>=Ford");</a:t>
            </a:r>
          </a:p>
          <a:p>
            <a:endParaRPr lang="en-US" sz="20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57145513"/>
              </p:ext>
            </p:extLst>
          </p:nvPr>
        </p:nvGraphicFramePr>
        <p:xfrm>
          <a:off x="444759" y="3779135"/>
          <a:ext cx="8229600" cy="1672568"/>
        </p:xfrm>
        <a:graphic>
          <a:graphicData uri="http://schemas.openxmlformats.org/drawingml/2006/table">
            <a:tbl>
              <a:tblPr/>
              <a:tblGrid>
                <a:gridCol w="3282435">
                  <a:extLst>
                    <a:ext uri="{9D8B030D-6E8A-4147-A177-3AD203B41FA5}">
                      <a16:colId xmlns:a16="http://schemas.microsoft.com/office/drawing/2014/main" val="20000"/>
                    </a:ext>
                  </a:extLst>
                </a:gridCol>
                <a:gridCol w="4947165">
                  <a:extLst>
                    <a:ext uri="{9D8B030D-6E8A-4147-A177-3AD203B41FA5}">
                      <a16:colId xmlns:a16="http://schemas.microsoft.com/office/drawing/2014/main" val="20001"/>
                    </a:ext>
                  </a:extLst>
                </a:gridCol>
              </a:tblGrid>
              <a:tr h="421356">
                <a:tc>
                  <a:txBody>
                    <a:bodyPr/>
                    <a:lstStyle/>
                    <a:p>
                      <a:pPr algn="l" fontAlgn="t"/>
                      <a:r>
                        <a:rPr lang="en-US" sz="1800" dirty="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33970">
                <a:tc>
                  <a:txBody>
                    <a:bodyPr/>
                    <a:lstStyle/>
                    <a:p>
                      <a:pPr algn="l" fontAlgn="t"/>
                      <a:r>
                        <a:rPr lang="en-US" sz="1800">
                          <a:effectLst/>
                        </a:rPr>
                        <a:t>setRequestHeader(</a:t>
                      </a:r>
                      <a:r>
                        <a:rPr lang="en-US" sz="1800" i="1">
                          <a:effectLst/>
                        </a:rPr>
                        <a:t>header, value</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Adds HTTP headers to the request</a:t>
                      </a:r>
                      <a:br>
                        <a:rPr lang="en-US" sz="1800" dirty="0">
                          <a:effectLst/>
                        </a:rPr>
                      </a:br>
                      <a:br>
                        <a:rPr lang="en-US" sz="1800" dirty="0">
                          <a:effectLst/>
                        </a:rPr>
                      </a:br>
                      <a:r>
                        <a:rPr lang="en-US" sz="1800" i="1" dirty="0">
                          <a:effectLst/>
                        </a:rPr>
                        <a:t>header</a:t>
                      </a:r>
                      <a:r>
                        <a:rPr lang="en-US" sz="1800" dirty="0">
                          <a:effectLst/>
                        </a:rPr>
                        <a:t>: specifies the header name</a:t>
                      </a:r>
                      <a:br>
                        <a:rPr lang="en-US" sz="1800" dirty="0">
                          <a:effectLst/>
                        </a:rPr>
                      </a:br>
                      <a:r>
                        <a:rPr lang="en-US" sz="1800" i="1" dirty="0">
                          <a:effectLst/>
                        </a:rPr>
                        <a:t>value</a:t>
                      </a:r>
                      <a:r>
                        <a:rPr lang="en-US" sz="1800" dirty="0">
                          <a:effectLst/>
                        </a:rPr>
                        <a:t>: specifies the header value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65095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   The </a:t>
            </a:r>
            <a:r>
              <a:rPr lang="en-US" sz="2400" b="1" dirty="0" err="1">
                <a:latin typeface="Times New Roman" panose="02020603050405020304" pitchFamily="18" charset="0"/>
                <a:cs typeface="Times New Roman" panose="02020603050405020304" pitchFamily="18" charset="0"/>
              </a:rPr>
              <a:t>url</a:t>
            </a:r>
            <a:r>
              <a:rPr lang="en-US" sz="2400" b="1" dirty="0">
                <a:latin typeface="Times New Roman" panose="02020603050405020304" pitchFamily="18" charset="0"/>
                <a:cs typeface="Times New Roman" panose="02020603050405020304" pitchFamily="18" charset="0"/>
              </a:rPr>
              <a:t> - A File On a Server:</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parameter of the open() </a:t>
            </a:r>
            <a:r>
              <a:rPr lang="en-US" dirty="0" err="1">
                <a:latin typeface="Times New Roman" panose="02020603050405020304" pitchFamily="18" charset="0"/>
                <a:cs typeface="Times New Roman" panose="02020603050405020304" pitchFamily="18" charset="0"/>
              </a:rPr>
              <a:t>method,is</a:t>
            </a:r>
            <a:r>
              <a:rPr lang="en-US" dirty="0">
                <a:latin typeface="Times New Roman" panose="02020603050405020304" pitchFamily="18" charset="0"/>
                <a:cs typeface="Times New Roman" panose="02020603050405020304" pitchFamily="18" charset="0"/>
              </a:rPr>
              <a:t> an address to a file on a server.</a:t>
            </a:r>
          </a:p>
          <a:p>
            <a:r>
              <a:rPr lang="en-US" sz="2400" dirty="0" err="1">
                <a:latin typeface="Times New Roman" panose="02020603050405020304" pitchFamily="18" charset="0"/>
                <a:cs typeface="Times New Roman" panose="02020603050405020304" pitchFamily="18" charset="0"/>
              </a:rPr>
              <a:t>xhttp.open</a:t>
            </a:r>
            <a:r>
              <a:rPr lang="en-US" sz="2400" dirty="0">
                <a:latin typeface="Times New Roman" panose="02020603050405020304" pitchFamily="18" charset="0"/>
                <a:cs typeface="Times New Roman" panose="02020603050405020304" pitchFamily="18" charset="0"/>
              </a:rPr>
              <a:t>("GET", "ajax_test.asp", true);</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Asynchronous - True or False?</a:t>
            </a:r>
          </a:p>
          <a:p>
            <a:r>
              <a:rPr lang="en-US" sz="2400" dirty="0" err="1">
                <a:latin typeface="Times New Roman" panose="02020603050405020304" pitchFamily="18" charset="0"/>
                <a:cs typeface="Times New Roman" panose="02020603050405020304" pitchFamily="18" charset="0"/>
              </a:rPr>
              <a:t>xhttp.open</a:t>
            </a:r>
            <a:r>
              <a:rPr lang="en-US" sz="2400" dirty="0">
                <a:latin typeface="Times New Roman" panose="02020603050405020304" pitchFamily="18" charset="0"/>
                <a:cs typeface="Times New Roman" panose="02020603050405020304" pitchFamily="18" charset="0"/>
              </a:rPr>
              <a:t>("GET", "ajax_test.asp", true);</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onreadystatechange</a:t>
            </a:r>
            <a:r>
              <a:rPr lang="en-US" sz="2400" b="1" dirty="0">
                <a:latin typeface="Times New Roman" panose="02020603050405020304" pitchFamily="18" charset="0"/>
                <a:cs typeface="Times New Roman" panose="02020603050405020304" pitchFamily="18" charset="0"/>
              </a:rPr>
              <a:t> Property:</a:t>
            </a:r>
          </a:p>
          <a:p>
            <a:pPr marL="0" indent="0">
              <a:buNone/>
            </a:pPr>
            <a:r>
              <a:rPr lang="en-US" sz="2400" dirty="0" err="1">
                <a:latin typeface="Times New Roman" panose="02020603050405020304" pitchFamily="18" charset="0"/>
                <a:cs typeface="Times New Roman" panose="02020603050405020304" pitchFamily="18" charset="0"/>
              </a:rPr>
              <a:t>xhttp.onreadystatechange</a:t>
            </a:r>
            <a:r>
              <a:rPr lang="en-US" sz="2400" dirty="0">
                <a:latin typeface="Times New Roman" panose="02020603050405020304" pitchFamily="18" charset="0"/>
                <a:cs typeface="Times New Roman" panose="02020603050405020304" pitchFamily="18" charset="0"/>
              </a:rPr>
              <a:t> = function()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this.readyState</a:t>
            </a:r>
            <a:r>
              <a:rPr lang="en-US" sz="2400" dirty="0">
                <a:latin typeface="Times New Roman" panose="02020603050405020304" pitchFamily="18" charset="0"/>
                <a:cs typeface="Times New Roman" panose="02020603050405020304" pitchFamily="18" charset="0"/>
              </a:rPr>
              <a:t> == 4 &amp;&amp; </a:t>
            </a:r>
            <a:r>
              <a:rPr lang="en-US" sz="2400" dirty="0" err="1">
                <a:latin typeface="Times New Roman" panose="02020603050405020304" pitchFamily="18" charset="0"/>
                <a:cs typeface="Times New Roman" panose="02020603050405020304" pitchFamily="18" charset="0"/>
              </a:rPr>
              <a:t>this.status</a:t>
            </a:r>
            <a:r>
              <a:rPr lang="en-US" sz="2400" dirty="0">
                <a:latin typeface="Times New Roman" panose="02020603050405020304" pitchFamily="18" charset="0"/>
                <a:cs typeface="Times New Roman" panose="02020603050405020304" pitchFamily="18" charset="0"/>
              </a:rPr>
              <a:t> == 200)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document.getElementById</a:t>
            </a:r>
            <a:r>
              <a:rPr lang="en-US" sz="2400" dirty="0">
                <a:latin typeface="Times New Roman" panose="02020603050405020304" pitchFamily="18" charset="0"/>
                <a:cs typeface="Times New Roman" panose="02020603050405020304" pitchFamily="18" charset="0"/>
              </a:rPr>
              <a:t>("demo").</a:t>
            </a:r>
            <a:r>
              <a:rPr lang="en-US" sz="2400" dirty="0" err="1">
                <a:latin typeface="Times New Roman" panose="02020603050405020304" pitchFamily="18" charset="0"/>
                <a:cs typeface="Times New Roman" panose="02020603050405020304" pitchFamily="18" charset="0"/>
              </a:rPr>
              <a:t>innerHTML</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this.responseText</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xhttp.open</a:t>
            </a:r>
            <a:r>
              <a:rPr lang="en-US" sz="2400" dirty="0">
                <a:latin typeface="Times New Roman" panose="02020603050405020304" pitchFamily="18" charset="0"/>
                <a:cs typeface="Times New Roman" panose="02020603050405020304" pitchFamily="18" charset="0"/>
              </a:rPr>
              <a:t>("GET", "ajax_info.txt", true);</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xhttp.send</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4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42" y="14785"/>
            <a:ext cx="8229600" cy="1219200"/>
          </a:xfrm>
        </p:spPr>
        <p:txBody>
          <a:bodyPr>
            <a:normAutofit/>
          </a:bodyPr>
          <a:lstStyle/>
          <a:p>
            <a:pPr algn="ctr"/>
            <a:r>
              <a:rPr lang="en-US" sz="2800" dirty="0"/>
              <a:t>AJAX - Server Response</a:t>
            </a:r>
          </a:p>
        </p:txBody>
      </p:sp>
      <p:sp>
        <p:nvSpPr>
          <p:cNvPr id="3" name="Content Placeholder 2"/>
          <p:cNvSpPr>
            <a:spLocks noGrp="1"/>
          </p:cNvSpPr>
          <p:nvPr>
            <p:ph idx="1"/>
          </p:nvPr>
        </p:nvSpPr>
        <p:spPr>
          <a:xfrm>
            <a:off x="454742" y="990600"/>
            <a:ext cx="8229600" cy="5105400"/>
          </a:xfrm>
        </p:spPr>
        <p:txBody>
          <a:bodyPr/>
          <a:lstStyle/>
          <a:p>
            <a:pPr marL="0" indent="0">
              <a:buNone/>
            </a:pPr>
            <a:r>
              <a:rPr lang="en-US" sz="1800" b="1" dirty="0">
                <a:latin typeface="Times New Roman" panose="02020603050405020304" pitchFamily="18" charset="0"/>
                <a:cs typeface="Times New Roman" panose="02020603050405020304" pitchFamily="18" charset="0"/>
              </a:rPr>
              <a:t>The </a:t>
            </a:r>
            <a:r>
              <a:rPr lang="en-US" sz="1800" b="1" dirty="0" err="1">
                <a:latin typeface="Times New Roman" panose="02020603050405020304" pitchFamily="18" charset="0"/>
                <a:cs typeface="Times New Roman" panose="02020603050405020304" pitchFamily="18" charset="0"/>
              </a:rPr>
              <a:t>onreadystatechange</a:t>
            </a:r>
            <a:r>
              <a:rPr lang="en-US" sz="1800" b="1" dirty="0">
                <a:latin typeface="Times New Roman" panose="02020603050405020304" pitchFamily="18" charset="0"/>
                <a:cs typeface="Times New Roman" panose="02020603050405020304" pitchFamily="18" charset="0"/>
              </a:rPr>
              <a:t> Property:</a:t>
            </a:r>
          </a:p>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readyState</a:t>
            </a:r>
            <a:r>
              <a:rPr lang="en-US" sz="1800" dirty="0">
                <a:latin typeface="Times New Roman" panose="02020603050405020304" pitchFamily="18" charset="0"/>
                <a:cs typeface="Times New Roman" panose="02020603050405020304" pitchFamily="18" charset="0"/>
              </a:rPr>
              <a:t> property holds the status of the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onreadystatechange</a:t>
            </a:r>
            <a:r>
              <a:rPr lang="en-US" sz="1800" dirty="0">
                <a:latin typeface="Times New Roman" panose="02020603050405020304" pitchFamily="18" charset="0"/>
                <a:cs typeface="Times New Roman" panose="02020603050405020304" pitchFamily="18" charset="0"/>
              </a:rPr>
              <a:t> property defines a function to be executed when the </a:t>
            </a:r>
            <a:r>
              <a:rPr lang="en-US" sz="1800" dirty="0" err="1">
                <a:latin typeface="Times New Roman" panose="02020603050405020304" pitchFamily="18" charset="0"/>
                <a:cs typeface="Times New Roman" panose="02020603050405020304" pitchFamily="18" charset="0"/>
              </a:rPr>
              <a:t>readyState</a:t>
            </a:r>
            <a:r>
              <a:rPr lang="en-US" sz="1800" dirty="0">
                <a:latin typeface="Times New Roman" panose="02020603050405020304" pitchFamily="18" charset="0"/>
                <a:cs typeface="Times New Roman" panose="02020603050405020304" pitchFamily="18" charset="0"/>
              </a:rPr>
              <a:t> changes.</a:t>
            </a:r>
          </a:p>
          <a:p>
            <a:r>
              <a:rPr lang="en-US" sz="1800" dirty="0">
                <a:latin typeface="Times New Roman" panose="02020603050405020304" pitchFamily="18" charset="0"/>
                <a:cs typeface="Times New Roman" panose="02020603050405020304" pitchFamily="18" charset="0"/>
              </a:rPr>
              <a:t>The status property and the </a:t>
            </a:r>
            <a:r>
              <a:rPr lang="en-US" sz="1800" dirty="0" err="1">
                <a:latin typeface="Times New Roman" panose="02020603050405020304" pitchFamily="18" charset="0"/>
                <a:cs typeface="Times New Roman" panose="02020603050405020304" pitchFamily="18" charset="0"/>
              </a:rPr>
              <a:t>statusText</a:t>
            </a:r>
            <a:r>
              <a:rPr lang="en-US" sz="1800" dirty="0">
                <a:latin typeface="Times New Roman" panose="02020603050405020304" pitchFamily="18" charset="0"/>
                <a:cs typeface="Times New Roman" panose="02020603050405020304" pitchFamily="18" charset="0"/>
              </a:rPr>
              <a:t> property holds the status of the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object.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6244781"/>
              </p:ext>
            </p:extLst>
          </p:nvPr>
        </p:nvGraphicFramePr>
        <p:xfrm>
          <a:off x="454742" y="2743200"/>
          <a:ext cx="8384458" cy="4108493"/>
        </p:xfrm>
        <a:graphic>
          <a:graphicData uri="http://schemas.openxmlformats.org/drawingml/2006/table">
            <a:tbl>
              <a:tblPr/>
              <a:tblGrid>
                <a:gridCol w="1811207">
                  <a:extLst>
                    <a:ext uri="{9D8B030D-6E8A-4147-A177-3AD203B41FA5}">
                      <a16:colId xmlns:a16="http://schemas.microsoft.com/office/drawing/2014/main" val="20000"/>
                    </a:ext>
                  </a:extLst>
                </a:gridCol>
                <a:gridCol w="6573251">
                  <a:extLst>
                    <a:ext uri="{9D8B030D-6E8A-4147-A177-3AD203B41FA5}">
                      <a16:colId xmlns:a16="http://schemas.microsoft.com/office/drawing/2014/main" val="20001"/>
                    </a:ext>
                  </a:extLst>
                </a:gridCol>
              </a:tblGrid>
              <a:tr h="385800">
                <a:tc>
                  <a:txBody>
                    <a:bodyPr/>
                    <a:lstStyle/>
                    <a:p>
                      <a:pPr algn="l" fontAlgn="t"/>
                      <a:r>
                        <a:rPr lang="en-US" sz="1700" dirty="0">
                          <a:effectLst/>
                          <a:latin typeface="Times New Roman" panose="02020603050405020304" pitchFamily="18" charset="0"/>
                          <a:cs typeface="Times New Roman" panose="02020603050405020304" pitchFamily="18" charset="0"/>
                        </a:rPr>
                        <a:t>Property</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latin typeface="Times New Roman" panose="02020603050405020304" pitchFamily="18" charset="0"/>
                          <a:cs typeface="Times New Roman" panose="02020603050405020304" pitchFamily="18" charset="0"/>
                        </a:rPr>
                        <a:t>Description</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32949">
                <a:tc>
                  <a:txBody>
                    <a:bodyPr/>
                    <a:lstStyle/>
                    <a:p>
                      <a:pPr algn="l" fontAlgn="t"/>
                      <a:r>
                        <a:rPr lang="en-US" sz="1700">
                          <a:effectLst/>
                          <a:latin typeface="Times New Roman" panose="02020603050405020304" pitchFamily="18" charset="0"/>
                          <a:cs typeface="Times New Roman" panose="02020603050405020304" pitchFamily="18" charset="0"/>
                        </a:rPr>
                        <a:t>onreadystatechange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latin typeface="Times New Roman" panose="02020603050405020304" pitchFamily="18" charset="0"/>
                          <a:cs typeface="Times New Roman" panose="02020603050405020304" pitchFamily="18" charset="0"/>
                        </a:rPr>
                        <a:t>Defines a function to be called when the </a:t>
                      </a:r>
                      <a:r>
                        <a:rPr lang="en-US" sz="1700" dirty="0" err="1">
                          <a:effectLst/>
                          <a:latin typeface="Times New Roman" panose="02020603050405020304" pitchFamily="18" charset="0"/>
                          <a:cs typeface="Times New Roman" panose="02020603050405020304" pitchFamily="18" charset="0"/>
                        </a:rPr>
                        <a:t>readyState</a:t>
                      </a:r>
                      <a:r>
                        <a:rPr lang="en-US" sz="1700" dirty="0">
                          <a:effectLst/>
                          <a:latin typeface="Times New Roman" panose="02020603050405020304" pitchFamily="18" charset="0"/>
                          <a:cs typeface="Times New Roman" panose="02020603050405020304" pitchFamily="18" charset="0"/>
                        </a:rPr>
                        <a:t> property changes</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621542">
                <a:tc>
                  <a:txBody>
                    <a:bodyPr/>
                    <a:lstStyle/>
                    <a:p>
                      <a:pPr algn="l" fontAlgn="t"/>
                      <a:r>
                        <a:rPr lang="en-US" sz="1700">
                          <a:effectLst/>
                          <a:latin typeface="Times New Roman" panose="02020603050405020304" pitchFamily="18" charset="0"/>
                          <a:cs typeface="Times New Roman" panose="02020603050405020304" pitchFamily="18" charset="0"/>
                        </a:rPr>
                        <a:t>readyState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latin typeface="Times New Roman" panose="02020603050405020304" pitchFamily="18" charset="0"/>
                          <a:cs typeface="Times New Roman" panose="02020603050405020304" pitchFamily="18" charset="0"/>
                        </a:rPr>
                        <a:t>Holds the status of the </a:t>
                      </a:r>
                      <a:r>
                        <a:rPr lang="en-US" sz="1700" dirty="0" err="1">
                          <a:effectLst/>
                          <a:latin typeface="Times New Roman" panose="02020603050405020304" pitchFamily="18" charset="0"/>
                          <a:cs typeface="Times New Roman" panose="02020603050405020304" pitchFamily="18" charset="0"/>
                        </a:rPr>
                        <a:t>XMLHttpRequest</a:t>
                      </a:r>
                      <a:r>
                        <a:rPr lang="en-US" sz="1700" dirty="0">
                          <a:effectLst/>
                          <a:latin typeface="Times New Roman" panose="02020603050405020304" pitchFamily="18" charset="0"/>
                          <a:cs typeface="Times New Roman" panose="02020603050405020304" pitchFamily="18" charset="0"/>
                        </a:rPr>
                        <a:t>.</a:t>
                      </a:r>
                      <a:br>
                        <a:rPr lang="en-US" sz="1700" dirty="0">
                          <a:effectLst/>
                          <a:latin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cs typeface="Times New Roman" panose="02020603050405020304" pitchFamily="18" charset="0"/>
                        </a:rPr>
                        <a:t>0: request not initialized</a:t>
                      </a:r>
                      <a:br>
                        <a:rPr lang="en-US" sz="1700" dirty="0">
                          <a:effectLst/>
                          <a:latin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cs typeface="Times New Roman" panose="02020603050405020304" pitchFamily="18" charset="0"/>
                        </a:rPr>
                        <a:t>1: server connection established</a:t>
                      </a:r>
                      <a:br>
                        <a:rPr lang="en-US" sz="1700" dirty="0">
                          <a:effectLst/>
                          <a:latin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cs typeface="Times New Roman" panose="02020603050405020304" pitchFamily="18" charset="0"/>
                        </a:rPr>
                        <a:t>2: request received</a:t>
                      </a:r>
                      <a:br>
                        <a:rPr lang="en-US" sz="1700" dirty="0">
                          <a:effectLst/>
                          <a:latin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cs typeface="Times New Roman" panose="02020603050405020304" pitchFamily="18" charset="0"/>
                        </a:rPr>
                        <a:t>3: processing request</a:t>
                      </a:r>
                      <a:br>
                        <a:rPr lang="en-US" sz="1700" dirty="0">
                          <a:effectLst/>
                          <a:latin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cs typeface="Times New Roman" panose="02020603050405020304" pitchFamily="18" charset="0"/>
                        </a:rPr>
                        <a:t>4: request finished and response is ready</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36309">
                <a:tc>
                  <a:txBody>
                    <a:bodyPr/>
                    <a:lstStyle/>
                    <a:p>
                      <a:pPr algn="l" fontAlgn="t"/>
                      <a:r>
                        <a:rPr lang="en-US" sz="1700" dirty="0">
                          <a:effectLst/>
                          <a:latin typeface="Times New Roman" panose="02020603050405020304" pitchFamily="18" charset="0"/>
                          <a:cs typeface="Times New Roman" panose="02020603050405020304" pitchFamily="18" charset="0"/>
                        </a:rPr>
                        <a:t>status</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latin typeface="Times New Roman" panose="02020603050405020304" pitchFamily="18" charset="0"/>
                          <a:cs typeface="Times New Roman" panose="02020603050405020304" pitchFamily="18" charset="0"/>
                        </a:rPr>
                        <a:t>200: "OK"</a:t>
                      </a:r>
                      <a:br>
                        <a:rPr lang="en-US" sz="1700" dirty="0">
                          <a:effectLst/>
                          <a:latin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cs typeface="Times New Roman" panose="02020603050405020304" pitchFamily="18" charset="0"/>
                        </a:rPr>
                        <a:t>403: "Forbidden"</a:t>
                      </a:r>
                      <a:br>
                        <a:rPr lang="en-US" sz="1700" dirty="0">
                          <a:effectLst/>
                          <a:latin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cs typeface="Times New Roman" panose="02020603050405020304" pitchFamily="18" charset="0"/>
                        </a:rPr>
                        <a:t>404: "Page not found"</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85800">
                <a:tc>
                  <a:txBody>
                    <a:bodyPr/>
                    <a:lstStyle/>
                    <a:p>
                      <a:pPr algn="l" fontAlgn="t"/>
                      <a:r>
                        <a:rPr lang="en-US" sz="1700" dirty="0" err="1">
                          <a:effectLst/>
                          <a:latin typeface="Times New Roman" panose="02020603050405020304" pitchFamily="18" charset="0"/>
                          <a:cs typeface="Times New Roman" panose="02020603050405020304" pitchFamily="18" charset="0"/>
                        </a:rPr>
                        <a:t>statusText</a:t>
                      </a:r>
                      <a:endParaRPr lang="en-US" sz="1700" dirty="0">
                        <a:effectLst/>
                        <a:latin typeface="Times New Roman" panose="02020603050405020304" pitchFamily="18" charset="0"/>
                        <a:cs typeface="Times New Roman" panose="02020603050405020304" pitchFamily="18" charset="0"/>
                      </a:endParaRP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latin typeface="Times New Roman" panose="02020603050405020304" pitchFamily="18" charset="0"/>
                          <a:cs typeface="Times New Roman" panose="02020603050405020304" pitchFamily="18" charset="0"/>
                        </a:rPr>
                        <a:t>Returns the status-text (e.g. "OK" or "Not Found")</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3975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62500" lnSpcReduction="20000"/>
          </a:bodyPr>
          <a:lstStyle/>
          <a:p>
            <a:pPr marL="0" indent="0" algn="ctr">
              <a:buNone/>
            </a:pPr>
            <a:r>
              <a:rPr lang="en-US" sz="5100" b="1" dirty="0">
                <a:latin typeface="Times New Roman" panose="02020603050405020304" pitchFamily="18" charset="0"/>
                <a:cs typeface="Times New Roman" panose="02020603050405020304" pitchFamily="18" charset="0"/>
              </a:rPr>
              <a:t>Example:</a:t>
            </a:r>
            <a:endParaRPr lang="en-US" b="1"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&lt;!DOCTYPE html&gt;&lt;html&gt;&lt;body&gt;&lt;div id="demo"&gt;</a:t>
            </a:r>
          </a:p>
          <a:p>
            <a:pPr marL="0" indent="0">
              <a:buNone/>
            </a:pPr>
            <a:r>
              <a:rPr lang="en-US" sz="2900" dirty="0">
                <a:latin typeface="Times New Roman" panose="02020603050405020304" pitchFamily="18" charset="0"/>
                <a:cs typeface="Times New Roman" panose="02020603050405020304" pitchFamily="18" charset="0"/>
              </a:rPr>
              <a:t>&lt;h2&gt;The </a:t>
            </a:r>
            <a:r>
              <a:rPr lang="en-US" sz="2900" dirty="0" err="1">
                <a:latin typeface="Times New Roman" panose="02020603050405020304" pitchFamily="18" charset="0"/>
                <a:cs typeface="Times New Roman" panose="02020603050405020304" pitchFamily="18" charset="0"/>
              </a:rPr>
              <a:t>XMLHttpRequest</a:t>
            </a:r>
            <a:r>
              <a:rPr lang="en-US" sz="2900" dirty="0">
                <a:latin typeface="Times New Roman" panose="02020603050405020304" pitchFamily="18" charset="0"/>
                <a:cs typeface="Times New Roman" panose="02020603050405020304" pitchFamily="18" charset="0"/>
              </a:rPr>
              <a:t> Object&lt;/h2&gt;</a:t>
            </a:r>
          </a:p>
          <a:p>
            <a:pPr marL="0" indent="0">
              <a:buNone/>
            </a:pPr>
            <a:r>
              <a:rPr lang="en-US" sz="2900" dirty="0">
                <a:latin typeface="Times New Roman" panose="02020603050405020304" pitchFamily="18" charset="0"/>
                <a:cs typeface="Times New Roman" panose="02020603050405020304" pitchFamily="18" charset="0"/>
              </a:rPr>
              <a:t>&lt;button type="button" </a:t>
            </a:r>
            <a:r>
              <a:rPr lang="en-US" sz="2900" dirty="0" err="1">
                <a:latin typeface="Times New Roman" panose="02020603050405020304" pitchFamily="18" charset="0"/>
                <a:cs typeface="Times New Roman" panose="02020603050405020304" pitchFamily="18" charset="0"/>
              </a:rPr>
              <a:t>onclick</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loadDoc</a:t>
            </a:r>
            <a:r>
              <a:rPr lang="en-US" sz="2900" dirty="0">
                <a:latin typeface="Times New Roman" panose="02020603050405020304" pitchFamily="18" charset="0"/>
                <a:cs typeface="Times New Roman" panose="02020603050405020304" pitchFamily="18" charset="0"/>
              </a:rPr>
              <a:t>()"&gt;Change Content&lt;/button&gt;</a:t>
            </a:r>
          </a:p>
          <a:p>
            <a:pPr marL="0" indent="0">
              <a:buNone/>
            </a:pPr>
            <a:r>
              <a:rPr lang="en-US" sz="2900" dirty="0">
                <a:latin typeface="Times New Roman" panose="02020603050405020304" pitchFamily="18" charset="0"/>
                <a:cs typeface="Times New Roman" panose="02020603050405020304" pitchFamily="18" charset="0"/>
              </a:rPr>
              <a:t>&lt;/div&gt;&lt;script&gt;</a:t>
            </a:r>
          </a:p>
          <a:p>
            <a:pPr marL="0" indent="0">
              <a:buNone/>
            </a:pPr>
            <a:r>
              <a:rPr lang="en-US" sz="2900" dirty="0">
                <a:latin typeface="Times New Roman" panose="02020603050405020304" pitchFamily="18" charset="0"/>
                <a:cs typeface="Times New Roman" panose="02020603050405020304" pitchFamily="18" charset="0"/>
              </a:rPr>
              <a:t>function </a:t>
            </a:r>
            <a:r>
              <a:rPr lang="en-US" sz="2900" dirty="0" err="1">
                <a:latin typeface="Times New Roman" panose="02020603050405020304" pitchFamily="18" charset="0"/>
                <a:cs typeface="Times New Roman" panose="02020603050405020304" pitchFamily="18" charset="0"/>
              </a:rPr>
              <a:t>loadDoc</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var</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xhttp</a:t>
            </a:r>
            <a:r>
              <a:rPr lang="en-US" sz="2900" dirty="0">
                <a:latin typeface="Times New Roman" panose="02020603050405020304" pitchFamily="18" charset="0"/>
                <a:cs typeface="Times New Roman" panose="02020603050405020304" pitchFamily="18" charset="0"/>
              </a:rPr>
              <a:t> = new </a:t>
            </a:r>
            <a:r>
              <a:rPr lang="en-US" sz="2900" dirty="0" err="1">
                <a:latin typeface="Times New Roman" panose="02020603050405020304" pitchFamily="18" charset="0"/>
                <a:cs typeface="Times New Roman" panose="02020603050405020304" pitchFamily="18" charset="0"/>
              </a:rPr>
              <a:t>XMLHttpRequest</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xhttp.onreadystatechange</a:t>
            </a:r>
            <a:r>
              <a:rPr lang="en-US" sz="2900" dirty="0">
                <a:latin typeface="Times New Roman" panose="02020603050405020304" pitchFamily="18" charset="0"/>
                <a:cs typeface="Times New Roman" panose="02020603050405020304" pitchFamily="18" charset="0"/>
              </a:rPr>
              <a:t> = function() {</a:t>
            </a:r>
          </a:p>
          <a:p>
            <a:pPr marL="0" indent="0">
              <a:buNone/>
            </a:pPr>
            <a:r>
              <a:rPr lang="en-US" sz="2900" dirty="0">
                <a:latin typeface="Times New Roman" panose="02020603050405020304" pitchFamily="18" charset="0"/>
                <a:cs typeface="Times New Roman" panose="02020603050405020304" pitchFamily="18" charset="0"/>
              </a:rPr>
              <a:t>    if (</a:t>
            </a:r>
            <a:r>
              <a:rPr lang="en-US" sz="2900" dirty="0" err="1">
                <a:latin typeface="Times New Roman" panose="02020603050405020304" pitchFamily="18" charset="0"/>
                <a:cs typeface="Times New Roman" panose="02020603050405020304" pitchFamily="18" charset="0"/>
              </a:rPr>
              <a:t>this.readyState</a:t>
            </a:r>
            <a:r>
              <a:rPr lang="en-US" sz="2900" dirty="0">
                <a:latin typeface="Times New Roman" panose="02020603050405020304" pitchFamily="18" charset="0"/>
                <a:cs typeface="Times New Roman" panose="02020603050405020304" pitchFamily="18" charset="0"/>
              </a:rPr>
              <a:t> == 4 &amp;&amp; </a:t>
            </a:r>
            <a:r>
              <a:rPr lang="en-US" sz="2900" dirty="0" err="1">
                <a:latin typeface="Times New Roman" panose="02020603050405020304" pitchFamily="18" charset="0"/>
                <a:cs typeface="Times New Roman" panose="02020603050405020304" pitchFamily="18" charset="0"/>
              </a:rPr>
              <a:t>this.status</a:t>
            </a:r>
            <a:r>
              <a:rPr lang="en-US" sz="2900" dirty="0">
                <a:latin typeface="Times New Roman" panose="02020603050405020304" pitchFamily="18" charset="0"/>
                <a:cs typeface="Times New Roman" panose="02020603050405020304" pitchFamily="18" charset="0"/>
              </a:rPr>
              <a:t> == 200) {</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document.getElementById</a:t>
            </a:r>
            <a:r>
              <a:rPr lang="en-US" sz="2900" dirty="0">
                <a:latin typeface="Times New Roman" panose="02020603050405020304" pitchFamily="18" charset="0"/>
                <a:cs typeface="Times New Roman" panose="02020603050405020304" pitchFamily="18" charset="0"/>
              </a:rPr>
              <a:t>("demo").</a:t>
            </a:r>
            <a:r>
              <a:rPr lang="en-US" sz="2900" dirty="0" err="1">
                <a:latin typeface="Times New Roman" panose="02020603050405020304" pitchFamily="18" charset="0"/>
                <a:cs typeface="Times New Roman" panose="02020603050405020304" pitchFamily="18" charset="0"/>
              </a:rPr>
              <a:t>innerHTML</a:t>
            </a: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this.responseText</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xhttp.open</a:t>
            </a:r>
            <a:r>
              <a:rPr lang="en-US" sz="2900" dirty="0">
                <a:latin typeface="Times New Roman" panose="02020603050405020304" pitchFamily="18" charset="0"/>
                <a:cs typeface="Times New Roman" panose="02020603050405020304" pitchFamily="18" charset="0"/>
              </a:rPr>
              <a:t>("GET", "ajax_info.txt", true);</a:t>
            </a:r>
          </a:p>
          <a:p>
            <a:pPr marL="0" indent="0">
              <a:buNone/>
            </a:pP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xhttp.send</a:t>
            </a: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a:t>
            </a:r>
          </a:p>
          <a:p>
            <a:pPr marL="0" indent="0">
              <a:buNone/>
            </a:pPr>
            <a:r>
              <a:rPr lang="en-US" sz="2900" dirty="0">
                <a:latin typeface="Times New Roman" panose="02020603050405020304" pitchFamily="18" charset="0"/>
                <a:cs typeface="Times New Roman" panose="02020603050405020304" pitchFamily="18" charset="0"/>
              </a:rPr>
              <a:t>&lt;/script&gt;&lt;/body&gt;&lt;/html&gt;</a:t>
            </a:r>
          </a:p>
          <a:p>
            <a:pPr marL="0" indent="0">
              <a:buNone/>
            </a:pPr>
            <a:endParaRPr lang="en-US"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799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0"/>
            <a:ext cx="8229600" cy="819912"/>
          </a:xfrm>
        </p:spPr>
        <p:txBody>
          <a:bodyPr>
            <a:normAutofit fontScale="90000"/>
          </a:bodyPr>
          <a:lstStyle/>
          <a:p>
            <a:pPr algn="ctr"/>
            <a:r>
              <a:rPr lang="en-US" sz="3200" dirty="0"/>
              <a:t>AJAX XML Example</a:t>
            </a:r>
            <a:br>
              <a:rPr lang="en-US" sz="3200" dirty="0"/>
            </a:br>
            <a:endParaRPr lang="en-US" sz="3200" dirty="0"/>
          </a:p>
        </p:txBody>
      </p:sp>
      <p:sp>
        <p:nvSpPr>
          <p:cNvPr id="3" name="Content Placeholder 2"/>
          <p:cNvSpPr>
            <a:spLocks noGrp="1"/>
          </p:cNvSpPr>
          <p:nvPr>
            <p:ph idx="1"/>
          </p:nvPr>
        </p:nvSpPr>
        <p:spPr>
          <a:xfrm>
            <a:off x="152400" y="457200"/>
            <a:ext cx="8991600" cy="5704031"/>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Example Explained:</a:t>
            </a:r>
          </a:p>
          <a:p>
            <a:pPr marL="0" indent="0">
              <a:buNone/>
            </a:pPr>
            <a:r>
              <a:rPr lang="en-US" sz="1800" dirty="0">
                <a:latin typeface="Times New Roman" panose="02020603050405020304" pitchFamily="18" charset="0"/>
                <a:cs typeface="Times New Roman" panose="02020603050405020304" pitchFamily="18" charset="0"/>
              </a:rPr>
              <a:t>When a user clicks on the “</a:t>
            </a:r>
            <a:r>
              <a:rPr lang="en-US" sz="1800" dirty="0" err="1">
                <a:latin typeface="Times New Roman" panose="02020603050405020304" pitchFamily="18" charset="0"/>
                <a:cs typeface="Times New Roman" panose="02020603050405020304" pitchFamily="18" charset="0"/>
              </a:rPr>
              <a:t>GetCD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info”button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above,the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loadDoc</a:t>
            </a:r>
            <a:r>
              <a:rPr lang="en-US" sz="1800" dirty="0">
                <a:latin typeface="Times New Roman" panose="02020603050405020304" pitchFamily="18" charset="0"/>
                <a:cs typeface="Times New Roman" panose="02020603050405020304" pitchFamily="18" charset="0"/>
              </a:rPr>
              <a:t>() function is executed.</a:t>
            </a: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loadDoc</a:t>
            </a:r>
            <a:r>
              <a:rPr lang="en-US" sz="1800" dirty="0">
                <a:latin typeface="Times New Roman" panose="02020603050405020304" pitchFamily="18" charset="0"/>
                <a:cs typeface="Times New Roman" panose="02020603050405020304" pitchFamily="18" charset="0"/>
              </a:rPr>
              <a:t>() function creates an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object,adds</a:t>
            </a:r>
            <a:r>
              <a:rPr lang="en-US" sz="1800" dirty="0">
                <a:latin typeface="Times New Roman" panose="02020603050405020304" pitchFamily="18" charset="0"/>
                <a:cs typeface="Times New Roman" panose="02020603050405020304" pitchFamily="18" charset="0"/>
              </a:rPr>
              <a:t> the function to be executed when the server response is </a:t>
            </a:r>
            <a:r>
              <a:rPr lang="en-US" sz="1800" dirty="0" err="1">
                <a:latin typeface="Times New Roman" panose="02020603050405020304" pitchFamily="18" charset="0"/>
                <a:cs typeface="Times New Roman" panose="02020603050405020304" pitchFamily="18" charset="0"/>
              </a:rPr>
              <a:t>ready,and</a:t>
            </a:r>
            <a:r>
              <a:rPr lang="en-US" sz="1800" dirty="0">
                <a:latin typeface="Times New Roman" panose="02020603050405020304" pitchFamily="18" charset="0"/>
                <a:cs typeface="Times New Roman" panose="02020603050405020304" pitchFamily="18" charset="0"/>
              </a:rPr>
              <a:t> sends the request off to the server.</a:t>
            </a:r>
          </a:p>
          <a:p>
            <a:pPr marL="0" indent="0">
              <a:buNone/>
            </a:pPr>
            <a:r>
              <a:rPr lang="en-US" sz="1800" dirty="0">
                <a:latin typeface="Times New Roman" panose="02020603050405020304" pitchFamily="18" charset="0"/>
                <a:cs typeface="Times New Roman" panose="02020603050405020304" pitchFamily="18" charset="0"/>
              </a:rPr>
              <a:t>When the server response is ready, an HTML table is built, nodes (elements) are extracted from the XML file, and it finally updates the element "demo" with the HTML table filled with XML data:</a:t>
            </a:r>
          </a:p>
          <a:p>
            <a:pPr marL="0" indent="0">
              <a:buNone/>
            </a:pPr>
            <a:r>
              <a:rPr lang="en-US" sz="1800" dirty="0">
                <a:latin typeface="Times New Roman" panose="02020603050405020304" pitchFamily="18" charset="0"/>
                <a:cs typeface="Times New Roman" panose="02020603050405020304" pitchFamily="18" charset="0"/>
              </a:rPr>
              <a:t>&lt;!DOCTYPE html&gt;&lt;html&gt;&lt;style&gt;</a:t>
            </a:r>
          </a:p>
          <a:p>
            <a:pPr marL="0" indent="0">
              <a:buNone/>
            </a:pPr>
            <a:r>
              <a:rPr lang="en-US" sz="1800" dirty="0" err="1">
                <a:latin typeface="Times New Roman" panose="02020603050405020304" pitchFamily="18" charset="0"/>
                <a:cs typeface="Times New Roman" panose="02020603050405020304" pitchFamily="18" charset="0"/>
              </a:rPr>
              <a:t>table,th,td</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border : 1px solid black;</a:t>
            </a:r>
          </a:p>
          <a:p>
            <a:pPr marL="0" indent="0">
              <a:buNone/>
            </a:pPr>
            <a:r>
              <a:rPr lang="en-US" sz="1800" dirty="0">
                <a:latin typeface="Times New Roman" panose="02020603050405020304" pitchFamily="18" charset="0"/>
                <a:cs typeface="Times New Roman" panose="02020603050405020304" pitchFamily="18" charset="0"/>
              </a:rPr>
              <a:t>  border-collapse: collapse;</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th,td</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padding: 5px;</a:t>
            </a:r>
          </a:p>
          <a:p>
            <a:pPr marL="0" indent="0">
              <a:buNone/>
            </a:pPr>
            <a:r>
              <a:rPr lang="en-US" sz="1800" dirty="0">
                <a:latin typeface="Times New Roman" panose="02020603050405020304" pitchFamily="18" charset="0"/>
                <a:cs typeface="Times New Roman" panose="02020603050405020304" pitchFamily="18" charset="0"/>
              </a:rPr>
              <a:t>}&lt;/style&gt;&lt;body&gt;&lt;h2&gt;The </a:t>
            </a:r>
            <a:r>
              <a:rPr lang="en-US" sz="1800" dirty="0" err="1">
                <a:latin typeface="Times New Roman" panose="02020603050405020304" pitchFamily="18" charset="0"/>
                <a:cs typeface="Times New Roman" panose="02020603050405020304" pitchFamily="18" charset="0"/>
              </a:rPr>
              <a:t>XMLHttpRequest</a:t>
            </a:r>
            <a:r>
              <a:rPr lang="en-US" sz="1800" dirty="0">
                <a:latin typeface="Times New Roman" panose="02020603050405020304" pitchFamily="18" charset="0"/>
                <a:cs typeface="Times New Roman" panose="02020603050405020304" pitchFamily="18" charset="0"/>
              </a:rPr>
              <a:t> Object&lt;/h2&gt;</a:t>
            </a:r>
          </a:p>
          <a:p>
            <a:pPr marL="0" indent="0">
              <a:buNone/>
            </a:pPr>
            <a:r>
              <a:rPr lang="en-US" sz="1800" dirty="0">
                <a:latin typeface="Times New Roman" panose="02020603050405020304" pitchFamily="18" charset="0"/>
                <a:cs typeface="Times New Roman" panose="02020603050405020304" pitchFamily="18" charset="0"/>
              </a:rPr>
              <a:t>&lt;button type="button" </a:t>
            </a:r>
            <a:r>
              <a:rPr lang="en-US" sz="1800" dirty="0" err="1">
                <a:latin typeface="Times New Roman" panose="02020603050405020304" pitchFamily="18" charset="0"/>
                <a:cs typeface="Times New Roman" panose="02020603050405020304" pitchFamily="18" charset="0"/>
              </a:rPr>
              <a:t>onclick</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loadDoc</a:t>
            </a:r>
            <a:r>
              <a:rPr lang="en-US" sz="1800" dirty="0">
                <a:latin typeface="Times New Roman" panose="02020603050405020304" pitchFamily="18" charset="0"/>
                <a:cs typeface="Times New Roman" panose="02020603050405020304" pitchFamily="18" charset="0"/>
              </a:rPr>
              <a:t>()"&gt;Get my CD collection&lt;/button&gt;&lt;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&gt;&lt;</a:t>
            </a:r>
            <a:r>
              <a:rPr lang="en-US" sz="1800" dirty="0" err="1">
                <a:latin typeface="Times New Roman" panose="02020603050405020304" pitchFamily="18" charset="0"/>
                <a:cs typeface="Times New Roman" panose="02020603050405020304" pitchFamily="18" charset="0"/>
              </a:rPr>
              <a:t>br</a:t>
            </a:r>
            <a:r>
              <a:rPr lang="en-US" sz="1800" dirty="0">
                <a:latin typeface="Times New Roman" panose="02020603050405020304" pitchFamily="18" charset="0"/>
                <a:cs typeface="Times New Roman" panose="02020603050405020304" pitchFamily="18" charset="0"/>
              </a:rPr>
              <a:t>&gt;&lt;table id="demo"&gt;&lt;/table&gt;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321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function </a:t>
            </a:r>
            <a:r>
              <a:rPr lang="en-US" sz="1600" dirty="0" err="1">
                <a:latin typeface="Times New Roman" panose="02020603050405020304" pitchFamily="18" charset="0"/>
                <a:cs typeface="Times New Roman" panose="02020603050405020304" pitchFamily="18" charset="0"/>
              </a:rPr>
              <a:t>loadDoc</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XMLHttpRequest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xhttp.onreadystatechange</a:t>
            </a:r>
            <a:r>
              <a:rPr lang="en-US" sz="1600" dirty="0">
                <a:latin typeface="Times New Roman" panose="02020603050405020304" pitchFamily="18" charset="0"/>
                <a:cs typeface="Times New Roman" panose="02020603050405020304" pitchFamily="18" charset="0"/>
              </a:rPr>
              <a:t> = function() {     if (</a:t>
            </a:r>
            <a:r>
              <a:rPr lang="en-US" sz="1600" dirty="0" err="1">
                <a:latin typeface="Times New Roman" panose="02020603050405020304" pitchFamily="18" charset="0"/>
                <a:cs typeface="Times New Roman" panose="02020603050405020304" pitchFamily="18" charset="0"/>
              </a:rPr>
              <a:t>this.readyState</a:t>
            </a:r>
            <a:r>
              <a:rPr lang="en-US" sz="1600" dirty="0">
                <a:latin typeface="Times New Roman" panose="02020603050405020304" pitchFamily="18" charset="0"/>
                <a:cs typeface="Times New Roman" panose="02020603050405020304" pitchFamily="18" charset="0"/>
              </a:rPr>
              <a:t> == 4 &amp;&amp; </a:t>
            </a:r>
            <a:r>
              <a:rPr lang="en-US" sz="1600" dirty="0" err="1">
                <a:latin typeface="Times New Roman" panose="02020603050405020304" pitchFamily="18" charset="0"/>
                <a:cs typeface="Times New Roman" panose="02020603050405020304" pitchFamily="18" charset="0"/>
              </a:rPr>
              <a:t>this.status</a:t>
            </a:r>
            <a:r>
              <a:rPr lang="en-US" sz="1600" dirty="0">
                <a:latin typeface="Times New Roman" panose="02020603050405020304" pitchFamily="18" charset="0"/>
                <a:cs typeface="Times New Roman" panose="02020603050405020304" pitchFamily="18" charset="0"/>
              </a:rPr>
              <a:t> == 200)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myFunction</a:t>
            </a:r>
            <a:r>
              <a:rPr lang="en-US" sz="1600" dirty="0">
                <a:latin typeface="Times New Roman" panose="02020603050405020304" pitchFamily="18" charset="0"/>
                <a:cs typeface="Times New Roman" panose="02020603050405020304" pitchFamily="18" charset="0"/>
              </a:rPr>
              <a:t>(this);</a:t>
            </a:r>
          </a:p>
          <a:p>
            <a:pPr marL="0" indent="0">
              <a:buNone/>
            </a:pPr>
            <a:r>
              <a:rPr lang="en-US" sz="1600" dirty="0">
                <a:latin typeface="Times New Roman" panose="02020603050405020304" pitchFamily="18" charset="0"/>
                <a:cs typeface="Times New Roman" panose="02020603050405020304" pitchFamily="18" charset="0"/>
              </a:rPr>
              <a:t>    }  };   </a:t>
            </a:r>
            <a:r>
              <a:rPr lang="en-US" sz="1600" dirty="0" err="1">
                <a:latin typeface="Times New Roman" panose="02020603050405020304" pitchFamily="18" charset="0"/>
                <a:cs typeface="Times New Roman" panose="02020603050405020304" pitchFamily="18" charset="0"/>
              </a:rPr>
              <a:t>xhttp.open</a:t>
            </a:r>
            <a:r>
              <a:rPr lang="en-US" sz="1600" dirty="0">
                <a:latin typeface="Times New Roman" panose="02020603050405020304" pitchFamily="18" charset="0"/>
                <a:cs typeface="Times New Roman" panose="02020603050405020304" pitchFamily="18" charset="0"/>
              </a:rPr>
              <a:t>("GET", "cd_catalog.xml", true);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xhttp.send</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function </a:t>
            </a:r>
            <a:r>
              <a:rPr lang="en-US" sz="1600" dirty="0" err="1">
                <a:latin typeface="Times New Roman" panose="02020603050405020304" pitchFamily="18" charset="0"/>
                <a:cs typeface="Times New Roman" panose="02020603050405020304" pitchFamily="18" charset="0"/>
              </a:rPr>
              <a:t>myFunction</a:t>
            </a:r>
            <a:r>
              <a:rPr lang="en-US" sz="1600" dirty="0">
                <a:latin typeface="Times New Roman" panose="02020603050405020304" pitchFamily="18" charset="0"/>
                <a:cs typeface="Times New Roman" panose="02020603050405020304" pitchFamily="18" charset="0"/>
              </a:rPr>
              <a:t>(xml)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xmlDoc</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xml.responseXML</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table="&lt;</a:t>
            </a:r>
            <a:r>
              <a:rPr lang="en-US" sz="1600" dirty="0" err="1">
                <a:latin typeface="Times New Roman" panose="02020603050405020304" pitchFamily="18" charset="0"/>
                <a:cs typeface="Times New Roman" panose="02020603050405020304" pitchFamily="18" charset="0"/>
              </a:rPr>
              <a:t>tr</a:t>
            </a:r>
            <a:r>
              <a:rPr lang="en-US" sz="1600" dirty="0">
                <a:latin typeface="Times New Roman" panose="02020603050405020304" pitchFamily="18" charset="0"/>
                <a:cs typeface="Times New Roman" panose="02020603050405020304" pitchFamily="18" charset="0"/>
              </a:rPr>
              <a:t>&gt;&lt;</a:t>
            </a:r>
            <a:r>
              <a:rPr lang="en-US" sz="1600" dirty="0" err="1">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&gt;Artist&lt;/</a:t>
            </a:r>
            <a:r>
              <a:rPr lang="en-US" sz="1600" dirty="0" err="1">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&gt;&lt;</a:t>
            </a:r>
            <a:r>
              <a:rPr lang="en-US" sz="1600" dirty="0" err="1">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&gt;Title&lt;/</a:t>
            </a:r>
            <a:r>
              <a:rPr lang="en-US" sz="1600" dirty="0" err="1">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&gt;&lt;/</a:t>
            </a:r>
            <a:r>
              <a:rPr lang="en-US" sz="1600" dirty="0" err="1">
                <a:latin typeface="Times New Roman" panose="02020603050405020304" pitchFamily="18" charset="0"/>
                <a:cs typeface="Times New Roman" panose="02020603050405020304" pitchFamily="18" charset="0"/>
              </a:rPr>
              <a:t>tr</a:t>
            </a:r>
            <a:r>
              <a:rPr lang="en-US" sz="1600" dirty="0">
                <a:latin typeface="Times New Roman" panose="02020603050405020304" pitchFamily="18" charset="0"/>
                <a:cs typeface="Times New Roman" panose="02020603050405020304" pitchFamily="18" charset="0"/>
              </a:rPr>
              <a:t>&gt;";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x = </a:t>
            </a:r>
            <a:r>
              <a:rPr lang="en-US" sz="1600" dirty="0" err="1">
                <a:latin typeface="Times New Roman" panose="02020603050405020304" pitchFamily="18" charset="0"/>
                <a:cs typeface="Times New Roman" panose="02020603050405020304" pitchFamily="18" charset="0"/>
              </a:rPr>
              <a:t>xmlDoc.getElementsByTagName</a:t>
            </a:r>
            <a:r>
              <a:rPr lang="en-US" sz="1600" dirty="0">
                <a:latin typeface="Times New Roman" panose="02020603050405020304" pitchFamily="18" charset="0"/>
                <a:cs typeface="Times New Roman" panose="02020603050405020304" pitchFamily="18" charset="0"/>
              </a:rPr>
              <a:t>("CD");</a:t>
            </a:r>
          </a:p>
          <a:p>
            <a:pPr marL="0" indent="0">
              <a:buNone/>
            </a:pPr>
            <a:r>
              <a:rPr lang="en-US" sz="1600" dirty="0">
                <a:latin typeface="Times New Roman" panose="02020603050405020304" pitchFamily="18" charset="0"/>
                <a:cs typeface="Times New Roman" panose="02020603050405020304" pitchFamily="18" charset="0"/>
              </a:rPr>
              <a:t>  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&lt;</a:t>
            </a:r>
            <a:r>
              <a:rPr lang="en-US" sz="1600" dirty="0" err="1">
                <a:latin typeface="Times New Roman" panose="02020603050405020304" pitchFamily="18" charset="0"/>
                <a:cs typeface="Times New Roman" panose="02020603050405020304" pitchFamily="18" charset="0"/>
              </a:rPr>
              <a:t>x.length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a:t>
            </a:r>
          </a:p>
          <a:p>
            <a:pPr marL="0" indent="0">
              <a:buNone/>
            </a:pPr>
            <a:r>
              <a:rPr lang="en-US" sz="1600" dirty="0">
                <a:latin typeface="Times New Roman" panose="02020603050405020304" pitchFamily="18" charset="0"/>
                <a:cs typeface="Times New Roman" panose="02020603050405020304" pitchFamily="18" charset="0"/>
              </a:rPr>
              <a:t>    table += "&lt;</a:t>
            </a:r>
            <a:r>
              <a:rPr lang="en-US" sz="1600" dirty="0" err="1">
                <a:latin typeface="Times New Roman" panose="02020603050405020304" pitchFamily="18" charset="0"/>
                <a:cs typeface="Times New Roman" panose="02020603050405020304" pitchFamily="18" charset="0"/>
              </a:rPr>
              <a:t>tr</a:t>
            </a:r>
            <a:r>
              <a:rPr lang="en-US" sz="1600" dirty="0">
                <a:latin typeface="Times New Roman" panose="02020603050405020304" pitchFamily="18" charset="0"/>
                <a:cs typeface="Times New Roman" panose="02020603050405020304" pitchFamily="18" charset="0"/>
              </a:rPr>
              <a:t>&gt;&lt;td&gt;" +</a:t>
            </a:r>
          </a:p>
          <a:p>
            <a:pPr marL="0" indent="0">
              <a:buNone/>
            </a:pPr>
            <a:r>
              <a:rPr lang="en-US" sz="1600" dirty="0">
                <a:latin typeface="Times New Roman" panose="02020603050405020304" pitchFamily="18" charset="0"/>
                <a:cs typeface="Times New Roman" panose="02020603050405020304" pitchFamily="18" charset="0"/>
              </a:rPr>
              <a:t>    x[</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getElementsByTagName</a:t>
            </a:r>
            <a:r>
              <a:rPr lang="en-US" sz="1600" dirty="0">
                <a:latin typeface="Times New Roman" panose="02020603050405020304" pitchFamily="18" charset="0"/>
                <a:cs typeface="Times New Roman" panose="02020603050405020304" pitchFamily="18" charset="0"/>
              </a:rPr>
              <a:t>("ARTIST")[0].</a:t>
            </a:r>
            <a:r>
              <a:rPr lang="en-US" sz="1600" dirty="0" err="1">
                <a:latin typeface="Times New Roman" panose="02020603050405020304" pitchFamily="18" charset="0"/>
                <a:cs typeface="Times New Roman" panose="02020603050405020304" pitchFamily="18" charset="0"/>
              </a:rPr>
              <a:t>childNodes</a:t>
            </a:r>
            <a:r>
              <a:rPr lang="en-US" sz="1600" dirty="0">
                <a:latin typeface="Times New Roman" panose="02020603050405020304" pitchFamily="18" charset="0"/>
                <a:cs typeface="Times New Roman" panose="02020603050405020304" pitchFamily="18" charset="0"/>
              </a:rPr>
              <a:t>[0].</a:t>
            </a:r>
            <a:r>
              <a:rPr lang="en-US" sz="1600" dirty="0" err="1">
                <a:latin typeface="Times New Roman" panose="02020603050405020304" pitchFamily="18" charset="0"/>
                <a:cs typeface="Times New Roman" panose="02020603050405020304" pitchFamily="18" charset="0"/>
              </a:rPr>
              <a:t>nodeValue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"&lt;/td&gt;&lt;td&gt;" +</a:t>
            </a:r>
          </a:p>
          <a:p>
            <a:pPr marL="0" indent="0">
              <a:buNone/>
            </a:pPr>
            <a:r>
              <a:rPr lang="en-US" sz="1600" dirty="0">
                <a:latin typeface="Times New Roman" panose="02020603050405020304" pitchFamily="18" charset="0"/>
                <a:cs typeface="Times New Roman" panose="02020603050405020304" pitchFamily="18" charset="0"/>
              </a:rPr>
              <a:t>    x[</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getElementsByTagName</a:t>
            </a:r>
            <a:r>
              <a:rPr lang="en-US" sz="1600" dirty="0">
                <a:latin typeface="Times New Roman" panose="02020603050405020304" pitchFamily="18" charset="0"/>
                <a:cs typeface="Times New Roman" panose="02020603050405020304" pitchFamily="18" charset="0"/>
              </a:rPr>
              <a:t>("TITLE")[0].</a:t>
            </a:r>
            <a:r>
              <a:rPr lang="en-US" sz="1600" dirty="0" err="1">
                <a:latin typeface="Times New Roman" panose="02020603050405020304" pitchFamily="18" charset="0"/>
                <a:cs typeface="Times New Roman" panose="02020603050405020304" pitchFamily="18" charset="0"/>
              </a:rPr>
              <a:t>childNodes</a:t>
            </a:r>
            <a:r>
              <a:rPr lang="en-US" sz="1600" dirty="0">
                <a:latin typeface="Times New Roman" panose="02020603050405020304" pitchFamily="18" charset="0"/>
                <a:cs typeface="Times New Roman" panose="02020603050405020304" pitchFamily="18" charset="0"/>
              </a:rPr>
              <a:t>[0].</a:t>
            </a:r>
            <a:r>
              <a:rPr lang="en-US" sz="1600" dirty="0" err="1">
                <a:latin typeface="Times New Roman" panose="02020603050405020304" pitchFamily="18" charset="0"/>
                <a:cs typeface="Times New Roman" panose="02020603050405020304" pitchFamily="18" charset="0"/>
              </a:rPr>
              <a:t>nodeValue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"&lt;/td&gt;&lt;/</a:t>
            </a:r>
            <a:r>
              <a:rPr lang="en-US" sz="1600" dirty="0" err="1">
                <a:latin typeface="Times New Roman" panose="02020603050405020304" pitchFamily="18" charset="0"/>
                <a:cs typeface="Times New Roman" panose="02020603050405020304" pitchFamily="18" charset="0"/>
              </a:rPr>
              <a:t>tr</a:t>
            </a:r>
            <a:r>
              <a:rPr lang="en-US" sz="1600" dirty="0">
                <a:latin typeface="Times New Roman" panose="02020603050405020304" pitchFamily="18" charset="0"/>
                <a:cs typeface="Times New Roman" panose="02020603050405020304" pitchFamily="18" charset="0"/>
              </a:rPr>
              <a:t>&gt;";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document.getElementById</a:t>
            </a:r>
            <a:r>
              <a:rPr lang="en-US" sz="1600" dirty="0">
                <a:latin typeface="Times New Roman" panose="02020603050405020304" pitchFamily="18" charset="0"/>
                <a:cs typeface="Times New Roman" panose="02020603050405020304" pitchFamily="18" charset="0"/>
              </a:rPr>
              <a:t>("demo").</a:t>
            </a:r>
            <a:r>
              <a:rPr lang="en-US" sz="1600" dirty="0" err="1">
                <a:latin typeface="Times New Roman" panose="02020603050405020304" pitchFamily="18" charset="0"/>
                <a:cs typeface="Times New Roman" panose="02020603050405020304" pitchFamily="18" charset="0"/>
              </a:rPr>
              <a:t>innerHTML</a:t>
            </a:r>
            <a:r>
              <a:rPr lang="en-US" sz="1600" dirty="0">
                <a:latin typeface="Times New Roman" panose="02020603050405020304" pitchFamily="18" charset="0"/>
                <a:cs typeface="Times New Roman" panose="02020603050405020304" pitchFamily="18" charset="0"/>
              </a:rPr>
              <a:t> = table;</a:t>
            </a:r>
          </a:p>
          <a:p>
            <a:pPr marL="0" indent="0">
              <a:buNone/>
            </a:pPr>
            <a:r>
              <a:rPr lang="en-US" sz="1600" dirty="0">
                <a:latin typeface="Times New Roman" panose="02020603050405020304" pitchFamily="18" charset="0"/>
                <a:cs typeface="Times New Roman" panose="02020603050405020304" pitchFamily="18" charset="0"/>
              </a:rPr>
              <a:t>}  &lt;/script&gt;  &lt;/body&gt;  &lt;/html&gt;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06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a:t>AJAX PHP Example</a:t>
            </a:r>
            <a:br>
              <a:rPr lang="en-US" sz="2800" dirty="0"/>
            </a:br>
            <a:endParaRPr lang="en-US" sz="2800" dirty="0"/>
          </a:p>
        </p:txBody>
      </p:sp>
      <p:sp>
        <p:nvSpPr>
          <p:cNvPr id="3" name="Content Placeholder 2"/>
          <p:cNvSpPr>
            <a:spLocks noGrp="1"/>
          </p:cNvSpPr>
          <p:nvPr>
            <p:ph idx="1"/>
          </p:nvPr>
        </p:nvSpPr>
        <p:spPr>
          <a:xfrm>
            <a:off x="434009" y="1355035"/>
            <a:ext cx="8229600" cy="49530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Example Explained:</a:t>
            </a:r>
          </a:p>
          <a:p>
            <a:r>
              <a:rPr lang="en-US" sz="2000" dirty="0">
                <a:latin typeface="Times New Roman" panose="02020603050405020304" pitchFamily="18" charset="0"/>
                <a:cs typeface="Times New Roman" panose="02020603050405020304" pitchFamily="18" charset="0"/>
              </a:rPr>
              <a:t>When a user types a character in the input </a:t>
            </a:r>
            <a:r>
              <a:rPr lang="en-US" sz="2000" dirty="0" err="1">
                <a:latin typeface="Times New Roman" panose="02020603050405020304" pitchFamily="18" charset="0"/>
                <a:cs typeface="Times New Roman" panose="02020603050405020304" pitchFamily="18" charset="0"/>
              </a:rPr>
              <a:t>field,a</a:t>
            </a:r>
            <a:r>
              <a:rPr lang="en-US" sz="2000" dirty="0">
                <a:latin typeface="Times New Roman" panose="02020603050405020304" pitchFamily="18" charset="0"/>
                <a:cs typeface="Times New Roman" panose="02020603050405020304" pitchFamily="18" charset="0"/>
              </a:rPr>
              <a:t> function </a:t>
            </a:r>
            <a:r>
              <a:rPr lang="en-US" sz="2000" dirty="0" err="1">
                <a:latin typeface="Times New Roman" panose="02020603050405020304" pitchFamily="18" charset="0"/>
                <a:cs typeface="Times New Roman" panose="02020603050405020304" pitchFamily="18" charset="0"/>
              </a:rPr>
              <a:t>showHint</a:t>
            </a:r>
            <a:r>
              <a:rPr lang="en-US" sz="2000" dirty="0">
                <a:latin typeface="Times New Roman" panose="02020603050405020304" pitchFamily="18" charset="0"/>
                <a:cs typeface="Times New Roman" panose="02020603050405020304" pitchFamily="18" charset="0"/>
              </a:rPr>
              <a:t>() is executed.</a:t>
            </a:r>
          </a:p>
          <a:p>
            <a:r>
              <a:rPr lang="en-US" sz="2000" dirty="0">
                <a:latin typeface="Times New Roman" panose="02020603050405020304" pitchFamily="18" charset="0"/>
                <a:cs typeface="Times New Roman" panose="02020603050405020304" pitchFamily="18" charset="0"/>
              </a:rPr>
              <a:t>The function is triggered by the </a:t>
            </a:r>
            <a:r>
              <a:rPr lang="en-US" sz="2000" dirty="0" err="1">
                <a:latin typeface="Times New Roman" panose="02020603050405020304" pitchFamily="18" charset="0"/>
                <a:cs typeface="Times New Roman" panose="02020603050405020304" pitchFamily="18" charset="0"/>
              </a:rPr>
              <a:t>onkeyup</a:t>
            </a:r>
            <a:r>
              <a:rPr lang="en-US" sz="2000" dirty="0">
                <a:latin typeface="Times New Roman" panose="02020603050405020304" pitchFamily="18" charset="0"/>
                <a:cs typeface="Times New Roman" panose="02020603050405020304" pitchFamily="18" charset="0"/>
              </a:rPr>
              <a:t> event.</a:t>
            </a:r>
          </a:p>
          <a:p>
            <a:pPr marL="0" indent="0">
              <a:buNone/>
            </a:pPr>
            <a:r>
              <a:rPr lang="en-US" b="1" dirty="0">
                <a:latin typeface="Times New Roman" panose="02020603050405020304" pitchFamily="18" charset="0"/>
                <a:cs typeface="Times New Roman" panose="02020603050405020304" pitchFamily="18" charset="0"/>
              </a:rPr>
              <a:t>Code explanation:</a:t>
            </a:r>
          </a:p>
          <a:p>
            <a:r>
              <a:rPr lang="en-US" sz="2000" dirty="0">
                <a:latin typeface="Times New Roman" panose="02020603050405020304" pitchFamily="18" charset="0"/>
                <a:cs typeface="Times New Roman" panose="02020603050405020304" pitchFamily="18" charset="0"/>
              </a:rPr>
              <a:t>First, check if the input field is empty (</a:t>
            </a:r>
            <a:r>
              <a:rPr lang="en-US" sz="2000" dirty="0" err="1">
                <a:latin typeface="Times New Roman" panose="02020603050405020304" pitchFamily="18" charset="0"/>
                <a:cs typeface="Times New Roman" panose="02020603050405020304" pitchFamily="18" charset="0"/>
              </a:rPr>
              <a:t>str.length</a:t>
            </a:r>
            <a:r>
              <a:rPr lang="en-US" sz="2000" dirty="0">
                <a:latin typeface="Times New Roman" panose="02020603050405020304" pitchFamily="18" charset="0"/>
                <a:cs typeface="Times New Roman" panose="02020603050405020304" pitchFamily="18" charset="0"/>
              </a:rPr>
              <a:t> == 0). If it is, clear the content of the </a:t>
            </a:r>
            <a:r>
              <a:rPr lang="en-US" sz="2000" dirty="0" err="1">
                <a:latin typeface="Times New Roman" panose="02020603050405020304" pitchFamily="18" charset="0"/>
                <a:cs typeface="Times New Roman" panose="02020603050405020304" pitchFamily="18" charset="0"/>
              </a:rPr>
              <a:t>txtHint</a:t>
            </a:r>
            <a:r>
              <a:rPr lang="en-US" sz="2000" dirty="0">
                <a:latin typeface="Times New Roman" panose="02020603050405020304" pitchFamily="18" charset="0"/>
                <a:cs typeface="Times New Roman" panose="02020603050405020304" pitchFamily="18" charset="0"/>
              </a:rPr>
              <a:t> placeholder and exit the function.</a:t>
            </a:r>
          </a:p>
          <a:p>
            <a:r>
              <a:rPr lang="en-US" dirty="0">
                <a:latin typeface="Times New Roman" panose="02020603050405020304" pitchFamily="18" charset="0"/>
                <a:cs typeface="Times New Roman" panose="02020603050405020304" pitchFamily="18" charset="0"/>
              </a:rPr>
              <a:t>Create an </a:t>
            </a:r>
            <a:r>
              <a:rPr lang="en-US" dirty="0" err="1">
                <a:latin typeface="Times New Roman" panose="02020603050405020304" pitchFamily="18" charset="0"/>
                <a:cs typeface="Times New Roman" panose="02020603050405020304" pitchFamily="18" charset="0"/>
              </a:rPr>
              <a:t>XMLHttpRequest</a:t>
            </a:r>
            <a:r>
              <a:rPr lang="en-US" dirty="0">
                <a:latin typeface="Times New Roman" panose="02020603050405020304" pitchFamily="18" charset="0"/>
                <a:cs typeface="Times New Roman" panose="02020603050405020304" pitchFamily="18" charset="0"/>
              </a:rPr>
              <a:t> object</a:t>
            </a:r>
          </a:p>
          <a:p>
            <a:r>
              <a:rPr lang="en-US" dirty="0">
                <a:latin typeface="Times New Roman" panose="02020603050405020304" pitchFamily="18" charset="0"/>
                <a:cs typeface="Times New Roman" panose="02020603050405020304" pitchFamily="18" charset="0"/>
              </a:rPr>
              <a:t>Create the function to be executed when the server response is ready</a:t>
            </a:r>
          </a:p>
          <a:p>
            <a:r>
              <a:rPr lang="en-US" dirty="0">
                <a:latin typeface="Times New Roman" panose="02020603050405020304" pitchFamily="18" charset="0"/>
                <a:cs typeface="Times New Roman" panose="02020603050405020304" pitchFamily="18" charset="0"/>
              </a:rPr>
              <a:t>Send the request off to a PHP file (</a:t>
            </a:r>
            <a:r>
              <a:rPr lang="en-US" dirty="0" err="1">
                <a:latin typeface="Times New Roman" panose="02020603050405020304" pitchFamily="18" charset="0"/>
                <a:cs typeface="Times New Roman" panose="02020603050405020304" pitchFamily="18" charset="0"/>
              </a:rPr>
              <a:t>gethint.php</a:t>
            </a:r>
            <a:r>
              <a:rPr lang="en-US" dirty="0">
                <a:latin typeface="Times New Roman" panose="02020603050405020304" pitchFamily="18" charset="0"/>
                <a:cs typeface="Times New Roman" panose="02020603050405020304" pitchFamily="18" charset="0"/>
              </a:rPr>
              <a:t>) on the server</a:t>
            </a:r>
          </a:p>
          <a:p>
            <a:r>
              <a:rPr lang="en-US" dirty="0">
                <a:latin typeface="Times New Roman" panose="02020603050405020304" pitchFamily="18" charset="0"/>
                <a:cs typeface="Times New Roman" panose="02020603050405020304" pitchFamily="18" charset="0"/>
              </a:rPr>
              <a:t>Notice that q parameter is added </a:t>
            </a:r>
            <a:r>
              <a:rPr lang="en-US" dirty="0" err="1">
                <a:latin typeface="Times New Roman" panose="02020603050405020304" pitchFamily="18" charset="0"/>
                <a:cs typeface="Times New Roman" panose="02020603050405020304" pitchFamily="18" charset="0"/>
              </a:rPr>
              <a:t>gethint.php?q</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 variable holds the content of the input field</a:t>
            </a:r>
          </a:p>
          <a:p>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47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7162800"/>
          </a:xfrm>
        </p:spPr>
        <p:txBody>
          <a:bodyPr>
            <a:noAutofit/>
          </a:bodyPr>
          <a:lstStyle/>
          <a:p>
            <a:pPr marL="0" indent="0" algn="ctr">
              <a:buNone/>
            </a:pPr>
            <a:r>
              <a:rPr lang="en-US" sz="2400" b="1" dirty="0">
                <a:latin typeface="Times New Roman" panose="02020603050405020304" pitchFamily="18" charset="0"/>
                <a:cs typeface="Times New Roman" panose="02020603050405020304" pitchFamily="18" charset="0"/>
              </a:rPr>
              <a:t>Example:</a:t>
            </a:r>
          </a:p>
          <a:p>
            <a:pPr marL="0" indent="0">
              <a:buNone/>
            </a:pPr>
            <a:r>
              <a:rPr lang="en-US" sz="1600" dirty="0">
                <a:latin typeface="Times New Roman" panose="02020603050405020304" pitchFamily="18" charset="0"/>
                <a:cs typeface="Times New Roman" panose="02020603050405020304" pitchFamily="18" charset="0"/>
              </a:rPr>
              <a:t>&lt;!DOCTYPE html&gt;&lt;html&gt;&lt;body&gt;</a:t>
            </a:r>
          </a:p>
          <a:p>
            <a:pPr marL="0" indent="0">
              <a:buNone/>
            </a:pPr>
            <a:r>
              <a:rPr lang="en-US" sz="1600" dirty="0">
                <a:latin typeface="Times New Roman" panose="02020603050405020304" pitchFamily="18" charset="0"/>
                <a:cs typeface="Times New Roman" panose="02020603050405020304" pitchFamily="18" charset="0"/>
              </a:rPr>
              <a:t>&lt;h2&gt;The </a:t>
            </a:r>
            <a:r>
              <a:rPr lang="en-US" sz="1600" dirty="0" err="1">
                <a:latin typeface="Times New Roman" panose="02020603050405020304" pitchFamily="18" charset="0"/>
                <a:cs typeface="Times New Roman" panose="02020603050405020304" pitchFamily="18" charset="0"/>
              </a:rPr>
              <a:t>XMLHttpRequest</a:t>
            </a:r>
            <a:r>
              <a:rPr lang="en-US" sz="1600" dirty="0">
                <a:latin typeface="Times New Roman" panose="02020603050405020304" pitchFamily="18" charset="0"/>
                <a:cs typeface="Times New Roman" panose="02020603050405020304" pitchFamily="18" charset="0"/>
              </a:rPr>
              <a:t> Object&lt;/h2&gt;</a:t>
            </a:r>
          </a:p>
          <a:p>
            <a:pPr marL="0" indent="0">
              <a:buNone/>
            </a:pPr>
            <a:r>
              <a:rPr lang="en-US" sz="1600" dirty="0">
                <a:latin typeface="Times New Roman" panose="02020603050405020304" pitchFamily="18" charset="0"/>
                <a:cs typeface="Times New Roman" panose="02020603050405020304" pitchFamily="18" charset="0"/>
              </a:rPr>
              <a:t>&lt;h3&gt;Start typing a name in the input field below:&lt;/h3&gt;</a:t>
            </a:r>
          </a:p>
          <a:p>
            <a:pPr marL="0" indent="0">
              <a:buNone/>
            </a:pPr>
            <a:r>
              <a:rPr lang="en-US" sz="1600" dirty="0">
                <a:latin typeface="Times New Roman" panose="02020603050405020304" pitchFamily="18" charset="0"/>
                <a:cs typeface="Times New Roman" panose="02020603050405020304" pitchFamily="18" charset="0"/>
              </a:rPr>
              <a:t>&lt;p&gt;Suggestions: &lt;span id="</a:t>
            </a:r>
            <a:r>
              <a:rPr lang="en-US" sz="1600" dirty="0" err="1">
                <a:latin typeface="Times New Roman" panose="02020603050405020304" pitchFamily="18" charset="0"/>
                <a:cs typeface="Times New Roman" panose="02020603050405020304" pitchFamily="18" charset="0"/>
              </a:rPr>
              <a:t>txtHint</a:t>
            </a:r>
            <a:r>
              <a:rPr lang="en-US" sz="1600" dirty="0">
                <a:latin typeface="Times New Roman" panose="02020603050405020304" pitchFamily="18" charset="0"/>
                <a:cs typeface="Times New Roman" panose="02020603050405020304" pitchFamily="18" charset="0"/>
              </a:rPr>
              <a:t>"&gt;&lt;/span&gt;&lt;/p&gt; </a:t>
            </a:r>
          </a:p>
          <a:p>
            <a:pPr marL="0" indent="0">
              <a:buNone/>
            </a:pPr>
            <a:r>
              <a:rPr lang="en-US" sz="1600" dirty="0">
                <a:latin typeface="Times New Roman" panose="02020603050405020304" pitchFamily="18" charset="0"/>
                <a:cs typeface="Times New Roman" panose="02020603050405020304" pitchFamily="18" charset="0"/>
              </a:rPr>
              <a:t>&lt;p&gt;First name: &lt;input type="text" id="txt1" </a:t>
            </a:r>
            <a:r>
              <a:rPr lang="en-US" sz="1600" dirty="0" err="1">
                <a:latin typeface="Times New Roman" panose="02020603050405020304" pitchFamily="18" charset="0"/>
                <a:cs typeface="Times New Roman" panose="02020603050405020304" pitchFamily="18" charset="0"/>
              </a:rPr>
              <a:t>onkeyup</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showHint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this.value</a:t>
            </a:r>
            <a:r>
              <a:rPr lang="en-US" sz="1600" dirty="0">
                <a:latin typeface="Times New Roman" panose="02020603050405020304" pitchFamily="18" charset="0"/>
                <a:cs typeface="Times New Roman" panose="02020603050405020304" pitchFamily="18" charset="0"/>
              </a:rPr>
              <a:t>)"&gt;&lt;/p&gt;</a:t>
            </a:r>
          </a:p>
          <a:p>
            <a:pPr marL="0" indent="0">
              <a:buNone/>
            </a:pPr>
            <a:r>
              <a:rPr lang="en-US" sz="1600" dirty="0">
                <a:latin typeface="Times New Roman" panose="02020603050405020304" pitchFamily="18" charset="0"/>
                <a:cs typeface="Times New Roman" panose="02020603050405020304" pitchFamily="18" charset="0"/>
              </a:rPr>
              <a:t>&lt;script&gt;function </a:t>
            </a:r>
            <a:r>
              <a:rPr lang="en-US" sz="1600" dirty="0" err="1">
                <a:latin typeface="Times New Roman" panose="02020603050405020304" pitchFamily="18" charset="0"/>
                <a:cs typeface="Times New Roman" panose="02020603050405020304" pitchFamily="18" charset="0"/>
              </a:rPr>
              <a:t>showHint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str.length</a:t>
            </a:r>
            <a:r>
              <a:rPr lang="en-US" sz="1600" dirty="0">
                <a:latin typeface="Times New Roman" panose="02020603050405020304" pitchFamily="18" charset="0"/>
                <a:cs typeface="Times New Roman" panose="02020603050405020304" pitchFamily="18" charset="0"/>
              </a:rPr>
              <a:t> == 0) {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document.getElementById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txtHint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innerHTML</a:t>
            </a:r>
            <a:r>
              <a:rPr lang="en-US" sz="1600" dirty="0">
                <a:latin typeface="Times New Roman" panose="02020603050405020304" pitchFamily="18" charset="0"/>
                <a:cs typeface="Times New Roman" panose="02020603050405020304" pitchFamily="18" charset="0"/>
              </a:rPr>
              <a:t> = "";  return;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XMLHttpRequest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xhttp.onreadystatechange</a:t>
            </a:r>
            <a:r>
              <a:rPr lang="en-US" sz="1600" dirty="0">
                <a:latin typeface="Times New Roman" panose="02020603050405020304" pitchFamily="18" charset="0"/>
                <a:cs typeface="Times New Roman" panose="02020603050405020304" pitchFamily="18" charset="0"/>
              </a:rPr>
              <a:t> = function() {</a:t>
            </a:r>
          </a:p>
          <a:p>
            <a:pPr marL="0" indent="0">
              <a:buNone/>
            </a:pP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this.readyState</a:t>
            </a:r>
            <a:r>
              <a:rPr lang="en-US" sz="1600" dirty="0">
                <a:latin typeface="Times New Roman" panose="02020603050405020304" pitchFamily="18" charset="0"/>
                <a:cs typeface="Times New Roman" panose="02020603050405020304" pitchFamily="18" charset="0"/>
              </a:rPr>
              <a:t> == 4 &amp;&amp; </a:t>
            </a:r>
            <a:r>
              <a:rPr lang="en-US" sz="1600" dirty="0" err="1">
                <a:latin typeface="Times New Roman" panose="02020603050405020304" pitchFamily="18" charset="0"/>
                <a:cs typeface="Times New Roman" panose="02020603050405020304" pitchFamily="18" charset="0"/>
              </a:rPr>
              <a:t>this.status</a:t>
            </a:r>
            <a:r>
              <a:rPr lang="en-US" sz="1600" dirty="0">
                <a:latin typeface="Times New Roman" panose="02020603050405020304" pitchFamily="18" charset="0"/>
                <a:cs typeface="Times New Roman" panose="02020603050405020304" pitchFamily="18" charset="0"/>
              </a:rPr>
              <a:t> == 200)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document.getElementById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txtHint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innerHTML</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this.responseText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  };  </a:t>
            </a:r>
            <a:r>
              <a:rPr lang="en-US" sz="1600" dirty="0" err="1">
                <a:latin typeface="Times New Roman" panose="02020603050405020304" pitchFamily="18" charset="0"/>
                <a:cs typeface="Times New Roman" panose="02020603050405020304" pitchFamily="18" charset="0"/>
              </a:rPr>
              <a:t>xhttp.open</a:t>
            </a:r>
            <a:r>
              <a:rPr lang="en-US" sz="1600" dirty="0">
                <a:latin typeface="Times New Roman" panose="02020603050405020304" pitchFamily="18" charset="0"/>
                <a:cs typeface="Times New Roman" panose="02020603050405020304" pitchFamily="18" charset="0"/>
              </a:rPr>
              <a:t>("GET", "</a:t>
            </a:r>
            <a:r>
              <a:rPr lang="en-US" sz="1600" dirty="0" err="1">
                <a:latin typeface="Times New Roman" panose="02020603050405020304" pitchFamily="18" charset="0"/>
                <a:cs typeface="Times New Roman" panose="02020603050405020304" pitchFamily="18" charset="0"/>
              </a:rPr>
              <a:t>gethint.php?q</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str</a:t>
            </a:r>
            <a:r>
              <a:rPr lang="en-US" sz="1600" dirty="0">
                <a:latin typeface="Times New Roman" panose="02020603050405020304" pitchFamily="18" charset="0"/>
                <a:cs typeface="Times New Roman" panose="02020603050405020304" pitchFamily="18" charset="0"/>
              </a:rPr>
              <a:t>, true);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xhttp.send</a:t>
            </a:r>
            <a:r>
              <a:rPr lang="en-US" sz="1600" dirty="0">
                <a:latin typeface="Times New Roman" panose="02020603050405020304" pitchFamily="18" charset="0"/>
                <a:cs typeface="Times New Roman" panose="02020603050405020304" pitchFamily="18" charset="0"/>
              </a:rPr>
              <a:t>();   }&lt;/script&gt;  &lt;/body&gt;  &lt;/html&gt;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099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707"/>
            <a:ext cx="8229600" cy="819912"/>
          </a:xfrm>
        </p:spPr>
        <p:txBody>
          <a:bodyPr>
            <a:normAutofit fontScale="90000"/>
          </a:bodyPr>
          <a:lstStyle/>
          <a:p>
            <a:pPr algn="ctr"/>
            <a:r>
              <a:rPr lang="en-US" sz="3200" dirty="0"/>
              <a:t>AJAX ASP Example</a:t>
            </a:r>
            <a:br>
              <a:rPr lang="en-US" sz="3200" dirty="0"/>
            </a:br>
            <a:endParaRPr lang="en-US" sz="3200" dirty="0"/>
          </a:p>
        </p:txBody>
      </p:sp>
      <p:sp>
        <p:nvSpPr>
          <p:cNvPr id="3" name="Content Placeholder 2"/>
          <p:cNvSpPr>
            <a:spLocks noGrp="1"/>
          </p:cNvSpPr>
          <p:nvPr>
            <p:ph idx="1"/>
          </p:nvPr>
        </p:nvSpPr>
        <p:spPr>
          <a:xfrm>
            <a:off x="228600" y="685800"/>
            <a:ext cx="8229600" cy="5181600"/>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Example Explained:</a:t>
            </a:r>
          </a:p>
          <a:p>
            <a:r>
              <a:rPr lang="en-US" sz="2400" dirty="0">
                <a:latin typeface="Times New Roman" panose="02020603050405020304" pitchFamily="18" charset="0"/>
                <a:cs typeface="Times New Roman" panose="02020603050405020304" pitchFamily="18" charset="0"/>
              </a:rPr>
              <a:t>when a user types a character in the input </a:t>
            </a:r>
            <a:r>
              <a:rPr lang="en-US" sz="2400" dirty="0" err="1">
                <a:latin typeface="Times New Roman" panose="02020603050405020304" pitchFamily="18" charset="0"/>
                <a:cs typeface="Times New Roman" panose="02020603050405020304" pitchFamily="18" charset="0"/>
              </a:rPr>
              <a:t>field,a</a:t>
            </a:r>
            <a:r>
              <a:rPr lang="en-US" sz="2400" dirty="0">
                <a:latin typeface="Times New Roman" panose="02020603050405020304" pitchFamily="18" charset="0"/>
                <a:cs typeface="Times New Roman" panose="02020603050405020304" pitchFamily="18" charset="0"/>
              </a:rPr>
              <a:t> function called </a:t>
            </a:r>
            <a:r>
              <a:rPr lang="en-US" sz="2400" dirty="0" err="1">
                <a:latin typeface="Times New Roman" panose="02020603050405020304" pitchFamily="18" charset="0"/>
                <a:cs typeface="Times New Roman" panose="02020603050405020304" pitchFamily="18" charset="0"/>
              </a:rPr>
              <a:t>showHint</a:t>
            </a:r>
            <a:r>
              <a:rPr lang="en-US" sz="2400" dirty="0">
                <a:latin typeface="Times New Roman" panose="02020603050405020304" pitchFamily="18" charset="0"/>
                <a:cs typeface="Times New Roman" panose="02020603050405020304" pitchFamily="18" charset="0"/>
              </a:rPr>
              <a:t>() is executed</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function is triggered by the </a:t>
            </a:r>
            <a:r>
              <a:rPr lang="en-US" sz="2400" dirty="0" err="1">
                <a:latin typeface="Times New Roman" panose="02020603050405020304" pitchFamily="18" charset="0"/>
                <a:cs typeface="Times New Roman" panose="02020603050405020304" pitchFamily="18" charset="0"/>
              </a:rPr>
              <a:t>onkeyup</a:t>
            </a:r>
            <a:r>
              <a:rPr lang="en-US" sz="2400" dirty="0">
                <a:latin typeface="Times New Roman" panose="02020603050405020304" pitchFamily="18" charset="0"/>
                <a:cs typeface="Times New Roman" panose="02020603050405020304" pitchFamily="18" charset="0"/>
              </a:rPr>
              <a:t> event.</a:t>
            </a:r>
          </a:p>
          <a:p>
            <a:pPr marL="0" indent="0">
              <a:buNone/>
            </a:pPr>
            <a:r>
              <a:rPr lang="en-US" sz="3200" b="1" dirty="0">
                <a:latin typeface="Times New Roman" panose="02020603050405020304" pitchFamily="18" charset="0"/>
                <a:cs typeface="Times New Roman" panose="02020603050405020304" pitchFamily="18" charset="0"/>
              </a:rPr>
              <a:t>Code explanation:</a:t>
            </a:r>
          </a:p>
          <a:p>
            <a:r>
              <a:rPr lang="en-US" sz="2400" dirty="0">
                <a:latin typeface="Times New Roman" panose="02020603050405020304" pitchFamily="18" charset="0"/>
                <a:cs typeface="Times New Roman" panose="02020603050405020304" pitchFamily="18" charset="0"/>
              </a:rPr>
              <a:t>First, check if the input field is empty (</a:t>
            </a:r>
            <a:r>
              <a:rPr lang="en-US" sz="2400" dirty="0" err="1">
                <a:latin typeface="Times New Roman" panose="02020603050405020304" pitchFamily="18" charset="0"/>
                <a:cs typeface="Times New Roman" panose="02020603050405020304" pitchFamily="18" charset="0"/>
              </a:rPr>
              <a:t>str.length</a:t>
            </a:r>
            <a:r>
              <a:rPr lang="en-US" sz="2400" dirty="0">
                <a:latin typeface="Times New Roman" panose="02020603050405020304" pitchFamily="18" charset="0"/>
                <a:cs typeface="Times New Roman" panose="02020603050405020304" pitchFamily="18" charset="0"/>
              </a:rPr>
              <a:t> == 0). If it is, clear the content of the </a:t>
            </a:r>
            <a:r>
              <a:rPr lang="en-US" sz="2400" dirty="0" err="1">
                <a:latin typeface="Times New Roman" panose="02020603050405020304" pitchFamily="18" charset="0"/>
                <a:cs typeface="Times New Roman" panose="02020603050405020304" pitchFamily="18" charset="0"/>
              </a:rPr>
              <a:t>txtHint</a:t>
            </a:r>
            <a:r>
              <a:rPr lang="en-US" sz="2400" dirty="0">
                <a:latin typeface="Times New Roman" panose="02020603050405020304" pitchFamily="18" charset="0"/>
                <a:cs typeface="Times New Roman" panose="02020603050405020304" pitchFamily="18" charset="0"/>
              </a:rPr>
              <a:t> placeholder and exit the function.</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Create an </a:t>
            </a:r>
            <a:r>
              <a:rPr lang="en-US" sz="2400" dirty="0" err="1">
                <a:latin typeface="Times New Roman" panose="02020603050405020304" pitchFamily="18" charset="0"/>
                <a:cs typeface="Times New Roman" panose="02020603050405020304" pitchFamily="18" charset="0"/>
              </a:rPr>
              <a:t>XMLHttpRequest</a:t>
            </a:r>
            <a:r>
              <a:rPr lang="en-US" sz="2400" dirty="0">
                <a:latin typeface="Times New Roman" panose="02020603050405020304" pitchFamily="18" charset="0"/>
                <a:cs typeface="Times New Roman" panose="02020603050405020304" pitchFamily="18" charset="0"/>
              </a:rPr>
              <a:t> object</a:t>
            </a:r>
          </a:p>
          <a:p>
            <a:r>
              <a:rPr lang="en-US" sz="2400" dirty="0">
                <a:latin typeface="Times New Roman" panose="02020603050405020304" pitchFamily="18" charset="0"/>
                <a:cs typeface="Times New Roman" panose="02020603050405020304" pitchFamily="18" charset="0"/>
              </a:rPr>
              <a:t>Create the function to be executed when the server response is ready</a:t>
            </a:r>
          </a:p>
          <a:p>
            <a:r>
              <a:rPr lang="en-US" sz="2400" dirty="0">
                <a:latin typeface="Times New Roman" panose="02020603050405020304" pitchFamily="18" charset="0"/>
                <a:cs typeface="Times New Roman" panose="02020603050405020304" pitchFamily="18" charset="0"/>
              </a:rPr>
              <a:t>Send the request off to an ASP file (gethint.asp) on the server</a:t>
            </a:r>
          </a:p>
          <a:p>
            <a:r>
              <a:rPr lang="en-US" sz="2400" dirty="0">
                <a:latin typeface="Times New Roman" panose="02020603050405020304" pitchFamily="18" charset="0"/>
                <a:cs typeface="Times New Roman" panose="02020603050405020304" pitchFamily="18" charset="0"/>
              </a:rPr>
              <a:t>Notice that q parameter is added </a:t>
            </a:r>
            <a:r>
              <a:rPr lang="en-US" sz="2400" dirty="0" err="1">
                <a:latin typeface="Times New Roman" panose="02020603050405020304" pitchFamily="18" charset="0"/>
                <a:cs typeface="Times New Roman" panose="02020603050405020304" pitchFamily="18" charset="0"/>
              </a:rPr>
              <a:t>gethint.asp?q</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str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str</a:t>
            </a:r>
            <a:r>
              <a:rPr lang="en-US" sz="2400" dirty="0">
                <a:latin typeface="Times New Roman" panose="02020603050405020304" pitchFamily="18" charset="0"/>
                <a:cs typeface="Times New Roman" panose="02020603050405020304" pitchFamily="18" charset="0"/>
              </a:rPr>
              <a:t> variable holds the content of the input field</a:t>
            </a:r>
            <a:br>
              <a:rPr lang="en-US"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40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anim calcmode="lin" valueType="num">
                                      <p:cBhvr>
                                        <p:cTn id="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1000"/>
                                        <p:tgtEl>
                                          <p:spTgt spid="3">
                                            <p:txEl>
                                              <p:pRg st="9" end="9"/>
                                            </p:txEl>
                                          </p:spTgt>
                                        </p:tgtEl>
                                      </p:cBhvr>
                                    </p:animEffect>
                                    <p:anim calcmode="lin" valueType="num">
                                      <p:cBhvr>
                                        <p:cTn id="4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060"/>
            <a:ext cx="8839200" cy="6172200"/>
          </a:xfrm>
        </p:spPr>
        <p:txBody>
          <a:bodyPr>
            <a:noAutofit/>
          </a:bodyPr>
          <a:lstStyle/>
          <a:p>
            <a:pPr marL="0" indent="0" algn="ctr">
              <a:buNone/>
            </a:pPr>
            <a:r>
              <a:rPr lang="en-US" sz="1400" b="1" dirty="0">
                <a:latin typeface="Times New Roman" panose="02020603050405020304" pitchFamily="18" charset="0"/>
                <a:cs typeface="Times New Roman" panose="02020603050405020304" pitchFamily="18" charset="0"/>
              </a:rPr>
              <a:t>Example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&lt;!DOCTYPE html&gt;&lt;html&gt;&lt;body&gt;</a:t>
            </a:r>
          </a:p>
          <a:p>
            <a:pPr marL="0" indent="0">
              <a:buNone/>
            </a:pPr>
            <a:r>
              <a:rPr lang="en-US" sz="1400" dirty="0">
                <a:latin typeface="Times New Roman" panose="02020603050405020304" pitchFamily="18" charset="0"/>
                <a:cs typeface="Times New Roman" panose="02020603050405020304" pitchFamily="18" charset="0"/>
              </a:rPr>
              <a:t>&lt;h2&gt;The </a:t>
            </a:r>
            <a:r>
              <a:rPr lang="en-US" sz="1400" dirty="0" err="1">
                <a:latin typeface="Times New Roman" panose="02020603050405020304" pitchFamily="18" charset="0"/>
                <a:cs typeface="Times New Roman" panose="02020603050405020304" pitchFamily="18" charset="0"/>
              </a:rPr>
              <a:t>XMLHttpRequest</a:t>
            </a:r>
            <a:r>
              <a:rPr lang="en-US" sz="1400" dirty="0">
                <a:latin typeface="Times New Roman" panose="02020603050405020304" pitchFamily="18" charset="0"/>
                <a:cs typeface="Times New Roman" panose="02020603050405020304" pitchFamily="18" charset="0"/>
              </a:rPr>
              <a:t> Object&lt;/h2&gt;</a:t>
            </a:r>
          </a:p>
          <a:p>
            <a:pPr marL="0" indent="0">
              <a:buNone/>
            </a:pPr>
            <a:r>
              <a:rPr lang="en-US" sz="1400" dirty="0">
                <a:latin typeface="Times New Roman" panose="02020603050405020304" pitchFamily="18" charset="0"/>
                <a:cs typeface="Times New Roman" panose="02020603050405020304" pitchFamily="18" charset="0"/>
              </a:rPr>
              <a:t>&lt;h3&gt;Start typing a name in the input field below:&lt;/h3&gt;</a:t>
            </a:r>
          </a:p>
          <a:p>
            <a:pPr marL="0" indent="0">
              <a:buNone/>
            </a:pPr>
            <a:r>
              <a:rPr lang="en-US" sz="1400" dirty="0">
                <a:latin typeface="Times New Roman" panose="02020603050405020304" pitchFamily="18" charset="0"/>
                <a:cs typeface="Times New Roman" panose="02020603050405020304" pitchFamily="18" charset="0"/>
              </a:rPr>
              <a:t>&lt;p&gt;Suggestions: &lt;span id="</a:t>
            </a:r>
            <a:r>
              <a:rPr lang="en-US" sz="1400" dirty="0" err="1">
                <a:latin typeface="Times New Roman" panose="02020603050405020304" pitchFamily="18" charset="0"/>
                <a:cs typeface="Times New Roman" panose="02020603050405020304" pitchFamily="18" charset="0"/>
              </a:rPr>
              <a:t>txtHint</a:t>
            </a:r>
            <a:r>
              <a:rPr lang="en-US" sz="1400" dirty="0">
                <a:latin typeface="Times New Roman" panose="02020603050405020304" pitchFamily="18" charset="0"/>
                <a:cs typeface="Times New Roman" panose="02020603050405020304" pitchFamily="18" charset="0"/>
              </a:rPr>
              <a:t>"&gt;&lt;/span&gt;&lt;/p&gt; </a:t>
            </a:r>
          </a:p>
          <a:p>
            <a:pPr marL="0" indent="0">
              <a:buNone/>
            </a:pPr>
            <a:r>
              <a:rPr lang="en-US" sz="1400" dirty="0">
                <a:latin typeface="Times New Roman" panose="02020603050405020304" pitchFamily="18" charset="0"/>
                <a:cs typeface="Times New Roman" panose="02020603050405020304" pitchFamily="18" charset="0"/>
              </a:rPr>
              <a:t>&lt;p&gt;First name: &lt;input type="text" id="txt1" </a:t>
            </a:r>
            <a:r>
              <a:rPr lang="en-US" sz="1400" dirty="0" err="1">
                <a:latin typeface="Times New Roman" panose="02020603050405020304" pitchFamily="18" charset="0"/>
                <a:cs typeface="Times New Roman" panose="02020603050405020304" pitchFamily="18" charset="0"/>
              </a:rPr>
              <a:t>onkeyup</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showHint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this.value</a:t>
            </a:r>
            <a:r>
              <a:rPr lang="en-US" sz="1400" dirty="0">
                <a:latin typeface="Times New Roman" panose="02020603050405020304" pitchFamily="18" charset="0"/>
                <a:cs typeface="Times New Roman" panose="02020603050405020304" pitchFamily="18" charset="0"/>
              </a:rPr>
              <a:t>)"&gt;&lt;/p&gt;</a:t>
            </a:r>
          </a:p>
          <a:p>
            <a:pPr marL="0" indent="0">
              <a:buNone/>
            </a:pPr>
            <a:r>
              <a:rPr lang="en-US" sz="1400" dirty="0">
                <a:latin typeface="Times New Roman" panose="02020603050405020304" pitchFamily="18" charset="0"/>
                <a:cs typeface="Times New Roman" panose="02020603050405020304" pitchFamily="18" charset="0"/>
              </a:rPr>
              <a:t>&lt;script&gt;</a:t>
            </a:r>
          </a:p>
          <a:p>
            <a:pPr marL="0" indent="0">
              <a:buNone/>
            </a:pPr>
            <a:r>
              <a:rPr lang="en-US" sz="1400" dirty="0">
                <a:latin typeface="Times New Roman" panose="02020603050405020304" pitchFamily="18" charset="0"/>
                <a:cs typeface="Times New Roman" panose="02020603050405020304" pitchFamily="18" charset="0"/>
              </a:rPr>
              <a:t>function </a:t>
            </a:r>
            <a:r>
              <a:rPr lang="en-US" sz="1400" dirty="0" err="1">
                <a:latin typeface="Times New Roman" panose="02020603050405020304" pitchFamily="18" charset="0"/>
                <a:cs typeface="Times New Roman" panose="02020603050405020304" pitchFamily="18" charset="0"/>
              </a:rPr>
              <a:t>showHint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str</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xhttp</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str.length</a:t>
            </a:r>
            <a:r>
              <a:rPr lang="en-US" sz="1400" dirty="0">
                <a:latin typeface="Times New Roman" panose="02020603050405020304" pitchFamily="18" charset="0"/>
                <a:cs typeface="Times New Roman" panose="02020603050405020304" pitchFamily="18" charset="0"/>
              </a:rPr>
              <a:t> == 0) { </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document.getElementById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txtHint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innerHTML</a:t>
            </a: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return;</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xhttp</a:t>
            </a:r>
            <a:r>
              <a:rPr lang="en-US" sz="1400" dirty="0">
                <a:latin typeface="Times New Roman" panose="02020603050405020304" pitchFamily="18" charset="0"/>
                <a:cs typeface="Times New Roman" panose="02020603050405020304" pitchFamily="18" charset="0"/>
              </a:rPr>
              <a:t> = new </a:t>
            </a:r>
            <a:r>
              <a:rPr lang="en-US" sz="1400" dirty="0" err="1">
                <a:latin typeface="Times New Roman" panose="02020603050405020304" pitchFamily="18" charset="0"/>
                <a:cs typeface="Times New Roman" panose="02020603050405020304" pitchFamily="18" charset="0"/>
              </a:rPr>
              <a:t>XMLHttpRequest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xhttp.onreadystatechange</a:t>
            </a:r>
            <a:r>
              <a:rPr lang="en-US" sz="1400" dirty="0">
                <a:latin typeface="Times New Roman" panose="02020603050405020304" pitchFamily="18" charset="0"/>
                <a:cs typeface="Times New Roman" panose="02020603050405020304" pitchFamily="18" charset="0"/>
              </a:rPr>
              <a:t> = function() {</a:t>
            </a:r>
          </a:p>
          <a:p>
            <a:pPr marL="0" indent="0">
              <a:buNone/>
            </a:pPr>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this.readyState</a:t>
            </a:r>
            <a:r>
              <a:rPr lang="en-US" sz="1400" dirty="0">
                <a:latin typeface="Times New Roman" panose="02020603050405020304" pitchFamily="18" charset="0"/>
                <a:cs typeface="Times New Roman" panose="02020603050405020304" pitchFamily="18" charset="0"/>
              </a:rPr>
              <a:t> == 4 &amp;&amp; </a:t>
            </a:r>
            <a:r>
              <a:rPr lang="en-US" sz="1400" dirty="0" err="1">
                <a:latin typeface="Times New Roman" panose="02020603050405020304" pitchFamily="18" charset="0"/>
                <a:cs typeface="Times New Roman" panose="02020603050405020304" pitchFamily="18" charset="0"/>
              </a:rPr>
              <a:t>this.status</a:t>
            </a:r>
            <a:r>
              <a:rPr lang="en-US" sz="1400" dirty="0">
                <a:latin typeface="Times New Roman" panose="02020603050405020304" pitchFamily="18" charset="0"/>
                <a:cs typeface="Times New Roman" panose="02020603050405020304" pitchFamily="18" charset="0"/>
              </a:rPr>
              <a:t> == 200) {</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document.getElementById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txtHint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innerHTML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this.responseText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   };   </a:t>
            </a:r>
            <a:r>
              <a:rPr lang="en-US" sz="1400" dirty="0" err="1">
                <a:latin typeface="Times New Roman" panose="02020603050405020304" pitchFamily="18" charset="0"/>
                <a:cs typeface="Times New Roman" panose="02020603050405020304" pitchFamily="18" charset="0"/>
              </a:rPr>
              <a:t>xhttp.open</a:t>
            </a:r>
            <a:r>
              <a:rPr lang="en-US" sz="1400" dirty="0">
                <a:latin typeface="Times New Roman" panose="02020603050405020304" pitchFamily="18" charset="0"/>
                <a:cs typeface="Times New Roman" panose="02020603050405020304" pitchFamily="18" charset="0"/>
              </a:rPr>
              <a:t>("GET", "</a:t>
            </a:r>
            <a:r>
              <a:rPr lang="en-US" sz="1400" dirty="0" err="1">
                <a:latin typeface="Times New Roman" panose="02020603050405020304" pitchFamily="18" charset="0"/>
                <a:cs typeface="Times New Roman" panose="02020603050405020304" pitchFamily="18" charset="0"/>
              </a:rPr>
              <a:t>gethint.asp?q</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str</a:t>
            </a:r>
            <a:r>
              <a:rPr lang="en-US" sz="1400" dirty="0">
                <a:latin typeface="Times New Roman" panose="02020603050405020304" pitchFamily="18" charset="0"/>
                <a:cs typeface="Times New Roman" panose="02020603050405020304" pitchFamily="18" charset="0"/>
              </a:rPr>
              <a:t>, true);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xhttp.send</a:t>
            </a:r>
            <a:r>
              <a:rPr lang="en-US" sz="1400" dirty="0">
                <a:latin typeface="Times New Roman" panose="02020603050405020304" pitchFamily="18" charset="0"/>
                <a:cs typeface="Times New Roman" panose="02020603050405020304" pitchFamily="18" charset="0"/>
              </a:rPr>
              <a:t>(); } &lt;/script&gt; &lt;/body&gt; &lt;/html&gt;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97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1143000"/>
          </a:xfrm>
          <a:prstGeom prst="rect">
            <a:avLst/>
          </a:prstGeom>
        </p:spPr>
        <p:txBody>
          <a:bodyPr>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a:latin typeface="Times New Roman" panose="02020603050405020304" pitchFamily="18" charset="0"/>
                <a:cs typeface="Times New Roman" panose="02020603050405020304" pitchFamily="18" charset="0"/>
              </a:rPr>
              <a:t>Application of JavaScript</a:t>
            </a:r>
            <a:br>
              <a:rPr lang="en-US" sz="360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219200"/>
            <a:ext cx="8229600" cy="4846320"/>
          </a:xfrm>
          <a:prstGeom prst="rect">
            <a:avLst/>
          </a:prstGeom>
        </p:spPr>
        <p:txBody>
          <a:bodyPr>
            <a:normAutofit lnSpcReduction="1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200000"/>
              </a:lnSpc>
            </a:pPr>
            <a:r>
              <a:rPr lang="en-US" sz="2400" dirty="0">
                <a:latin typeface="Times New Roman" panose="02020603050405020304" pitchFamily="18" charset="0"/>
                <a:cs typeface="Times New Roman" panose="02020603050405020304" pitchFamily="18" charset="0"/>
              </a:rPr>
              <a:t>Client-side validation.</a:t>
            </a:r>
          </a:p>
          <a:p>
            <a:pPr>
              <a:lnSpc>
                <a:spcPct val="200000"/>
              </a:lnSpc>
            </a:pPr>
            <a:r>
              <a:rPr lang="en-US" sz="2400" dirty="0">
                <a:latin typeface="Times New Roman" panose="02020603050405020304" pitchFamily="18" charset="0"/>
                <a:cs typeface="Times New Roman" panose="02020603050405020304" pitchFamily="18" charset="0"/>
              </a:rPr>
              <a:t>Dynamic drop-down menus.</a:t>
            </a:r>
          </a:p>
          <a:p>
            <a:pPr>
              <a:lnSpc>
                <a:spcPct val="200000"/>
              </a:lnSpc>
            </a:pPr>
            <a:r>
              <a:rPr lang="en-US" sz="2400" dirty="0">
                <a:latin typeface="Times New Roman" panose="02020603050405020304" pitchFamily="18" charset="0"/>
                <a:cs typeface="Times New Roman" panose="02020603050405020304" pitchFamily="18" charset="0"/>
              </a:rPr>
              <a:t>Displaying date and time.</a:t>
            </a:r>
          </a:p>
          <a:p>
            <a:pPr>
              <a:lnSpc>
                <a:spcPct val="200000"/>
              </a:lnSpc>
            </a:pPr>
            <a:r>
              <a:rPr lang="en-US" sz="2400" dirty="0">
                <a:latin typeface="Times New Roman" panose="02020603050405020304" pitchFamily="18" charset="0"/>
                <a:cs typeface="Times New Roman" panose="02020603050405020304" pitchFamily="18" charset="0"/>
              </a:rPr>
              <a:t>Displaying pop-up windows and dialog boxes (like an alert dialog box, confirm dialog box and prompt dialog box).</a:t>
            </a:r>
          </a:p>
          <a:p>
            <a:pPr>
              <a:lnSpc>
                <a:spcPct val="200000"/>
              </a:lnSpc>
            </a:pPr>
            <a:r>
              <a:rPr lang="en-US" sz="2400" dirty="0">
                <a:latin typeface="Times New Roman" panose="02020603050405020304" pitchFamily="18" charset="0"/>
                <a:cs typeface="Times New Roman" panose="02020603050405020304" pitchFamily="18" charset="0"/>
              </a:rPr>
              <a:t>Displaying clocks etc.</a:t>
            </a:r>
          </a:p>
          <a:p>
            <a:pPr marL="0" indent="0">
              <a:lnSpc>
                <a:spcPct val="200000"/>
              </a:lnSpc>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31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810000" cy="7543800"/>
          </a:xfrm>
        </p:spPr>
        <p:txBody>
          <a:bodyPr>
            <a:noAutofit/>
          </a:bodyPr>
          <a:lstStyle/>
          <a:p>
            <a:pPr marL="0" indent="0" algn="ctr">
              <a:buNone/>
            </a:pPr>
            <a:r>
              <a:rPr lang="en-US" sz="1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 ASP File - "gethint.asp“:</a:t>
            </a:r>
          </a:p>
          <a:p>
            <a:pPr marL="0" indent="0">
              <a:buNone/>
            </a:pPr>
            <a:r>
              <a:rPr lang="en-US" b="1" dirty="0">
                <a:latin typeface="Times New Roman" panose="02020603050405020304" pitchFamily="18" charset="0"/>
                <a:cs typeface="Times New Roman" panose="02020603050405020304" pitchFamily="18" charset="0"/>
              </a:rPr>
              <a:t>&lt;%</a:t>
            </a:r>
            <a:br>
              <a:rPr lang="en-US" sz="3200" b="1" dirty="0">
                <a:latin typeface="Times New Roman" panose="02020603050405020304" pitchFamily="18" charset="0"/>
                <a:cs typeface="Times New Roman" panose="02020603050405020304" pitchFamily="18" charset="0"/>
              </a:rPr>
            </a:br>
            <a:r>
              <a:rPr lang="en-US" sz="1400" b="1" dirty="0" err="1">
                <a:latin typeface="Times New Roman" panose="02020603050405020304" pitchFamily="18" charset="0"/>
                <a:cs typeface="Times New Roman" panose="02020603050405020304" pitchFamily="18" charset="0"/>
              </a:rPr>
              <a:t>response.expires</a:t>
            </a:r>
            <a:r>
              <a:rPr lang="en-US" sz="1400" b="1" dirty="0">
                <a:latin typeface="Times New Roman" panose="02020603050405020304" pitchFamily="18" charset="0"/>
                <a:cs typeface="Times New Roman" panose="02020603050405020304" pitchFamily="18" charset="0"/>
              </a:rPr>
              <a:t>=-1</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dim a(30)</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'Fill up array with names</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a(1)="Anna"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a(2)="Brittany"</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a(3)="Cinderella"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a(4)="Diana"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a(5)="Eva"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a(6)="Fiona"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a(7)="</a:t>
            </a:r>
            <a:r>
              <a:rPr lang="en-US" sz="1400" b="1" dirty="0" err="1">
                <a:latin typeface="Times New Roman" panose="02020603050405020304" pitchFamily="18" charset="0"/>
                <a:cs typeface="Times New Roman" panose="02020603050405020304" pitchFamily="18" charset="0"/>
              </a:rPr>
              <a:t>Gunda</a:t>
            </a:r>
            <a:r>
              <a:rPr lang="en-US" sz="1400" b="1" dirty="0">
                <a:latin typeface="Times New Roman" panose="02020603050405020304" pitchFamily="18" charset="0"/>
                <a:cs typeface="Times New Roman" panose="02020603050405020304" pitchFamily="18" charset="0"/>
              </a:rPr>
              <a:t>"</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a(8)="</a:t>
            </a:r>
            <a:r>
              <a:rPr lang="en-US" sz="1400" b="1" dirty="0" err="1">
                <a:latin typeface="Times New Roman" panose="02020603050405020304" pitchFamily="18" charset="0"/>
                <a:cs typeface="Times New Roman" panose="02020603050405020304" pitchFamily="18" charset="0"/>
              </a:rPr>
              <a:t>Hege</a:t>
            </a:r>
            <a:r>
              <a:rPr lang="en-US" sz="1400" b="1" dirty="0">
                <a:latin typeface="Times New Roman" panose="02020603050405020304" pitchFamily="18" charset="0"/>
                <a:cs typeface="Times New Roman" panose="02020603050405020304" pitchFamily="18" charset="0"/>
              </a:rPr>
              <a:t>"</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a(9)="Inga"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a(10)="Johanna"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a(11)="Kitty"</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a(12)="Linda"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a(13)="Nina"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a(14)="Ophelia"</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a(15)="Petunia"</a:t>
            </a:r>
            <a:br>
              <a:rPr lang="en-US" sz="1400" dirty="0">
                <a:latin typeface="Times New Roman" panose="02020603050405020304" pitchFamily="18" charset="0"/>
                <a:cs typeface="Times New Roman" panose="02020603050405020304" pitchFamily="18" charset="0"/>
              </a:rPr>
            </a:br>
            <a:endParaRPr lang="en-US" sz="105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876800" y="457200"/>
            <a:ext cx="4375403" cy="67403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'get the q parameter from URL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q=</a:t>
            </a:r>
            <a:r>
              <a:rPr lang="en-US" dirty="0" err="1">
                <a:latin typeface="Times New Roman" panose="02020603050405020304" pitchFamily="18" charset="0"/>
                <a:cs typeface="Times New Roman" panose="02020603050405020304" pitchFamily="18" charset="0"/>
              </a:rPr>
              <a:t>ucase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request.querystring</a:t>
            </a:r>
            <a:r>
              <a:rPr lang="en-US" dirty="0">
                <a:latin typeface="Times New Roman" panose="02020603050405020304" pitchFamily="18" charset="0"/>
                <a:cs typeface="Times New Roman" panose="02020603050405020304" pitchFamily="18" charset="0"/>
              </a:rPr>
              <a:t>("q"))</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'lookup all hints from array if length of q&gt;0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(q)&gt;0 then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hint=""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 to 30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if q=</a:t>
            </a:r>
            <a:r>
              <a:rPr lang="en-US" dirty="0" err="1">
                <a:latin typeface="Times New Roman" panose="02020603050405020304" pitchFamily="18" charset="0"/>
                <a:cs typeface="Times New Roman" panose="02020603050405020304" pitchFamily="18" charset="0"/>
              </a:rPr>
              <a:t>ucase</a:t>
            </a:r>
            <a:r>
              <a:rPr lang="en-US" dirty="0">
                <a:latin typeface="Times New Roman" panose="02020603050405020304" pitchFamily="18" charset="0"/>
                <a:cs typeface="Times New Roman" panose="02020603050405020304" pitchFamily="18" charset="0"/>
              </a:rPr>
              <a:t>(mid(a(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),1,len(q))) then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if hint="" then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hint=a(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else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hint=hint &amp; " , " &amp;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end if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end if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next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if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'Output "no suggestion" if no hint were found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'or output the correct values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hint="" then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response.write</a:t>
            </a:r>
            <a:r>
              <a:rPr lang="en-US" dirty="0">
                <a:latin typeface="Times New Roman" panose="02020603050405020304" pitchFamily="18" charset="0"/>
                <a:cs typeface="Times New Roman" panose="02020603050405020304" pitchFamily="18" charset="0"/>
              </a:rPr>
              <a:t>("no suggestion")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else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response.write</a:t>
            </a:r>
            <a:r>
              <a:rPr lang="en-US" dirty="0">
                <a:latin typeface="Times New Roman" panose="02020603050405020304" pitchFamily="18" charset="0"/>
                <a:cs typeface="Times New Roman" panose="02020603050405020304" pitchFamily="18" charset="0"/>
              </a:rPr>
              <a:t>(hint)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if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%&gt;</a:t>
            </a: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86000" y="1371600"/>
            <a:ext cx="2590800" cy="470898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a(16)="Amanda"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a(17)="Raquel"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a(18)="Cindy"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a(19)="Doris"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a(20)="Eve"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a(21)="Evita"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a(22)="</a:t>
            </a:r>
            <a:r>
              <a:rPr lang="en-US" dirty="0" err="1">
                <a:latin typeface="Times New Roman" panose="02020603050405020304" pitchFamily="18" charset="0"/>
                <a:cs typeface="Times New Roman" panose="02020603050405020304" pitchFamily="18" charset="0"/>
              </a:rPr>
              <a:t>Sunniva</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a(23)="</a:t>
            </a:r>
            <a:r>
              <a:rPr lang="en-US" dirty="0" err="1">
                <a:latin typeface="Times New Roman" panose="02020603050405020304" pitchFamily="18" charset="0"/>
                <a:cs typeface="Times New Roman" panose="02020603050405020304" pitchFamily="18" charset="0"/>
              </a:rPr>
              <a:t>Tove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a(24)="</a:t>
            </a:r>
            <a:r>
              <a:rPr lang="en-US" dirty="0" err="1">
                <a:latin typeface="Times New Roman" panose="02020603050405020304" pitchFamily="18" charset="0"/>
                <a:cs typeface="Times New Roman" panose="02020603050405020304" pitchFamily="18" charset="0"/>
              </a:rPr>
              <a:t>Unni</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a(25)="Violet"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a(26)="Liza"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a(27)="Elizabeth"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a(28)="Ellen"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a(29)="</a:t>
            </a:r>
            <a:r>
              <a:rPr lang="en-US" dirty="0" err="1">
                <a:latin typeface="Times New Roman" panose="02020603050405020304" pitchFamily="18" charset="0"/>
                <a:cs typeface="Times New Roman" panose="02020603050405020304" pitchFamily="18" charset="0"/>
              </a:rPr>
              <a:t>Wenche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a(30)="Vicky"</a:t>
            </a:r>
            <a:br>
              <a:rPr lang="en-US" dirty="0">
                <a:latin typeface="Times New Roman" panose="02020603050405020304" pitchFamily="18" charset="0"/>
                <a:cs typeface="Times New Roman" panose="02020603050405020304" pitchFamily="18" charset="0"/>
              </a:rPr>
            </a:br>
            <a:endParaRPr lang="en-US" sz="12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8060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ctr"/>
            <a:r>
              <a:rPr lang="en-US" sz="3200" dirty="0"/>
              <a:t>AJAX Database Example</a:t>
            </a:r>
            <a:br>
              <a:rPr lang="en-US" sz="3200" dirty="0"/>
            </a:br>
            <a:endParaRPr lang="en-US" sz="3200" dirty="0"/>
          </a:p>
        </p:txBody>
      </p:sp>
      <p:sp>
        <p:nvSpPr>
          <p:cNvPr id="3" name="Content Placeholder 2"/>
          <p:cNvSpPr>
            <a:spLocks noGrp="1"/>
          </p:cNvSpPr>
          <p:nvPr>
            <p:ph idx="1"/>
          </p:nvPr>
        </p:nvSpPr>
        <p:spPr>
          <a:xfrm>
            <a:off x="27296" y="457200"/>
            <a:ext cx="8964304" cy="6477000"/>
          </a:xfrm>
        </p:spPr>
        <p:txBody>
          <a:bodyPr>
            <a:normAutofit fontScale="32500" lnSpcReduction="20000"/>
          </a:bodyPr>
          <a:lstStyle/>
          <a:p>
            <a:r>
              <a:rPr lang="en-US" sz="7200" dirty="0">
                <a:latin typeface="Times New Roman" panose="02020603050405020304" pitchFamily="18" charset="0"/>
                <a:cs typeface="Times New Roman" panose="02020603050405020304" pitchFamily="18" charset="0"/>
              </a:rPr>
              <a:t>AJAX can be used for interactive communication with a database.</a:t>
            </a:r>
          </a:p>
          <a:p>
            <a:pPr marL="0" indent="0">
              <a:buNone/>
            </a:pPr>
            <a:r>
              <a:rPr lang="en-US" sz="4800" dirty="0">
                <a:latin typeface="Times New Roman" panose="02020603050405020304" pitchFamily="18" charset="0"/>
                <a:cs typeface="Times New Roman" panose="02020603050405020304" pitchFamily="18" charset="0"/>
              </a:rPr>
              <a:t>&lt;!DOCTYPE html&gt;&lt;html&gt;&lt;style&gt;</a:t>
            </a:r>
          </a:p>
          <a:p>
            <a:pPr marL="0" indent="0">
              <a:buNone/>
            </a:pPr>
            <a:r>
              <a:rPr lang="en-US" sz="4800" dirty="0" err="1">
                <a:latin typeface="Times New Roman" panose="02020603050405020304" pitchFamily="18" charset="0"/>
                <a:cs typeface="Times New Roman" panose="02020603050405020304" pitchFamily="18" charset="0"/>
              </a:rPr>
              <a:t>table,th,td</a:t>
            </a:r>
            <a:r>
              <a:rPr lang="en-US" sz="4800" dirty="0">
                <a:latin typeface="Times New Roman" panose="02020603050405020304" pitchFamily="18" charset="0"/>
                <a:cs typeface="Times New Roman" panose="02020603050405020304" pitchFamily="18" charset="0"/>
              </a:rPr>
              <a:t> {</a:t>
            </a:r>
          </a:p>
          <a:p>
            <a:pPr marL="0" indent="0">
              <a:buNone/>
            </a:pPr>
            <a:r>
              <a:rPr lang="en-US" sz="4800" dirty="0">
                <a:latin typeface="Times New Roman" panose="02020603050405020304" pitchFamily="18" charset="0"/>
                <a:cs typeface="Times New Roman" panose="02020603050405020304" pitchFamily="18" charset="0"/>
              </a:rPr>
              <a:t>  border : 1px solid black;</a:t>
            </a:r>
          </a:p>
          <a:p>
            <a:pPr marL="0" indent="0">
              <a:buNone/>
            </a:pPr>
            <a:r>
              <a:rPr lang="en-US" sz="4800" dirty="0">
                <a:latin typeface="Times New Roman" panose="02020603050405020304" pitchFamily="18" charset="0"/>
                <a:cs typeface="Times New Roman" panose="02020603050405020304" pitchFamily="18" charset="0"/>
              </a:rPr>
              <a:t>  border-collapse: collapse;</a:t>
            </a:r>
          </a:p>
          <a:p>
            <a:pPr marL="0" indent="0">
              <a:buNone/>
            </a:pPr>
            <a:r>
              <a:rPr lang="en-US" sz="4800" dirty="0">
                <a:latin typeface="Times New Roman" panose="02020603050405020304" pitchFamily="18" charset="0"/>
                <a:cs typeface="Times New Roman" panose="02020603050405020304" pitchFamily="18" charset="0"/>
              </a:rPr>
              <a:t>}</a:t>
            </a:r>
          </a:p>
          <a:p>
            <a:pPr marL="0" indent="0">
              <a:buNone/>
            </a:pPr>
            <a:r>
              <a:rPr lang="en-US" sz="4800" dirty="0" err="1">
                <a:latin typeface="Times New Roman" panose="02020603050405020304" pitchFamily="18" charset="0"/>
                <a:cs typeface="Times New Roman" panose="02020603050405020304" pitchFamily="18" charset="0"/>
              </a:rPr>
              <a:t>th,td</a:t>
            </a:r>
            <a:r>
              <a:rPr lang="en-US" sz="4800" dirty="0">
                <a:latin typeface="Times New Roman" panose="02020603050405020304" pitchFamily="18" charset="0"/>
                <a:cs typeface="Times New Roman" panose="02020603050405020304" pitchFamily="18" charset="0"/>
              </a:rPr>
              <a:t> {</a:t>
            </a:r>
          </a:p>
          <a:p>
            <a:pPr marL="0" indent="0">
              <a:buNone/>
            </a:pPr>
            <a:r>
              <a:rPr lang="en-US" sz="4800" dirty="0">
                <a:latin typeface="Times New Roman" panose="02020603050405020304" pitchFamily="18" charset="0"/>
                <a:cs typeface="Times New Roman" panose="02020603050405020304" pitchFamily="18" charset="0"/>
              </a:rPr>
              <a:t>  padding: 5px;</a:t>
            </a:r>
          </a:p>
          <a:p>
            <a:pPr marL="0" indent="0">
              <a:buNone/>
            </a:pPr>
            <a:r>
              <a:rPr lang="en-US" sz="4800" dirty="0">
                <a:latin typeface="Times New Roman" panose="02020603050405020304" pitchFamily="18" charset="0"/>
                <a:cs typeface="Times New Roman" panose="02020603050405020304" pitchFamily="18" charset="0"/>
              </a:rPr>
              <a:t>}</a:t>
            </a:r>
          </a:p>
          <a:p>
            <a:pPr marL="0" indent="0">
              <a:buNone/>
            </a:pPr>
            <a:r>
              <a:rPr lang="en-US" sz="4800" dirty="0">
                <a:latin typeface="Times New Roman" panose="02020603050405020304" pitchFamily="18" charset="0"/>
                <a:cs typeface="Times New Roman" panose="02020603050405020304" pitchFamily="18" charset="0"/>
              </a:rPr>
              <a:t>&lt;/style&gt;</a:t>
            </a:r>
          </a:p>
          <a:p>
            <a:pPr marL="0" indent="0">
              <a:buNone/>
            </a:pPr>
            <a:r>
              <a:rPr lang="en-US" sz="4800" dirty="0">
                <a:latin typeface="Times New Roman" panose="02020603050405020304" pitchFamily="18" charset="0"/>
                <a:cs typeface="Times New Roman" panose="02020603050405020304" pitchFamily="18" charset="0"/>
              </a:rPr>
              <a:t>&lt;body&gt;</a:t>
            </a:r>
          </a:p>
          <a:p>
            <a:pPr marL="0" indent="0">
              <a:buNone/>
            </a:pPr>
            <a:r>
              <a:rPr lang="en-US" sz="4800" dirty="0">
                <a:latin typeface="Times New Roman" panose="02020603050405020304" pitchFamily="18" charset="0"/>
                <a:cs typeface="Times New Roman" panose="02020603050405020304" pitchFamily="18" charset="0"/>
              </a:rPr>
              <a:t>&lt;h2&gt;The </a:t>
            </a:r>
            <a:r>
              <a:rPr lang="en-US" sz="4800" dirty="0" err="1">
                <a:latin typeface="Times New Roman" panose="02020603050405020304" pitchFamily="18" charset="0"/>
                <a:cs typeface="Times New Roman" panose="02020603050405020304" pitchFamily="18" charset="0"/>
              </a:rPr>
              <a:t>XMLHttpRequest</a:t>
            </a:r>
            <a:r>
              <a:rPr lang="en-US" sz="4800" dirty="0">
                <a:latin typeface="Times New Roman" panose="02020603050405020304" pitchFamily="18" charset="0"/>
                <a:cs typeface="Times New Roman" panose="02020603050405020304" pitchFamily="18" charset="0"/>
              </a:rPr>
              <a:t> Object&lt;/h2&gt;</a:t>
            </a:r>
          </a:p>
          <a:p>
            <a:pPr marL="0" indent="0">
              <a:buNone/>
            </a:pPr>
            <a:r>
              <a:rPr lang="en-US" sz="4800" dirty="0">
                <a:latin typeface="Times New Roman" panose="02020603050405020304" pitchFamily="18" charset="0"/>
                <a:cs typeface="Times New Roman" panose="02020603050405020304" pitchFamily="18" charset="0"/>
              </a:rPr>
              <a:t>&lt;form action=""&gt; </a:t>
            </a:r>
          </a:p>
          <a:p>
            <a:pPr marL="0" indent="0">
              <a:buNone/>
            </a:pPr>
            <a:r>
              <a:rPr lang="en-US" sz="4800" dirty="0">
                <a:latin typeface="Times New Roman" panose="02020603050405020304" pitchFamily="18" charset="0"/>
                <a:cs typeface="Times New Roman" panose="02020603050405020304" pitchFamily="18" charset="0"/>
              </a:rPr>
              <a:t>  &lt;select name="customers" </a:t>
            </a:r>
            <a:r>
              <a:rPr lang="en-US" sz="4800" dirty="0" err="1">
                <a:latin typeface="Times New Roman" panose="02020603050405020304" pitchFamily="18" charset="0"/>
                <a:cs typeface="Times New Roman" panose="02020603050405020304" pitchFamily="18" charset="0"/>
              </a:rPr>
              <a:t>onchange</a:t>
            </a:r>
            <a:r>
              <a:rPr lang="en-US" sz="4800" dirty="0">
                <a:latin typeface="Times New Roman" panose="02020603050405020304" pitchFamily="18" charset="0"/>
                <a:cs typeface="Times New Roman" panose="02020603050405020304" pitchFamily="18" charset="0"/>
              </a:rPr>
              <a:t>=</a:t>
            </a:r>
          </a:p>
          <a:p>
            <a:pPr marL="0" indent="0">
              <a:buNone/>
            </a:pP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showCustomer</a:t>
            </a:r>
            <a:r>
              <a:rPr lang="en-US" sz="4800" dirty="0">
                <a:latin typeface="Times New Roman" panose="02020603050405020304" pitchFamily="18" charset="0"/>
                <a:cs typeface="Times New Roman" panose="02020603050405020304" pitchFamily="18" charset="0"/>
              </a:rPr>
              <a:t>(</a:t>
            </a:r>
            <a:r>
              <a:rPr lang="en-US" sz="4800" dirty="0" err="1">
                <a:latin typeface="Times New Roman" panose="02020603050405020304" pitchFamily="18" charset="0"/>
                <a:cs typeface="Times New Roman" panose="02020603050405020304" pitchFamily="18" charset="0"/>
              </a:rPr>
              <a:t>this.value</a:t>
            </a:r>
            <a:r>
              <a:rPr lang="en-US" sz="4800" dirty="0">
                <a:latin typeface="Times New Roman" panose="02020603050405020304" pitchFamily="18" charset="0"/>
                <a:cs typeface="Times New Roman" panose="02020603050405020304" pitchFamily="18" charset="0"/>
              </a:rPr>
              <a:t>)"&gt;</a:t>
            </a:r>
          </a:p>
          <a:p>
            <a:pPr marL="0" indent="0">
              <a:buNone/>
            </a:pPr>
            <a:r>
              <a:rPr lang="en-US" sz="4800" dirty="0">
                <a:latin typeface="Times New Roman" panose="02020603050405020304" pitchFamily="18" charset="0"/>
                <a:cs typeface="Times New Roman" panose="02020603050405020304" pitchFamily="18" charset="0"/>
              </a:rPr>
              <a:t>    &lt;option value=""&gt;Select a customer:&lt;/option&gt;</a:t>
            </a:r>
          </a:p>
          <a:p>
            <a:pPr marL="0" indent="0">
              <a:buNone/>
            </a:pPr>
            <a:r>
              <a:rPr lang="en-US" sz="4800" dirty="0">
                <a:latin typeface="Times New Roman" panose="02020603050405020304" pitchFamily="18" charset="0"/>
                <a:cs typeface="Times New Roman" panose="02020603050405020304" pitchFamily="18" charset="0"/>
              </a:rPr>
              <a:t>    &lt;option value="ALFKI"&gt;</a:t>
            </a:r>
            <a:r>
              <a:rPr lang="en-US" sz="4800" dirty="0" err="1">
                <a:latin typeface="Times New Roman" panose="02020603050405020304" pitchFamily="18" charset="0"/>
                <a:cs typeface="Times New Roman" panose="02020603050405020304" pitchFamily="18" charset="0"/>
              </a:rPr>
              <a:t>Alfreds</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Futterkiste</a:t>
            </a:r>
            <a:r>
              <a:rPr lang="en-US" sz="4800" dirty="0">
                <a:latin typeface="Times New Roman" panose="02020603050405020304" pitchFamily="18" charset="0"/>
                <a:cs typeface="Times New Roman" panose="02020603050405020304" pitchFamily="18" charset="0"/>
              </a:rPr>
              <a:t>&lt;/option&gt;</a:t>
            </a:r>
          </a:p>
          <a:p>
            <a:pPr marL="0" indent="0">
              <a:buNone/>
            </a:pPr>
            <a:r>
              <a:rPr lang="en-US" sz="4800" dirty="0">
                <a:latin typeface="Times New Roman" panose="02020603050405020304" pitchFamily="18" charset="0"/>
                <a:cs typeface="Times New Roman" panose="02020603050405020304" pitchFamily="18" charset="0"/>
              </a:rPr>
              <a:t>    &lt;option value="NORTS "&gt;North/South&lt;/option&gt;</a:t>
            </a:r>
          </a:p>
          <a:p>
            <a:pPr marL="0" indent="0">
              <a:buNone/>
            </a:pPr>
            <a:r>
              <a:rPr lang="en-US" sz="4800" dirty="0">
                <a:latin typeface="Times New Roman" panose="02020603050405020304" pitchFamily="18" charset="0"/>
                <a:cs typeface="Times New Roman" panose="02020603050405020304" pitchFamily="18" charset="0"/>
              </a:rPr>
              <a:t>    &lt;option value="WOLZA"&gt;</a:t>
            </a:r>
            <a:r>
              <a:rPr lang="en-US" sz="4800" dirty="0" err="1">
                <a:latin typeface="Times New Roman" panose="02020603050405020304" pitchFamily="18" charset="0"/>
                <a:cs typeface="Times New Roman" panose="02020603050405020304" pitchFamily="18" charset="0"/>
              </a:rPr>
              <a:t>Wolski</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Zajazd</a:t>
            </a:r>
            <a:r>
              <a:rPr lang="en-US" sz="4800" dirty="0">
                <a:latin typeface="Times New Roman" panose="02020603050405020304" pitchFamily="18" charset="0"/>
                <a:cs typeface="Times New Roman" panose="02020603050405020304" pitchFamily="18" charset="0"/>
              </a:rPr>
              <a:t>&lt;/option&gt;</a:t>
            </a:r>
          </a:p>
          <a:p>
            <a:pPr marL="0" indent="0">
              <a:buNone/>
            </a:pPr>
            <a:r>
              <a:rPr lang="en-US" sz="4800" dirty="0">
                <a:latin typeface="Times New Roman" panose="02020603050405020304" pitchFamily="18" charset="0"/>
                <a:cs typeface="Times New Roman" panose="02020603050405020304" pitchFamily="18" charset="0"/>
              </a:rPr>
              <a:t>  &lt;/select&gt;</a:t>
            </a: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962400" y="762000"/>
            <a:ext cx="5181600" cy="532453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&lt;/form&gt; &lt;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&gt;</a:t>
            </a:r>
          </a:p>
          <a:p>
            <a:r>
              <a:rPr lang="en-US" sz="1600" dirty="0">
                <a:latin typeface="Times New Roman" panose="02020603050405020304" pitchFamily="18" charset="0"/>
                <a:cs typeface="Times New Roman" panose="02020603050405020304" pitchFamily="18" charset="0"/>
              </a:rPr>
              <a:t>&lt;div id="</a:t>
            </a:r>
            <a:r>
              <a:rPr lang="en-US" sz="1600" dirty="0" err="1">
                <a:latin typeface="Times New Roman" panose="02020603050405020304" pitchFamily="18" charset="0"/>
                <a:cs typeface="Times New Roman" panose="02020603050405020304" pitchFamily="18" charset="0"/>
              </a:rPr>
              <a:t>txtHint</a:t>
            </a:r>
            <a:r>
              <a:rPr lang="en-US" sz="1600" dirty="0">
                <a:latin typeface="Times New Roman" panose="02020603050405020304" pitchFamily="18" charset="0"/>
                <a:cs typeface="Times New Roman" panose="02020603050405020304" pitchFamily="18" charset="0"/>
              </a:rPr>
              <a:t>"&gt;Customer info will be listed here...&lt;/div&gt; &lt;script&gt;</a:t>
            </a:r>
          </a:p>
          <a:p>
            <a:r>
              <a:rPr lang="en-US" sz="1600" dirty="0">
                <a:latin typeface="Times New Roman" panose="02020603050405020304" pitchFamily="18" charset="0"/>
                <a:cs typeface="Times New Roman" panose="02020603050405020304" pitchFamily="18" charset="0"/>
              </a:rPr>
              <a:t>function </a:t>
            </a:r>
            <a:r>
              <a:rPr lang="en-US" sz="1600" dirty="0" err="1">
                <a:latin typeface="Times New Roman" panose="02020603050405020304" pitchFamily="18" charset="0"/>
                <a:cs typeface="Times New Roman" panose="02020603050405020304" pitchFamily="18" charset="0"/>
              </a:rPr>
              <a:t>showCustomer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str</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str</a:t>
            </a:r>
            <a:r>
              <a:rPr lang="en-US" sz="1600" dirty="0">
                <a:latin typeface="Times New Roman" panose="02020603050405020304" pitchFamily="18" charset="0"/>
                <a:cs typeface="Times New Roman" panose="02020603050405020304" pitchFamily="18" charset="0"/>
              </a:rPr>
              <a:t> == "")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document.getElementById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txtHint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innerHTML</a:t>
            </a:r>
            <a:r>
              <a:rPr lang="en-US" sz="1600" dirty="0">
                <a:latin typeface="Times New Roman" panose="02020603050405020304" pitchFamily="18" charset="0"/>
                <a:cs typeface="Times New Roman" panose="02020603050405020304" pitchFamily="18" charset="0"/>
              </a:rPr>
              <a:t> = "";</a:t>
            </a:r>
          </a:p>
          <a:p>
            <a:r>
              <a:rPr lang="en-US" sz="1600" dirty="0">
                <a:latin typeface="Times New Roman" panose="02020603050405020304" pitchFamily="18" charset="0"/>
                <a:cs typeface="Times New Roman" panose="02020603050405020304" pitchFamily="18" charset="0"/>
              </a:rPr>
              <a:t>    return;</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XMLHttpRequest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xhttp.onreadystatechange</a:t>
            </a:r>
            <a:r>
              <a:rPr lang="en-US" sz="1600" dirty="0">
                <a:latin typeface="Times New Roman" panose="02020603050405020304" pitchFamily="18" charset="0"/>
                <a:cs typeface="Times New Roman" panose="02020603050405020304" pitchFamily="18" charset="0"/>
              </a:rPr>
              <a:t> = function() {</a:t>
            </a:r>
          </a:p>
          <a:p>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this.readyState</a:t>
            </a:r>
            <a:r>
              <a:rPr lang="en-US" sz="1600" dirty="0">
                <a:latin typeface="Times New Roman" panose="02020603050405020304" pitchFamily="18" charset="0"/>
                <a:cs typeface="Times New Roman" panose="02020603050405020304" pitchFamily="18" charset="0"/>
              </a:rPr>
              <a:t> == 4 &amp;&amp; </a:t>
            </a:r>
            <a:r>
              <a:rPr lang="en-US" sz="1600" dirty="0" err="1">
                <a:latin typeface="Times New Roman" panose="02020603050405020304" pitchFamily="18" charset="0"/>
                <a:cs typeface="Times New Roman" panose="02020603050405020304" pitchFamily="18" charset="0"/>
              </a:rPr>
              <a:t>this.status</a:t>
            </a:r>
            <a:r>
              <a:rPr lang="en-US" sz="1600" dirty="0">
                <a:latin typeface="Times New Roman" panose="02020603050405020304" pitchFamily="18" charset="0"/>
                <a:cs typeface="Times New Roman" panose="02020603050405020304" pitchFamily="18" charset="0"/>
              </a:rPr>
              <a:t> == 200)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document.getElementById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txtHint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innerHTML</a:t>
            </a:r>
            <a:r>
              <a:rPr lang="en-US" sz="1600" dirty="0">
                <a:latin typeface="Times New Roman" panose="02020603050405020304" pitchFamily="18" charset="0"/>
                <a:cs typeface="Times New Roman" panose="02020603050405020304" pitchFamily="18" charset="0"/>
              </a:rPr>
              <a:t> =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this.responseText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xhttp.open</a:t>
            </a:r>
            <a:r>
              <a:rPr lang="en-US" sz="1600" dirty="0">
                <a:latin typeface="Times New Roman" panose="02020603050405020304" pitchFamily="18" charset="0"/>
                <a:cs typeface="Times New Roman" panose="02020603050405020304" pitchFamily="18" charset="0"/>
              </a:rPr>
              <a:t>("GET", "</a:t>
            </a:r>
            <a:r>
              <a:rPr lang="en-US" sz="1600" dirty="0" err="1">
                <a:latin typeface="Times New Roman" panose="02020603050405020304" pitchFamily="18" charset="0"/>
                <a:cs typeface="Times New Roman" panose="02020603050405020304" pitchFamily="18" charset="0"/>
              </a:rPr>
              <a:t>getcustomer.php?q</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str</a:t>
            </a:r>
            <a:r>
              <a:rPr lang="en-US" sz="1600" dirty="0">
                <a:latin typeface="Times New Roman" panose="02020603050405020304" pitchFamily="18" charset="0"/>
                <a:cs typeface="Times New Roman" panose="02020603050405020304" pitchFamily="18" charset="0"/>
              </a:rPr>
              <a:t>, true);</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xhttp.send</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&lt;/script&gt;   &lt;/body&gt;   &lt;/html&gt;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057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674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Example Explained - The </a:t>
            </a:r>
            <a:r>
              <a:rPr lang="en-US" sz="2400" b="1" dirty="0" err="1">
                <a:latin typeface="Times New Roman" panose="02020603050405020304" pitchFamily="18" charset="0"/>
                <a:cs typeface="Times New Roman" panose="02020603050405020304" pitchFamily="18" charset="0"/>
              </a:rPr>
              <a:t>showCustomer</a:t>
            </a:r>
            <a:r>
              <a:rPr lang="en-US" sz="2400" b="1" dirty="0">
                <a:latin typeface="Times New Roman" panose="02020603050405020304" pitchFamily="18" charset="0"/>
                <a:cs typeface="Times New Roman" panose="02020603050405020304" pitchFamily="18" charset="0"/>
              </a:rPr>
              <a:t>() Function:</a:t>
            </a:r>
          </a:p>
          <a:p>
            <a:r>
              <a:rPr lang="en-US" sz="2000" dirty="0">
                <a:latin typeface="Times New Roman" panose="02020603050405020304" pitchFamily="18" charset="0"/>
                <a:cs typeface="Times New Roman" panose="02020603050405020304" pitchFamily="18" charset="0"/>
              </a:rPr>
              <a:t>When a user selects a customer in the dropdown list </a:t>
            </a:r>
            <a:r>
              <a:rPr lang="en-US" sz="2000" dirty="0" err="1">
                <a:latin typeface="Times New Roman" panose="02020603050405020304" pitchFamily="18" charset="0"/>
                <a:cs typeface="Times New Roman" panose="02020603050405020304" pitchFamily="18" charset="0"/>
              </a:rPr>
              <a:t>above,a</a:t>
            </a:r>
            <a:r>
              <a:rPr lang="en-US" sz="2000" dirty="0">
                <a:latin typeface="Times New Roman" panose="02020603050405020304" pitchFamily="18" charset="0"/>
                <a:cs typeface="Times New Roman" panose="02020603050405020304" pitchFamily="18" charset="0"/>
              </a:rPr>
              <a:t> function called </a:t>
            </a:r>
            <a:r>
              <a:rPr lang="en-US" sz="2000" dirty="0" err="1">
                <a:latin typeface="Times New Roman" panose="02020603050405020304" pitchFamily="18" charset="0"/>
                <a:cs typeface="Times New Roman" panose="02020603050405020304" pitchFamily="18" charset="0"/>
              </a:rPr>
              <a:t>showCustomer</a:t>
            </a:r>
            <a:r>
              <a:rPr lang="en-US" sz="2000" dirty="0">
                <a:latin typeface="Times New Roman" panose="02020603050405020304" pitchFamily="18" charset="0"/>
                <a:cs typeface="Times New Roman" panose="02020603050405020304" pitchFamily="18" charset="0"/>
              </a:rPr>
              <a:t>() is </a:t>
            </a:r>
            <a:r>
              <a:rPr lang="en-US" sz="2000" dirty="0" err="1">
                <a:latin typeface="Times New Roman" panose="02020603050405020304" pitchFamily="18" charset="0"/>
                <a:cs typeface="Times New Roman" panose="02020603050405020304" pitchFamily="18" charset="0"/>
              </a:rPr>
              <a:t>executed.The</a:t>
            </a:r>
            <a:r>
              <a:rPr lang="en-US" sz="2000" dirty="0">
                <a:latin typeface="Times New Roman" panose="02020603050405020304" pitchFamily="18" charset="0"/>
                <a:cs typeface="Times New Roman" panose="02020603050405020304" pitchFamily="18" charset="0"/>
              </a:rPr>
              <a:t> function is triggered by the </a:t>
            </a:r>
            <a:r>
              <a:rPr lang="en-US" sz="2000" dirty="0" err="1">
                <a:latin typeface="Times New Roman" panose="02020603050405020304" pitchFamily="18" charset="0"/>
                <a:cs typeface="Times New Roman" panose="02020603050405020304" pitchFamily="18" charset="0"/>
              </a:rPr>
              <a:t>onchange</a:t>
            </a:r>
            <a:r>
              <a:rPr lang="en-US" sz="2000" dirty="0">
                <a:latin typeface="Times New Roman" panose="02020603050405020304" pitchFamily="18" charset="0"/>
                <a:cs typeface="Times New Roman" panose="02020603050405020304" pitchFamily="18" charset="0"/>
              </a:rPr>
              <a:t> event.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showCustomer</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Check if a customer is selected</a:t>
            </a:r>
          </a:p>
          <a:p>
            <a:r>
              <a:rPr lang="en-US" sz="2000" dirty="0">
                <a:latin typeface="Times New Roman" panose="02020603050405020304" pitchFamily="18" charset="0"/>
                <a:cs typeface="Times New Roman" panose="02020603050405020304" pitchFamily="18" charset="0"/>
              </a:rPr>
              <a:t>Create an </a:t>
            </a:r>
            <a:r>
              <a:rPr lang="en-US" sz="2000" dirty="0" err="1">
                <a:latin typeface="Times New Roman" panose="02020603050405020304" pitchFamily="18" charset="0"/>
                <a:cs typeface="Times New Roman" panose="02020603050405020304" pitchFamily="18" charset="0"/>
              </a:rPr>
              <a:t>XMLHttpRequest</a:t>
            </a:r>
            <a:r>
              <a:rPr lang="en-US" sz="2000" dirty="0">
                <a:latin typeface="Times New Roman" panose="02020603050405020304" pitchFamily="18" charset="0"/>
                <a:cs typeface="Times New Roman" panose="02020603050405020304" pitchFamily="18" charset="0"/>
              </a:rPr>
              <a:t> object</a:t>
            </a:r>
          </a:p>
          <a:p>
            <a:r>
              <a:rPr lang="en-US" sz="2000" dirty="0">
                <a:latin typeface="Times New Roman" panose="02020603050405020304" pitchFamily="18" charset="0"/>
                <a:cs typeface="Times New Roman" panose="02020603050405020304" pitchFamily="18" charset="0"/>
              </a:rPr>
              <a:t>Create the function to be executed when the server response is ready</a:t>
            </a:r>
          </a:p>
          <a:p>
            <a:r>
              <a:rPr lang="en-US" sz="2000" dirty="0">
                <a:latin typeface="Times New Roman" panose="02020603050405020304" pitchFamily="18" charset="0"/>
                <a:cs typeface="Times New Roman" panose="02020603050405020304" pitchFamily="18" charset="0"/>
              </a:rPr>
              <a:t>Send the request off to a file on the server</a:t>
            </a:r>
          </a:p>
          <a:p>
            <a:r>
              <a:rPr lang="en-US" sz="2000" dirty="0">
                <a:latin typeface="Times New Roman" panose="02020603050405020304" pitchFamily="18" charset="0"/>
                <a:cs typeface="Times New Roman" panose="02020603050405020304" pitchFamily="18" charset="0"/>
              </a:rPr>
              <a:t>Notice that a parameter (q) is added to the URL (with the content of the dropdown list.</a:t>
            </a:r>
          </a:p>
          <a:p>
            <a:pPr marL="0" indent="0">
              <a:buNone/>
            </a:pPr>
            <a:r>
              <a:rPr lang="en-US" sz="2000" b="1" dirty="0">
                <a:latin typeface="Times New Roman" panose="02020603050405020304" pitchFamily="18" charset="0"/>
                <a:cs typeface="Times New Roman" panose="02020603050405020304" pitchFamily="18" charset="0"/>
              </a:rPr>
              <a:t>The AJAX Server Page:</a:t>
            </a:r>
          </a:p>
          <a:p>
            <a:pPr marL="0" indent="0">
              <a:buNone/>
            </a:pPr>
            <a:r>
              <a:rPr lang="en-US" sz="2000" dirty="0">
                <a:latin typeface="Times New Roman" panose="02020603050405020304" pitchFamily="18" charset="0"/>
                <a:cs typeface="Times New Roman" panose="02020603050405020304" pitchFamily="18" charset="0"/>
              </a:rPr>
              <a:t>The page on the server called by the JavaScript above is a PHP file called "</a:t>
            </a:r>
            <a:r>
              <a:rPr lang="en-US" sz="2000" dirty="0" err="1">
                <a:latin typeface="Times New Roman" panose="02020603050405020304" pitchFamily="18" charset="0"/>
                <a:cs typeface="Times New Roman" panose="02020603050405020304" pitchFamily="18" charset="0"/>
              </a:rPr>
              <a:t>getcustomer.php</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90981"/>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329" tIns="179331" rIns="-106329"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473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800" b="0" i="0" u="none" strike="noStrike" cap="none" normalizeH="0" baseline="0">
                <a:ln>
                  <a:noFill/>
                </a:ln>
                <a:solidFill>
                  <a:schemeClr val="tx1"/>
                </a:solidFill>
                <a:effectLst/>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6409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Ajax Applications</a:t>
            </a:r>
          </a:p>
        </p:txBody>
      </p:sp>
      <p:sp>
        <p:nvSpPr>
          <p:cNvPr id="3" name="Content Placeholder 2"/>
          <p:cNvSpPr>
            <a:spLocks noGrp="1"/>
          </p:cNvSpPr>
          <p:nvPr>
            <p:ph idx="1"/>
          </p:nvPr>
        </p:nvSpPr>
        <p:spPr>
          <a:xfrm>
            <a:off x="457200" y="1371600"/>
            <a:ext cx="8229600" cy="4953000"/>
          </a:xfrm>
        </p:spPr>
        <p:txBody>
          <a:bodyPr>
            <a:normAutofit lnSpcReduction="10000"/>
          </a:bodyPr>
          <a:lstStyle/>
          <a:p>
            <a:pPr>
              <a:lnSpc>
                <a:spcPct val="150000"/>
              </a:lnSpc>
            </a:pPr>
            <a:r>
              <a:rPr lang="en-US" sz="3200" dirty="0">
                <a:latin typeface="Times New Roman" panose="02020603050405020304" pitchFamily="18" charset="0"/>
                <a:cs typeface="Times New Roman" panose="02020603050405020304" pitchFamily="18" charset="0"/>
              </a:rPr>
              <a:t>View an XML CD Catalog.</a:t>
            </a:r>
          </a:p>
          <a:p>
            <a:pPr>
              <a:lnSpc>
                <a:spcPct val="150000"/>
              </a:lnSpc>
            </a:pPr>
            <a:r>
              <a:rPr lang="en-US" sz="3200" dirty="0">
                <a:latin typeface="Times New Roman" panose="02020603050405020304" pitchFamily="18" charset="0"/>
                <a:cs typeface="Times New Roman" panose="02020603050405020304" pitchFamily="18" charset="0"/>
              </a:rPr>
              <a:t>Display XML Data in an HTML Table</a:t>
            </a:r>
          </a:p>
          <a:p>
            <a:pPr>
              <a:lnSpc>
                <a:spcPct val="150000"/>
              </a:lnSpc>
            </a:pPr>
            <a:r>
              <a:rPr lang="en-US" sz="3200" dirty="0">
                <a:latin typeface="Times New Roman" panose="02020603050405020304" pitchFamily="18" charset="0"/>
                <a:cs typeface="Times New Roman" panose="02020603050405020304" pitchFamily="18" charset="0"/>
              </a:rPr>
              <a:t>Display the First CD in an HTML div Element</a:t>
            </a:r>
          </a:p>
          <a:p>
            <a:pPr>
              <a:lnSpc>
                <a:spcPct val="150000"/>
              </a:lnSpc>
            </a:pPr>
            <a:r>
              <a:rPr lang="en-US" sz="3200" dirty="0">
                <a:latin typeface="Times New Roman" panose="02020603050405020304" pitchFamily="18" charset="0"/>
                <a:cs typeface="Times New Roman" panose="02020603050405020304" pitchFamily="18" charset="0"/>
              </a:rPr>
              <a:t>Navigate Between the CDs</a:t>
            </a:r>
          </a:p>
          <a:p>
            <a:pPr>
              <a:lnSpc>
                <a:spcPct val="150000"/>
              </a:lnSpc>
            </a:pPr>
            <a:r>
              <a:rPr lang="en-US" sz="3200" dirty="0">
                <a:latin typeface="Times New Roman" panose="02020603050405020304" pitchFamily="18" charset="0"/>
                <a:cs typeface="Times New Roman" panose="02020603050405020304" pitchFamily="18" charset="0"/>
              </a:rPr>
              <a:t>Show Album Information When Clicking On a CD</a:t>
            </a:r>
          </a:p>
          <a:p>
            <a:pPr marL="0" indent="0">
              <a:lnSpc>
                <a:spcPct val="150000"/>
              </a:lnSpc>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0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060"/>
            <a:ext cx="8229600" cy="6553200"/>
          </a:xfrm>
        </p:spPr>
        <p:txBody>
          <a:bodyPr>
            <a:noAutofit/>
          </a:bodyPr>
          <a:lstStyle/>
          <a:p>
            <a:pPr marL="0" indent="0" algn="ctr">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getcustomer.php</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php</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mysqli</a:t>
            </a:r>
            <a:r>
              <a:rPr lang="en-US" sz="1600" dirty="0">
                <a:latin typeface="Times New Roman" panose="02020603050405020304" pitchFamily="18" charset="0"/>
                <a:cs typeface="Times New Roman" panose="02020603050405020304" pitchFamily="18" charset="0"/>
              </a:rPr>
              <a:t> = new </a:t>
            </a:r>
            <a:r>
              <a:rPr lang="en-US" sz="1600" dirty="0" err="1">
                <a:latin typeface="Times New Roman" panose="02020603050405020304" pitchFamily="18" charset="0"/>
                <a:cs typeface="Times New Roman" panose="02020603050405020304" pitchFamily="18" charset="0"/>
              </a:rPr>
              <a:t>mysqli</a:t>
            </a:r>
            <a:r>
              <a:rPr lang="en-US" sz="1600" dirty="0">
                <a:latin typeface="Times New Roman" panose="02020603050405020304" pitchFamily="18" charset="0"/>
                <a:cs typeface="Times New Roman" panose="02020603050405020304" pitchFamily="18" charset="0"/>
              </a:rPr>
              <a:t>("</a:t>
            </a:r>
            <a:r>
              <a:rPr lang="en-US" sz="1600" i="1" dirty="0" err="1">
                <a:latin typeface="Times New Roman" panose="02020603050405020304" pitchFamily="18" charset="0"/>
                <a:cs typeface="Times New Roman" panose="02020603050405020304" pitchFamily="18" charset="0"/>
              </a:rPr>
              <a:t>servername</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username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password</a:t>
            </a:r>
            <a:r>
              <a:rPr lang="en-US" sz="1600"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dbname</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if($</a:t>
            </a:r>
            <a:r>
              <a:rPr lang="en-US" sz="1600" dirty="0" err="1">
                <a:latin typeface="Times New Roman" panose="02020603050405020304" pitchFamily="18" charset="0"/>
                <a:cs typeface="Times New Roman" panose="02020603050405020304" pitchFamily="18" charset="0"/>
              </a:rPr>
              <a:t>mysqli</a:t>
            </a:r>
            <a:r>
              <a:rPr lang="en-US" sz="1600" dirty="0">
                <a:latin typeface="Times New Roman" panose="02020603050405020304" pitchFamily="18" charset="0"/>
                <a:cs typeface="Times New Roman" panose="02020603050405020304" pitchFamily="18" charset="0"/>
              </a:rPr>
              <a:t>-&gt;</a:t>
            </a:r>
            <a:r>
              <a:rPr lang="en-US" sz="1600" dirty="0" err="1">
                <a:latin typeface="Times New Roman" panose="02020603050405020304" pitchFamily="18" charset="0"/>
                <a:cs typeface="Times New Roman" panose="02020603050405020304" pitchFamily="18" charset="0"/>
              </a:rPr>
              <a:t>connect_error</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exit('Could not connect');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sql</a:t>
            </a:r>
            <a:r>
              <a:rPr lang="en-US" sz="1600" dirty="0">
                <a:latin typeface="Times New Roman" panose="02020603050405020304" pitchFamily="18" charset="0"/>
                <a:cs typeface="Times New Roman" panose="02020603050405020304" pitchFamily="18" charset="0"/>
              </a:rPr>
              <a:t> = "SELECT </a:t>
            </a:r>
            <a:r>
              <a:rPr lang="en-US" sz="1600" dirty="0" err="1">
                <a:latin typeface="Times New Roman" panose="02020603050405020304" pitchFamily="18" charset="0"/>
                <a:cs typeface="Times New Roman" panose="02020603050405020304" pitchFamily="18" charset="0"/>
              </a:rPr>
              <a:t>customerid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companyname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err="1">
                <a:latin typeface="Times New Roman" panose="02020603050405020304" pitchFamily="18" charset="0"/>
                <a:cs typeface="Times New Roman" panose="02020603050405020304" pitchFamily="18" charset="0"/>
              </a:rPr>
              <a:t>contactname</a:t>
            </a:r>
            <a:r>
              <a:rPr lang="en-US" sz="1600" dirty="0">
                <a:latin typeface="Times New Roman" panose="02020603050405020304" pitchFamily="18" charset="0"/>
                <a:cs typeface="Times New Roman" panose="02020603050405020304" pitchFamily="18" charset="0"/>
              </a:rPr>
              <a:t>,  address, city, </a:t>
            </a:r>
            <a:r>
              <a:rPr lang="en-US" sz="1600" dirty="0" err="1">
                <a:latin typeface="Times New Roman" panose="02020603050405020304" pitchFamily="18" charset="0"/>
                <a:cs typeface="Times New Roman" panose="02020603050405020304" pitchFamily="18" charset="0"/>
              </a:rPr>
              <a:t>postalcode</a:t>
            </a:r>
            <a:r>
              <a:rPr lang="en-US" sz="1600" dirty="0">
                <a:latin typeface="Times New Roman" panose="02020603050405020304" pitchFamily="18" charset="0"/>
                <a:cs typeface="Times New Roman" panose="02020603050405020304" pitchFamily="18" charset="0"/>
              </a:rPr>
              <a:t>, country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FROM customers WHERE </a:t>
            </a:r>
            <a:r>
              <a:rPr lang="en-US" sz="1600" dirty="0" err="1">
                <a:latin typeface="Times New Roman" panose="02020603050405020304" pitchFamily="18" charset="0"/>
                <a:cs typeface="Times New Roman" panose="02020603050405020304" pitchFamily="18" charset="0"/>
              </a:rPr>
              <a:t>customerid</a:t>
            </a:r>
            <a:r>
              <a:rPr lang="en-US" sz="1600" dirty="0">
                <a:latin typeface="Times New Roman" panose="02020603050405020304" pitchFamily="18" charset="0"/>
                <a:cs typeface="Times New Roman" panose="02020603050405020304" pitchFamily="18" charset="0"/>
              </a:rPr>
              <a:t> =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stmt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mysqli</a:t>
            </a:r>
            <a:r>
              <a:rPr lang="en-US" sz="1600" dirty="0">
                <a:latin typeface="Times New Roman" panose="02020603050405020304" pitchFamily="18" charset="0"/>
                <a:cs typeface="Times New Roman" panose="02020603050405020304" pitchFamily="18" charset="0"/>
              </a:rPr>
              <a:t>-&gt;prepare($</a:t>
            </a:r>
            <a:r>
              <a:rPr lang="en-US" sz="1600" dirty="0" err="1">
                <a:latin typeface="Times New Roman" panose="02020603050405020304" pitchFamily="18" charset="0"/>
                <a:cs typeface="Times New Roman" panose="02020603050405020304" pitchFamily="18" charset="0"/>
              </a:rPr>
              <a:t>sql</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stmt</a:t>
            </a:r>
            <a:r>
              <a:rPr lang="en-US" sz="1600" dirty="0">
                <a:latin typeface="Times New Roman" panose="02020603050405020304" pitchFamily="18" charset="0"/>
                <a:cs typeface="Times New Roman" panose="02020603050405020304" pitchFamily="18" charset="0"/>
              </a:rPr>
              <a:t>-&gt;</a:t>
            </a:r>
            <a:r>
              <a:rPr lang="en-US" sz="1600" dirty="0" err="1">
                <a:latin typeface="Times New Roman" panose="02020603050405020304" pitchFamily="18" charset="0"/>
                <a:cs typeface="Times New Roman" panose="02020603050405020304" pitchFamily="18" charset="0"/>
              </a:rPr>
              <a:t>bind_param</a:t>
            </a:r>
            <a:r>
              <a:rPr lang="en-US" sz="1600" dirty="0">
                <a:latin typeface="Times New Roman" panose="02020603050405020304" pitchFamily="18" charset="0"/>
                <a:cs typeface="Times New Roman" panose="02020603050405020304" pitchFamily="18" charset="0"/>
              </a:rPr>
              <a:t>("s", $_GET['q']);</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stmt</a:t>
            </a:r>
            <a:r>
              <a:rPr lang="en-US" sz="1600" dirty="0">
                <a:latin typeface="Times New Roman" panose="02020603050405020304" pitchFamily="18" charset="0"/>
                <a:cs typeface="Times New Roman" panose="02020603050405020304" pitchFamily="18" charset="0"/>
              </a:rPr>
              <a:t>-&gt;execute();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stmt</a:t>
            </a:r>
            <a:r>
              <a:rPr lang="en-US" sz="1600" dirty="0">
                <a:latin typeface="Times New Roman" panose="02020603050405020304" pitchFamily="18" charset="0"/>
                <a:cs typeface="Times New Roman" panose="02020603050405020304" pitchFamily="18" charset="0"/>
              </a:rPr>
              <a:t>-&gt;</a:t>
            </a:r>
            <a:r>
              <a:rPr lang="en-US" sz="1600" dirty="0" err="1">
                <a:latin typeface="Times New Roman" panose="02020603050405020304" pitchFamily="18" charset="0"/>
                <a:cs typeface="Times New Roman" panose="02020603050405020304" pitchFamily="18" charset="0"/>
              </a:rPr>
              <a:t>store_result</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stmt</a:t>
            </a:r>
            <a:r>
              <a:rPr lang="en-US" sz="1600" dirty="0">
                <a:latin typeface="Times New Roman" panose="02020603050405020304" pitchFamily="18" charset="0"/>
                <a:cs typeface="Times New Roman" panose="02020603050405020304" pitchFamily="18" charset="0"/>
              </a:rPr>
              <a:t>-&gt;</a:t>
            </a:r>
            <a:r>
              <a:rPr lang="en-US" sz="1600" dirty="0" err="1">
                <a:latin typeface="Times New Roman" panose="02020603050405020304" pitchFamily="18" charset="0"/>
                <a:cs typeface="Times New Roman" panose="02020603050405020304" pitchFamily="18" charset="0"/>
              </a:rPr>
              <a:t>bind_result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cid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cname</a:t>
            </a:r>
            <a:r>
              <a:rPr lang="en-US" sz="1600" dirty="0">
                <a:latin typeface="Times New Roman" panose="02020603050405020304" pitchFamily="18" charset="0"/>
                <a:cs typeface="Times New Roman" panose="02020603050405020304" pitchFamily="18" charset="0"/>
              </a:rPr>
              <a:t>, $name, $</a:t>
            </a:r>
            <a:r>
              <a:rPr lang="en-US" sz="1600" dirty="0" err="1">
                <a:latin typeface="Times New Roman" panose="02020603050405020304" pitchFamily="18" charset="0"/>
                <a:cs typeface="Times New Roman" panose="02020603050405020304" pitchFamily="18" charset="0"/>
              </a:rPr>
              <a:t>adr</a:t>
            </a:r>
            <a:r>
              <a:rPr lang="en-US" sz="1600" dirty="0">
                <a:latin typeface="Times New Roman" panose="02020603050405020304" pitchFamily="18" charset="0"/>
                <a:cs typeface="Times New Roman" panose="02020603050405020304" pitchFamily="18" charset="0"/>
              </a:rPr>
              <a:t>, $city,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pcode</a:t>
            </a:r>
            <a:r>
              <a:rPr lang="en-US" sz="1600" dirty="0">
                <a:latin typeface="Times New Roman" panose="02020603050405020304" pitchFamily="18" charset="0"/>
                <a:cs typeface="Times New Roman" panose="02020603050405020304" pitchFamily="18" charset="0"/>
              </a:rPr>
              <a:t>, $country);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stmt</a:t>
            </a:r>
            <a:r>
              <a:rPr lang="en-US" sz="1600" dirty="0">
                <a:latin typeface="Times New Roman" panose="02020603050405020304" pitchFamily="18" charset="0"/>
                <a:cs typeface="Times New Roman" panose="02020603050405020304" pitchFamily="18" charset="0"/>
              </a:rPr>
              <a:t>-&gt;fetch();</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stmt</a:t>
            </a:r>
            <a:r>
              <a:rPr lang="en-US" sz="1600" dirty="0">
                <a:latin typeface="Times New Roman" panose="02020603050405020304" pitchFamily="18" charset="0"/>
                <a:cs typeface="Times New Roman" panose="02020603050405020304" pitchFamily="18" charset="0"/>
              </a:rPr>
              <a:t>-&gt;close();</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334000" y="937949"/>
            <a:ext cx="3365217" cy="563231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echo "&lt;table&gt;";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CustomerID</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"&lt;td&gt;" . $</a:t>
            </a:r>
            <a:r>
              <a:rPr lang="en-US" dirty="0" err="1">
                <a:latin typeface="Times New Roman" panose="02020603050405020304" pitchFamily="18" charset="0"/>
                <a:cs typeface="Times New Roman" panose="02020603050405020304" pitchFamily="18" charset="0"/>
              </a:rPr>
              <a:t>cid</a:t>
            </a:r>
            <a:r>
              <a:rPr lang="en-US" dirty="0">
                <a:latin typeface="Times New Roman" panose="02020603050405020304" pitchFamily="18" charset="0"/>
                <a:cs typeface="Times New Roman" panose="02020603050405020304" pitchFamily="18" charset="0"/>
              </a:rPr>
              <a:t> . "&lt;/td&gt;";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CompanyName</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"&lt;td&gt;" . $</a:t>
            </a:r>
            <a:r>
              <a:rPr lang="en-US" dirty="0" err="1">
                <a:latin typeface="Times New Roman" panose="02020603050405020304" pitchFamily="18" charset="0"/>
                <a:cs typeface="Times New Roman" panose="02020603050405020304" pitchFamily="18" charset="0"/>
              </a:rPr>
              <a:t>cname</a:t>
            </a:r>
            <a:r>
              <a:rPr lang="en-US" dirty="0">
                <a:latin typeface="Times New Roman" panose="02020603050405020304" pitchFamily="18" charset="0"/>
                <a:cs typeface="Times New Roman" panose="02020603050405020304" pitchFamily="18" charset="0"/>
              </a:rPr>
              <a:t> . "&lt;/td&gt;";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ContactName</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"&lt;td&gt;" . $name . "&lt;/td&gt;";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&gt;Address&lt;/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"&lt;td&gt;" . $</a:t>
            </a:r>
            <a:r>
              <a:rPr lang="en-US" dirty="0" err="1">
                <a:latin typeface="Times New Roman" panose="02020603050405020304" pitchFamily="18" charset="0"/>
                <a:cs typeface="Times New Roman" panose="02020603050405020304" pitchFamily="18" charset="0"/>
              </a:rPr>
              <a:t>adr</a:t>
            </a:r>
            <a:r>
              <a:rPr lang="en-US" dirty="0">
                <a:latin typeface="Times New Roman" panose="02020603050405020304" pitchFamily="18" charset="0"/>
                <a:cs typeface="Times New Roman" panose="02020603050405020304" pitchFamily="18" charset="0"/>
              </a:rPr>
              <a:t> . "&lt;/td&gt;";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&gt;City&lt;/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"&lt;td&gt;" . $city . "&lt;/td&gt;";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PostalCode</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"&lt;td&gt;" . $</a:t>
            </a:r>
            <a:r>
              <a:rPr lang="en-US" dirty="0" err="1">
                <a:latin typeface="Times New Roman" panose="02020603050405020304" pitchFamily="18" charset="0"/>
                <a:cs typeface="Times New Roman" panose="02020603050405020304" pitchFamily="18" charset="0"/>
              </a:rPr>
              <a:t>pcode</a:t>
            </a:r>
            <a:r>
              <a:rPr lang="en-US" dirty="0">
                <a:latin typeface="Times New Roman" panose="02020603050405020304" pitchFamily="18" charset="0"/>
                <a:cs typeface="Times New Roman" panose="02020603050405020304" pitchFamily="18" charset="0"/>
              </a:rPr>
              <a:t> . "&lt;/td&gt;";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&gt;Country&lt;/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"&lt;td&gt;" . $country . "&lt;/td&gt;";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"&lt;/table&gt;";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088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solidFill>
                  <a:srgbClr val="FF0000"/>
                </a:solidFill>
              </a:rPr>
              <a:t>jQuery</a:t>
            </a:r>
            <a:endParaRPr lang="en-US" dirty="0">
              <a:solidFill>
                <a:srgbClr val="FF0000"/>
              </a:solidFill>
            </a:endParaRPr>
          </a:p>
        </p:txBody>
      </p:sp>
      <p:sp>
        <p:nvSpPr>
          <p:cNvPr id="3" name="Content Placeholder 2"/>
          <p:cNvSpPr>
            <a:spLocks noGrp="1"/>
          </p:cNvSpPr>
          <p:nvPr>
            <p:ph idx="1"/>
          </p:nvPr>
        </p:nvSpPr>
        <p:spPr/>
        <p:txBody>
          <a:bodyPr/>
          <a:lstStyle/>
          <a:p>
            <a:pPr>
              <a:lnSpc>
                <a:spcPct val="150000"/>
              </a:lnSpc>
            </a:pP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is a lightweight, "write less, do more", JavaScript library.</a:t>
            </a:r>
          </a:p>
          <a:p>
            <a:pPr>
              <a:lnSpc>
                <a:spcPct val="150000"/>
              </a:lnSpc>
            </a:pPr>
            <a:r>
              <a:rPr lang="en-US" dirty="0">
                <a:latin typeface="Times New Roman" panose="02020603050405020304" pitchFamily="18" charset="0"/>
                <a:cs typeface="Times New Roman" panose="02020603050405020304" pitchFamily="18" charset="0"/>
              </a:rPr>
              <a:t>The purpose of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is to make it much easier to use JavaScript on your website.</a:t>
            </a:r>
          </a:p>
          <a:p>
            <a:pPr>
              <a:lnSpc>
                <a:spcPct val="150000"/>
              </a:lnSpc>
            </a:pP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takes a lot of common tasks that require many lines of JavaScript code to accomplish, and wraps them into methods that you can call with a single line of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features:</a:t>
            </a:r>
          </a:p>
        </p:txBody>
      </p:sp>
      <p:sp>
        <p:nvSpPr>
          <p:cNvPr id="3" name="Content Placeholder 2"/>
          <p:cNvSpPr>
            <a:spLocks noGrp="1"/>
          </p:cNvSpPr>
          <p:nvPr>
            <p:ph idx="1"/>
          </p:nvPr>
        </p:nvSpPr>
        <p:spPr/>
        <p:txBody>
          <a:bodyPr>
            <a:normAutofit fontScale="92500" lnSpcReduction="20000"/>
          </a:bodyPr>
          <a:lstStyle/>
          <a:p>
            <a:pPr>
              <a:lnSpc>
                <a:spcPct val="200000"/>
              </a:lnSpc>
            </a:pPr>
            <a:r>
              <a:rPr lang="en-US" dirty="0">
                <a:latin typeface="Times New Roman" panose="02020603050405020304" pitchFamily="18" charset="0"/>
                <a:cs typeface="Times New Roman" panose="02020603050405020304" pitchFamily="18" charset="0"/>
              </a:rPr>
              <a:t>HTML/DOM manipulation</a:t>
            </a:r>
          </a:p>
          <a:p>
            <a:pPr>
              <a:lnSpc>
                <a:spcPct val="200000"/>
              </a:lnSpc>
            </a:pPr>
            <a:r>
              <a:rPr lang="en-US" dirty="0">
                <a:latin typeface="Times New Roman" panose="02020603050405020304" pitchFamily="18" charset="0"/>
                <a:cs typeface="Times New Roman" panose="02020603050405020304" pitchFamily="18" charset="0"/>
              </a:rPr>
              <a:t>CSS manipulation</a:t>
            </a:r>
          </a:p>
          <a:p>
            <a:pPr>
              <a:lnSpc>
                <a:spcPct val="200000"/>
              </a:lnSpc>
            </a:pPr>
            <a:r>
              <a:rPr lang="en-US" dirty="0">
                <a:latin typeface="Times New Roman" panose="02020603050405020304" pitchFamily="18" charset="0"/>
                <a:cs typeface="Times New Roman" panose="02020603050405020304" pitchFamily="18" charset="0"/>
              </a:rPr>
              <a:t>HTML event methods</a:t>
            </a:r>
          </a:p>
          <a:p>
            <a:pPr>
              <a:lnSpc>
                <a:spcPct val="200000"/>
              </a:lnSpc>
            </a:pPr>
            <a:r>
              <a:rPr lang="en-US" dirty="0">
                <a:latin typeface="Times New Roman" panose="02020603050405020304" pitchFamily="18" charset="0"/>
                <a:cs typeface="Times New Roman" panose="02020603050405020304" pitchFamily="18" charset="0"/>
              </a:rPr>
              <a:t>Effects and animations</a:t>
            </a:r>
          </a:p>
          <a:p>
            <a:pPr>
              <a:lnSpc>
                <a:spcPct val="200000"/>
              </a:lnSpc>
            </a:pPr>
            <a:r>
              <a:rPr lang="en-US" dirty="0">
                <a:latin typeface="Times New Roman" panose="02020603050405020304" pitchFamily="18" charset="0"/>
                <a:cs typeface="Times New Roman" panose="02020603050405020304" pitchFamily="18" charset="0"/>
              </a:rPr>
              <a:t>AJAX</a:t>
            </a:r>
          </a:p>
          <a:p>
            <a:pPr>
              <a:lnSpc>
                <a:spcPct val="200000"/>
              </a:lnSpc>
            </a:pPr>
            <a:r>
              <a:rPr lang="en-US" dirty="0">
                <a:latin typeface="Times New Roman" panose="02020603050405020304" pitchFamily="18" charset="0"/>
                <a:cs typeface="Times New Roman" panose="02020603050405020304" pitchFamily="18" charset="0"/>
              </a:rPr>
              <a:t>Utilities</a:t>
            </a:r>
          </a:p>
          <a:p>
            <a:pPr>
              <a:lnSpc>
                <a:spcPct val="2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Adding </a:t>
            </a:r>
            <a:r>
              <a:rPr lang="en-US" dirty="0" err="1">
                <a:solidFill>
                  <a:srgbClr val="FF0000"/>
                </a:solidFill>
              </a:rPr>
              <a:t>jQuery</a:t>
            </a:r>
            <a:r>
              <a:rPr lang="en-US" dirty="0">
                <a:solidFill>
                  <a:srgbClr val="FF0000"/>
                </a:solidFill>
              </a:rPr>
              <a:t> to Your Web Pages</a:t>
            </a:r>
          </a:p>
        </p:txBody>
      </p:sp>
      <p:sp>
        <p:nvSpPr>
          <p:cNvPr id="3" name="Content Placeholder 2"/>
          <p:cNvSpPr>
            <a:spLocks noGrp="1"/>
          </p:cNvSpPr>
          <p:nvPr>
            <p:ph idx="1"/>
          </p:nvPr>
        </p:nvSpPr>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Download the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library from jQuery.com</a:t>
            </a:r>
          </a:p>
          <a:p>
            <a:pPr>
              <a:lnSpc>
                <a:spcPct val="150000"/>
              </a:lnSpc>
            </a:pPr>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from a CDN, like Google</a:t>
            </a:r>
          </a:p>
          <a:p>
            <a:pPr>
              <a:lnSpc>
                <a:spcPct val="150000"/>
              </a:lnSpc>
              <a:buNone/>
            </a:pPr>
            <a:r>
              <a:rPr lang="nl-NL" sz="2400" dirty="0">
                <a:solidFill>
                  <a:srgbClr val="7030A0"/>
                </a:solidFill>
                <a:latin typeface="Times New Roman" panose="02020603050405020304" pitchFamily="18" charset="0"/>
                <a:cs typeface="Times New Roman" panose="02020603050405020304" pitchFamily="18" charset="0"/>
              </a:rPr>
              <a:t>Google CDN:</a:t>
            </a:r>
          </a:p>
          <a:p>
            <a:pPr>
              <a:lnSpc>
                <a:spcPct val="150000"/>
              </a:lnSpc>
              <a:buNone/>
            </a:pPr>
            <a:r>
              <a:rPr lang="nl-NL" sz="2400" dirty="0">
                <a:solidFill>
                  <a:srgbClr val="7030A0"/>
                </a:solidFill>
                <a:latin typeface="Times New Roman" panose="02020603050405020304" pitchFamily="18" charset="0"/>
                <a:cs typeface="Times New Roman" panose="02020603050405020304" pitchFamily="18" charset="0"/>
              </a:rPr>
              <a:t>	&lt;head&gt;</a:t>
            </a:r>
            <a:br>
              <a:rPr lang="nl-NL" sz="2400" dirty="0">
                <a:solidFill>
                  <a:srgbClr val="7030A0"/>
                </a:solidFill>
                <a:latin typeface="Times New Roman" panose="02020603050405020304" pitchFamily="18" charset="0"/>
                <a:cs typeface="Times New Roman" panose="02020603050405020304" pitchFamily="18" charset="0"/>
              </a:rPr>
            </a:br>
            <a:r>
              <a:rPr lang="nl-NL" sz="2400" dirty="0">
                <a:solidFill>
                  <a:srgbClr val="7030A0"/>
                </a:solidFill>
                <a:latin typeface="Times New Roman" panose="02020603050405020304" pitchFamily="18" charset="0"/>
                <a:cs typeface="Times New Roman" panose="02020603050405020304" pitchFamily="18" charset="0"/>
              </a:rPr>
              <a:t>&lt;script src="https://ajax.googleapis.com/ajax/libs/jquery/3.5.1/jquery.min.js"&gt;&lt;/script&gt;</a:t>
            </a:r>
            <a:br>
              <a:rPr lang="nl-NL" sz="2400" dirty="0">
                <a:solidFill>
                  <a:srgbClr val="7030A0"/>
                </a:solidFill>
                <a:latin typeface="Times New Roman" panose="02020603050405020304" pitchFamily="18" charset="0"/>
                <a:cs typeface="Times New Roman" panose="02020603050405020304" pitchFamily="18" charset="0"/>
              </a:rPr>
            </a:br>
            <a:r>
              <a:rPr lang="nl-NL" sz="2400" dirty="0">
                <a:solidFill>
                  <a:srgbClr val="7030A0"/>
                </a:solidFill>
                <a:latin typeface="Times New Roman" panose="02020603050405020304" pitchFamily="18" charset="0"/>
                <a:cs typeface="Times New Roman" panose="02020603050405020304" pitchFamily="18" charset="0"/>
              </a:rPr>
              <a:t>&lt;/head&gt;</a:t>
            </a: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jQuery</a:t>
            </a:r>
            <a:r>
              <a:rPr lang="en-US" dirty="0">
                <a:solidFill>
                  <a:srgbClr val="FF0000"/>
                </a:solidFill>
              </a:rPr>
              <a:t> Syntax</a:t>
            </a:r>
          </a:p>
        </p:txBody>
      </p:sp>
      <p:sp>
        <p:nvSpPr>
          <p:cNvPr id="3" name="Content Placeholder 2"/>
          <p:cNvSpPr>
            <a:spLocks noGrp="1"/>
          </p:cNvSpPr>
          <p:nvPr>
            <p:ph idx="1"/>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syntax is tailor-made for </a:t>
            </a:r>
            <a:r>
              <a:rPr lang="en-US" b="1" dirty="0">
                <a:latin typeface="Times New Roman" panose="02020603050405020304" pitchFamily="18" charset="0"/>
                <a:cs typeface="Times New Roman" panose="02020603050405020304" pitchFamily="18" charset="0"/>
              </a:rPr>
              <a:t>selecting</a:t>
            </a:r>
            <a:r>
              <a:rPr lang="en-US" dirty="0">
                <a:latin typeface="Times New Roman" panose="02020603050405020304" pitchFamily="18" charset="0"/>
                <a:cs typeface="Times New Roman" panose="02020603050405020304" pitchFamily="18" charset="0"/>
              </a:rPr>
              <a:t> HTML elements and performing some </a:t>
            </a:r>
            <a:r>
              <a:rPr lang="en-US" b="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on the element(s).</a:t>
            </a:r>
          </a:p>
          <a:p>
            <a:pPr>
              <a:lnSpc>
                <a:spcPct val="150000"/>
              </a:lnSpc>
              <a:buNone/>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syntax :</a:t>
            </a:r>
            <a:r>
              <a:rPr lang="en-US" dirty="0">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a:t>
            </a:r>
            <a:r>
              <a:rPr lang="en-US" b="1" i="1" dirty="0">
                <a:solidFill>
                  <a:srgbClr val="0070C0"/>
                </a:solidFill>
                <a:latin typeface="Times New Roman" panose="02020603050405020304" pitchFamily="18" charset="0"/>
                <a:cs typeface="Times New Roman" panose="02020603050405020304" pitchFamily="18" charset="0"/>
              </a:rPr>
              <a:t>selector</a:t>
            </a:r>
            <a:r>
              <a:rPr lang="en-US" b="1" dirty="0">
                <a:solidFill>
                  <a:srgbClr val="0070C0"/>
                </a:solidFill>
                <a:latin typeface="Times New Roman" panose="02020603050405020304" pitchFamily="18" charset="0"/>
                <a:cs typeface="Times New Roman" panose="02020603050405020304" pitchFamily="18" charset="0"/>
              </a:rPr>
              <a:t>).</a:t>
            </a:r>
            <a:r>
              <a:rPr lang="en-US" b="1" i="1" dirty="0">
                <a:solidFill>
                  <a:srgbClr val="0070C0"/>
                </a:solidFill>
                <a:latin typeface="Times New Roman" panose="02020603050405020304" pitchFamily="18" charset="0"/>
                <a:cs typeface="Times New Roman" panose="02020603050405020304" pitchFamily="18" charset="0"/>
              </a:rPr>
              <a:t>action</a:t>
            </a:r>
            <a:r>
              <a:rPr lang="en-US" b="1"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 $ sign to define/access </a:t>
            </a:r>
            <a:r>
              <a:rPr lang="en-US" dirty="0" err="1">
                <a:latin typeface="Times New Roman" panose="02020603050405020304" pitchFamily="18" charset="0"/>
                <a:cs typeface="Times New Roman" panose="02020603050405020304" pitchFamily="18" charset="0"/>
              </a:rPr>
              <a:t>jQuery</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 (</a:t>
            </a:r>
            <a:r>
              <a:rPr lang="en-US" i="1" dirty="0">
                <a:solidFill>
                  <a:srgbClr val="0070C0"/>
                </a:solidFill>
                <a:latin typeface="Times New Roman" panose="02020603050405020304" pitchFamily="18" charset="0"/>
                <a:cs typeface="Times New Roman" panose="02020603050405020304" pitchFamily="18" charset="0"/>
              </a:rPr>
              <a:t>selector</a:t>
            </a:r>
            <a:r>
              <a:rPr lang="en-US" dirty="0">
                <a:latin typeface="Times New Roman" panose="02020603050405020304" pitchFamily="18" charset="0"/>
                <a:cs typeface="Times New Roman" panose="02020603050405020304" pitchFamily="18" charset="0"/>
              </a:rPr>
              <a:t>) to "query (or find)" HTML elements</a:t>
            </a:r>
          </a:p>
          <a:p>
            <a:pPr>
              <a:lnSpc>
                <a:spcPct val="150000"/>
              </a:lnSpc>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i="1" dirty="0">
                <a:solidFill>
                  <a:srgbClr val="0070C0"/>
                </a:solidFill>
                <a:latin typeface="Times New Roman" panose="02020603050405020304" pitchFamily="18" charset="0"/>
                <a:cs typeface="Times New Roman" panose="02020603050405020304" pitchFamily="18" charset="0"/>
              </a:rPr>
              <a:t>action</a:t>
            </a:r>
            <a:r>
              <a:rPr lang="en-US" dirty="0">
                <a:solidFill>
                  <a:srgbClr val="0070C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to be performed on the element(s)</a:t>
            </a: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Examples</a:t>
            </a: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$(this).hide() - hides the current element.</a:t>
            </a:r>
          </a:p>
          <a:p>
            <a:pPr>
              <a:lnSpc>
                <a:spcPct val="150000"/>
              </a:lnSpc>
            </a:pPr>
            <a:r>
              <a:rPr lang="en-US" sz="2400" dirty="0">
                <a:latin typeface="Times New Roman" panose="02020603050405020304" pitchFamily="18" charset="0"/>
                <a:cs typeface="Times New Roman" panose="02020603050405020304" pitchFamily="18" charset="0"/>
              </a:rPr>
              <a:t>$("p").hide() - hides all &lt;p&gt; elements.</a:t>
            </a:r>
          </a:p>
          <a:p>
            <a:pPr>
              <a:lnSpc>
                <a:spcPct val="150000"/>
              </a:lnSpc>
            </a:pPr>
            <a:r>
              <a:rPr lang="en-US" sz="2400" dirty="0">
                <a:latin typeface="Times New Roman" panose="02020603050405020304" pitchFamily="18" charset="0"/>
                <a:cs typeface="Times New Roman" panose="02020603050405020304" pitchFamily="18" charset="0"/>
              </a:rPr>
              <a:t>$(".test").hide() - hides all elements with class="test".</a:t>
            </a:r>
          </a:p>
          <a:p>
            <a:pPr>
              <a:lnSpc>
                <a:spcPct val="150000"/>
              </a:lnSpc>
            </a:pPr>
            <a:r>
              <a:rPr lang="en-US" sz="2400" dirty="0">
                <a:latin typeface="Times New Roman" panose="02020603050405020304" pitchFamily="18" charset="0"/>
                <a:cs typeface="Times New Roman" panose="02020603050405020304" pitchFamily="18" charset="0"/>
              </a:rPr>
              <a:t>$("#test").hide() - hides the element with id="test".</a:t>
            </a:r>
          </a:p>
          <a:p>
            <a:pPr>
              <a:lnSpc>
                <a:spcPct val="150000"/>
              </a:lnSpc>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Variables</a:t>
            </a:r>
            <a:endParaRPr lang="en-US" dirty="0">
              <a:solidFill>
                <a:srgbClr val="FF0000"/>
              </a:solidFill>
            </a:endParaRPr>
          </a:p>
        </p:txBody>
      </p:sp>
      <p:sp>
        <p:nvSpPr>
          <p:cNvPr id="3" name="Content Placeholder 2"/>
          <p:cNvSpPr>
            <a:spLocks noGrp="1"/>
          </p:cNvSpPr>
          <p:nvPr>
            <p:ph idx="1"/>
          </p:nvPr>
        </p:nvSpPr>
        <p:spPr>
          <a:xfrm>
            <a:off x="685800" y="1828800"/>
            <a:ext cx="7772400" cy="4343400"/>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Most of the time, a JavaScript application needs to work with information.</a:t>
            </a:r>
          </a:p>
          <a:p>
            <a:pPr>
              <a:lnSpc>
                <a:spcPct val="150000"/>
              </a:lnSpc>
              <a:buNone/>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Here are two examples:</a:t>
            </a:r>
          </a:p>
          <a:p>
            <a:pPr>
              <a:lnSpc>
                <a:spcPct val="150000"/>
              </a:lnSpc>
            </a:pPr>
            <a:r>
              <a:rPr lang="en-US" dirty="0">
                <a:latin typeface="Times New Roman" panose="02020603050405020304" pitchFamily="18" charset="0"/>
                <a:cs typeface="Times New Roman" panose="02020603050405020304" pitchFamily="18" charset="0"/>
              </a:rPr>
              <a:t>An online shop – the information might include goods being sold and a shopping cart.</a:t>
            </a:r>
          </a:p>
          <a:p>
            <a:pPr>
              <a:lnSpc>
                <a:spcPct val="150000"/>
              </a:lnSpc>
            </a:pPr>
            <a:r>
              <a:rPr lang="en-US" dirty="0">
                <a:latin typeface="Times New Roman" panose="02020603050405020304" pitchFamily="18" charset="0"/>
                <a:cs typeface="Times New Roman" panose="02020603050405020304" pitchFamily="18" charset="0"/>
              </a:rPr>
              <a:t>A chat application – the information might include users, messages, and much more.</a:t>
            </a:r>
          </a:p>
          <a:p>
            <a:pPr>
              <a:lnSpc>
                <a:spcPct val="150000"/>
              </a:lnSpc>
              <a:buNone/>
            </a:pP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Variables are used to store this information.</a:t>
            </a: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solidFill>
                  <a:srgbClr val="FF0000"/>
                </a:solidFill>
              </a:rPr>
              <a:t>jQuery</a:t>
            </a:r>
            <a:r>
              <a:rPr lang="en-US" dirty="0">
                <a:solidFill>
                  <a:srgbClr val="FF0000"/>
                </a:solidFill>
              </a:rPr>
              <a:t> Selectors</a:t>
            </a:r>
          </a:p>
        </p:txBody>
      </p:sp>
      <p:sp>
        <p:nvSpPr>
          <p:cNvPr id="3" name="Content Placeholder 2"/>
          <p:cNvSpPr>
            <a:spLocks noGrp="1"/>
          </p:cNvSpPr>
          <p:nvPr>
            <p:ph idx="1"/>
          </p:nvPr>
        </p:nvSpPr>
        <p:spPr/>
        <p:txBody>
          <a:bodyPr>
            <a:normAutofit fontScale="92500"/>
          </a:bodyPr>
          <a:lstStyle/>
          <a:p>
            <a:pPr>
              <a:lnSpc>
                <a:spcPct val="200000"/>
              </a:lnSpc>
            </a:pP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selectors allow you to select and manipulate HTML element(s).</a:t>
            </a:r>
          </a:p>
          <a:p>
            <a:pPr>
              <a:lnSpc>
                <a:spcPct val="200000"/>
              </a:lnSpc>
            </a:pPr>
            <a:r>
              <a:rPr lang="en-US" dirty="0">
                <a:latin typeface="Times New Roman" panose="02020603050405020304" pitchFamily="18" charset="0"/>
                <a:cs typeface="Times New Roman" panose="02020603050405020304" pitchFamily="18" charset="0"/>
              </a:rPr>
              <a:t>jQuery selectors are used to "find" (or select) HTML elements based on their name, id, classes, types, attributes, values of attributes and much more. </a:t>
            </a:r>
          </a:p>
          <a:p>
            <a:pPr>
              <a:lnSpc>
                <a:spcPct val="200000"/>
              </a:lnSpc>
            </a:pPr>
            <a:r>
              <a:rPr lang="en-US" dirty="0">
                <a:latin typeface="Times New Roman" panose="02020603050405020304" pitchFamily="18" charset="0"/>
                <a:cs typeface="Times New Roman" panose="02020603050405020304" pitchFamily="18" charset="0"/>
              </a:rPr>
              <a:t>It's based on the existing </a:t>
            </a:r>
            <a:r>
              <a:rPr lang="en-US" dirty="0">
                <a:latin typeface="Times New Roman" panose="02020603050405020304" pitchFamily="18" charset="0"/>
                <a:cs typeface="Times New Roman" panose="02020603050405020304" pitchFamily="18" charset="0"/>
                <a:hlinkClick r:id="rId2"/>
              </a:rPr>
              <a:t>CSS Selectors</a:t>
            </a:r>
            <a:r>
              <a:rPr lang="en-US" dirty="0">
                <a:latin typeface="Times New Roman" panose="02020603050405020304" pitchFamily="18" charset="0"/>
                <a:cs typeface="Times New Roman" panose="02020603050405020304" pitchFamily="18" charset="0"/>
              </a:rPr>
              <a:t>, and in addition, it has some own custom selectors.</a:t>
            </a:r>
          </a:p>
          <a:p>
            <a:pPr>
              <a:lnSpc>
                <a:spcPct val="200000"/>
              </a:lnSpc>
            </a:pPr>
            <a:r>
              <a:rPr lang="en-US" dirty="0">
                <a:latin typeface="Times New Roman" panose="02020603050405020304" pitchFamily="18" charset="0"/>
                <a:cs typeface="Times New Roman" panose="02020603050405020304" pitchFamily="18" charset="0"/>
              </a:rPr>
              <a:t>All selectors in jQuery start with the dollar sign and parentheses: $().</a:t>
            </a:r>
          </a:p>
          <a:p>
            <a:pPr>
              <a:lnSpc>
                <a:spcPct val="2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The element Selector</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element selector selects elements based on the element name.</a:t>
            </a:r>
          </a:p>
          <a:p>
            <a:r>
              <a:rPr lang="en-US" dirty="0">
                <a:latin typeface="Times New Roman" panose="02020603050405020304" pitchFamily="18" charset="0"/>
                <a:cs typeface="Times New Roman" panose="02020603050405020304" pitchFamily="18" charset="0"/>
              </a:rPr>
              <a:t>You can select all &lt;p&gt; elements on a page like this:</a:t>
            </a:r>
          </a:p>
          <a:p>
            <a:r>
              <a:rPr lang="en-US" dirty="0">
                <a:latin typeface="Times New Roman" panose="02020603050405020304" pitchFamily="18" charset="0"/>
                <a:cs typeface="Times New Roman" panose="02020603050405020304" pitchFamily="18" charset="0"/>
              </a:rPr>
              <a:t>$("p")</a:t>
            </a:r>
          </a:p>
          <a:p>
            <a:pPr>
              <a:buNone/>
            </a:pPr>
            <a:r>
              <a:rPr lang="en-US" sz="2600" dirty="0">
                <a:solidFill>
                  <a:srgbClr val="0070C0"/>
                </a:solidFill>
                <a:latin typeface="Times New Roman" panose="02020603050405020304" pitchFamily="18" charset="0"/>
                <a:cs typeface="Times New Roman" panose="02020603050405020304" pitchFamily="18" charset="0"/>
              </a:rPr>
              <a:t>Example</a:t>
            </a:r>
          </a:p>
          <a:p>
            <a:pPr>
              <a:buNone/>
            </a:pPr>
            <a:r>
              <a:rPr lang="en-US" sz="2600" dirty="0">
                <a:solidFill>
                  <a:srgbClr val="0070C0"/>
                </a:solidFill>
                <a:latin typeface="Times New Roman" panose="02020603050405020304" pitchFamily="18" charset="0"/>
                <a:cs typeface="Times New Roman" panose="02020603050405020304" pitchFamily="18" charset="0"/>
              </a:rPr>
              <a:t>$(document).ready(function(){</a:t>
            </a:r>
            <a:br>
              <a:rPr lang="en-US" sz="2600" dirty="0">
                <a:solidFill>
                  <a:srgbClr val="0070C0"/>
                </a:solidFill>
                <a:latin typeface="Times New Roman" panose="02020603050405020304" pitchFamily="18" charset="0"/>
                <a:cs typeface="Times New Roman" panose="02020603050405020304" pitchFamily="18" charset="0"/>
              </a:rPr>
            </a:br>
            <a:r>
              <a:rPr lang="en-US" sz="2600" dirty="0">
                <a:solidFill>
                  <a:srgbClr val="0070C0"/>
                </a:solidFill>
                <a:latin typeface="Times New Roman" panose="02020603050405020304" pitchFamily="18" charset="0"/>
                <a:cs typeface="Times New Roman" panose="02020603050405020304" pitchFamily="18" charset="0"/>
              </a:rPr>
              <a:t>  $("button").click(function(){</a:t>
            </a:r>
            <a:br>
              <a:rPr lang="en-US" sz="2600" dirty="0">
                <a:solidFill>
                  <a:srgbClr val="0070C0"/>
                </a:solidFill>
                <a:latin typeface="Times New Roman" panose="02020603050405020304" pitchFamily="18" charset="0"/>
                <a:cs typeface="Times New Roman" panose="02020603050405020304" pitchFamily="18" charset="0"/>
              </a:rPr>
            </a:br>
            <a:r>
              <a:rPr lang="en-US" sz="2600" dirty="0">
                <a:solidFill>
                  <a:srgbClr val="0070C0"/>
                </a:solidFill>
                <a:latin typeface="Times New Roman" panose="02020603050405020304" pitchFamily="18" charset="0"/>
                <a:cs typeface="Times New Roman" panose="02020603050405020304" pitchFamily="18" charset="0"/>
              </a:rPr>
              <a:t>    $("p").hide();</a:t>
            </a:r>
            <a:br>
              <a:rPr lang="en-US" sz="2600" dirty="0">
                <a:solidFill>
                  <a:srgbClr val="0070C0"/>
                </a:solidFill>
                <a:latin typeface="Times New Roman" panose="02020603050405020304" pitchFamily="18" charset="0"/>
                <a:cs typeface="Times New Roman" panose="02020603050405020304" pitchFamily="18" charset="0"/>
              </a:rPr>
            </a:br>
            <a:r>
              <a:rPr lang="en-US" sz="2600" dirty="0">
                <a:solidFill>
                  <a:srgbClr val="0070C0"/>
                </a:solidFill>
                <a:latin typeface="Times New Roman" panose="02020603050405020304" pitchFamily="18" charset="0"/>
                <a:cs typeface="Times New Roman" panose="02020603050405020304" pitchFamily="18" charset="0"/>
              </a:rPr>
              <a:t>  });</a:t>
            </a:r>
            <a:br>
              <a:rPr lang="en-US" sz="2600" dirty="0">
                <a:solidFill>
                  <a:srgbClr val="0070C0"/>
                </a:solidFill>
                <a:latin typeface="Times New Roman" panose="02020603050405020304" pitchFamily="18" charset="0"/>
                <a:cs typeface="Times New Roman" panose="02020603050405020304" pitchFamily="18" charset="0"/>
              </a:rPr>
            </a:br>
            <a:r>
              <a:rPr lang="en-US" sz="2600" dirty="0">
                <a:solidFill>
                  <a:srgbClr val="0070C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124595"/>
            <a:ext cx="7772400" cy="1018405"/>
          </a:xfrm>
        </p:spPr>
        <p:txBody>
          <a:bodyPr>
            <a:normAutofit/>
          </a:bodyPr>
          <a:lstStyle/>
          <a:p>
            <a:r>
              <a:rPr lang="en-US" dirty="0">
                <a:solidFill>
                  <a:srgbClr val="FF0000"/>
                </a:solidFill>
              </a:rPr>
              <a:t>The #id Selector</a:t>
            </a:r>
          </a:p>
        </p:txBody>
      </p:sp>
      <p:sp>
        <p:nvSpPr>
          <p:cNvPr id="3" name="Content Placeholder 2"/>
          <p:cNvSpPr>
            <a:spLocks noGrp="1"/>
          </p:cNvSpPr>
          <p:nvPr>
            <p:ph idx="1"/>
          </p:nvPr>
        </p:nvSpPr>
        <p:spPr>
          <a:xfrm>
            <a:off x="617377" y="990600"/>
            <a:ext cx="8534399" cy="3450613"/>
          </a:xfrm>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jQuery</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id</a:t>
            </a:r>
            <a:r>
              <a:rPr lang="en-US" sz="1600" dirty="0">
                <a:latin typeface="Times New Roman" panose="02020603050405020304" pitchFamily="18" charset="0"/>
                <a:cs typeface="Times New Roman" panose="02020603050405020304" pitchFamily="18" charset="0"/>
              </a:rPr>
              <a:t> selector uses the id attribute of an HTML tag to find the specific element.</a:t>
            </a:r>
          </a:p>
          <a:p>
            <a:pPr>
              <a:lnSpc>
                <a:spcPct val="150000"/>
              </a:lnSpc>
            </a:pPr>
            <a:r>
              <a:rPr lang="en-US" sz="1600" dirty="0">
                <a:latin typeface="Times New Roman" panose="02020603050405020304" pitchFamily="18" charset="0"/>
                <a:cs typeface="Times New Roman" panose="02020603050405020304" pitchFamily="18" charset="0"/>
              </a:rPr>
              <a:t>An id should be unique within a page, so you should use the #id selector when you want to find a single, unique element.</a:t>
            </a:r>
          </a:p>
          <a:p>
            <a:pPr>
              <a:lnSpc>
                <a:spcPct val="150000"/>
              </a:lnSpc>
            </a:pPr>
            <a:r>
              <a:rPr lang="en-US" sz="1600" dirty="0">
                <a:latin typeface="Times New Roman" panose="02020603050405020304" pitchFamily="18" charset="0"/>
                <a:cs typeface="Times New Roman" panose="02020603050405020304" pitchFamily="18" charset="0"/>
              </a:rPr>
              <a:t>To find an element with a specific id, write a hash character, followed by the id of the HTML element:</a:t>
            </a:r>
          </a:p>
          <a:p>
            <a:pPr>
              <a:lnSpc>
                <a:spcPct val="150000"/>
              </a:lnSpc>
            </a:pPr>
            <a:r>
              <a:rPr lang="en-US" sz="1600" dirty="0">
                <a:latin typeface="Times New Roman" panose="02020603050405020304" pitchFamily="18" charset="0"/>
                <a:cs typeface="Times New Roman" panose="02020603050405020304" pitchFamily="18" charset="0"/>
              </a:rPr>
              <a:t>$("#test")</a:t>
            </a:r>
          </a:p>
          <a:p>
            <a:pPr>
              <a:lnSpc>
                <a:spcPct val="150000"/>
              </a:lnSpc>
              <a:buNone/>
            </a:pPr>
            <a:r>
              <a:rPr lang="en-US" dirty="0">
                <a:solidFill>
                  <a:srgbClr val="FF0000"/>
                </a:solidFill>
                <a:latin typeface="Times New Roman" panose="02020603050405020304" pitchFamily="18" charset="0"/>
                <a:cs typeface="Times New Roman" panose="02020603050405020304" pitchFamily="18" charset="0"/>
              </a:rPr>
              <a:t>Example</a:t>
            </a:r>
          </a:p>
          <a:p>
            <a:pPr>
              <a:lnSpc>
                <a:spcPct val="150000"/>
              </a:lnSpc>
              <a:buNone/>
            </a:pPr>
            <a:r>
              <a:rPr lang="en-US" dirty="0">
                <a:solidFill>
                  <a:srgbClr val="FF0000"/>
                </a:solidFill>
                <a:latin typeface="Times New Roman" panose="02020603050405020304" pitchFamily="18" charset="0"/>
                <a:cs typeface="Times New Roman" panose="02020603050405020304" pitchFamily="18" charset="0"/>
              </a:rPr>
              <a:t>$(document).ready(function(){</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$("button").click(function(){</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$("#test").hide();</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a:t>
            </a: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The .class Selector</a:t>
            </a:r>
          </a:p>
        </p:txBody>
      </p:sp>
      <p:sp>
        <p:nvSpPr>
          <p:cNvPr id="3" name="Content Placeholder 2"/>
          <p:cNvSpPr>
            <a:spLocks noGrp="1"/>
          </p:cNvSpPr>
          <p:nvPr>
            <p:ph idx="1"/>
          </p:nvPr>
        </p:nvSpPr>
        <p:spPr>
          <a:xfrm>
            <a:off x="440094" y="1703693"/>
            <a:ext cx="8686800" cy="3450613"/>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jQuery</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.class</a:t>
            </a:r>
            <a:r>
              <a:rPr lang="en-US" sz="1800" dirty="0">
                <a:latin typeface="Times New Roman" panose="02020603050405020304" pitchFamily="18" charset="0"/>
                <a:cs typeface="Times New Roman" panose="02020603050405020304" pitchFamily="18" charset="0"/>
              </a:rPr>
              <a:t> selector finds elements with a specific class.</a:t>
            </a:r>
          </a:p>
          <a:p>
            <a:pPr>
              <a:lnSpc>
                <a:spcPct val="150000"/>
              </a:lnSpc>
            </a:pPr>
            <a:r>
              <a:rPr lang="en-US" sz="1800" dirty="0">
                <a:latin typeface="Times New Roman" panose="02020603050405020304" pitchFamily="18" charset="0"/>
                <a:cs typeface="Times New Roman" panose="02020603050405020304" pitchFamily="18" charset="0"/>
              </a:rPr>
              <a:t>To find elements with a specific class, write a period character, followed by the name of the class:</a:t>
            </a:r>
          </a:p>
          <a:p>
            <a:pPr>
              <a:lnSpc>
                <a:spcPct val="150000"/>
              </a:lnSpc>
            </a:pPr>
            <a:r>
              <a:rPr lang="en-US" sz="1800" dirty="0">
                <a:latin typeface="Times New Roman" panose="02020603050405020304" pitchFamily="18" charset="0"/>
                <a:cs typeface="Times New Roman" panose="02020603050405020304" pitchFamily="18" charset="0"/>
              </a:rPr>
              <a:t>$(".test")</a:t>
            </a:r>
          </a:p>
          <a:p>
            <a:pPr>
              <a:lnSpc>
                <a:spcPct val="150000"/>
              </a:lnSpc>
              <a:buNone/>
            </a:pPr>
            <a:r>
              <a:rPr lang="en-US" dirty="0">
                <a:solidFill>
                  <a:srgbClr val="00B0F0"/>
                </a:solidFill>
                <a:latin typeface="Times New Roman" panose="02020603050405020304" pitchFamily="18" charset="0"/>
                <a:cs typeface="Times New Roman" panose="02020603050405020304" pitchFamily="18" charset="0"/>
              </a:rPr>
              <a:t>Example</a:t>
            </a:r>
          </a:p>
          <a:p>
            <a:pPr>
              <a:lnSpc>
                <a:spcPct val="150000"/>
              </a:lnSpc>
              <a:buNone/>
            </a:pPr>
            <a:r>
              <a:rPr lang="en-US" dirty="0">
                <a:solidFill>
                  <a:srgbClr val="00B0F0"/>
                </a:solidFill>
                <a:latin typeface="Times New Roman" panose="02020603050405020304" pitchFamily="18" charset="0"/>
                <a:cs typeface="Times New Roman" panose="02020603050405020304" pitchFamily="18" charset="0"/>
              </a:rPr>
              <a:t>$(document).ready(function(){</a:t>
            </a:r>
            <a:br>
              <a:rPr lang="en-US" dirty="0">
                <a:solidFill>
                  <a:srgbClr val="00B0F0"/>
                </a:solidFill>
                <a:latin typeface="Times New Roman" panose="02020603050405020304" pitchFamily="18" charset="0"/>
                <a:cs typeface="Times New Roman" panose="02020603050405020304" pitchFamily="18" charset="0"/>
              </a:rPr>
            </a:br>
            <a:r>
              <a:rPr lang="en-US" dirty="0">
                <a:solidFill>
                  <a:srgbClr val="00B0F0"/>
                </a:solidFill>
                <a:latin typeface="Times New Roman" panose="02020603050405020304" pitchFamily="18" charset="0"/>
                <a:cs typeface="Times New Roman" panose="02020603050405020304" pitchFamily="18" charset="0"/>
              </a:rPr>
              <a:t>  $("button").click(function(){</a:t>
            </a:r>
            <a:br>
              <a:rPr lang="en-US" dirty="0">
                <a:solidFill>
                  <a:srgbClr val="00B0F0"/>
                </a:solidFill>
                <a:latin typeface="Times New Roman" panose="02020603050405020304" pitchFamily="18" charset="0"/>
                <a:cs typeface="Times New Roman" panose="02020603050405020304" pitchFamily="18" charset="0"/>
              </a:rPr>
            </a:br>
            <a:r>
              <a:rPr lang="en-US" dirty="0">
                <a:solidFill>
                  <a:srgbClr val="00B0F0"/>
                </a:solidFill>
                <a:latin typeface="Times New Roman" panose="02020603050405020304" pitchFamily="18" charset="0"/>
                <a:cs typeface="Times New Roman" panose="02020603050405020304" pitchFamily="18" charset="0"/>
              </a:rPr>
              <a:t>    $(".test").hide();</a:t>
            </a:r>
            <a:br>
              <a:rPr lang="en-US" dirty="0">
                <a:solidFill>
                  <a:srgbClr val="00B0F0"/>
                </a:solidFill>
                <a:latin typeface="Times New Roman" panose="02020603050405020304" pitchFamily="18" charset="0"/>
                <a:cs typeface="Times New Roman" panose="02020603050405020304" pitchFamily="18" charset="0"/>
              </a:rPr>
            </a:br>
            <a:r>
              <a:rPr lang="en-US" dirty="0">
                <a:solidFill>
                  <a:srgbClr val="00B0F0"/>
                </a:solidFill>
                <a:latin typeface="Times New Roman" panose="02020603050405020304" pitchFamily="18" charset="0"/>
                <a:cs typeface="Times New Roman" panose="02020603050405020304" pitchFamily="18" charset="0"/>
              </a:rPr>
              <a:t>  });</a:t>
            </a:r>
            <a:br>
              <a:rPr lang="en-US" dirty="0">
                <a:solidFill>
                  <a:srgbClr val="00B0F0"/>
                </a:solidFill>
                <a:latin typeface="Times New Roman" panose="02020603050405020304" pitchFamily="18" charset="0"/>
                <a:cs typeface="Times New Roman" panose="02020603050405020304" pitchFamily="18" charset="0"/>
              </a:rPr>
            </a:br>
            <a:r>
              <a:rPr lang="en-US" dirty="0">
                <a:solidFill>
                  <a:srgbClr val="00B0F0"/>
                </a:solidFill>
                <a:latin typeface="Times New Roman" panose="02020603050405020304" pitchFamily="18" charset="0"/>
                <a:cs typeface="Times New Roman" panose="02020603050405020304" pitchFamily="18" charset="0"/>
              </a:rPr>
              <a:t>});</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875143"/>
              </p:ext>
            </p:extLst>
          </p:nvPr>
        </p:nvGraphicFramePr>
        <p:xfrm>
          <a:off x="0" y="0"/>
          <a:ext cx="9144000" cy="6858002"/>
        </p:xfrm>
        <a:graphic>
          <a:graphicData uri="http://schemas.openxmlformats.org/drawingml/2006/table">
            <a:tbl>
              <a:tblPr/>
              <a:tblGrid>
                <a:gridCol w="2541207">
                  <a:extLst>
                    <a:ext uri="{9D8B030D-6E8A-4147-A177-3AD203B41FA5}">
                      <a16:colId xmlns:a16="http://schemas.microsoft.com/office/drawing/2014/main" val="20000"/>
                    </a:ext>
                  </a:extLst>
                </a:gridCol>
                <a:gridCol w="6602793">
                  <a:extLst>
                    <a:ext uri="{9D8B030D-6E8A-4147-A177-3AD203B41FA5}">
                      <a16:colId xmlns:a16="http://schemas.microsoft.com/office/drawing/2014/main" val="20001"/>
                    </a:ext>
                  </a:extLst>
                </a:gridCol>
              </a:tblGrid>
              <a:tr h="723551">
                <a:tc>
                  <a:txBody>
                    <a:bodyPr/>
                    <a:lstStyle/>
                    <a:p>
                      <a:pPr algn="l" fontAlgn="t"/>
                      <a:r>
                        <a:rPr lang="en-US" sz="1800" dirty="0">
                          <a:latin typeface="Times New Roman" panose="02020603050405020304" pitchFamily="18" charset="0"/>
                          <a:cs typeface="Times New Roman" panose="02020603050405020304" pitchFamily="18" charset="0"/>
                        </a:rPr>
                        <a:t>Syntax</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latin typeface="Times New Roman" panose="02020603050405020304" pitchFamily="18" charset="0"/>
                          <a:cs typeface="Times New Roman" panose="02020603050405020304" pitchFamily="18" charset="0"/>
                        </a:rPr>
                        <a:t>Description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40422">
                <a:tc>
                  <a:txBody>
                    <a:bodyPr/>
                    <a:lstStyle/>
                    <a:p>
                      <a:pPr algn="l" fontAlgn="t"/>
                      <a:r>
                        <a:rPr lang="en-US" sz="1800">
                          <a:latin typeface="Times New Roman" panose="02020603050405020304" pitchFamily="18" charset="0"/>
                          <a:cs typeface="Times New Roman" panose="02020603050405020304" pitchFamily="18" charset="0"/>
                        </a:rPr>
                        <a: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latin typeface="Times New Roman" panose="02020603050405020304" pitchFamily="18" charset="0"/>
                          <a:cs typeface="Times New Roman" panose="02020603050405020304" pitchFamily="18" charset="0"/>
                        </a:rPr>
                        <a:t>Selects all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40422">
                <a:tc>
                  <a:txBody>
                    <a:bodyPr/>
                    <a:lstStyle/>
                    <a:p>
                      <a:pPr algn="l" fontAlgn="t"/>
                      <a:r>
                        <a:rPr lang="en-US" sz="1800">
                          <a:latin typeface="Times New Roman" panose="02020603050405020304" pitchFamily="18" charset="0"/>
                          <a:cs typeface="Times New Roman" panose="02020603050405020304" pitchFamily="18" charset="0"/>
                        </a:rPr>
                        <a:t>$(this)</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latin typeface="Times New Roman" panose="02020603050405020304" pitchFamily="18" charset="0"/>
                          <a:cs typeface="Times New Roman" panose="02020603050405020304" pitchFamily="18" charset="0"/>
                        </a:rPr>
                        <a:t>Selects the current HTML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40422">
                <a:tc>
                  <a:txBody>
                    <a:bodyPr/>
                    <a:lstStyle/>
                    <a:p>
                      <a:pPr algn="l" fontAlgn="t"/>
                      <a:r>
                        <a:rPr lang="en-US" sz="1800">
                          <a:latin typeface="Times New Roman" panose="02020603050405020304" pitchFamily="18" charset="0"/>
                          <a:cs typeface="Times New Roman" panose="02020603050405020304" pitchFamily="18" charset="0"/>
                        </a:rPr>
                        <a:t>$("p.intro")</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latin typeface="Times New Roman" panose="02020603050405020304" pitchFamily="18" charset="0"/>
                          <a:cs typeface="Times New Roman" panose="02020603050405020304" pitchFamily="18" charset="0"/>
                        </a:rPr>
                        <a:t>Selects all &lt;p&gt; elements with class="intro"</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40422">
                <a:tc>
                  <a:txBody>
                    <a:bodyPr/>
                    <a:lstStyle/>
                    <a:p>
                      <a:pPr algn="l" fontAlgn="t"/>
                      <a:r>
                        <a:rPr lang="en-US" sz="1800">
                          <a:latin typeface="Times New Roman" panose="02020603050405020304" pitchFamily="18" charset="0"/>
                          <a:cs typeface="Times New Roman" panose="02020603050405020304" pitchFamily="18" charset="0"/>
                        </a:rPr>
                        <a:t>$("p:first")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latin typeface="Times New Roman" panose="02020603050405020304" pitchFamily="18" charset="0"/>
                          <a:cs typeface="Times New Roman" panose="02020603050405020304" pitchFamily="18" charset="0"/>
                        </a:rPr>
                        <a:t>Selects the first &lt;p&gt;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0422">
                <a:tc>
                  <a:txBody>
                    <a:bodyPr/>
                    <a:lstStyle/>
                    <a:p>
                      <a:pPr algn="l" fontAlgn="t"/>
                      <a:r>
                        <a:rPr lang="en-US" sz="1800">
                          <a:latin typeface="Times New Roman" panose="02020603050405020304" pitchFamily="18" charset="0"/>
                          <a:cs typeface="Times New Roman" panose="02020603050405020304" pitchFamily="18" charset="0"/>
                        </a:rPr>
                        <a:t>$("ul li:first")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latin typeface="Times New Roman" panose="02020603050405020304" pitchFamily="18" charset="0"/>
                          <a:cs typeface="Times New Roman" panose="02020603050405020304" pitchFamily="18" charset="0"/>
                        </a:rPr>
                        <a:t>Selects the first &lt;li&gt; element of the first &lt;ul&gt;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40422">
                <a:tc>
                  <a:txBody>
                    <a:bodyPr/>
                    <a:lstStyle/>
                    <a:p>
                      <a:pPr algn="l" fontAlgn="t"/>
                      <a:r>
                        <a:rPr lang="en-US" sz="1800">
                          <a:latin typeface="Times New Roman" panose="02020603050405020304" pitchFamily="18" charset="0"/>
                          <a:cs typeface="Times New Roman" panose="02020603050405020304" pitchFamily="18" charset="0"/>
                        </a:rPr>
                        <a:t>$("ul li:first-child")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latin typeface="Times New Roman" panose="02020603050405020304" pitchFamily="18" charset="0"/>
                          <a:cs typeface="Times New Roman" panose="02020603050405020304" pitchFamily="18" charset="0"/>
                        </a:rPr>
                        <a:t>Selects the first &lt;</a:t>
                      </a:r>
                      <a:r>
                        <a:rPr lang="en-US" sz="1800" dirty="0" err="1">
                          <a:latin typeface="Times New Roman" panose="02020603050405020304" pitchFamily="18" charset="0"/>
                          <a:cs typeface="Times New Roman" panose="02020603050405020304" pitchFamily="18" charset="0"/>
                        </a:rPr>
                        <a:t>li</a:t>
                      </a:r>
                      <a:r>
                        <a:rPr lang="en-US" sz="1800" dirty="0">
                          <a:latin typeface="Times New Roman" panose="02020603050405020304" pitchFamily="18" charset="0"/>
                          <a:cs typeface="Times New Roman" panose="02020603050405020304" pitchFamily="18" charset="0"/>
                        </a:rPr>
                        <a:t>&gt; element of every &lt;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40422">
                <a:tc>
                  <a:txBody>
                    <a:bodyPr/>
                    <a:lstStyle/>
                    <a:p>
                      <a:pPr algn="l" fontAlgn="t"/>
                      <a:r>
                        <a:rPr lang="en-US" sz="1800">
                          <a:latin typeface="Times New Roman" panose="02020603050405020304" pitchFamily="18" charset="0"/>
                          <a:cs typeface="Times New Roman" panose="02020603050405020304" pitchFamily="18" charset="0"/>
                        </a:rPr>
                        <a:t>$("[href]")</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latin typeface="Times New Roman" panose="02020603050405020304" pitchFamily="18" charset="0"/>
                          <a:cs typeface="Times New Roman" panose="02020603050405020304" pitchFamily="18" charset="0"/>
                        </a:rPr>
                        <a:t>Selects all elements with an href attribute</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723551">
                <a:tc>
                  <a:txBody>
                    <a:bodyPr/>
                    <a:lstStyle/>
                    <a:p>
                      <a:pPr algn="l" fontAlgn="t"/>
                      <a:r>
                        <a:rPr lang="en-US" sz="1800">
                          <a:latin typeface="Times New Roman" panose="02020603050405020304" pitchFamily="18" charset="0"/>
                          <a:cs typeface="Times New Roman" panose="02020603050405020304" pitchFamily="18" charset="0"/>
                        </a:rPr>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latin typeface="Times New Roman" panose="02020603050405020304" pitchFamily="18" charset="0"/>
                          <a:cs typeface="Times New Roman" panose="02020603050405020304" pitchFamily="18" charset="0"/>
                        </a:rPr>
                        <a:t>Selects all &lt;a&gt; elements with a target attribute value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723551">
                <a:tc>
                  <a:txBody>
                    <a:bodyPr/>
                    <a:lstStyle/>
                    <a:p>
                      <a:pPr algn="l" fontAlgn="t"/>
                      <a:r>
                        <a:rPr lang="en-US" sz="1800">
                          <a:latin typeface="Times New Roman" panose="02020603050405020304" pitchFamily="18" charset="0"/>
                          <a:cs typeface="Times New Roman" panose="02020603050405020304" pitchFamily="18" charset="0"/>
                        </a:rPr>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latin typeface="Times New Roman" panose="02020603050405020304" pitchFamily="18" charset="0"/>
                          <a:cs typeface="Times New Roman" panose="02020603050405020304" pitchFamily="18" charset="0"/>
                        </a:rPr>
                        <a:t>Selects all &lt;a&gt; elements with a target attribute value NOT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r h="723551">
                <a:tc>
                  <a:txBody>
                    <a:bodyPr/>
                    <a:lstStyle/>
                    <a:p>
                      <a:pPr algn="l" fontAlgn="t"/>
                      <a:r>
                        <a:rPr lang="en-US" sz="1800">
                          <a:latin typeface="Times New Roman" panose="02020603050405020304" pitchFamily="18" charset="0"/>
                          <a:cs typeface="Times New Roman" panose="02020603050405020304" pitchFamily="18" charset="0"/>
                        </a:rPr>
                        <a:t>$(":button")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latin typeface="Times New Roman" panose="02020603050405020304" pitchFamily="18" charset="0"/>
                          <a:cs typeface="Times New Roman" panose="02020603050405020304" pitchFamily="18" charset="0"/>
                        </a:rPr>
                        <a:t>Selects all &lt;button&gt; elements and &lt;input&gt; elements of type="button"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40422">
                <a:tc>
                  <a:txBody>
                    <a:bodyPr/>
                    <a:lstStyle/>
                    <a:p>
                      <a:pPr algn="l" fontAlgn="t"/>
                      <a:r>
                        <a:rPr lang="en-US" sz="1800">
                          <a:latin typeface="Times New Roman" panose="02020603050405020304" pitchFamily="18" charset="0"/>
                          <a:cs typeface="Times New Roman" panose="02020603050405020304" pitchFamily="18" charset="0"/>
                        </a:rPr>
                        <a:t>$("tr:even")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latin typeface="Times New Roman" panose="02020603050405020304" pitchFamily="18" charset="0"/>
                          <a:cs typeface="Times New Roman" panose="02020603050405020304" pitchFamily="18" charset="0"/>
                        </a:rPr>
                        <a:t>Selects all even &lt;tr&gt;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11"/>
                  </a:ext>
                </a:extLst>
              </a:tr>
              <a:tr h="440422">
                <a:tc>
                  <a:txBody>
                    <a:bodyPr/>
                    <a:lstStyle/>
                    <a:p>
                      <a:pPr algn="l" fontAlgn="t"/>
                      <a:r>
                        <a:rPr lang="en-US" sz="1800">
                          <a:latin typeface="Times New Roman" panose="02020603050405020304" pitchFamily="18" charset="0"/>
                          <a:cs typeface="Times New Roman" panose="02020603050405020304" pitchFamily="18" charset="0"/>
                        </a:rPr>
                        <a:t>$("tr:odd")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latin typeface="Times New Roman" panose="02020603050405020304" pitchFamily="18" charset="0"/>
                          <a:cs typeface="Times New Roman" panose="02020603050405020304" pitchFamily="18" charset="0"/>
                        </a:rPr>
                        <a:t>Selects all odd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 y="37993"/>
            <a:ext cx="9067800" cy="571607"/>
          </a:xfrm>
        </p:spPr>
        <p:txBody>
          <a:bodyPr>
            <a:normAutofit fontScale="90000"/>
          </a:bodyPr>
          <a:lstStyle/>
          <a:p>
            <a:pPr algn="ctr"/>
            <a:r>
              <a:rPr lang="en-US" dirty="0" err="1">
                <a:solidFill>
                  <a:srgbClr val="FF0000"/>
                </a:solidFill>
              </a:rPr>
              <a:t>jQuery</a:t>
            </a:r>
            <a:r>
              <a:rPr lang="en-US" dirty="0">
                <a:solidFill>
                  <a:srgbClr val="FF0000"/>
                </a:solidFill>
              </a:rPr>
              <a:t> Event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4662574"/>
              </p:ext>
            </p:extLst>
          </p:nvPr>
        </p:nvGraphicFramePr>
        <p:xfrm>
          <a:off x="237699" y="4220821"/>
          <a:ext cx="8229600" cy="2257110"/>
        </p:xfrm>
        <a:graphic>
          <a:graphicData uri="http://schemas.openxmlformats.org/drawingml/2006/table">
            <a:tbl>
              <a:tblPr/>
              <a:tblGrid>
                <a:gridCol w="1888329">
                  <a:extLst>
                    <a:ext uri="{9D8B030D-6E8A-4147-A177-3AD203B41FA5}">
                      <a16:colId xmlns:a16="http://schemas.microsoft.com/office/drawing/2014/main" val="20000"/>
                    </a:ext>
                  </a:extLst>
                </a:gridCol>
                <a:gridCol w="2055204">
                  <a:extLst>
                    <a:ext uri="{9D8B030D-6E8A-4147-A177-3AD203B41FA5}">
                      <a16:colId xmlns:a16="http://schemas.microsoft.com/office/drawing/2014/main" val="20001"/>
                    </a:ext>
                  </a:extLst>
                </a:gridCol>
                <a:gridCol w="1800499">
                  <a:extLst>
                    <a:ext uri="{9D8B030D-6E8A-4147-A177-3AD203B41FA5}">
                      <a16:colId xmlns:a16="http://schemas.microsoft.com/office/drawing/2014/main" val="20002"/>
                    </a:ext>
                  </a:extLst>
                </a:gridCol>
                <a:gridCol w="2485568">
                  <a:extLst>
                    <a:ext uri="{9D8B030D-6E8A-4147-A177-3AD203B41FA5}">
                      <a16:colId xmlns:a16="http://schemas.microsoft.com/office/drawing/2014/main" val="20003"/>
                    </a:ext>
                  </a:extLst>
                </a:gridCol>
              </a:tblGrid>
              <a:tr h="393475">
                <a:tc>
                  <a:txBody>
                    <a:bodyPr/>
                    <a:lstStyle/>
                    <a:p>
                      <a:pPr algn="l" fontAlgn="t"/>
                      <a:r>
                        <a:rPr lang="en-US" sz="1700" b="1" dirty="0">
                          <a:latin typeface="Times New Roman" panose="02020603050405020304" pitchFamily="18" charset="0"/>
                          <a:cs typeface="Times New Roman" panose="02020603050405020304" pitchFamily="18" charset="0"/>
                        </a:rPr>
                        <a:t>Mouse Events</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latin typeface="Times New Roman" panose="02020603050405020304" pitchFamily="18" charset="0"/>
                          <a:cs typeface="Times New Roman" panose="02020603050405020304" pitchFamily="18" charset="0"/>
                        </a:rPr>
                        <a:t>Keyboard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latin typeface="Times New Roman" panose="02020603050405020304" pitchFamily="18" charset="0"/>
                          <a:cs typeface="Times New Roman" panose="02020603050405020304" pitchFamily="18" charset="0"/>
                        </a:rPr>
                        <a:t>Form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latin typeface="Times New Roman" panose="02020603050405020304" pitchFamily="18" charset="0"/>
                          <a:cs typeface="Times New Roman" panose="02020603050405020304" pitchFamily="18" charset="0"/>
                        </a:rPr>
                        <a:t>Document/Window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3475">
                <a:tc>
                  <a:txBody>
                    <a:bodyPr/>
                    <a:lstStyle/>
                    <a:p>
                      <a:pPr algn="l" fontAlgn="t"/>
                      <a:r>
                        <a:rPr lang="en-US" sz="1700">
                          <a:latin typeface="Times New Roman" panose="02020603050405020304" pitchFamily="18" charset="0"/>
                          <a:cs typeface="Times New Roman" panose="02020603050405020304" pitchFamily="18" charset="0"/>
                        </a:rPr>
                        <a:t>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latin typeface="Times New Roman" panose="02020603050405020304" pitchFamily="18" charset="0"/>
                          <a:cs typeface="Times New Roman" panose="02020603050405020304" pitchFamily="18" charset="0"/>
                        </a:rPr>
                        <a:t>keypress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latin typeface="Times New Roman" panose="02020603050405020304" pitchFamily="18" charset="0"/>
                          <a:cs typeface="Times New Roman" panose="02020603050405020304" pitchFamily="18" charset="0"/>
                        </a:rPr>
                        <a:t>submit</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latin typeface="Times New Roman" panose="02020603050405020304" pitchFamily="18" charset="0"/>
                          <a:cs typeface="Times New Roman" panose="02020603050405020304" pitchFamily="18" charset="0"/>
                        </a:rPr>
                        <a:t>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93475">
                <a:tc>
                  <a:txBody>
                    <a:bodyPr/>
                    <a:lstStyle/>
                    <a:p>
                      <a:pPr algn="l" fontAlgn="t"/>
                      <a:r>
                        <a:rPr lang="en-US" sz="1700">
                          <a:latin typeface="Times New Roman" panose="02020603050405020304" pitchFamily="18" charset="0"/>
                          <a:cs typeface="Times New Roman" panose="02020603050405020304" pitchFamily="18" charset="0"/>
                        </a:rPr>
                        <a:t>dblclick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latin typeface="Times New Roman" panose="02020603050405020304" pitchFamily="18" charset="0"/>
                          <a:cs typeface="Times New Roman" panose="02020603050405020304" pitchFamily="18" charset="0"/>
                        </a:rPr>
                        <a:t>keydown</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latin typeface="Times New Roman" panose="02020603050405020304" pitchFamily="18" charset="0"/>
                          <a:cs typeface="Times New Roman" panose="02020603050405020304" pitchFamily="18" charset="0"/>
                        </a:rPr>
                        <a:t>change</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latin typeface="Times New Roman" panose="02020603050405020304" pitchFamily="18" charset="0"/>
                          <a:cs typeface="Times New Roman" panose="02020603050405020304" pitchFamily="18" charset="0"/>
                        </a:rPr>
                        <a:t>resize</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3475">
                <a:tc>
                  <a:txBody>
                    <a:bodyPr/>
                    <a:lstStyle/>
                    <a:p>
                      <a:pPr algn="l" fontAlgn="t"/>
                      <a:r>
                        <a:rPr lang="en-US" sz="1700">
                          <a:latin typeface="Times New Roman" panose="02020603050405020304" pitchFamily="18" charset="0"/>
                          <a:cs typeface="Times New Roman" panose="02020603050405020304" pitchFamily="18" charset="0"/>
                        </a:rPr>
                        <a:t>mouseenter</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latin typeface="Times New Roman" panose="02020603050405020304" pitchFamily="18" charset="0"/>
                          <a:cs typeface="Times New Roman" panose="02020603050405020304" pitchFamily="18" charset="0"/>
                        </a:rPr>
                        <a:t>keyup</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latin typeface="Times New Roman" panose="02020603050405020304" pitchFamily="18" charset="0"/>
                          <a:cs typeface="Times New Roman" panose="02020603050405020304" pitchFamily="18" charset="0"/>
                        </a:rPr>
                        <a:t>focus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latin typeface="Times New Roman" panose="02020603050405020304" pitchFamily="18" charset="0"/>
                          <a:cs typeface="Times New Roman" panose="02020603050405020304" pitchFamily="18" charset="0"/>
                        </a:rPr>
                        <a:t>scroll</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93475">
                <a:tc>
                  <a:txBody>
                    <a:bodyPr/>
                    <a:lstStyle/>
                    <a:p>
                      <a:pPr algn="l" fontAlgn="t"/>
                      <a:r>
                        <a:rPr lang="en-US" sz="1700">
                          <a:latin typeface="Times New Roman" panose="02020603050405020304" pitchFamily="18" charset="0"/>
                          <a:cs typeface="Times New Roman" panose="02020603050405020304" pitchFamily="18" charset="0"/>
                        </a:rPr>
                        <a:t>mouseleave</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latin typeface="Times New Roman" panose="02020603050405020304" pitchFamily="18" charset="0"/>
                          <a:cs typeface="Times New Roman" panose="02020603050405020304" pitchFamily="18" charset="0"/>
                        </a:rPr>
                        <a:t> </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latin typeface="Times New Roman" panose="02020603050405020304" pitchFamily="18" charset="0"/>
                          <a:cs typeface="Times New Roman" panose="02020603050405020304" pitchFamily="18" charset="0"/>
                        </a:rPr>
                        <a:t>blur</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latin typeface="Times New Roman" panose="02020603050405020304" pitchFamily="18" charset="0"/>
                          <a:cs typeface="Times New Roman" panose="02020603050405020304" pitchFamily="18" charset="0"/>
                        </a:rPr>
                        <a:t>unload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 name="Rectangle 2"/>
          <p:cNvSpPr/>
          <p:nvPr/>
        </p:nvSpPr>
        <p:spPr>
          <a:xfrm>
            <a:off x="228600" y="676273"/>
            <a:ext cx="8855122" cy="3170099"/>
          </a:xfrm>
          <a:prstGeom prst="rect">
            <a:avLst/>
          </a:prstGeom>
        </p:spPr>
        <p:txBody>
          <a:bodyPr wrap="square">
            <a:spAutoFit/>
          </a:bodyPr>
          <a:lstStyle/>
          <a:p>
            <a:r>
              <a:rPr lang="en-IN" sz="2000" dirty="0">
                <a:solidFill>
                  <a:srgbClr val="000000"/>
                </a:solidFill>
                <a:latin typeface="Times New Roman" panose="02020603050405020304" pitchFamily="18" charset="0"/>
                <a:cs typeface="Times New Roman" panose="02020603050405020304" pitchFamily="18" charset="0"/>
              </a:rPr>
              <a:t>jQuery is tailor-made to respond to events in an HTML page.</a:t>
            </a:r>
          </a:p>
          <a:p>
            <a:r>
              <a:rPr lang="en-IN" sz="2000" b="1" dirty="0">
                <a:latin typeface="Times New Roman" panose="02020603050405020304" pitchFamily="18" charset="0"/>
                <a:cs typeface="Times New Roman" panose="02020603050405020304" pitchFamily="18" charset="0"/>
              </a:rPr>
              <a:t>What are Events?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All the different visitors' actions that a web page can respond to are called events.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event represents the precise moment when something happens.</a:t>
            </a:r>
          </a:p>
          <a:p>
            <a:r>
              <a:rPr lang="en-IN" sz="2000" b="1" dirty="0">
                <a:latin typeface="Times New Roman" panose="02020603050405020304" pitchFamily="18" charset="0"/>
                <a:cs typeface="Times New Roman" panose="02020603050405020304" pitchFamily="18" charset="0"/>
              </a:rPr>
              <a:t>Examples:</a:t>
            </a:r>
          </a:p>
          <a:p>
            <a:r>
              <a:rPr lang="en-IN" sz="2000" dirty="0">
                <a:latin typeface="Times New Roman" panose="02020603050405020304" pitchFamily="18" charset="0"/>
                <a:cs typeface="Times New Roman" panose="02020603050405020304" pitchFamily="18" charset="0"/>
              </a:rPr>
              <a:t>		moving a mouse over an element</a:t>
            </a:r>
          </a:p>
          <a:p>
            <a:r>
              <a:rPr lang="en-IN" sz="2000" dirty="0">
                <a:latin typeface="Times New Roman" panose="02020603050405020304" pitchFamily="18" charset="0"/>
                <a:cs typeface="Times New Roman" panose="02020603050405020304" pitchFamily="18" charset="0"/>
              </a:rPr>
              <a:t>		selecting a radio button</a:t>
            </a:r>
          </a:p>
          <a:p>
            <a:r>
              <a:rPr lang="en-IN" sz="2000" dirty="0">
                <a:latin typeface="Times New Roman" panose="02020603050405020304" pitchFamily="18" charset="0"/>
                <a:cs typeface="Times New Roman" panose="02020603050405020304" pitchFamily="18" charset="0"/>
              </a:rPr>
              <a:t>		clicking on an element</a:t>
            </a:r>
          </a:p>
          <a:p>
            <a:r>
              <a:rPr lang="en-IN" sz="2000" dirty="0">
                <a:latin typeface="Times New Roman" panose="02020603050405020304" pitchFamily="18" charset="0"/>
                <a:cs typeface="Times New Roman" panose="02020603050405020304" pitchFamily="18" charset="0"/>
              </a:rPr>
              <a:t>The term </a:t>
            </a:r>
            <a:r>
              <a:rPr lang="en-IN" sz="2000" b="1" dirty="0">
                <a:latin typeface="Times New Roman" panose="02020603050405020304" pitchFamily="18" charset="0"/>
                <a:cs typeface="Times New Roman" panose="02020603050405020304" pitchFamily="18" charset="0"/>
              </a:rPr>
              <a:t>"fires/fired"</a:t>
            </a:r>
            <a:r>
              <a:rPr lang="en-IN" sz="2000" dirty="0">
                <a:latin typeface="Times New Roman" panose="02020603050405020304" pitchFamily="18" charset="0"/>
                <a:cs typeface="Times New Roman" panose="02020603050405020304" pitchFamily="18" charset="0"/>
              </a:rPr>
              <a:t> is often used with events. Example: "The keypress event is fired, the moment you press a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ppt_x"/>
                                          </p:val>
                                        </p:tav>
                                        <p:tav tm="100000">
                                          <p:val>
                                            <p:strVal val="#ppt_x"/>
                                          </p:val>
                                        </p:tav>
                                      </p:tavLst>
                                    </p:anim>
                                    <p:anim calcmode="lin" valueType="num">
                                      <p:cBhvr additive="base">
                                        <p:cTn id="6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65" y="0"/>
            <a:ext cx="8229600" cy="639762"/>
          </a:xfrm>
        </p:spPr>
        <p:txBody>
          <a:bodyPr>
            <a:normAutofit fontScale="90000"/>
          </a:bodyPr>
          <a:lstStyle/>
          <a:p>
            <a:r>
              <a:rPr lang="en-US" dirty="0" err="1">
                <a:solidFill>
                  <a:srgbClr val="FF0000"/>
                </a:solidFill>
              </a:rPr>
              <a:t>jQuery</a:t>
            </a:r>
            <a:r>
              <a:rPr lang="en-US" dirty="0">
                <a:solidFill>
                  <a:srgbClr val="FF0000"/>
                </a:solidFill>
              </a:rPr>
              <a:t> Syntax For Event Methods</a:t>
            </a:r>
          </a:p>
        </p:txBody>
      </p:sp>
      <p:sp>
        <p:nvSpPr>
          <p:cNvPr id="3" name="Content Placeholder 2"/>
          <p:cNvSpPr>
            <a:spLocks noGrp="1"/>
          </p:cNvSpPr>
          <p:nvPr>
            <p:ph idx="1"/>
          </p:nvPr>
        </p:nvSpPr>
        <p:spPr>
          <a:xfrm>
            <a:off x="0" y="762000"/>
            <a:ext cx="9144000" cy="6095999"/>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$("p").click(function(){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 action goes here!!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p>
          <a:p>
            <a:r>
              <a:rPr lang="en-US" altLang="en-US" sz="1600" dirty="0">
                <a:solidFill>
                  <a:srgbClr val="DC143C"/>
                </a:solidFill>
                <a:latin typeface="Times New Roman" panose="02020603050405020304" pitchFamily="18" charset="0"/>
                <a:cs typeface="Times New Roman" panose="02020603050405020304" pitchFamily="18" charset="0"/>
              </a:rPr>
              <a:t>$(document).ready()</a:t>
            </a:r>
            <a:r>
              <a:rPr lang="en-US" altLang="en-US" sz="1600" dirty="0">
                <a:solidFill>
                  <a:srgbClr val="000000"/>
                </a:solidFill>
                <a:latin typeface="Times New Roman" panose="02020603050405020304" pitchFamily="18" charset="0"/>
                <a:cs typeface="Times New Roman" panose="02020603050405020304" pitchFamily="18" charset="0"/>
              </a:rPr>
              <a:t> -- allows us to execute a function when the document is fully loaded. </a:t>
            </a:r>
            <a:r>
              <a:rPr lang="en-US" altLang="en-US" sz="1600" dirty="0">
                <a:latin typeface="Times New Roman" panose="02020603050405020304" pitchFamily="18" charset="0"/>
                <a:cs typeface="Times New Roman" panose="02020603050405020304" pitchFamily="18" charset="0"/>
              </a:rPr>
              <a:t> </a:t>
            </a:r>
          </a:p>
          <a:p>
            <a:r>
              <a:rPr lang="en-US" altLang="en-US" sz="1600" dirty="0">
                <a:solidFill>
                  <a:srgbClr val="DC143C"/>
                </a:solidFill>
                <a:latin typeface="Times New Roman" panose="02020603050405020304" pitchFamily="18" charset="0"/>
                <a:cs typeface="Times New Roman" panose="02020603050405020304" pitchFamily="18" charset="0"/>
              </a:rPr>
              <a:t>click()</a:t>
            </a:r>
            <a:r>
              <a:rPr lang="en-US" altLang="en-US" sz="1600" dirty="0">
                <a:solidFill>
                  <a:srgbClr val="000000"/>
                </a:solidFill>
                <a:latin typeface="Times New Roman" panose="02020603050405020304" pitchFamily="18" charset="0"/>
                <a:cs typeface="Times New Roman" panose="02020603050405020304" pitchFamily="18" charset="0"/>
              </a:rPr>
              <a:t> --an event handler function to an HTML element.</a:t>
            </a:r>
            <a:r>
              <a:rPr lang="en-US" altLang="en-US" sz="1600" dirty="0">
                <a:latin typeface="Times New Roman" panose="02020603050405020304" pitchFamily="18" charset="0"/>
                <a:cs typeface="Times New Roman" panose="02020603050405020304" pitchFamily="18" charset="0"/>
              </a:rPr>
              <a:t> </a:t>
            </a:r>
          </a:p>
          <a:p>
            <a:r>
              <a:rPr lang="en-US" altLang="en-US" sz="1600" dirty="0" err="1">
                <a:solidFill>
                  <a:srgbClr val="DC143C"/>
                </a:solidFill>
                <a:latin typeface="Times New Roman" panose="02020603050405020304" pitchFamily="18" charset="0"/>
                <a:cs typeface="Times New Roman" panose="02020603050405020304" pitchFamily="18" charset="0"/>
              </a:rPr>
              <a:t>dblclick</a:t>
            </a:r>
            <a:r>
              <a:rPr lang="en-US" altLang="en-US" sz="1600" dirty="0">
                <a:solidFill>
                  <a:srgbClr val="DC143C"/>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executed when the user double-clicks on the HTML element</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cs typeface="Times New Roman" panose="02020603050405020304" pitchFamily="18" charset="0"/>
              </a:rPr>
              <a:t> </a:t>
            </a:r>
          </a:p>
          <a:p>
            <a:r>
              <a:rPr lang="en-US" altLang="en-US" sz="1600" dirty="0" err="1">
                <a:solidFill>
                  <a:srgbClr val="DC143C"/>
                </a:solidFill>
                <a:latin typeface="Times New Roman" panose="02020603050405020304" pitchFamily="18" charset="0"/>
                <a:cs typeface="Times New Roman" panose="02020603050405020304" pitchFamily="18" charset="0"/>
              </a:rPr>
              <a:t>mouseenter</a:t>
            </a:r>
            <a:r>
              <a:rPr lang="en-US" altLang="en-US" sz="1600" dirty="0">
                <a:solidFill>
                  <a:srgbClr val="DC143C"/>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executed when the mouse pointer enters the HTML element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p>
          <a:p>
            <a:r>
              <a:rPr lang="en-US" altLang="en-US" sz="1600" dirty="0" err="1">
                <a:solidFill>
                  <a:srgbClr val="DC143C"/>
                </a:solidFill>
                <a:latin typeface="Times New Roman" panose="02020603050405020304" pitchFamily="18" charset="0"/>
                <a:cs typeface="Times New Roman" panose="02020603050405020304" pitchFamily="18" charset="0"/>
              </a:rPr>
              <a:t>mouseleave</a:t>
            </a:r>
            <a:r>
              <a:rPr lang="en-US" altLang="en-US" sz="1600" dirty="0">
                <a:solidFill>
                  <a:srgbClr val="DC143C"/>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executed when the mouse pointer leaves the HTML element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p>
          <a:p>
            <a:r>
              <a:rPr lang="en-US" altLang="en-US" sz="1600" dirty="0" err="1">
                <a:solidFill>
                  <a:srgbClr val="DC143C"/>
                </a:solidFill>
                <a:latin typeface="Times New Roman" panose="02020603050405020304" pitchFamily="18" charset="0"/>
                <a:cs typeface="Times New Roman" panose="02020603050405020304" pitchFamily="18" charset="0"/>
              </a:rPr>
              <a:t>mousedown</a:t>
            </a:r>
            <a:r>
              <a:rPr lang="en-US" altLang="en-US" sz="1600" dirty="0">
                <a:solidFill>
                  <a:srgbClr val="DC143C"/>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executed, when the left, middle or right mouse button is pressed down, while the mouse is over the HTML element</a:t>
            </a:r>
            <a:r>
              <a:rPr lang="en-US" altLang="en-US" sz="1600" dirty="0">
                <a:latin typeface="Times New Roman" panose="02020603050405020304" pitchFamily="18" charset="0"/>
                <a:cs typeface="Times New Roman" panose="02020603050405020304" pitchFamily="18" charset="0"/>
              </a:rPr>
              <a:t> </a:t>
            </a:r>
          </a:p>
          <a:p>
            <a:r>
              <a:rPr lang="en-US" altLang="en-US" sz="1600" dirty="0" err="1">
                <a:solidFill>
                  <a:srgbClr val="DC143C"/>
                </a:solidFill>
                <a:latin typeface="Times New Roman" panose="02020603050405020304" pitchFamily="18" charset="0"/>
                <a:cs typeface="Times New Roman" panose="02020603050405020304" pitchFamily="18" charset="0"/>
              </a:rPr>
              <a:t>mouseup</a:t>
            </a:r>
            <a:r>
              <a:rPr lang="en-US" altLang="en-US" sz="1600" dirty="0">
                <a:solidFill>
                  <a:srgbClr val="DC143C"/>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executed, when the left, middle or right mouse button is released, while the mouse is over the HTML element</a:t>
            </a:r>
            <a:r>
              <a:rPr lang="en-US" altLang="en-US" sz="1600" dirty="0">
                <a:latin typeface="Times New Roman" panose="02020603050405020304" pitchFamily="18" charset="0"/>
                <a:cs typeface="Times New Roman" panose="02020603050405020304" pitchFamily="18" charset="0"/>
              </a:rPr>
              <a:t> </a:t>
            </a:r>
          </a:p>
          <a:p>
            <a:r>
              <a:rPr lang="en-US" altLang="en-US" sz="1600" dirty="0">
                <a:solidFill>
                  <a:srgbClr val="DC143C"/>
                </a:solidFill>
                <a:latin typeface="Times New Roman" panose="02020603050405020304" pitchFamily="18" charset="0"/>
                <a:cs typeface="Times New Roman" panose="02020603050405020304" pitchFamily="18" charset="0"/>
              </a:rPr>
              <a:t>hover()</a:t>
            </a:r>
            <a:r>
              <a:rPr lang="en-US" altLang="en-US" sz="1600" dirty="0">
                <a:solidFill>
                  <a:srgbClr val="000000"/>
                </a:solidFill>
                <a:latin typeface="Times New Roman" panose="02020603050405020304" pitchFamily="18" charset="0"/>
                <a:cs typeface="Times New Roman" panose="02020603050405020304" pitchFamily="18" charset="0"/>
              </a:rPr>
              <a:t> method takes two functions and is a combination of the </a:t>
            </a:r>
            <a:r>
              <a:rPr lang="en-US" altLang="en-US" sz="1600" dirty="0" err="1">
                <a:solidFill>
                  <a:srgbClr val="DC143C"/>
                </a:solidFill>
                <a:latin typeface="Times New Roman" panose="02020603050405020304" pitchFamily="18" charset="0"/>
                <a:cs typeface="Times New Roman" panose="02020603050405020304" pitchFamily="18" charset="0"/>
              </a:rPr>
              <a:t>mouseenter</a:t>
            </a:r>
            <a:r>
              <a:rPr lang="en-US" altLang="en-US" sz="1600" dirty="0">
                <a:solidFill>
                  <a:srgbClr val="DC143C"/>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and </a:t>
            </a:r>
            <a:r>
              <a:rPr lang="en-US" altLang="en-US" sz="1600" dirty="0" err="1">
                <a:solidFill>
                  <a:srgbClr val="DC143C"/>
                </a:solidFill>
                <a:latin typeface="Times New Roman" panose="02020603050405020304" pitchFamily="18" charset="0"/>
                <a:cs typeface="Times New Roman" panose="02020603050405020304" pitchFamily="18" charset="0"/>
              </a:rPr>
              <a:t>mouseleave</a:t>
            </a:r>
            <a:r>
              <a:rPr lang="en-US" altLang="en-US" sz="1600" dirty="0">
                <a:solidFill>
                  <a:srgbClr val="DC143C"/>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methods.The</a:t>
            </a:r>
            <a:r>
              <a:rPr lang="en-US" altLang="en-US" sz="1600" dirty="0">
                <a:solidFill>
                  <a:srgbClr val="000000"/>
                </a:solidFill>
                <a:latin typeface="Times New Roman" panose="02020603050405020304" pitchFamily="18" charset="0"/>
                <a:cs typeface="Times New Roman" panose="02020603050405020304" pitchFamily="18" charset="0"/>
              </a:rPr>
              <a:t> first function is executed when the mouse enters the HTML element, and the second function is executed when the mouse leaves the HTML element.</a:t>
            </a:r>
          </a:p>
          <a:p>
            <a:r>
              <a:rPr lang="en-US" altLang="en-US" sz="1600" dirty="0">
                <a:solidFill>
                  <a:srgbClr val="DC143C"/>
                </a:solidFill>
                <a:latin typeface="Times New Roman" panose="02020603050405020304" pitchFamily="18" charset="0"/>
                <a:cs typeface="Times New Roman" panose="02020603050405020304" pitchFamily="18" charset="0"/>
              </a:rPr>
              <a:t>focus()</a:t>
            </a:r>
            <a:r>
              <a:rPr lang="en-US" altLang="en-US" sz="1600" dirty="0">
                <a:solidFill>
                  <a:srgbClr val="000000"/>
                </a:solidFill>
                <a:latin typeface="Times New Roman" panose="02020603050405020304" pitchFamily="18" charset="0"/>
                <a:cs typeface="Times New Roman" panose="02020603050405020304" pitchFamily="18" charset="0"/>
              </a:rPr>
              <a:t> -- executed when the form field gets focus </a:t>
            </a:r>
          </a:p>
          <a:p>
            <a:r>
              <a:rPr lang="en-US" altLang="en-US" sz="1600" b="1" dirty="0">
                <a:solidFill>
                  <a:srgbClr val="DC143C"/>
                </a:solidFill>
                <a:latin typeface="Times New Roman" panose="02020603050405020304" pitchFamily="18" charset="0"/>
                <a:cs typeface="Times New Roman" panose="02020603050405020304" pitchFamily="18" charset="0"/>
              </a:rPr>
              <a:t>blur()</a:t>
            </a:r>
            <a:r>
              <a:rPr lang="en-US" altLang="en-US" sz="1600" b="1" dirty="0">
                <a:solidFill>
                  <a:srgbClr val="000000"/>
                </a:solidFill>
                <a:latin typeface="Times New Roman" panose="02020603050405020304" pitchFamily="18" charset="0"/>
                <a:cs typeface="Times New Roman" panose="02020603050405020304" pitchFamily="18" charset="0"/>
              </a:rPr>
              <a:t> method attaches an event handler function to an HTML form field.</a:t>
            </a:r>
            <a:endParaRPr lang="en-US" altLang="en-US" sz="1600" b="1"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600" b="1" dirty="0">
                <a:solidFill>
                  <a:srgbClr val="000000"/>
                </a:solidFill>
                <a:latin typeface="Times New Roman" panose="02020603050405020304" pitchFamily="18" charset="0"/>
                <a:cs typeface="Times New Roman" panose="02020603050405020304" pitchFamily="18" charset="0"/>
              </a:rPr>
              <a:t>The function is executed when the form field loses focus</a:t>
            </a:r>
            <a:endParaRPr lang="en-US" altLang="en-US" sz="1600" b="1"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jQuery</a:t>
            </a:r>
            <a:r>
              <a:rPr lang="en-US" dirty="0">
                <a:solidFill>
                  <a:srgbClr val="FF0000"/>
                </a:solidFill>
              </a:rPr>
              <a:t> DOM Manipulation</a:t>
            </a: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One very important part of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is the possibility to manipulate the DOM.</a:t>
            </a:r>
          </a:p>
          <a:p>
            <a:pPr>
              <a:lnSpc>
                <a:spcPct val="150000"/>
              </a:lnSpc>
            </a:pPr>
            <a:r>
              <a:rPr lang="en-US" dirty="0">
                <a:latin typeface="Times New Roman" panose="02020603050405020304" pitchFamily="18" charset="0"/>
                <a:cs typeface="Times New Roman" panose="02020603050405020304" pitchFamily="18" charset="0"/>
              </a:rPr>
              <a:t>jQuery comes with a bunch of DOM related methods that make it easy to access and manipulate elements and attributes.</a:t>
            </a:r>
          </a:p>
          <a:p>
            <a:pPr>
              <a:lnSpc>
                <a:spcPct val="150000"/>
              </a:lnSpc>
            </a:pPr>
            <a:r>
              <a:rPr lang="en-IN" dirty="0">
                <a:latin typeface="Times New Roman" panose="02020603050405020304" pitchFamily="18" charset="0"/>
                <a:cs typeface="Times New Roman" panose="02020603050405020304" pitchFamily="18" charset="0"/>
              </a:rPr>
              <a:t>JQuery provides methods such as .</a:t>
            </a:r>
            <a:r>
              <a:rPr lang="en-IN" dirty="0" err="1">
                <a:latin typeface="Times New Roman" panose="02020603050405020304" pitchFamily="18" charset="0"/>
                <a:cs typeface="Times New Roman" panose="02020603050405020304" pitchFamily="18" charset="0"/>
              </a:rPr>
              <a:t>attr</a:t>
            </a:r>
            <a:r>
              <a:rPr lang="en-IN" dirty="0">
                <a:latin typeface="Times New Roman" panose="02020603050405020304" pitchFamily="18" charset="0"/>
                <a:cs typeface="Times New Roman" panose="02020603050405020304" pitchFamily="18" charset="0"/>
              </a:rPr>
              <a:t>(), .html(), and .</a:t>
            </a:r>
            <a:r>
              <a:rPr lang="en-IN" dirty="0" err="1">
                <a:latin typeface="Times New Roman" panose="02020603050405020304" pitchFamily="18" charset="0"/>
                <a:cs typeface="Times New Roman" panose="02020603050405020304" pitchFamily="18" charset="0"/>
              </a:rPr>
              <a:t>val</a:t>
            </a:r>
            <a:r>
              <a:rPr lang="en-IN" dirty="0">
                <a:latin typeface="Times New Roman" panose="02020603050405020304" pitchFamily="18" charset="0"/>
                <a:cs typeface="Times New Roman" panose="02020603050405020304" pitchFamily="18" charset="0"/>
              </a:rPr>
              <a:t>() which act as getters, retrieving information from DOM elements</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6916"/>
            <a:ext cx="8915400" cy="649408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html()</a:t>
            </a:r>
            <a:r>
              <a:rPr lang="en-US" dirty="0">
                <a:latin typeface="Times New Roman" panose="02020603050405020304" pitchFamily="18" charset="0"/>
                <a:cs typeface="Times New Roman" panose="02020603050405020304" pitchFamily="18" charset="0"/>
              </a:rPr>
              <a:t> - Sets or returns the content of selected elements (including HTML markup)</a:t>
            </a:r>
          </a:p>
          <a:p>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selector.html()</a:t>
            </a:r>
          </a:p>
          <a:p>
            <a:r>
              <a:rPr lang="en-IN" b="1" dirty="0" err="1">
                <a:latin typeface="Times New Roman" panose="02020603050405020304" pitchFamily="18" charset="0"/>
                <a:cs typeface="Times New Roman" panose="02020603050405020304" pitchFamily="18" charset="0"/>
              </a:rPr>
              <a:t>replaceWith</a:t>
            </a:r>
            <a:r>
              <a:rPr lang="en-IN" b="1" dirty="0">
                <a:latin typeface="Times New Roman" panose="02020603050405020304" pitchFamily="18" charset="0"/>
                <a:cs typeface="Times New Roman" panose="02020603050405020304" pitchFamily="18" charset="0"/>
              </a:rPr>
              <a:t>( content )</a:t>
            </a:r>
            <a:r>
              <a:rPr lang="en-IN" dirty="0">
                <a:latin typeface="Times New Roman" panose="02020603050405020304" pitchFamily="18" charset="0"/>
                <a:cs typeface="Times New Roman" panose="02020603050405020304" pitchFamily="18" charset="0"/>
              </a:rPr>
              <a:t> --replace a complete DOM element with the specified HTML or DOM elements</a:t>
            </a:r>
          </a:p>
          <a:p>
            <a:r>
              <a:rPr lang="en-IN" dirty="0" err="1">
                <a:latin typeface="Times New Roman" panose="02020603050405020304" pitchFamily="18" charset="0"/>
                <a:cs typeface="Times New Roman" panose="02020603050405020304" pitchFamily="18" charset="0"/>
              </a:rPr>
              <a:t>replaceAll</a:t>
            </a:r>
            <a:r>
              <a:rPr lang="en-IN" dirty="0">
                <a:latin typeface="Times New Roman" panose="02020603050405020304" pitchFamily="18" charset="0"/>
                <a:cs typeface="Times New Roman" panose="02020603050405020304" pitchFamily="18" charset="0"/>
              </a:rPr>
              <a:t>(selector):replaces all target elements with specified element</a:t>
            </a:r>
          </a:p>
          <a:p>
            <a:r>
              <a:rPr lang="en-US" sz="2000" dirty="0">
                <a:latin typeface="Times New Roman" panose="02020603050405020304" pitchFamily="18" charset="0"/>
                <a:cs typeface="Times New Roman" panose="02020603050405020304" pitchFamily="18" charset="0"/>
              </a:rPr>
              <a:t>Inserting DOM Elements</a:t>
            </a:r>
          </a:p>
          <a:p>
            <a:r>
              <a:rPr lang="en-IN" b="1" dirty="0">
                <a:latin typeface="Times New Roman" panose="02020603050405020304" pitchFamily="18" charset="0"/>
                <a:cs typeface="Times New Roman" panose="02020603050405020304" pitchFamily="18" charset="0"/>
              </a:rPr>
              <a:t>after( content )</a:t>
            </a:r>
            <a:r>
              <a:rPr lang="en-IN" dirty="0">
                <a:latin typeface="Times New Roman" panose="02020603050405020304" pitchFamily="18" charset="0"/>
                <a:cs typeface="Times New Roman" panose="02020603050405020304" pitchFamily="18" charset="0"/>
              </a:rPr>
              <a:t> ---insert content after each of the matched elements </a:t>
            </a:r>
          </a:p>
          <a:p>
            <a:r>
              <a:rPr lang="en-IN" dirty="0">
                <a:latin typeface="Times New Roman" panose="02020603050405020304" pitchFamily="18" charset="0"/>
                <a:cs typeface="Times New Roman" panose="02020603050405020304" pitchFamily="18" charset="0"/>
              </a:rPr>
              <a:t>	syntax: </a:t>
            </a:r>
            <a:r>
              <a:rPr lang="en-IN" dirty="0" err="1">
                <a:solidFill>
                  <a:srgbClr val="FF0000"/>
                </a:solidFill>
                <a:latin typeface="Times New Roman" panose="02020603050405020304" pitchFamily="18" charset="0"/>
                <a:cs typeface="Times New Roman" panose="02020603050405020304" pitchFamily="18" charset="0"/>
              </a:rPr>
              <a:t>selector.after</a:t>
            </a:r>
            <a:r>
              <a:rPr lang="en-IN" dirty="0">
                <a:solidFill>
                  <a:srgbClr val="FF0000"/>
                </a:solidFill>
                <a:latin typeface="Times New Roman" panose="02020603050405020304" pitchFamily="18" charset="0"/>
                <a:cs typeface="Times New Roman" panose="02020603050405020304" pitchFamily="18" charset="0"/>
              </a:rPr>
              <a:t>(content)</a:t>
            </a:r>
          </a:p>
          <a:p>
            <a:r>
              <a:rPr lang="en-US" dirty="0">
                <a:latin typeface="Times New Roman" panose="02020603050405020304" pitchFamily="18" charset="0"/>
                <a:cs typeface="Times New Roman" panose="02020603050405020304" pitchFamily="18" charset="0"/>
              </a:rPr>
              <a:t>	Ex: </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img</a:t>
            </a:r>
            <a:r>
              <a:rPr lang="en-US" dirty="0">
                <a:solidFill>
                  <a:srgbClr val="FF0000"/>
                </a:solidFill>
                <a:latin typeface="Times New Roman" panose="02020603050405020304" pitchFamily="18" charset="0"/>
                <a:cs typeface="Times New Roman" panose="02020603050405020304" pitchFamily="18" charset="0"/>
              </a:rPr>
              <a:t>").after("Some text after");</a:t>
            </a:r>
            <a:endParaRPr lang="en-IN" dirty="0">
              <a:solidFill>
                <a:srgbClr val="FF0000"/>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before( content )</a:t>
            </a:r>
            <a:r>
              <a:rPr lang="en-IN" dirty="0">
                <a:latin typeface="Times New Roman" panose="02020603050405020304" pitchFamily="18" charset="0"/>
                <a:cs typeface="Times New Roman" panose="02020603050405020304" pitchFamily="18" charset="0"/>
              </a:rPr>
              <a:t> -- inserts content before each of the matched elements</a:t>
            </a:r>
          </a:p>
          <a:p>
            <a:r>
              <a:rPr lang="en-IN" dirty="0">
                <a:solidFill>
                  <a:srgbClr val="FF0000"/>
                </a:solidFill>
                <a:latin typeface="Times New Roman" panose="02020603050405020304" pitchFamily="18" charset="0"/>
                <a:cs typeface="Times New Roman" panose="02020603050405020304" pitchFamily="18" charset="0"/>
              </a:rPr>
              <a:t>	</a:t>
            </a:r>
            <a:r>
              <a:rPr lang="en-IN" dirty="0" err="1">
                <a:solidFill>
                  <a:srgbClr val="FF0000"/>
                </a:solidFill>
                <a:latin typeface="Times New Roman" panose="02020603050405020304" pitchFamily="18" charset="0"/>
                <a:cs typeface="Times New Roman" panose="02020603050405020304" pitchFamily="18" charset="0"/>
              </a:rPr>
              <a:t>Syntax:selector.before</a:t>
            </a:r>
            <a:r>
              <a:rPr lang="en-IN" dirty="0">
                <a:solidFill>
                  <a:srgbClr val="FF0000"/>
                </a:solidFill>
                <a:latin typeface="Times New Roman" panose="02020603050405020304" pitchFamily="18" charset="0"/>
                <a:cs typeface="Times New Roman" panose="02020603050405020304" pitchFamily="18" charset="0"/>
              </a:rPr>
              <a:t>(content)</a:t>
            </a:r>
          </a:p>
          <a:p>
            <a:r>
              <a:rPr lang="en-IN" dirty="0">
                <a:solidFill>
                  <a:srgbClr val="FF0000"/>
                </a:solidFill>
                <a:latin typeface="Times New Roman" panose="02020603050405020304" pitchFamily="18" charset="0"/>
                <a:cs typeface="Times New Roman" panose="02020603050405020304" pitchFamily="18" charset="0"/>
              </a:rPr>
              <a:t>	Ex:</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img</a:t>
            </a:r>
            <a:r>
              <a:rPr lang="en-US" dirty="0">
                <a:solidFill>
                  <a:srgbClr val="FF0000"/>
                </a:solidFill>
                <a:latin typeface="Times New Roman" panose="02020603050405020304" pitchFamily="18" charset="0"/>
                <a:cs typeface="Times New Roman" panose="02020603050405020304" pitchFamily="18" charset="0"/>
              </a:rPr>
              <a:t>").before("Some text before");</a:t>
            </a:r>
          </a:p>
          <a:p>
            <a:r>
              <a:rPr lang="en-IN" b="1" dirty="0">
                <a:latin typeface="Times New Roman" panose="02020603050405020304" pitchFamily="18" charset="0"/>
                <a:cs typeface="Times New Roman" panose="02020603050405020304" pitchFamily="18" charset="0"/>
              </a:rPr>
              <a:t>Append(content)--</a:t>
            </a:r>
            <a:r>
              <a:rPr lang="en-IN" dirty="0">
                <a:latin typeface="Times New Roman" panose="02020603050405020304" pitchFamily="18" charset="0"/>
                <a:cs typeface="Times New Roman" panose="02020603050405020304" pitchFamily="18" charset="0"/>
              </a:rPr>
              <a:t>Append content to the inside of every matched element.</a:t>
            </a:r>
          </a:p>
          <a:p>
            <a:r>
              <a:rPr lang="en-US" dirty="0">
                <a:latin typeface="Times New Roman" panose="02020603050405020304" pitchFamily="18" charset="0"/>
                <a:cs typeface="Times New Roman" panose="02020603050405020304" pitchFamily="18" charset="0"/>
              </a:rPr>
              <a:t>	Ex</a:t>
            </a:r>
            <a:r>
              <a:rPr lang="en-US" dirty="0">
                <a:solidFill>
                  <a:srgbClr val="FF0000"/>
                </a:solidFill>
                <a:latin typeface="Times New Roman" panose="02020603050405020304" pitchFamily="18" charset="0"/>
                <a:cs typeface="Times New Roman" panose="02020603050405020304" pitchFamily="18" charset="0"/>
              </a:rPr>
              <a:t>:$("p").append("Some appended text.");</a:t>
            </a:r>
            <a:endParaRPr lang="en-IN" dirty="0">
              <a:solidFill>
                <a:srgbClr val="FF0000"/>
              </a:solidFill>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appendTo</a:t>
            </a:r>
            <a:r>
              <a:rPr lang="en-IN" b="1" dirty="0">
                <a:latin typeface="Times New Roman" panose="02020603050405020304" pitchFamily="18" charset="0"/>
                <a:cs typeface="Times New Roman" panose="02020603050405020304" pitchFamily="18" charset="0"/>
              </a:rPr>
              <a:t>(selector)--</a:t>
            </a:r>
            <a:r>
              <a:rPr lang="en-IN" dirty="0">
                <a:latin typeface="Times New Roman" panose="02020603050405020304" pitchFamily="18" charset="0"/>
                <a:cs typeface="Times New Roman" panose="02020603050405020304" pitchFamily="18" charset="0"/>
              </a:rPr>
              <a:t>Append all of the matched elements to another, specified, set of elements</a:t>
            </a:r>
          </a:p>
          <a:p>
            <a:r>
              <a:rPr lang="en-US" b="1" dirty="0">
                <a:latin typeface="Times New Roman" panose="02020603050405020304" pitchFamily="18" charset="0"/>
                <a:cs typeface="Times New Roman" panose="02020603050405020304" pitchFamily="18" charset="0"/>
              </a:rPr>
              <a:t>prepend() </a:t>
            </a:r>
            <a:r>
              <a:rPr lang="en-US" dirty="0">
                <a:latin typeface="Times New Roman" panose="02020603050405020304" pitchFamily="18" charset="0"/>
                <a:cs typeface="Times New Roman" panose="02020603050405020304" pitchFamily="18" charset="0"/>
              </a:rPr>
              <a:t>- Inserts content at the beginning of the selected elements</a:t>
            </a:r>
          </a:p>
          <a:p>
            <a:r>
              <a:rPr lang="en-US" dirty="0">
                <a:latin typeface="Times New Roman" panose="02020603050405020304" pitchFamily="18" charset="0"/>
                <a:cs typeface="Times New Roman" panose="02020603050405020304" pitchFamily="18" charset="0"/>
              </a:rPr>
              <a:t>	Ex: </a:t>
            </a:r>
            <a:r>
              <a:rPr lang="en-US" dirty="0">
                <a:solidFill>
                  <a:srgbClr val="FF0000"/>
                </a:solidFill>
                <a:latin typeface="Times New Roman" panose="02020603050405020304" pitchFamily="18" charset="0"/>
                <a:cs typeface="Times New Roman" panose="02020603050405020304" pitchFamily="18" charset="0"/>
              </a:rPr>
              <a:t>$("p").prepend("Some prepended text.");</a:t>
            </a:r>
            <a:endParaRPr lang="en-IN" dirty="0">
              <a:solidFill>
                <a:srgbClr val="FF0000"/>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Clone(bool)--</a:t>
            </a:r>
            <a:r>
              <a:rPr lang="en-IN" dirty="0">
                <a:latin typeface="Times New Roman" panose="02020603050405020304" pitchFamily="18" charset="0"/>
                <a:cs typeface="Times New Roman" panose="02020603050405020304" pitchFamily="18" charset="0"/>
              </a:rPr>
              <a:t>Clone matched DOM Elements, and all their event handlers, and select the clones.</a:t>
            </a:r>
          </a:p>
          <a:p>
            <a:r>
              <a:rPr lang="en-IN" b="1" dirty="0">
                <a:latin typeface="Times New Roman" panose="02020603050405020304" pitchFamily="18" charset="0"/>
                <a:cs typeface="Times New Roman" panose="02020603050405020304" pitchFamily="18" charset="0"/>
              </a:rPr>
              <a:t>Clone() -- </a:t>
            </a:r>
            <a:r>
              <a:rPr lang="en-IN" dirty="0">
                <a:latin typeface="Times New Roman" panose="02020603050405020304" pitchFamily="18" charset="0"/>
                <a:cs typeface="Times New Roman" panose="02020603050405020304" pitchFamily="18" charset="0"/>
              </a:rPr>
              <a:t>Clone matched DOM Elements and select the clones.</a:t>
            </a:r>
          </a:p>
          <a:p>
            <a:r>
              <a:rPr lang="en-IN" b="1" dirty="0">
                <a:latin typeface="Times New Roman" panose="02020603050405020304" pitchFamily="18" charset="0"/>
                <a:cs typeface="Times New Roman" panose="02020603050405020304" pitchFamily="18" charset="0"/>
              </a:rPr>
              <a:t>wrap() --</a:t>
            </a:r>
            <a:r>
              <a:rPr lang="en-IN" dirty="0">
                <a:latin typeface="Times New Roman" panose="02020603050405020304" pitchFamily="18" charset="0"/>
                <a:cs typeface="Times New Roman" panose="02020603050405020304" pitchFamily="18" charset="0"/>
              </a:rPr>
              <a:t> wrap each target element with specified content element</a:t>
            </a:r>
          </a:p>
          <a:p>
            <a:r>
              <a:rPr lang="en-IN" b="1" dirty="0">
                <a:latin typeface="Times New Roman" panose="02020603050405020304" pitchFamily="18" charset="0"/>
                <a:cs typeface="Times New Roman" panose="02020603050405020304" pitchFamily="18" charset="0"/>
              </a:rPr>
              <a:t>	</a:t>
            </a:r>
            <a:r>
              <a:rPr lang="en-IN" b="1" dirty="0" err="1">
                <a:solidFill>
                  <a:srgbClr val="FF0000"/>
                </a:solidFill>
                <a:latin typeface="Times New Roman" panose="02020603050405020304" pitchFamily="18" charset="0"/>
                <a:cs typeface="Times New Roman" panose="02020603050405020304" pitchFamily="18" charset="0"/>
              </a:rPr>
              <a:t>selector.wrap</a:t>
            </a:r>
            <a:r>
              <a:rPr lang="en-IN" b="1" dirty="0">
                <a:solidFill>
                  <a:srgbClr val="FF0000"/>
                </a:solidFill>
                <a:latin typeface="Times New Roman" panose="02020603050405020304" pitchFamily="18" charset="0"/>
                <a:cs typeface="Times New Roman" panose="02020603050405020304" pitchFamily="18" charset="0"/>
              </a:rPr>
              <a:t>(content)</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598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Remove Elements/Content</a:t>
            </a:r>
          </a:p>
        </p:txBody>
      </p:sp>
      <p:sp>
        <p:nvSpPr>
          <p:cNvPr id="3" name="Content Placeholder 2"/>
          <p:cNvSpPr>
            <a:spLocks noGrp="1"/>
          </p:cNvSpPr>
          <p:nvPr>
            <p:ph idx="1"/>
          </p:nvPr>
        </p:nvSpPr>
        <p:spPr>
          <a:xfrm>
            <a:off x="345281" y="1600200"/>
            <a:ext cx="8767761" cy="4306624"/>
          </a:xfrm>
        </p:spPr>
        <p:txBody>
          <a:bodyPr>
            <a:noAutofit/>
          </a:bodyPr>
          <a:lstStyle/>
          <a:p>
            <a:r>
              <a:rPr lang="en-US" sz="1800" dirty="0">
                <a:latin typeface="Times New Roman" panose="02020603050405020304" pitchFamily="18" charset="0"/>
                <a:cs typeface="Times New Roman" panose="02020603050405020304" pitchFamily="18" charset="0"/>
              </a:rPr>
              <a:t>To remove elements and content, there are mainly :</a:t>
            </a:r>
          </a:p>
          <a:p>
            <a:r>
              <a:rPr lang="en-IN" sz="1800" b="1" dirty="0">
                <a:latin typeface="Times New Roman" panose="02020603050405020304" pitchFamily="18" charset="0"/>
                <a:cs typeface="Times New Roman" panose="02020603050405020304" pitchFamily="18" charset="0"/>
              </a:rPr>
              <a:t>empty( )</a:t>
            </a:r>
            <a:r>
              <a:rPr lang="en-IN" sz="1800" dirty="0">
                <a:latin typeface="Times New Roman" panose="02020603050405020304" pitchFamily="18" charset="0"/>
                <a:cs typeface="Times New Roman" panose="02020603050405020304" pitchFamily="18" charset="0"/>
              </a:rPr>
              <a:t> --- remove all child nodes from the set of matched elements</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solidFill>
                  <a:srgbClr val="FF0000"/>
                </a:solidFill>
                <a:latin typeface="Times New Roman" panose="02020603050405020304" pitchFamily="18" charset="0"/>
                <a:cs typeface="Times New Roman" panose="02020603050405020304" pitchFamily="18" charset="0"/>
              </a:rPr>
              <a:t>selector.empty</a:t>
            </a:r>
            <a:r>
              <a:rPr lang="en-IN" sz="1800" dirty="0">
                <a:solidFill>
                  <a:srgbClr val="FF0000"/>
                </a:solidFill>
                <a:latin typeface="Times New Roman" panose="02020603050405020304" pitchFamily="18"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remove( expr )</a:t>
            </a:r>
            <a:r>
              <a:rPr lang="en-IN" sz="1800" dirty="0">
                <a:latin typeface="Times New Roman" panose="02020603050405020304" pitchFamily="18" charset="0"/>
                <a:cs typeface="Times New Roman" panose="02020603050405020304" pitchFamily="18" charset="0"/>
              </a:rPr>
              <a:t> --- removes all matched elements from the DOM.</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selector.remove</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err="1">
                <a:solidFill>
                  <a:srgbClr val="FF0000"/>
                </a:solidFill>
                <a:latin typeface="Times New Roman" panose="02020603050405020304" pitchFamily="18" charset="0"/>
                <a:cs typeface="Times New Roman" panose="02020603050405020304" pitchFamily="18" charset="0"/>
              </a:rPr>
              <a:t>exp</a:t>
            </a:r>
            <a:r>
              <a:rPr lang="en-US" sz="1800" dirty="0">
                <a:solidFill>
                  <a:srgbClr val="FF0000"/>
                </a:solidFill>
                <a:latin typeface="Times New Roman" panose="02020603050405020304" pitchFamily="18" charset="0"/>
                <a:cs typeface="Times New Roman" panose="02020603050405020304" pitchFamily="18" charset="0"/>
              </a:rPr>
              <a:t>])</a:t>
            </a:r>
          </a:p>
          <a:p>
            <a:r>
              <a:rPr lang="en-US" sz="1800" b="1" dirty="0" err="1">
                <a:latin typeface="Times New Roman" panose="02020603050405020304" pitchFamily="18" charset="0"/>
                <a:cs typeface="Times New Roman" panose="02020603050405020304" pitchFamily="18" charset="0"/>
              </a:rPr>
              <a:t>RemoveWith</a:t>
            </a:r>
            <a:r>
              <a:rPr lang="en-US" sz="1800" b="1" dirty="0">
                <a:latin typeface="Times New Roman" panose="02020603050405020304" pitchFamily="18" charset="0"/>
                <a:cs typeface="Times New Roman" panose="02020603050405020304" pitchFamily="18" charset="0"/>
              </a:rPr>
              <a:t>(content)</a:t>
            </a:r>
            <a:r>
              <a:rPr lang="en-US" sz="18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Replaces all matched elements with the specified HTML or DOM elements.</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solidFill>
                  <a:srgbClr val="FF0000"/>
                </a:solidFill>
                <a:latin typeface="Times New Roman" panose="02020603050405020304" pitchFamily="18" charset="0"/>
                <a:cs typeface="Times New Roman" panose="02020603050405020304" pitchFamily="18" charset="0"/>
              </a:rPr>
              <a:t>selector.removeWith</a:t>
            </a:r>
            <a:r>
              <a:rPr lang="en-IN" sz="1800" dirty="0">
                <a:solidFill>
                  <a:srgbClr val="FF0000"/>
                </a:solidFill>
                <a:latin typeface="Times New Roman" panose="02020603050405020304" pitchFamily="18" charset="0"/>
                <a:cs typeface="Times New Roman" panose="02020603050405020304" pitchFamily="18" charset="0"/>
              </a:rPr>
              <a:t>(content)</a:t>
            </a:r>
            <a:endParaRPr lang="en-US" sz="1800" dirty="0">
              <a:solidFill>
                <a:srgbClr val="FF0000"/>
              </a:solidFill>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removeAll</a:t>
            </a:r>
            <a:r>
              <a:rPr lang="en-US" sz="1800" b="1" dirty="0">
                <a:latin typeface="Times New Roman" panose="02020603050405020304" pitchFamily="18" charset="0"/>
                <a:cs typeface="Times New Roman" panose="02020603050405020304" pitchFamily="18" charset="0"/>
              </a:rPr>
              <a:t>(selector)</a:t>
            </a:r>
            <a:r>
              <a:rPr lang="en-US" sz="18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Replaces the elements matched by the specified selector with the matched elements.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removeAll</a:t>
            </a:r>
            <a:r>
              <a:rPr lang="en-US" sz="1800" dirty="0">
                <a:solidFill>
                  <a:srgbClr val="FF0000"/>
                </a:solidFill>
                <a:latin typeface="Times New Roman" panose="02020603050405020304" pitchFamily="18" charset="0"/>
                <a:cs typeface="Times New Roman" panose="02020603050405020304" pitchFamily="18" charset="0"/>
              </a:rPr>
              <a:t>(selector)</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7772400" cy="541020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hlinkClick r:id="rId2"/>
              </a:rPr>
              <a:t>variable</a:t>
            </a:r>
            <a:r>
              <a:rPr lang="en-US" sz="2400" dirty="0">
                <a:latin typeface="Times New Roman" panose="02020603050405020304" pitchFamily="18" charset="0"/>
                <a:cs typeface="Times New Roman" panose="02020603050405020304" pitchFamily="18" charset="0"/>
              </a:rPr>
              <a:t> is a “named storage” for data. We can use variables to store goodies, visitors, and other data.</a:t>
            </a:r>
          </a:p>
          <a:p>
            <a:pPr>
              <a:lnSpc>
                <a:spcPct val="150000"/>
              </a:lnSpc>
            </a:pPr>
            <a:r>
              <a:rPr lang="en-US" sz="2400" dirty="0">
                <a:latin typeface="Times New Roman" panose="02020603050405020304" pitchFamily="18" charset="0"/>
                <a:cs typeface="Times New Roman" panose="02020603050405020304" pitchFamily="18" charset="0"/>
              </a:rPr>
              <a:t>To create a variable in JavaScript, use the let keyword.</a:t>
            </a:r>
          </a:p>
          <a:p>
            <a:pPr>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var</a:t>
            </a:r>
            <a:r>
              <a:rPr lang="en-US" sz="2400" dirty="0">
                <a:solidFill>
                  <a:srgbClr val="FF0000"/>
                </a:solidFill>
                <a:latin typeface="Times New Roman" panose="02020603050405020304" pitchFamily="18" charset="0"/>
                <a:cs typeface="Times New Roman" panose="02020603050405020304" pitchFamily="18" charset="0"/>
              </a:rPr>
              <a:t> message = 'Hello';</a:t>
            </a:r>
          </a:p>
          <a:p>
            <a:pPr>
              <a:lnSpc>
                <a:spcPct val="150000"/>
              </a:lnSpc>
            </a:pPr>
            <a:r>
              <a:rPr lang="en-US" altLang="en-US" sz="2400" dirty="0">
                <a:solidFill>
                  <a:srgbClr val="000000"/>
                </a:solidFill>
                <a:latin typeface="Times New Roman" panose="02020603050405020304" pitchFamily="18" charset="0"/>
                <a:cs typeface="Times New Roman" panose="02020603050405020304" pitchFamily="18" charset="0"/>
              </a:rPr>
              <a:t>Variables declared with the </a:t>
            </a:r>
            <a:r>
              <a:rPr lang="en-US" altLang="en-US" sz="2400" dirty="0" err="1">
                <a:solidFill>
                  <a:srgbClr val="DC143C"/>
                </a:solidFill>
                <a:latin typeface="Times New Roman" panose="02020603050405020304" pitchFamily="18" charset="0"/>
                <a:cs typeface="Times New Roman" panose="02020603050405020304" pitchFamily="18" charset="0"/>
              </a:rPr>
              <a:t>var</a:t>
            </a:r>
            <a:r>
              <a:rPr lang="en-US" altLang="en-US" sz="2400" dirty="0">
                <a:solidFill>
                  <a:srgbClr val="000000"/>
                </a:solidFill>
                <a:latin typeface="Times New Roman" panose="02020603050405020304" pitchFamily="18" charset="0"/>
                <a:cs typeface="Times New Roman" panose="02020603050405020304" pitchFamily="18" charset="0"/>
              </a:rPr>
              <a:t> keyword can NOT have block scope.</a:t>
            </a:r>
            <a:r>
              <a:rPr lang="en-US" altLang="en-US" sz="1400" dirty="0">
                <a:latin typeface="Times New Roman" panose="02020603050405020304" pitchFamily="18" charset="0"/>
                <a:cs typeface="Times New Roman" panose="02020603050405020304" pitchFamily="18" charset="0"/>
              </a:rPr>
              <a:t> </a:t>
            </a:r>
            <a:endParaRPr lang="en-US" altLang="en-US" sz="4000" dirty="0">
              <a:latin typeface="Times New Roman" panose="02020603050405020304" pitchFamily="18" charset="0"/>
              <a:cs typeface="Times New Roman" panose="02020603050405020304" pitchFamily="18" charset="0"/>
            </a:endParaRPr>
          </a:p>
          <a:p>
            <a:pPr>
              <a:lnSpc>
                <a:spcPct val="150000"/>
              </a:lnSpc>
            </a:pPr>
            <a:r>
              <a:rPr lang="en-IN" sz="2600" dirty="0">
                <a:latin typeface="Times New Roman" panose="02020603050405020304" pitchFamily="18" charset="0"/>
                <a:cs typeface="Times New Roman" panose="02020603050405020304" pitchFamily="18" charset="0"/>
              </a:rPr>
              <a:t>declared inside a { } block can be accessed from outside Variables the block.</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solidFill>
                  <a:srgbClr val="FF0000"/>
                </a:solidFill>
              </a:rPr>
              <a:t>Effects and Animations</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jQuery enables us to add effects on a web page. jQuery effects can be categorized into fading, sliding, hiding/showing and animation effects.</a:t>
            </a:r>
          </a:p>
        </p:txBody>
      </p:sp>
      <p:pic>
        <p:nvPicPr>
          <p:cNvPr id="5122" name="Picture 2" descr="jQuery Effects Explained: Learn to Use jQuery Hover Eff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881" y="3276600"/>
            <a:ext cx="7083425" cy="270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989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8074179"/>
              </p:ext>
            </p:extLst>
          </p:nvPr>
        </p:nvGraphicFramePr>
        <p:xfrm>
          <a:off x="152400" y="609600"/>
          <a:ext cx="8686801" cy="5935926"/>
        </p:xfrm>
        <a:graphic>
          <a:graphicData uri="http://schemas.openxmlformats.org/drawingml/2006/table">
            <a:tbl>
              <a:tblPr/>
              <a:tblGrid>
                <a:gridCol w="1600200">
                  <a:extLst>
                    <a:ext uri="{9D8B030D-6E8A-4147-A177-3AD203B41FA5}">
                      <a16:colId xmlns:a16="http://schemas.microsoft.com/office/drawing/2014/main" val="4110706511"/>
                    </a:ext>
                  </a:extLst>
                </a:gridCol>
                <a:gridCol w="7086601">
                  <a:extLst>
                    <a:ext uri="{9D8B030D-6E8A-4147-A177-3AD203B41FA5}">
                      <a16:colId xmlns:a16="http://schemas.microsoft.com/office/drawing/2014/main" val="2718375153"/>
                    </a:ext>
                  </a:extLst>
                </a:gridCol>
              </a:tblGrid>
              <a:tr h="319712">
                <a:tc>
                  <a:txBody>
                    <a:bodyPr/>
                    <a:lstStyle/>
                    <a:p>
                      <a:pPr algn="l" fontAlgn="t"/>
                      <a:r>
                        <a:rPr lang="en-IN" sz="2000" dirty="0">
                          <a:effectLst/>
                          <a:hlinkClick r:id="rId2"/>
                        </a:rPr>
                        <a:t>animate()</a:t>
                      </a:r>
                      <a:endParaRPr lang="en-IN" sz="2000" dirty="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Runs a custom animation on the selected elements </a:t>
                      </a:r>
                      <a:r>
                        <a:rPr lang="en-IN" sz="2000" b="0" i="0" kern="1200" dirty="0">
                          <a:solidFill>
                            <a:schemeClr val="tx1"/>
                          </a:solidFill>
                          <a:effectLst/>
                          <a:latin typeface="+mn-lt"/>
                          <a:ea typeface="+mn-ea"/>
                          <a:cs typeface="+mn-cs"/>
                        </a:rPr>
                        <a:t> </a:t>
                      </a:r>
                      <a:r>
                        <a:rPr lang="en-IN" sz="2000" b="0" i="0" kern="1200" dirty="0">
                          <a:solidFill>
                            <a:srgbClr val="FF0000"/>
                          </a:solidFill>
                          <a:effectLst/>
                          <a:latin typeface="+mn-lt"/>
                          <a:ea typeface="+mn-ea"/>
                          <a:cs typeface="+mn-cs"/>
                        </a:rPr>
                        <a:t>$("div").animate({left: '250px'});</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33451623"/>
                  </a:ext>
                </a:extLst>
              </a:tr>
              <a:tr h="319712">
                <a:tc>
                  <a:txBody>
                    <a:bodyPr/>
                    <a:lstStyle/>
                    <a:p>
                      <a:pPr algn="l" fontAlgn="t"/>
                      <a:r>
                        <a:rPr lang="en-IN" sz="2000">
                          <a:effectLst/>
                          <a:hlinkClick r:id="rId3"/>
                        </a:rPr>
                        <a:t>clearQueue()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Removes all remaining queued functions from the selected elements </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8932145"/>
                  </a:ext>
                </a:extLst>
              </a:tr>
              <a:tr h="319712">
                <a:tc>
                  <a:txBody>
                    <a:bodyPr/>
                    <a:lstStyle/>
                    <a:p>
                      <a:pPr algn="l" fontAlgn="t"/>
                      <a:r>
                        <a:rPr lang="en-IN" sz="2000">
                          <a:effectLst/>
                          <a:hlinkClick r:id="rId4"/>
                        </a:rPr>
                        <a:t>delay()</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Sets a delay for all queued functions on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14084680"/>
                  </a:ext>
                </a:extLst>
              </a:tr>
              <a:tr h="433105">
                <a:tc>
                  <a:txBody>
                    <a:bodyPr/>
                    <a:lstStyle/>
                    <a:p>
                      <a:pPr algn="l" fontAlgn="t"/>
                      <a:r>
                        <a:rPr lang="en-IN" sz="2000">
                          <a:effectLst/>
                          <a:hlinkClick r:id="rId5"/>
                        </a:rPr>
                        <a:t>dequeue()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Removes the next function from the queue, and then executes the function</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88098277"/>
                  </a:ext>
                </a:extLst>
              </a:tr>
              <a:tr h="319712">
                <a:tc>
                  <a:txBody>
                    <a:bodyPr/>
                    <a:lstStyle/>
                    <a:p>
                      <a:pPr algn="l" fontAlgn="t"/>
                      <a:r>
                        <a:rPr lang="en-IN" sz="2000">
                          <a:effectLst/>
                          <a:hlinkClick r:id="rId6"/>
                        </a:rPr>
                        <a:t>fadeIn()</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Fades in the selected elements </a:t>
                      </a:r>
                      <a:r>
                        <a:rPr lang="en-IN" sz="2000" dirty="0">
                          <a:solidFill>
                            <a:srgbClr val="FF0000"/>
                          </a:solidFill>
                          <a:effectLst/>
                        </a:rPr>
                        <a:t>Ex:</a:t>
                      </a:r>
                      <a:r>
                        <a:rPr lang="en-IN" sz="2000" b="0" i="0" kern="1200" dirty="0">
                          <a:solidFill>
                            <a:srgbClr val="FF0000"/>
                          </a:solidFill>
                          <a:effectLst/>
                          <a:latin typeface="+mn-lt"/>
                          <a:ea typeface="+mn-ea"/>
                          <a:cs typeface="+mn-cs"/>
                        </a:rPr>
                        <a:t>$("#div1").</a:t>
                      </a:r>
                      <a:r>
                        <a:rPr lang="en-IN" sz="2000" b="0" i="0" kern="1200" dirty="0" err="1">
                          <a:solidFill>
                            <a:srgbClr val="FF0000"/>
                          </a:solidFill>
                          <a:effectLst/>
                          <a:latin typeface="+mn-lt"/>
                          <a:ea typeface="+mn-ea"/>
                          <a:cs typeface="+mn-cs"/>
                        </a:rPr>
                        <a:t>fadeIn</a:t>
                      </a:r>
                      <a:r>
                        <a:rPr lang="en-IN" sz="2000" b="0" i="0" kern="1200" dirty="0">
                          <a:solidFill>
                            <a:srgbClr val="FF0000"/>
                          </a:solidFill>
                          <a:effectLst/>
                          <a:latin typeface="+mn-lt"/>
                          <a:ea typeface="+mn-ea"/>
                          <a:cs typeface="+mn-cs"/>
                        </a:rPr>
                        <a:t>();</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6125941"/>
                  </a:ext>
                </a:extLst>
              </a:tr>
              <a:tr h="319712">
                <a:tc>
                  <a:txBody>
                    <a:bodyPr/>
                    <a:lstStyle/>
                    <a:p>
                      <a:pPr algn="l" fontAlgn="t"/>
                      <a:r>
                        <a:rPr lang="en-IN" sz="2000">
                          <a:effectLst/>
                          <a:hlinkClick r:id="rId7"/>
                        </a:rPr>
                        <a:t>fadeOut()</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Fades out the selected elements </a:t>
                      </a:r>
                      <a:r>
                        <a:rPr lang="en-IN" sz="2000" dirty="0">
                          <a:solidFill>
                            <a:srgbClr val="FF0000"/>
                          </a:solidFill>
                          <a:effectLst/>
                        </a:rPr>
                        <a:t>Ex:</a:t>
                      </a:r>
                      <a:r>
                        <a:rPr lang="en-IN" sz="2000" b="0" i="0" kern="1200" dirty="0">
                          <a:solidFill>
                            <a:srgbClr val="FF0000"/>
                          </a:solidFill>
                          <a:effectLst/>
                          <a:latin typeface="+mn-lt"/>
                          <a:ea typeface="+mn-ea"/>
                          <a:cs typeface="+mn-cs"/>
                        </a:rPr>
                        <a:t>$("#div3").</a:t>
                      </a:r>
                      <a:r>
                        <a:rPr lang="en-IN" sz="2000" b="0" i="0" kern="1200" dirty="0" err="1">
                          <a:solidFill>
                            <a:srgbClr val="FF0000"/>
                          </a:solidFill>
                          <a:effectLst/>
                          <a:latin typeface="+mn-lt"/>
                          <a:ea typeface="+mn-ea"/>
                          <a:cs typeface="+mn-cs"/>
                        </a:rPr>
                        <a:t>fadeOut</a:t>
                      </a:r>
                      <a:r>
                        <a:rPr lang="en-IN" sz="2000" b="0" i="0" kern="1200" dirty="0">
                          <a:solidFill>
                            <a:srgbClr val="FF0000"/>
                          </a:solidFill>
                          <a:effectLst/>
                          <a:latin typeface="+mn-lt"/>
                          <a:ea typeface="+mn-ea"/>
                          <a:cs typeface="+mn-cs"/>
                        </a:rPr>
                        <a:t>(3000);</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5249835"/>
                  </a:ext>
                </a:extLst>
              </a:tr>
              <a:tr h="564601">
                <a:tc>
                  <a:txBody>
                    <a:bodyPr/>
                    <a:lstStyle/>
                    <a:p>
                      <a:pPr algn="l" fontAlgn="t"/>
                      <a:r>
                        <a:rPr lang="en-IN" sz="2000">
                          <a:effectLst/>
                          <a:hlinkClick r:id="rId8"/>
                        </a:rPr>
                        <a:t>fadeTo()</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Fades in/out the selected elements to a given opacity </a:t>
                      </a:r>
                      <a:r>
                        <a:rPr lang="en-IN" sz="2000" dirty="0">
                          <a:solidFill>
                            <a:srgbClr val="FF0000"/>
                          </a:solidFill>
                          <a:effectLst/>
                        </a:rPr>
                        <a:t>Ex:</a:t>
                      </a:r>
                      <a:r>
                        <a:rPr lang="en-IN" sz="2000" b="0" i="0" kern="1200" dirty="0">
                          <a:solidFill>
                            <a:srgbClr val="FF0000"/>
                          </a:solidFill>
                          <a:effectLst/>
                          <a:latin typeface="+mn-lt"/>
                          <a:ea typeface="+mn-ea"/>
                          <a:cs typeface="+mn-cs"/>
                        </a:rPr>
                        <a:t> $("#div1").</a:t>
                      </a:r>
                      <a:r>
                        <a:rPr lang="en-IN" sz="2000" b="0" i="0" kern="1200" dirty="0" err="1">
                          <a:solidFill>
                            <a:srgbClr val="FF0000"/>
                          </a:solidFill>
                          <a:effectLst/>
                          <a:latin typeface="+mn-lt"/>
                          <a:ea typeface="+mn-ea"/>
                          <a:cs typeface="+mn-cs"/>
                        </a:rPr>
                        <a:t>fadeTo</a:t>
                      </a:r>
                      <a:r>
                        <a:rPr lang="en-IN" sz="2000" b="0" i="0" kern="1200" dirty="0">
                          <a:solidFill>
                            <a:srgbClr val="FF0000"/>
                          </a:solidFill>
                          <a:effectLst/>
                          <a:latin typeface="+mn-lt"/>
                          <a:ea typeface="+mn-ea"/>
                          <a:cs typeface="+mn-cs"/>
                        </a:rPr>
                        <a:t>("slow", 0.15);</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27385102"/>
                  </a:ext>
                </a:extLst>
              </a:tr>
              <a:tr h="319712">
                <a:tc>
                  <a:txBody>
                    <a:bodyPr/>
                    <a:lstStyle/>
                    <a:p>
                      <a:pPr algn="l" fontAlgn="t"/>
                      <a:r>
                        <a:rPr lang="en-IN" sz="2000">
                          <a:effectLst/>
                          <a:hlinkClick r:id="rId9"/>
                        </a:rPr>
                        <a:t>fadeToggle()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Toggles between the </a:t>
                      </a:r>
                      <a:r>
                        <a:rPr lang="en-IN" sz="2000" dirty="0" err="1">
                          <a:effectLst/>
                        </a:rPr>
                        <a:t>fadeIn</a:t>
                      </a:r>
                      <a:r>
                        <a:rPr lang="en-IN" sz="2000" dirty="0">
                          <a:effectLst/>
                        </a:rPr>
                        <a:t>(), </a:t>
                      </a:r>
                      <a:r>
                        <a:rPr lang="en-IN" sz="2000" dirty="0" err="1">
                          <a:effectLst/>
                        </a:rPr>
                        <a:t>fadeOut</a:t>
                      </a:r>
                      <a:r>
                        <a:rPr lang="en-IN" sz="2000" dirty="0">
                          <a:effectLst/>
                        </a:rPr>
                        <a:t>() –</a:t>
                      </a:r>
                      <a:r>
                        <a:rPr lang="en-IN" sz="2000" dirty="0">
                          <a:solidFill>
                            <a:srgbClr val="FF0000"/>
                          </a:solidFill>
                          <a:effectLst/>
                        </a:rPr>
                        <a:t>Ex: </a:t>
                      </a:r>
                      <a:r>
                        <a:rPr lang="en-IN" sz="2000" b="0" i="0" kern="1200" dirty="0">
                          <a:solidFill>
                            <a:srgbClr val="FF0000"/>
                          </a:solidFill>
                          <a:effectLst/>
                          <a:latin typeface="+mn-lt"/>
                          <a:ea typeface="+mn-ea"/>
                          <a:cs typeface="+mn-cs"/>
                        </a:rPr>
                        <a:t>$("#div2").</a:t>
                      </a:r>
                      <a:r>
                        <a:rPr lang="en-IN" sz="2000" b="0" i="0" kern="1200" dirty="0" err="1">
                          <a:solidFill>
                            <a:srgbClr val="FF0000"/>
                          </a:solidFill>
                          <a:effectLst/>
                          <a:latin typeface="+mn-lt"/>
                          <a:ea typeface="+mn-ea"/>
                          <a:cs typeface="+mn-cs"/>
                        </a:rPr>
                        <a:t>fadeToggle</a:t>
                      </a:r>
                      <a:r>
                        <a:rPr lang="en-IN" sz="2000" b="0" i="0" kern="1200" dirty="0">
                          <a:solidFill>
                            <a:srgbClr val="FF0000"/>
                          </a:solidFill>
                          <a:effectLst/>
                          <a:latin typeface="+mn-lt"/>
                          <a:ea typeface="+mn-ea"/>
                          <a:cs typeface="+mn-cs"/>
                        </a:rPr>
                        <a:t>("slow");</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99400281"/>
                  </a:ext>
                </a:extLst>
              </a:tr>
              <a:tr h="564601">
                <a:tc>
                  <a:txBody>
                    <a:bodyPr/>
                    <a:lstStyle/>
                    <a:p>
                      <a:pPr algn="l" fontAlgn="t"/>
                      <a:r>
                        <a:rPr lang="en-IN" sz="2000">
                          <a:effectLst/>
                          <a:hlinkClick r:id="rId10"/>
                        </a:rPr>
                        <a:t>finish()</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Stops, removes and completes all queued animations for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08379001"/>
                  </a:ext>
                </a:extLst>
              </a:tr>
            </a:tbl>
          </a:graphicData>
        </a:graphic>
      </p:graphicFrame>
    </p:spTree>
    <p:extLst>
      <p:ext uri="{BB962C8B-B14F-4D97-AF65-F5344CB8AC3E}">
        <p14:creationId xmlns:p14="http://schemas.microsoft.com/office/powerpoint/2010/main" val="9126622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68199083"/>
              </p:ext>
            </p:extLst>
          </p:nvPr>
        </p:nvGraphicFramePr>
        <p:xfrm>
          <a:off x="228600" y="685800"/>
          <a:ext cx="8458200" cy="5058240"/>
        </p:xfrm>
        <a:graphic>
          <a:graphicData uri="http://schemas.openxmlformats.org/drawingml/2006/table">
            <a:tbl>
              <a:tblPr/>
              <a:tblGrid>
                <a:gridCol w="1409700">
                  <a:extLst>
                    <a:ext uri="{9D8B030D-6E8A-4147-A177-3AD203B41FA5}">
                      <a16:colId xmlns:a16="http://schemas.microsoft.com/office/drawing/2014/main" val="2030243169"/>
                    </a:ext>
                  </a:extLst>
                </a:gridCol>
                <a:gridCol w="7048500">
                  <a:extLst>
                    <a:ext uri="{9D8B030D-6E8A-4147-A177-3AD203B41FA5}">
                      <a16:colId xmlns:a16="http://schemas.microsoft.com/office/drawing/2014/main" val="2565106217"/>
                    </a:ext>
                  </a:extLst>
                </a:gridCol>
              </a:tblGrid>
              <a:tr h="503633">
                <a:tc>
                  <a:txBody>
                    <a:bodyPr/>
                    <a:lstStyle/>
                    <a:p>
                      <a:pPr algn="l" fontAlgn="t"/>
                      <a:r>
                        <a:rPr lang="en-IN" sz="1800" dirty="0">
                          <a:effectLst/>
                          <a:hlinkClick r:id="rId2"/>
                        </a:rPr>
                        <a:t>hide()</a:t>
                      </a:r>
                      <a:endParaRPr lang="en-IN" sz="1800" dirty="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Hides the selected elements. </a:t>
                      </a:r>
                      <a:r>
                        <a:rPr lang="en-IN" sz="1800" dirty="0">
                          <a:solidFill>
                            <a:srgbClr val="FF0000"/>
                          </a:solidFill>
                          <a:effectLst/>
                        </a:rPr>
                        <a:t>EX:</a:t>
                      </a:r>
                      <a:r>
                        <a:rPr lang="en-IN" sz="1800" b="0" i="0" kern="1200" dirty="0">
                          <a:solidFill>
                            <a:srgbClr val="FF0000"/>
                          </a:solidFill>
                          <a:effectLst/>
                          <a:latin typeface="+mn-lt"/>
                          <a:ea typeface="+mn-ea"/>
                          <a:cs typeface="+mn-cs"/>
                        </a:rPr>
                        <a:t>$("p").hide();</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74909089"/>
                  </a:ext>
                </a:extLst>
              </a:tr>
              <a:tr h="503633">
                <a:tc>
                  <a:txBody>
                    <a:bodyPr/>
                    <a:lstStyle/>
                    <a:p>
                      <a:pPr algn="l" fontAlgn="t"/>
                      <a:r>
                        <a:rPr lang="en-IN" sz="1800">
                          <a:effectLst/>
                          <a:hlinkClick r:id="rId3"/>
                        </a:rPr>
                        <a:t>queue()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Shows the queued functions on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77773259"/>
                  </a:ext>
                </a:extLst>
              </a:tr>
              <a:tr h="503633">
                <a:tc>
                  <a:txBody>
                    <a:bodyPr/>
                    <a:lstStyle/>
                    <a:p>
                      <a:pPr algn="l" fontAlgn="t"/>
                      <a:r>
                        <a:rPr lang="en-IN" sz="1800">
                          <a:effectLst/>
                          <a:hlinkClick r:id="rId4"/>
                        </a:rPr>
                        <a:t>show()</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Shows the selected elements . Ex: </a:t>
                      </a:r>
                      <a:r>
                        <a:rPr lang="en-IN" sz="1800" b="0" i="0" kern="1200" dirty="0">
                          <a:solidFill>
                            <a:srgbClr val="FF0000"/>
                          </a:solidFill>
                          <a:effectLst/>
                          <a:latin typeface="+mn-lt"/>
                          <a:ea typeface="+mn-ea"/>
                          <a:cs typeface="+mn-cs"/>
                        </a:rPr>
                        <a:t>$("p").show();</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88650538"/>
                  </a:ext>
                </a:extLst>
              </a:tr>
              <a:tr h="503633">
                <a:tc>
                  <a:txBody>
                    <a:bodyPr/>
                    <a:lstStyle/>
                    <a:p>
                      <a:pPr algn="l" fontAlgn="t"/>
                      <a:r>
                        <a:rPr lang="en-IN" sz="1800">
                          <a:effectLst/>
                          <a:hlinkClick r:id="rId5"/>
                        </a:rPr>
                        <a:t>slideDown()</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Slides-down (shows) the selected elements </a:t>
                      </a:r>
                      <a:r>
                        <a:rPr lang="en-IN" sz="1800" b="0" i="0" kern="1200" dirty="0">
                          <a:solidFill>
                            <a:schemeClr val="tx1"/>
                          </a:solidFill>
                          <a:effectLst/>
                          <a:latin typeface="+mn-lt"/>
                          <a:ea typeface="+mn-ea"/>
                          <a:cs typeface="+mn-cs"/>
                        </a:rPr>
                        <a:t> </a:t>
                      </a:r>
                      <a:r>
                        <a:rPr lang="en-IN" sz="1800" b="0" i="0" kern="1200" dirty="0">
                          <a:solidFill>
                            <a:srgbClr val="FF0000"/>
                          </a:solidFill>
                          <a:effectLst/>
                          <a:latin typeface="+mn-lt"/>
                          <a:ea typeface="+mn-ea"/>
                          <a:cs typeface="+mn-cs"/>
                        </a:rPr>
                        <a:t>$("#panel").</a:t>
                      </a:r>
                      <a:r>
                        <a:rPr lang="en-IN" sz="1800" b="0" i="0" kern="1200" dirty="0" err="1">
                          <a:solidFill>
                            <a:srgbClr val="FF0000"/>
                          </a:solidFill>
                          <a:effectLst/>
                          <a:latin typeface="+mn-lt"/>
                          <a:ea typeface="+mn-ea"/>
                          <a:cs typeface="+mn-cs"/>
                        </a:rPr>
                        <a:t>slideDown</a:t>
                      </a:r>
                      <a:r>
                        <a:rPr lang="en-IN" sz="1800" b="0" i="0" kern="1200" dirty="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81702639"/>
                  </a:ext>
                </a:extLst>
              </a:tr>
              <a:tr h="889400">
                <a:tc>
                  <a:txBody>
                    <a:bodyPr/>
                    <a:lstStyle/>
                    <a:p>
                      <a:pPr algn="l" fontAlgn="t"/>
                      <a:r>
                        <a:rPr lang="en-IN" sz="1800">
                          <a:effectLst/>
                          <a:hlinkClick r:id="rId6"/>
                        </a:rPr>
                        <a:t>slideToggle()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Toggles between the </a:t>
                      </a:r>
                      <a:r>
                        <a:rPr lang="en-IN" sz="1800" dirty="0" err="1">
                          <a:effectLst/>
                        </a:rPr>
                        <a:t>slideUp</a:t>
                      </a:r>
                      <a:r>
                        <a:rPr lang="en-IN" sz="1800" dirty="0">
                          <a:effectLst/>
                        </a:rPr>
                        <a:t>() and </a:t>
                      </a:r>
                      <a:r>
                        <a:rPr lang="en-IN" sz="1800" dirty="0" err="1">
                          <a:effectLst/>
                        </a:rPr>
                        <a:t>slideDown</a:t>
                      </a:r>
                      <a:r>
                        <a:rPr lang="en-IN" sz="1800" dirty="0">
                          <a:effectLst/>
                        </a:rPr>
                        <a:t>() methods </a:t>
                      </a:r>
                      <a:r>
                        <a:rPr lang="en-IN" sz="1800" b="0" i="0" kern="1200" dirty="0">
                          <a:solidFill>
                            <a:schemeClr val="tx1"/>
                          </a:solidFill>
                          <a:effectLst/>
                          <a:latin typeface="+mn-lt"/>
                          <a:ea typeface="+mn-ea"/>
                          <a:cs typeface="+mn-cs"/>
                        </a:rPr>
                        <a:t> </a:t>
                      </a:r>
                      <a:r>
                        <a:rPr lang="en-IN" sz="1800" b="0" i="0" kern="1200" dirty="0">
                          <a:solidFill>
                            <a:srgbClr val="FF0000"/>
                          </a:solidFill>
                          <a:effectLst/>
                          <a:latin typeface="+mn-lt"/>
                          <a:ea typeface="+mn-ea"/>
                          <a:cs typeface="+mn-cs"/>
                        </a:rPr>
                        <a:t>$("#panel").</a:t>
                      </a:r>
                      <a:r>
                        <a:rPr lang="en-IN" sz="1800" b="0" i="0" kern="1200" dirty="0" err="1">
                          <a:solidFill>
                            <a:srgbClr val="FF0000"/>
                          </a:solidFill>
                          <a:effectLst/>
                          <a:latin typeface="+mn-lt"/>
                          <a:ea typeface="+mn-ea"/>
                          <a:cs typeface="+mn-cs"/>
                        </a:rPr>
                        <a:t>slideToggle</a:t>
                      </a:r>
                      <a:r>
                        <a:rPr lang="en-IN" sz="1800" b="0" i="0" kern="1200" dirty="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45260312"/>
                  </a:ext>
                </a:extLst>
              </a:tr>
              <a:tr h="503633">
                <a:tc>
                  <a:txBody>
                    <a:bodyPr/>
                    <a:lstStyle/>
                    <a:p>
                      <a:pPr algn="l" fontAlgn="t"/>
                      <a:r>
                        <a:rPr lang="en-IN" sz="1800">
                          <a:effectLst/>
                          <a:hlinkClick r:id="rId7"/>
                        </a:rPr>
                        <a:t>slideUp()</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Slides-up (hides) the selected elements  </a:t>
                      </a:r>
                      <a:r>
                        <a:rPr lang="en-IN" sz="1800" b="0" i="0" kern="1200" dirty="0">
                          <a:solidFill>
                            <a:srgbClr val="FF0000"/>
                          </a:solidFill>
                          <a:effectLst/>
                          <a:latin typeface="+mn-lt"/>
                          <a:ea typeface="+mn-ea"/>
                          <a:cs typeface="+mn-cs"/>
                        </a:rPr>
                        <a:t>$("#panel").</a:t>
                      </a:r>
                      <a:r>
                        <a:rPr lang="en-IN" sz="1800" b="0" i="0" kern="1200" dirty="0" err="1">
                          <a:solidFill>
                            <a:srgbClr val="FF0000"/>
                          </a:solidFill>
                          <a:effectLst/>
                          <a:latin typeface="+mn-lt"/>
                          <a:ea typeface="+mn-ea"/>
                          <a:cs typeface="+mn-cs"/>
                        </a:rPr>
                        <a:t>slideUp</a:t>
                      </a:r>
                      <a:r>
                        <a:rPr lang="en-IN" sz="1800" b="0" i="0" kern="1200" dirty="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97268910"/>
                  </a:ext>
                </a:extLst>
              </a:tr>
              <a:tr h="889400">
                <a:tc>
                  <a:txBody>
                    <a:bodyPr/>
                    <a:lstStyle/>
                    <a:p>
                      <a:pPr algn="l" fontAlgn="t"/>
                      <a:r>
                        <a:rPr lang="en-IN" sz="1800">
                          <a:effectLst/>
                          <a:hlinkClick r:id="rId8"/>
                        </a:rPr>
                        <a:t>stop()</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Stops the currently running animation for the selected elements</a:t>
                      </a:r>
                      <a:r>
                        <a:rPr lang="en-IN" sz="1800" b="0" i="0" kern="1200" dirty="0">
                          <a:solidFill>
                            <a:schemeClr val="tx1"/>
                          </a:solidFill>
                          <a:effectLst/>
                          <a:latin typeface="+mn-lt"/>
                          <a:ea typeface="+mn-ea"/>
                          <a:cs typeface="+mn-cs"/>
                        </a:rPr>
                        <a:t> </a:t>
                      </a:r>
                      <a:r>
                        <a:rPr lang="en-IN" sz="1800" b="0" i="0" kern="1200" dirty="0">
                          <a:solidFill>
                            <a:srgbClr val="FF0000"/>
                          </a:solidFill>
                          <a:effectLst/>
                          <a:latin typeface="+mn-lt"/>
                          <a:ea typeface="+mn-ea"/>
                          <a:cs typeface="+mn-cs"/>
                        </a:rPr>
                        <a:t>$("#panel").stop();</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44120980"/>
                  </a:ext>
                </a:extLst>
              </a:tr>
              <a:tr h="503633">
                <a:tc>
                  <a:txBody>
                    <a:bodyPr/>
                    <a:lstStyle/>
                    <a:p>
                      <a:pPr algn="l" fontAlgn="t"/>
                      <a:r>
                        <a:rPr lang="en-IN" sz="1800">
                          <a:effectLst/>
                          <a:hlinkClick r:id="rId9"/>
                        </a:rPr>
                        <a:t>toggle()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Toggles between the hide() and show() methods </a:t>
                      </a:r>
                      <a:r>
                        <a:rPr lang="en-IN" sz="1800" dirty="0">
                          <a:solidFill>
                            <a:srgbClr val="FF0000"/>
                          </a:solidFill>
                          <a:effectLst/>
                        </a:rPr>
                        <a:t>Ex:</a:t>
                      </a:r>
                      <a:r>
                        <a:rPr lang="en-IN" sz="1800" b="0" i="0" kern="1200" dirty="0">
                          <a:solidFill>
                            <a:srgbClr val="FF0000"/>
                          </a:solidFill>
                          <a:effectLst/>
                          <a:latin typeface="+mn-lt"/>
                          <a:ea typeface="+mn-ea"/>
                          <a:cs typeface="+mn-cs"/>
                        </a:rPr>
                        <a:t>$("p").toggle();</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946403056"/>
                  </a:ext>
                </a:extLst>
              </a:tr>
            </a:tbl>
          </a:graphicData>
        </a:graphic>
      </p:graphicFrame>
    </p:spTree>
    <p:extLst>
      <p:ext uri="{BB962C8B-B14F-4D97-AF65-F5344CB8AC3E}">
        <p14:creationId xmlns:p14="http://schemas.microsoft.com/office/powerpoint/2010/main" val="13541437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63" y="152400"/>
            <a:ext cx="8840337" cy="5324535"/>
          </a:xfrm>
          <a:prstGeom prst="rect">
            <a:avLst/>
          </a:prstGeom>
        </p:spPr>
        <p:txBody>
          <a:bodyPr wrap="square">
            <a:spAutoFit/>
          </a:bodyPr>
          <a:lstStyle/>
          <a:p>
            <a:r>
              <a:rPr lang="en-IN" sz="2000" b="1" dirty="0">
                <a:solidFill>
                  <a:srgbClr val="000000"/>
                </a:solidFill>
                <a:latin typeface="Times New Roman" panose="02020603050405020304" pitchFamily="18" charset="0"/>
                <a:cs typeface="Times New Roman" panose="02020603050405020304" pitchFamily="18" charset="0"/>
              </a:rPr>
              <a:t>jQuery </a:t>
            </a:r>
            <a:r>
              <a:rPr lang="en-IN" sz="2000" b="1" dirty="0" err="1">
                <a:solidFill>
                  <a:srgbClr val="000000"/>
                </a:solidFill>
                <a:latin typeface="Times New Roman" panose="02020603050405020304" pitchFamily="18" charset="0"/>
                <a:cs typeface="Times New Roman" panose="02020603050405020304" pitchFamily="18" charset="0"/>
              </a:rPr>
              <a:t>Callback</a:t>
            </a:r>
            <a:r>
              <a:rPr lang="en-IN" sz="2000" b="1" dirty="0">
                <a:solidFill>
                  <a:srgbClr val="000000"/>
                </a:solidFill>
                <a:latin typeface="Times New Roman" panose="02020603050405020304" pitchFamily="18" charset="0"/>
                <a:cs typeface="Times New Roman" panose="02020603050405020304" pitchFamily="18" charset="0"/>
              </a:rPr>
              <a:t> Functions</a:t>
            </a:r>
          </a:p>
          <a:p>
            <a:r>
              <a:rPr lang="en-IN" sz="2000" dirty="0">
                <a:solidFill>
                  <a:srgbClr val="000000"/>
                </a:solidFill>
                <a:latin typeface="Times New Roman" panose="02020603050405020304" pitchFamily="18" charset="0"/>
                <a:cs typeface="Times New Roman" panose="02020603050405020304" pitchFamily="18" charset="0"/>
              </a:rPr>
              <a:t>JavaScript statements are executed line by line. However, with effects, the next line of code can be run even though the effect is not finished. This can create errors.</a:t>
            </a:r>
          </a:p>
          <a:p>
            <a:r>
              <a:rPr lang="en-IN" sz="2000" dirty="0">
                <a:solidFill>
                  <a:srgbClr val="000000"/>
                </a:solidFill>
                <a:latin typeface="Times New Roman" panose="02020603050405020304" pitchFamily="18" charset="0"/>
                <a:cs typeface="Times New Roman" panose="02020603050405020304" pitchFamily="18" charset="0"/>
              </a:rPr>
              <a:t>To prevent this, you can create a </a:t>
            </a:r>
            <a:r>
              <a:rPr lang="en-IN" sz="2000" dirty="0" err="1">
                <a:solidFill>
                  <a:srgbClr val="000000"/>
                </a:solidFill>
                <a:latin typeface="Times New Roman" panose="02020603050405020304" pitchFamily="18" charset="0"/>
                <a:cs typeface="Times New Roman" panose="02020603050405020304" pitchFamily="18" charset="0"/>
              </a:rPr>
              <a:t>callback</a:t>
            </a:r>
            <a:r>
              <a:rPr lang="en-IN" sz="2000" dirty="0">
                <a:solidFill>
                  <a:srgbClr val="000000"/>
                </a:solidFill>
                <a:latin typeface="Times New Roman" panose="02020603050405020304" pitchFamily="18" charset="0"/>
                <a:cs typeface="Times New Roman" panose="02020603050405020304" pitchFamily="18" charset="0"/>
              </a:rPr>
              <a:t> function.</a:t>
            </a:r>
          </a:p>
          <a:p>
            <a:r>
              <a:rPr lang="en-IN" sz="2000" dirty="0">
                <a:solidFill>
                  <a:srgbClr val="000000"/>
                </a:solidFill>
                <a:latin typeface="Times New Roman" panose="02020603050405020304" pitchFamily="18" charset="0"/>
                <a:cs typeface="Times New Roman" panose="02020603050405020304" pitchFamily="18" charset="0"/>
              </a:rPr>
              <a:t>A </a:t>
            </a:r>
            <a:r>
              <a:rPr lang="en-IN" sz="2000" dirty="0" err="1">
                <a:solidFill>
                  <a:srgbClr val="000000"/>
                </a:solidFill>
                <a:latin typeface="Times New Roman" panose="02020603050405020304" pitchFamily="18" charset="0"/>
                <a:cs typeface="Times New Roman" panose="02020603050405020304" pitchFamily="18" charset="0"/>
              </a:rPr>
              <a:t>callback</a:t>
            </a:r>
            <a:r>
              <a:rPr lang="en-IN" sz="2000" dirty="0">
                <a:solidFill>
                  <a:srgbClr val="000000"/>
                </a:solidFill>
                <a:latin typeface="Times New Roman" panose="02020603050405020304" pitchFamily="18" charset="0"/>
                <a:cs typeface="Times New Roman" panose="02020603050405020304" pitchFamily="18" charset="0"/>
              </a:rPr>
              <a:t> function is executed after the current effect is finished.</a:t>
            </a:r>
          </a:p>
          <a:p>
            <a:r>
              <a:rPr lang="en-IN" sz="2000" dirty="0">
                <a:solidFill>
                  <a:srgbClr val="000000"/>
                </a:solidFill>
                <a:latin typeface="Times New Roman" panose="02020603050405020304" pitchFamily="18" charset="0"/>
                <a:cs typeface="Times New Roman" panose="02020603050405020304" pitchFamily="18" charset="0"/>
              </a:rPr>
              <a:t>Typical syntax: </a:t>
            </a:r>
            <a:r>
              <a:rPr lang="en-IN" sz="2000" b="1" dirty="0">
                <a:solidFill>
                  <a:srgbClr val="000000"/>
                </a:solidFill>
                <a:latin typeface="Times New Roman" panose="02020603050405020304" pitchFamily="18" charset="0"/>
                <a:cs typeface="Times New Roman" panose="02020603050405020304" pitchFamily="18" charset="0"/>
              </a:rPr>
              <a:t>$(</a:t>
            </a:r>
            <a:r>
              <a:rPr lang="en-IN" sz="2000" b="1" i="1" dirty="0">
                <a:solidFill>
                  <a:srgbClr val="000000"/>
                </a:solidFill>
                <a:latin typeface="Times New Roman" panose="02020603050405020304" pitchFamily="18" charset="0"/>
                <a:cs typeface="Times New Roman" panose="02020603050405020304" pitchFamily="18" charset="0"/>
              </a:rPr>
              <a:t>selector</a:t>
            </a:r>
            <a:r>
              <a:rPr lang="en-IN" sz="2000" b="1" dirty="0">
                <a:solidFill>
                  <a:srgbClr val="000000"/>
                </a:solidFill>
                <a:latin typeface="Times New Roman" panose="02020603050405020304" pitchFamily="18" charset="0"/>
                <a:cs typeface="Times New Roman" panose="02020603050405020304" pitchFamily="18" charset="0"/>
              </a:rPr>
              <a:t>).hide(</a:t>
            </a:r>
            <a:r>
              <a:rPr lang="en-IN" sz="2000" b="1" i="1" dirty="0" err="1">
                <a:solidFill>
                  <a:srgbClr val="000000"/>
                </a:solidFill>
                <a:latin typeface="Times New Roman" panose="02020603050405020304" pitchFamily="18" charset="0"/>
                <a:cs typeface="Times New Roman" panose="02020603050405020304" pitchFamily="18" charset="0"/>
              </a:rPr>
              <a:t>speed,callback</a:t>
            </a:r>
            <a:r>
              <a:rPr lang="en-IN" sz="2000" b="1" dirty="0">
                <a:solidFill>
                  <a:srgbClr val="000000"/>
                </a:solidFill>
                <a:latin typeface="Times New Roman" panose="02020603050405020304" pitchFamily="18" charset="0"/>
                <a:cs typeface="Times New Roman" panose="02020603050405020304" pitchFamily="18" charset="0"/>
              </a:rPr>
              <a:t>);</a:t>
            </a:r>
            <a:endParaRPr lang="en-IN" sz="2000" dirty="0">
              <a:solidFill>
                <a:srgbClr val="000000"/>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Example:</a:t>
            </a:r>
            <a:br>
              <a:rPr lang="en-IN" sz="2000" dirty="0">
                <a:latin typeface="Times New Roman" panose="0202060305040502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$("button").click(function(){</a:t>
            </a:r>
            <a:br>
              <a:rPr lang="en-IN" sz="2000" dirty="0">
                <a:solidFill>
                  <a:srgbClr val="FF0000"/>
                </a:solidFill>
                <a:latin typeface="Times New Roman" panose="0202060305040502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  $("p").hide("slow", function(){</a:t>
            </a:r>
            <a:br>
              <a:rPr lang="en-IN" sz="2000" dirty="0">
                <a:solidFill>
                  <a:srgbClr val="FF0000"/>
                </a:solidFill>
                <a:latin typeface="Times New Roman" panose="0202060305040502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    alert("The paragraph is now hidden");</a:t>
            </a:r>
            <a:br>
              <a:rPr lang="en-IN" sz="2000" dirty="0">
                <a:solidFill>
                  <a:srgbClr val="FF0000"/>
                </a:solidFill>
                <a:latin typeface="Times New Roman" panose="0202060305040502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  });</a:t>
            </a:r>
            <a:br>
              <a:rPr lang="en-IN" sz="2000" dirty="0">
                <a:solidFill>
                  <a:srgbClr val="FF0000"/>
                </a:solidFill>
                <a:latin typeface="Times New Roman" panose="0202060305040502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Example: without </a:t>
            </a:r>
            <a:r>
              <a:rPr lang="en-IN" sz="2000" dirty="0" err="1">
                <a:latin typeface="Times New Roman" panose="02020603050405020304" pitchFamily="18" charset="0"/>
                <a:cs typeface="Times New Roman" panose="02020603050405020304" pitchFamily="18" charset="0"/>
              </a:rPr>
              <a:t>callback</a:t>
            </a:r>
            <a:endParaRPr lang="en-IN" sz="2000" dirty="0">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$("button").click(function(){</a:t>
            </a:r>
            <a:br>
              <a:rPr lang="en-IN" sz="2000" dirty="0">
                <a:solidFill>
                  <a:srgbClr val="FF0000"/>
                </a:solidFill>
                <a:latin typeface="Times New Roman" panose="0202060305040502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  $("p").hide(1000);</a:t>
            </a:r>
            <a:br>
              <a:rPr lang="en-IN" sz="2000" dirty="0">
                <a:solidFill>
                  <a:srgbClr val="FF0000"/>
                </a:solidFill>
                <a:latin typeface="Times New Roman" panose="0202060305040502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  alert("The paragraph is now hidden");</a:t>
            </a:r>
            <a:br>
              <a:rPr lang="en-IN" sz="2000" dirty="0">
                <a:solidFill>
                  <a:srgbClr val="FF0000"/>
                </a:solidFill>
                <a:latin typeface="Times New Roman" panose="0202060305040502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09082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458200" cy="5117042"/>
          </a:xfrm>
          <a:prstGeom prst="rect">
            <a:avLst/>
          </a:prstGeom>
        </p:spPr>
        <p:txBody>
          <a:bodyPr wrap="square">
            <a:spAutoFit/>
          </a:bodyPr>
          <a:lstStyle/>
          <a:p>
            <a:pPr algn="just">
              <a:lnSpc>
                <a:spcPct val="200000"/>
              </a:lnSpc>
            </a:pPr>
            <a:r>
              <a:rPr lang="en-IN" b="1" dirty="0">
                <a:solidFill>
                  <a:srgbClr val="000000"/>
                </a:solidFill>
                <a:latin typeface="Times New Roman" panose="02020603050405020304" pitchFamily="18" charset="0"/>
                <a:cs typeface="Times New Roman" panose="02020603050405020304" pitchFamily="18" charset="0"/>
              </a:rPr>
              <a:t>jQuery Method Chaining</a:t>
            </a:r>
          </a:p>
          <a:p>
            <a:pPr algn="just">
              <a:lnSpc>
                <a:spcPct val="200000"/>
              </a:lnSpc>
            </a:pPr>
            <a:r>
              <a:rPr lang="en-IN" dirty="0">
                <a:solidFill>
                  <a:srgbClr val="000000"/>
                </a:solidFill>
                <a:latin typeface="Times New Roman" panose="02020603050405020304" pitchFamily="18" charset="0"/>
                <a:cs typeface="Times New Roman" panose="02020603050405020304" pitchFamily="18" charset="0"/>
              </a:rPr>
              <a:t>jQuery statements one at a time (one after the other).</a:t>
            </a:r>
          </a:p>
          <a:p>
            <a:pPr algn="just">
              <a:lnSpc>
                <a:spcPct val="200000"/>
              </a:lnSpc>
            </a:pPr>
            <a:r>
              <a:rPr lang="en-IN" dirty="0">
                <a:solidFill>
                  <a:srgbClr val="000000"/>
                </a:solidFill>
                <a:latin typeface="Times New Roman" panose="02020603050405020304" pitchFamily="18" charset="0"/>
                <a:cs typeface="Times New Roman" panose="02020603050405020304" pitchFamily="18" charset="0"/>
              </a:rPr>
              <a:t>However, there is a technique called chaining, that allows us to run multiple jQuery commands, one after the other, on the same element(s).</a:t>
            </a:r>
          </a:p>
          <a:p>
            <a:pPr algn="just">
              <a:lnSpc>
                <a:spcPct val="200000"/>
              </a:lnSpc>
            </a:pPr>
            <a:r>
              <a:rPr lang="en-US" altLang="en-US" dirty="0">
                <a:solidFill>
                  <a:srgbClr val="000000"/>
                </a:solidFill>
                <a:latin typeface="Times New Roman" panose="02020603050405020304" pitchFamily="18" charset="0"/>
                <a:cs typeface="Times New Roman" panose="02020603050405020304" pitchFamily="18" charset="0"/>
              </a:rPr>
              <a:t>The following example chains together the </a:t>
            </a:r>
            <a:r>
              <a:rPr lang="en-US" altLang="en-US" dirty="0" err="1">
                <a:solidFill>
                  <a:srgbClr val="DC143C"/>
                </a:solidFill>
                <a:latin typeface="Times New Roman" panose="02020603050405020304" pitchFamily="18" charset="0"/>
                <a:cs typeface="Times New Roman" panose="02020603050405020304" pitchFamily="18" charset="0"/>
              </a:rPr>
              <a:t>css</a:t>
            </a:r>
            <a:r>
              <a:rPr lang="en-US" altLang="en-US" dirty="0">
                <a:solidFill>
                  <a:srgbClr val="DC143C"/>
                </a:solidFill>
                <a:latin typeface="Times New Roman" panose="02020603050405020304" pitchFamily="18" charset="0"/>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err="1">
                <a:solidFill>
                  <a:srgbClr val="DC143C"/>
                </a:solidFill>
                <a:latin typeface="Times New Roman" panose="02020603050405020304" pitchFamily="18" charset="0"/>
                <a:cs typeface="Times New Roman" panose="02020603050405020304" pitchFamily="18" charset="0"/>
              </a:rPr>
              <a:t>slideUp</a:t>
            </a:r>
            <a:r>
              <a:rPr lang="en-US" altLang="en-US" dirty="0">
                <a:solidFill>
                  <a:srgbClr val="DC143C"/>
                </a:solidFill>
                <a:latin typeface="Times New Roman" panose="02020603050405020304" pitchFamily="18" charset="0"/>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and </a:t>
            </a:r>
            <a:r>
              <a:rPr lang="en-US" altLang="en-US" dirty="0" err="1">
                <a:solidFill>
                  <a:srgbClr val="DC143C"/>
                </a:solidFill>
                <a:latin typeface="Times New Roman" panose="02020603050405020304" pitchFamily="18" charset="0"/>
                <a:cs typeface="Times New Roman" panose="02020603050405020304" pitchFamily="18" charset="0"/>
              </a:rPr>
              <a:t>slideDown</a:t>
            </a:r>
            <a:r>
              <a:rPr lang="en-US" altLang="en-US" dirty="0">
                <a:solidFill>
                  <a:srgbClr val="DC143C"/>
                </a:solidFill>
                <a:latin typeface="Times New Roman" panose="02020603050405020304" pitchFamily="18" charset="0"/>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methods. The "p1" element first changes to red, then it slides up, and then it slides down:</a:t>
            </a:r>
            <a:r>
              <a:rPr lang="en-US" altLang="en-US" sz="1100" dirty="0">
                <a:latin typeface="Times New Roman" panose="02020603050405020304" pitchFamily="18" charset="0"/>
                <a:cs typeface="Times New Roman" panose="02020603050405020304" pitchFamily="18" charset="0"/>
              </a:rPr>
              <a:t> </a:t>
            </a:r>
          </a:p>
          <a:p>
            <a:pPr algn="just">
              <a:lnSpc>
                <a:spcPct val="200000"/>
              </a:lnSpc>
            </a:pPr>
            <a:r>
              <a:rPr lang="en-US" altLang="en-US" sz="2000" dirty="0">
                <a:latin typeface="Times New Roman" panose="02020603050405020304" pitchFamily="18" charset="0"/>
                <a:cs typeface="Times New Roman" panose="02020603050405020304" pitchFamily="18" charset="0"/>
              </a:rPr>
              <a:t>Ex</a:t>
            </a:r>
          </a:p>
          <a:p>
            <a:pPr algn="just">
              <a:lnSpc>
                <a:spcPct val="200000"/>
              </a:lnSpc>
            </a:pPr>
            <a:r>
              <a:rPr lang="en-IN" sz="2000" dirty="0">
                <a:solidFill>
                  <a:srgbClr val="FF0000"/>
                </a:solidFill>
                <a:latin typeface="Times New Roman" panose="02020603050405020304" pitchFamily="18" charset="0"/>
                <a:cs typeface="Times New Roman" panose="02020603050405020304" pitchFamily="18" charset="0"/>
              </a:rPr>
              <a:t>$("#p1").</a:t>
            </a:r>
            <a:r>
              <a:rPr lang="en-IN" sz="2000" dirty="0" err="1">
                <a:solidFill>
                  <a:srgbClr val="FF0000"/>
                </a:solidFill>
                <a:latin typeface="Times New Roman" panose="02020603050405020304" pitchFamily="18" charset="0"/>
                <a:cs typeface="Times New Roman" panose="02020603050405020304" pitchFamily="18" charset="0"/>
              </a:rPr>
              <a:t>css</a:t>
            </a:r>
            <a:r>
              <a:rPr lang="en-IN" sz="2000" dirty="0">
                <a:solidFill>
                  <a:srgbClr val="FF0000"/>
                </a:solidFill>
                <a:latin typeface="Times New Roman" panose="02020603050405020304" pitchFamily="18" charset="0"/>
                <a:cs typeface="Times New Roman" panose="02020603050405020304" pitchFamily="18" charset="0"/>
              </a:rPr>
              <a:t>("</a:t>
            </a:r>
            <a:r>
              <a:rPr lang="en-IN" sz="2000" dirty="0" err="1">
                <a:solidFill>
                  <a:srgbClr val="FF0000"/>
                </a:solidFill>
                <a:latin typeface="Times New Roman" panose="02020603050405020304" pitchFamily="18" charset="0"/>
                <a:cs typeface="Times New Roman" panose="02020603050405020304" pitchFamily="18" charset="0"/>
              </a:rPr>
              <a:t>color</a:t>
            </a:r>
            <a:r>
              <a:rPr lang="en-IN" sz="2000" dirty="0">
                <a:solidFill>
                  <a:srgbClr val="FF0000"/>
                </a:solidFill>
                <a:latin typeface="Times New Roman" panose="02020603050405020304" pitchFamily="18" charset="0"/>
                <a:cs typeface="Times New Roman" panose="02020603050405020304" pitchFamily="18" charset="0"/>
              </a:rPr>
              <a:t>", "red").</a:t>
            </a:r>
            <a:r>
              <a:rPr lang="en-IN" sz="2000" dirty="0" err="1">
                <a:solidFill>
                  <a:srgbClr val="FF0000"/>
                </a:solidFill>
                <a:latin typeface="Times New Roman" panose="02020603050405020304" pitchFamily="18" charset="0"/>
                <a:cs typeface="Times New Roman" panose="02020603050405020304" pitchFamily="18" charset="0"/>
              </a:rPr>
              <a:t>slideUp</a:t>
            </a:r>
            <a:r>
              <a:rPr lang="en-IN" sz="2000" dirty="0">
                <a:solidFill>
                  <a:srgbClr val="FF0000"/>
                </a:solidFill>
                <a:latin typeface="Times New Roman" panose="02020603050405020304" pitchFamily="18" charset="0"/>
                <a:cs typeface="Times New Roman" panose="02020603050405020304" pitchFamily="18" charset="0"/>
              </a:rPr>
              <a:t>(2000).</a:t>
            </a:r>
            <a:r>
              <a:rPr lang="en-IN" sz="2000" dirty="0" err="1">
                <a:solidFill>
                  <a:srgbClr val="FF0000"/>
                </a:solidFill>
                <a:latin typeface="Times New Roman" panose="02020603050405020304" pitchFamily="18" charset="0"/>
                <a:cs typeface="Times New Roman" panose="02020603050405020304" pitchFamily="18" charset="0"/>
              </a:rPr>
              <a:t>slideDown</a:t>
            </a:r>
            <a:r>
              <a:rPr lang="en-IN" sz="2000" dirty="0">
                <a:solidFill>
                  <a:srgbClr val="FF0000"/>
                </a:solidFill>
                <a:latin typeface="Times New Roman" panose="02020603050405020304" pitchFamily="18" charset="0"/>
                <a:cs typeface="Times New Roman" panose="02020603050405020304" pitchFamily="18" charset="0"/>
              </a:rPr>
              <a:t>(2000);</a:t>
            </a:r>
          </a:p>
          <a:p>
            <a:pPr algn="just">
              <a:lnSpc>
                <a:spcPct val="200000"/>
              </a:lnSpc>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8678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jQuery</a:t>
            </a:r>
            <a:r>
              <a:rPr lang="en-US" dirty="0">
                <a:solidFill>
                  <a:srgbClr val="FF0000"/>
                </a:solidFill>
              </a:rPr>
              <a:t> Traversing</a:t>
            </a:r>
          </a:p>
        </p:txBody>
      </p:sp>
      <p:sp>
        <p:nvSpPr>
          <p:cNvPr id="3" name="Content Placeholder 2"/>
          <p:cNvSpPr>
            <a:spLocks noGrp="1"/>
          </p:cNvSpPr>
          <p:nvPr>
            <p:ph idx="1"/>
          </p:nvPr>
        </p:nvSpPr>
        <p:spPr>
          <a:xfrm>
            <a:off x="609600" y="2015733"/>
            <a:ext cx="7924799" cy="3927867"/>
          </a:xfrm>
        </p:spPr>
        <p:txBody>
          <a:bodyPr>
            <a:normAutofit fontScale="77500" lnSpcReduction="20000"/>
          </a:bodyPr>
          <a:lstStyle/>
          <a:p>
            <a:pPr marL="0" indent="0" algn="just">
              <a:lnSpc>
                <a:spcPct val="120000"/>
              </a:lnSpc>
              <a:buNone/>
            </a:pPr>
            <a:r>
              <a:rPr lang="en-US" sz="2900" dirty="0">
                <a:latin typeface="Times New Roman" panose="02020603050405020304" pitchFamily="18" charset="0"/>
                <a:cs typeface="Times New Roman" panose="02020603050405020304" pitchFamily="18" charset="0"/>
              </a:rPr>
              <a:t>What is Traversing?</a:t>
            </a:r>
          </a:p>
          <a:p>
            <a:pPr algn="just">
              <a:lnSpc>
                <a:spcPct val="120000"/>
              </a:lnSpc>
            </a:pPr>
            <a:r>
              <a:rPr lang="en-US" sz="2900" dirty="0" err="1">
                <a:latin typeface="Times New Roman" panose="02020603050405020304" pitchFamily="18" charset="0"/>
                <a:cs typeface="Times New Roman" panose="02020603050405020304" pitchFamily="18" charset="0"/>
              </a:rPr>
              <a:t>jQuery</a:t>
            </a:r>
            <a:r>
              <a:rPr lang="en-US" sz="2900" dirty="0">
                <a:latin typeface="Times New Roman" panose="02020603050405020304" pitchFamily="18" charset="0"/>
                <a:cs typeface="Times New Roman" panose="02020603050405020304" pitchFamily="18" charset="0"/>
              </a:rPr>
              <a:t> traversing, which means "move through", are used to "find" (or select) HTML elements based on their relation to other elements. Start with one selection and move through that selection until you reach the elements you desire.</a:t>
            </a:r>
          </a:p>
          <a:p>
            <a:pPr algn="just">
              <a:lnSpc>
                <a:spcPct val="120000"/>
              </a:lnSpc>
            </a:pPr>
            <a:r>
              <a:rPr lang="en-US" sz="2900" dirty="0">
                <a:latin typeface="Times New Roman" panose="02020603050405020304" pitchFamily="18" charset="0"/>
                <a:cs typeface="Times New Roman" panose="02020603050405020304" pitchFamily="18" charset="0"/>
              </a:rPr>
              <a:t>The image below illustrates an HTML page as a tree (DOM tree). With </a:t>
            </a:r>
            <a:r>
              <a:rPr lang="en-US" sz="2900" dirty="0" err="1">
                <a:latin typeface="Times New Roman" panose="02020603050405020304" pitchFamily="18" charset="0"/>
                <a:cs typeface="Times New Roman" panose="02020603050405020304" pitchFamily="18" charset="0"/>
              </a:rPr>
              <a:t>jQuery</a:t>
            </a:r>
            <a:r>
              <a:rPr lang="en-US" sz="2900" dirty="0">
                <a:latin typeface="Times New Roman" panose="02020603050405020304" pitchFamily="18" charset="0"/>
                <a:cs typeface="Times New Roman" panose="02020603050405020304" pitchFamily="18" charset="0"/>
              </a:rPr>
              <a:t> traversing, you can easily move up (ancestors), down (descendants) and sideways (siblings) in the tree, starting from the selected (current) element. This movement is called traversing - or moving through - the DOM tree.</a:t>
            </a:r>
          </a:p>
          <a:p>
            <a:pPr algn="just">
              <a:lnSpc>
                <a:spcPct val="12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D83071-D8C7-EC1D-C4DC-472F11FB7F67}"/>
              </a:ext>
            </a:extLst>
          </p:cNvPr>
          <p:cNvSpPr>
            <a:spLocks noGrp="1"/>
          </p:cNvSpPr>
          <p:nvPr>
            <p:ph type="body" sz="half" idx="2"/>
          </p:nvPr>
        </p:nvSpPr>
        <p:spPr>
          <a:xfrm>
            <a:off x="6122670" y="152400"/>
            <a:ext cx="3021330" cy="5638800"/>
          </a:xfrm>
        </p:spPr>
        <p:txBody>
          <a:bodyPr>
            <a:noAutofit/>
          </a:bodyPr>
          <a:lstStyle/>
          <a:p>
            <a:pPr marL="285750" indent="-285750">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&lt;span&gt; element is a </a:t>
            </a:r>
            <a:r>
              <a:rPr lang="en-US" sz="1400" b="1" dirty="0">
                <a:latin typeface="Times New Roman" panose="02020603050405020304" pitchFamily="18" charset="0"/>
                <a:cs typeface="Times New Roman" panose="02020603050405020304" pitchFamily="18" charset="0"/>
              </a:rPr>
              <a:t>child</a:t>
            </a:r>
            <a:r>
              <a:rPr lang="en-US" sz="1400" dirty="0">
                <a:latin typeface="Times New Roman" panose="02020603050405020304" pitchFamily="18" charset="0"/>
                <a:cs typeface="Times New Roman" panose="02020603050405020304" pitchFamily="18" charset="0"/>
              </a:rPr>
              <a:t> of the left &lt;li&gt; and a </a:t>
            </a:r>
            <a:r>
              <a:rPr lang="en-US" sz="1400" b="1" dirty="0">
                <a:latin typeface="Times New Roman" panose="02020603050405020304" pitchFamily="18" charset="0"/>
                <a:cs typeface="Times New Roman" panose="02020603050405020304" pitchFamily="18" charset="0"/>
              </a:rPr>
              <a:t>descendant</a:t>
            </a:r>
            <a:r>
              <a:rPr lang="en-US" sz="1400" dirty="0">
                <a:latin typeface="Times New Roman" panose="02020603050405020304" pitchFamily="18" charset="0"/>
                <a:cs typeface="Times New Roman" panose="02020603050405020304" pitchFamily="18" charset="0"/>
              </a:rPr>
              <a:t> of &lt;</a:t>
            </a:r>
            <a:r>
              <a:rPr lang="en-US" sz="1400" dirty="0" err="1">
                <a:latin typeface="Times New Roman" panose="02020603050405020304" pitchFamily="18" charset="0"/>
                <a:cs typeface="Times New Roman" panose="02020603050405020304" pitchFamily="18" charset="0"/>
              </a:rPr>
              <a:t>ul</a:t>
            </a:r>
            <a:r>
              <a:rPr lang="en-US" sz="1400" dirty="0">
                <a:latin typeface="Times New Roman" panose="02020603050405020304" pitchFamily="18" charset="0"/>
                <a:cs typeface="Times New Roman" panose="02020603050405020304" pitchFamily="18" charset="0"/>
              </a:rPr>
              <a:t>&gt; and &lt;div&gt;</a:t>
            </a:r>
          </a:p>
          <a:p>
            <a:pPr marL="285750" indent="-285750">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two &lt;li&gt; elements are </a:t>
            </a:r>
            <a:r>
              <a:rPr lang="en-US" sz="1400" b="1" dirty="0">
                <a:latin typeface="Times New Roman" panose="02020603050405020304" pitchFamily="18" charset="0"/>
                <a:cs typeface="Times New Roman" panose="02020603050405020304" pitchFamily="18" charset="0"/>
              </a:rPr>
              <a:t>siblings</a:t>
            </a:r>
            <a:r>
              <a:rPr lang="en-US" sz="1400" dirty="0">
                <a:latin typeface="Times New Roman" panose="02020603050405020304" pitchFamily="18" charset="0"/>
                <a:cs typeface="Times New Roman" panose="02020603050405020304" pitchFamily="18" charset="0"/>
              </a:rPr>
              <a:t> (they share the</a:t>
            </a:r>
          </a:p>
          <a:p>
            <a:pPr marL="285750" indent="-285750">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same parent)</a:t>
            </a:r>
          </a:p>
          <a:p>
            <a:pPr marL="285750" indent="-285750">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right &lt;li&gt; element is the </a:t>
            </a:r>
            <a:r>
              <a:rPr lang="en-US" sz="1400" b="1" dirty="0">
                <a:latin typeface="Times New Roman" panose="02020603050405020304" pitchFamily="18" charset="0"/>
                <a:cs typeface="Times New Roman" panose="02020603050405020304" pitchFamily="18" charset="0"/>
              </a:rPr>
              <a:t>parent</a:t>
            </a:r>
            <a:r>
              <a:rPr lang="en-US" sz="1400" dirty="0">
                <a:latin typeface="Times New Roman" panose="02020603050405020304" pitchFamily="18" charset="0"/>
                <a:cs typeface="Times New Roman" panose="02020603050405020304" pitchFamily="18" charset="0"/>
              </a:rPr>
              <a:t> of &lt;b&gt;, </a:t>
            </a:r>
            <a:r>
              <a:rPr lang="en-US" sz="1400" b="1" dirty="0">
                <a:latin typeface="Times New Roman" panose="02020603050405020304" pitchFamily="18" charset="0"/>
                <a:cs typeface="Times New Roman" panose="02020603050405020304" pitchFamily="18" charset="0"/>
              </a:rPr>
              <a:t>child</a:t>
            </a:r>
            <a:r>
              <a:rPr lang="en-US" sz="1400" dirty="0">
                <a:latin typeface="Times New Roman" panose="02020603050405020304" pitchFamily="18" charset="0"/>
                <a:cs typeface="Times New Roman" panose="02020603050405020304" pitchFamily="18" charset="0"/>
              </a:rPr>
              <a:t> of &lt;</a:t>
            </a:r>
            <a:r>
              <a:rPr lang="en-US" sz="1400" dirty="0" err="1">
                <a:latin typeface="Times New Roman" panose="02020603050405020304" pitchFamily="18" charset="0"/>
                <a:cs typeface="Times New Roman" panose="02020603050405020304" pitchFamily="18" charset="0"/>
              </a:rPr>
              <a:t>ul</a:t>
            </a:r>
            <a:r>
              <a:rPr lang="en-US" sz="1400" dirty="0">
                <a:latin typeface="Times New Roman" panose="02020603050405020304" pitchFamily="18" charset="0"/>
                <a:cs typeface="Times New Roman" panose="02020603050405020304" pitchFamily="18" charset="0"/>
              </a:rPr>
              <a:t>&gt; and a </a:t>
            </a:r>
            <a:r>
              <a:rPr lang="en-US" sz="1400" b="1" dirty="0">
                <a:latin typeface="Times New Roman" panose="02020603050405020304" pitchFamily="18" charset="0"/>
                <a:cs typeface="Times New Roman" panose="02020603050405020304" pitchFamily="18" charset="0"/>
              </a:rPr>
              <a:t>descendant</a:t>
            </a:r>
            <a:r>
              <a:rPr lang="en-US" sz="1400" dirty="0">
                <a:latin typeface="Times New Roman" panose="02020603050405020304" pitchFamily="18" charset="0"/>
                <a:cs typeface="Times New Roman" panose="02020603050405020304" pitchFamily="18" charset="0"/>
              </a:rPr>
              <a:t> of &lt;div&gt;</a:t>
            </a:r>
          </a:p>
          <a:p>
            <a:pPr marL="285750" indent="-285750">
              <a:lnSpc>
                <a:spcPct val="2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&lt;b&gt; element is a </a:t>
            </a:r>
            <a:r>
              <a:rPr lang="en-US" sz="1400" b="1" dirty="0">
                <a:latin typeface="Times New Roman" panose="02020603050405020304" pitchFamily="18" charset="0"/>
                <a:cs typeface="Times New Roman" panose="02020603050405020304" pitchFamily="18" charset="0"/>
              </a:rPr>
              <a:t>child</a:t>
            </a:r>
            <a:r>
              <a:rPr lang="en-US" sz="1400" dirty="0">
                <a:latin typeface="Times New Roman" panose="02020603050405020304" pitchFamily="18" charset="0"/>
                <a:cs typeface="Times New Roman" panose="02020603050405020304" pitchFamily="18" charset="0"/>
              </a:rPr>
              <a:t> of the right &lt;li&gt; and a </a:t>
            </a:r>
            <a:r>
              <a:rPr lang="en-US" sz="1400" b="1" dirty="0">
                <a:latin typeface="Times New Roman" panose="02020603050405020304" pitchFamily="18" charset="0"/>
                <a:cs typeface="Times New Roman" panose="02020603050405020304" pitchFamily="18" charset="0"/>
              </a:rPr>
              <a:t>descendant</a:t>
            </a:r>
            <a:r>
              <a:rPr lang="en-US" sz="1400" dirty="0">
                <a:latin typeface="Times New Roman" panose="02020603050405020304" pitchFamily="18" charset="0"/>
                <a:cs typeface="Times New Roman" panose="02020603050405020304" pitchFamily="18" charset="0"/>
              </a:rPr>
              <a:t> of &lt;</a:t>
            </a:r>
            <a:r>
              <a:rPr lang="en-US" sz="1400" dirty="0" err="1">
                <a:latin typeface="Times New Roman" panose="02020603050405020304" pitchFamily="18" charset="0"/>
                <a:cs typeface="Times New Roman" panose="02020603050405020304" pitchFamily="18" charset="0"/>
              </a:rPr>
              <a:t>ul</a:t>
            </a:r>
            <a:r>
              <a:rPr lang="en-US" sz="1400" dirty="0">
                <a:latin typeface="Times New Roman" panose="02020603050405020304" pitchFamily="18" charset="0"/>
                <a:cs typeface="Times New Roman" panose="02020603050405020304" pitchFamily="18" charset="0"/>
              </a:rPr>
              <a:t>&gt; and &lt;div&gt;</a:t>
            </a:r>
          </a:p>
          <a:p>
            <a:pPr>
              <a:lnSpc>
                <a:spcPct val="200000"/>
              </a:lnSpc>
            </a:pPr>
            <a:endParaRPr lang="en-US" sz="1400" dirty="0">
              <a:latin typeface="Times New Roman" panose="02020603050405020304" pitchFamily="18" charset="0"/>
              <a:cs typeface="Times New Roman" panose="02020603050405020304" pitchFamily="18" charset="0"/>
            </a:endParaRPr>
          </a:p>
          <a:p>
            <a:endParaRPr lang="en-US" sz="1400" dirty="0"/>
          </a:p>
        </p:txBody>
      </p:sp>
      <p:pic>
        <p:nvPicPr>
          <p:cNvPr id="5" name="Picture 3" descr="C:\Users\NAGARAJU\Desktop\img_travtree.png">
            <a:extLst>
              <a:ext uri="{FF2B5EF4-FFF2-40B4-BE49-F238E27FC236}">
                <a16:creationId xmlns:a16="http://schemas.microsoft.com/office/drawing/2014/main" id="{8BCD0775-8593-086C-41CF-E0983FA7BEA8}"/>
              </a:ext>
            </a:extLst>
          </p:cNvPr>
          <p:cNvPicPr>
            <a:picLocks noGrp="1" noChangeAspect="1" noChangeArrowheads="1"/>
          </p:cNvPicPr>
          <p:nvPr>
            <p:ph idx="1"/>
          </p:nvPr>
        </p:nvPicPr>
        <p:blipFill>
          <a:blip r:embed="rId2"/>
          <a:srcRect/>
          <a:stretch>
            <a:fillRect/>
          </a:stretch>
        </p:blipFill>
        <p:spPr bwMode="auto">
          <a:xfrm>
            <a:off x="392002" y="304800"/>
            <a:ext cx="5181600" cy="2438399"/>
          </a:xfrm>
          <a:prstGeom prst="rect">
            <a:avLst/>
          </a:prstGeom>
          <a:noFill/>
        </p:spPr>
      </p:pic>
      <p:sp>
        <p:nvSpPr>
          <p:cNvPr id="7" name="TextBox 6">
            <a:extLst>
              <a:ext uri="{FF2B5EF4-FFF2-40B4-BE49-F238E27FC236}">
                <a16:creationId xmlns:a16="http://schemas.microsoft.com/office/drawing/2014/main" id="{5AA3E9C9-53FA-3D84-6C3F-1F340E575715}"/>
              </a:ext>
            </a:extLst>
          </p:cNvPr>
          <p:cNvSpPr txBox="1"/>
          <p:nvPr/>
        </p:nvSpPr>
        <p:spPr>
          <a:xfrm>
            <a:off x="419878" y="3048000"/>
            <a:ext cx="4604656" cy="499393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&lt;div&gt; element is the</a:t>
            </a:r>
            <a:r>
              <a:rPr lang="en-US" sz="1800" b="1" dirty="0">
                <a:latin typeface="Times New Roman" panose="02020603050405020304" pitchFamily="18" charset="0"/>
                <a:cs typeface="Times New Roman" panose="02020603050405020304" pitchFamily="18" charset="0"/>
              </a:rPr>
              <a:t> parent</a:t>
            </a:r>
            <a:r>
              <a:rPr lang="en-US" sz="1800" dirty="0">
                <a:latin typeface="Times New Roman" panose="02020603050405020304" pitchFamily="18" charset="0"/>
                <a:cs typeface="Times New Roman" panose="02020603050405020304" pitchFamily="18" charset="0"/>
              </a:rPr>
              <a:t> of &lt;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&gt;, and an </a:t>
            </a:r>
            <a:r>
              <a:rPr lang="en-US" sz="1800" b="1" dirty="0">
                <a:latin typeface="Times New Roman" panose="02020603050405020304" pitchFamily="18" charset="0"/>
                <a:cs typeface="Times New Roman" panose="02020603050405020304" pitchFamily="18" charset="0"/>
              </a:rPr>
              <a:t>ancestor</a:t>
            </a:r>
            <a:r>
              <a:rPr lang="en-US" sz="1800" dirty="0">
                <a:latin typeface="Times New Roman" panose="02020603050405020304" pitchFamily="18" charset="0"/>
                <a:cs typeface="Times New Roman" panose="02020603050405020304" pitchFamily="18" charset="0"/>
              </a:rPr>
              <a:t> of everything inside of it</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&gt; element is the </a:t>
            </a:r>
            <a:r>
              <a:rPr lang="en-US" sz="1800" b="1" dirty="0">
                <a:latin typeface="Times New Roman" panose="02020603050405020304" pitchFamily="18" charset="0"/>
                <a:cs typeface="Times New Roman" panose="02020603050405020304" pitchFamily="18" charset="0"/>
              </a:rPr>
              <a:t>parent</a:t>
            </a:r>
            <a:r>
              <a:rPr lang="en-US" sz="1800" dirty="0">
                <a:latin typeface="Times New Roman" panose="02020603050405020304" pitchFamily="18" charset="0"/>
                <a:cs typeface="Times New Roman" panose="02020603050405020304" pitchFamily="18" charset="0"/>
              </a:rPr>
              <a:t> of both &lt;li&gt; elements, and a </a:t>
            </a:r>
            <a:r>
              <a:rPr lang="en-US" sz="1800" b="1" dirty="0">
                <a:latin typeface="Times New Roman" panose="02020603050405020304" pitchFamily="18" charset="0"/>
                <a:cs typeface="Times New Roman" panose="02020603050405020304" pitchFamily="18" charset="0"/>
              </a:rPr>
              <a:t>child</a:t>
            </a:r>
            <a:r>
              <a:rPr lang="en-US" sz="1800" dirty="0">
                <a:latin typeface="Times New Roman" panose="02020603050405020304" pitchFamily="18" charset="0"/>
                <a:cs typeface="Times New Roman" panose="02020603050405020304" pitchFamily="18" charset="0"/>
              </a:rPr>
              <a:t> of &lt;div&gt;</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left &lt;li&gt; element is the </a:t>
            </a:r>
            <a:r>
              <a:rPr lang="en-US" sz="1800" b="1" dirty="0">
                <a:latin typeface="Times New Roman" panose="02020603050405020304" pitchFamily="18" charset="0"/>
                <a:cs typeface="Times New Roman" panose="02020603050405020304" pitchFamily="18" charset="0"/>
              </a:rPr>
              <a:t>parent</a:t>
            </a:r>
            <a:r>
              <a:rPr lang="en-US" sz="1800" dirty="0">
                <a:latin typeface="Times New Roman" panose="02020603050405020304" pitchFamily="18" charset="0"/>
                <a:cs typeface="Times New Roman" panose="02020603050405020304" pitchFamily="18" charset="0"/>
              </a:rPr>
              <a:t> of &lt;span&gt;, </a:t>
            </a:r>
            <a:r>
              <a:rPr lang="en-US" sz="1800" b="1" dirty="0">
                <a:latin typeface="Times New Roman" panose="02020603050405020304" pitchFamily="18" charset="0"/>
                <a:cs typeface="Times New Roman" panose="02020603050405020304" pitchFamily="18" charset="0"/>
              </a:rPr>
              <a:t>child</a:t>
            </a:r>
            <a:r>
              <a:rPr lang="en-US" sz="1800" dirty="0">
                <a:latin typeface="Times New Roman" panose="02020603050405020304" pitchFamily="18" charset="0"/>
                <a:cs typeface="Times New Roman" panose="02020603050405020304" pitchFamily="18" charset="0"/>
              </a:rPr>
              <a:t> of &lt;</a:t>
            </a:r>
            <a:r>
              <a:rPr lang="en-US" sz="1800" dirty="0" err="1">
                <a:latin typeface="Times New Roman" panose="02020603050405020304" pitchFamily="18" charset="0"/>
                <a:cs typeface="Times New Roman" panose="02020603050405020304" pitchFamily="18" charset="0"/>
              </a:rPr>
              <a:t>ul</a:t>
            </a:r>
            <a:r>
              <a:rPr lang="en-US" sz="1800" dirty="0">
                <a:latin typeface="Times New Roman" panose="02020603050405020304" pitchFamily="18" charset="0"/>
                <a:cs typeface="Times New Roman" panose="02020603050405020304" pitchFamily="18" charset="0"/>
              </a:rPr>
              <a:t>&gt; and a </a:t>
            </a:r>
            <a:r>
              <a:rPr lang="en-US" sz="1800" b="1" dirty="0">
                <a:latin typeface="Times New Roman" panose="02020603050405020304" pitchFamily="18" charset="0"/>
                <a:cs typeface="Times New Roman" panose="02020603050405020304" pitchFamily="18" charset="0"/>
              </a:rPr>
              <a:t>descendant</a:t>
            </a:r>
            <a:r>
              <a:rPr lang="en-US" sz="1800" dirty="0">
                <a:latin typeface="Times New Roman" panose="02020603050405020304" pitchFamily="18" charset="0"/>
                <a:cs typeface="Times New Roman" panose="02020603050405020304" pitchFamily="18" charset="0"/>
              </a:rPr>
              <a:t> of &lt;div&gt;</a:t>
            </a:r>
          </a:p>
          <a:p>
            <a:pPr marL="285750" indent="-285750">
              <a:lnSpc>
                <a:spcPct val="20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8202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jQuery</a:t>
            </a:r>
            <a:r>
              <a:rPr lang="en-US" dirty="0">
                <a:solidFill>
                  <a:srgbClr val="FF0000"/>
                </a:solidFill>
              </a:rPr>
              <a:t> Traversing - Ancestors</a:t>
            </a:r>
          </a:p>
        </p:txBody>
      </p:sp>
      <p:sp>
        <p:nvSpPr>
          <p:cNvPr id="3" name="Content Placeholder 2"/>
          <p:cNvSpPr>
            <a:spLocks noGrp="1"/>
          </p:cNvSpPr>
          <p:nvPr>
            <p:ph idx="1"/>
          </p:nvPr>
        </p:nvSpPr>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With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you can traverse up the DOM tree to find ancestors of an element.</a:t>
            </a:r>
          </a:p>
          <a:p>
            <a:pPr>
              <a:lnSpc>
                <a:spcPct val="200000"/>
              </a:lnSpc>
            </a:pPr>
            <a:r>
              <a:rPr lang="en-US" dirty="0">
                <a:latin typeface="Times New Roman" panose="02020603050405020304" pitchFamily="18" charset="0"/>
                <a:cs typeface="Times New Roman" panose="02020603050405020304" pitchFamily="18" charset="0"/>
              </a:rPr>
              <a:t>An ancestor is a parent, grandparent, great-grandparent, and so on.</a:t>
            </a:r>
          </a:p>
          <a:p>
            <a:pPr>
              <a:lnSpc>
                <a:spcPct val="2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91275"/>
            <a:ext cx="6571343" cy="1049235"/>
          </a:xfrm>
        </p:spPr>
        <p:txBody>
          <a:bodyPr>
            <a:normAutofit/>
          </a:bodyPr>
          <a:lstStyle/>
          <a:p>
            <a:r>
              <a:rPr lang="en-US" dirty="0">
                <a:solidFill>
                  <a:srgbClr val="FF0000"/>
                </a:solidFill>
              </a:rPr>
              <a:t>Traversing Up the DOM Tree</a:t>
            </a:r>
            <a:endParaRPr lang="en-US" dirty="0"/>
          </a:p>
        </p:txBody>
      </p:sp>
      <p:sp>
        <p:nvSpPr>
          <p:cNvPr id="3" name="Content Placeholder 2"/>
          <p:cNvSpPr>
            <a:spLocks noGrp="1"/>
          </p:cNvSpPr>
          <p:nvPr>
            <p:ph idx="1"/>
          </p:nvPr>
        </p:nvSpPr>
        <p:spPr>
          <a:xfrm>
            <a:off x="0" y="1142999"/>
            <a:ext cx="9144000" cy="5423726"/>
          </a:xfrm>
        </p:spPr>
        <p:txBody>
          <a:bodyPr>
            <a:normAutofit fontScale="92500"/>
          </a:bodyPr>
          <a:lstStyle/>
          <a:p>
            <a:pPr>
              <a:lnSpc>
                <a:spcPct val="150000"/>
              </a:lnSpc>
            </a:pPr>
            <a:r>
              <a:rPr lang="en-US" sz="2400" dirty="0">
                <a:latin typeface="Times New Roman" panose="02020603050405020304" pitchFamily="18" charset="0"/>
                <a:cs typeface="Times New Roman" panose="02020603050405020304" pitchFamily="18" charset="0"/>
              </a:rPr>
              <a:t>Three useful </a:t>
            </a:r>
            <a:r>
              <a:rPr lang="en-US" sz="2400" dirty="0" err="1">
                <a:latin typeface="Times New Roman" panose="02020603050405020304" pitchFamily="18" charset="0"/>
                <a:cs typeface="Times New Roman" panose="02020603050405020304" pitchFamily="18" charset="0"/>
              </a:rPr>
              <a:t>jQuery</a:t>
            </a:r>
            <a:r>
              <a:rPr lang="en-US" sz="2400" dirty="0">
                <a:latin typeface="Times New Roman" panose="02020603050405020304" pitchFamily="18" charset="0"/>
                <a:cs typeface="Times New Roman" panose="02020603050405020304" pitchFamily="18" charset="0"/>
              </a:rPr>
              <a:t> methods for traversing up the DOM tree are:</a:t>
            </a:r>
          </a:p>
          <a:p>
            <a:pPr>
              <a:lnSpc>
                <a:spcPct val="150000"/>
              </a:lnSpc>
            </a:pPr>
            <a:r>
              <a:rPr lang="en-US" sz="2400" dirty="0">
                <a:latin typeface="Times New Roman" panose="02020603050405020304" pitchFamily="18" charset="0"/>
                <a:cs typeface="Times New Roman" panose="02020603050405020304" pitchFamily="18" charset="0"/>
              </a:rPr>
              <a:t>parent() --</a:t>
            </a:r>
            <a:r>
              <a:rPr lang="en-IN" sz="2400" dirty="0">
                <a:latin typeface="Times New Roman" panose="02020603050405020304" pitchFamily="18" charset="0"/>
                <a:cs typeface="Times New Roman" panose="02020603050405020304" pitchFamily="18" charset="0"/>
              </a:rPr>
              <a:t>returns the direct parent element of the selected element.</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$("span").parent();</a:t>
            </a:r>
            <a:endParaRPr lang="en-US"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parents()--</a:t>
            </a:r>
            <a:r>
              <a:rPr lang="en-US" altLang="en-US" sz="2400" dirty="0">
                <a:solidFill>
                  <a:srgbClr val="000000"/>
                </a:solidFill>
                <a:latin typeface="Times New Roman" panose="02020603050405020304" pitchFamily="18" charset="0"/>
                <a:cs typeface="Times New Roman" panose="02020603050405020304" pitchFamily="18" charset="0"/>
              </a:rPr>
              <a:t>returns all ancestor elements of the selected element, all the way up to the document's root element (</a:t>
            </a:r>
            <a:r>
              <a:rPr lang="en-US" altLang="en-US" sz="2400" dirty="0">
                <a:solidFill>
                  <a:srgbClr val="DC143C"/>
                </a:solidFill>
                <a:latin typeface="Times New Roman" panose="02020603050405020304" pitchFamily="18" charset="0"/>
                <a:cs typeface="Times New Roman" panose="02020603050405020304" pitchFamily="18" charset="0"/>
              </a:rPr>
              <a:t>&lt;html&gt;</a:t>
            </a:r>
            <a:r>
              <a:rPr lang="en-US" altLang="en-US" sz="2400" dirty="0">
                <a:solidFill>
                  <a:srgbClr val="000000"/>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$("span").parents();</a:t>
            </a:r>
            <a:endParaRPr lang="en-US"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parentsUntil</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returns all ancestor elements between two given arguments</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$("span").</a:t>
            </a:r>
            <a:r>
              <a:rPr lang="en-IN" sz="2400" dirty="0" err="1">
                <a:solidFill>
                  <a:srgbClr val="FF0000"/>
                </a:solidFill>
                <a:latin typeface="Times New Roman" panose="02020603050405020304" pitchFamily="18" charset="0"/>
                <a:cs typeface="Times New Roman" panose="02020603050405020304" pitchFamily="18" charset="0"/>
              </a:rPr>
              <a:t>parentsUntil</a:t>
            </a:r>
            <a:r>
              <a:rPr lang="en-IN" sz="2400" dirty="0">
                <a:solidFill>
                  <a:srgbClr val="FF0000"/>
                </a:solidFill>
                <a:latin typeface="Times New Roman" panose="02020603050405020304" pitchFamily="18" charset="0"/>
                <a:cs typeface="Times New Roman" panose="02020603050405020304" pitchFamily="18" charset="0"/>
              </a:rPr>
              <a:t>("div");</a:t>
            </a:r>
            <a:endParaRPr 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Traversing the DOM</a:t>
            </a:r>
          </a:p>
        </p:txBody>
      </p:sp>
      <p:sp>
        <p:nvSpPr>
          <p:cNvPr id="3" name="Content Placeholder 2"/>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provides a variety of methods that allow us to traverse the DOM.</a:t>
            </a:r>
          </a:p>
          <a:p>
            <a:r>
              <a:rPr lang="en-US" dirty="0">
                <a:latin typeface="Times New Roman" panose="02020603050405020304" pitchFamily="18" charset="0"/>
                <a:cs typeface="Times New Roman" panose="02020603050405020304" pitchFamily="18" charset="0"/>
              </a:rPr>
              <a:t>The largest category of traversal methods are tree-traversal.</a:t>
            </a:r>
          </a:p>
          <a:p>
            <a:pPr>
              <a:buNone/>
            </a:pPr>
            <a:endParaRPr lang="en-US" dirty="0">
              <a:latin typeface="Times New Roman" panose="02020603050405020304" pitchFamily="18" charset="0"/>
              <a:cs typeface="Times New Roman" panose="02020603050405020304" pitchFamily="18" charset="0"/>
            </a:endParaRPr>
          </a:p>
          <a:p>
            <a:pPr>
              <a:buNone/>
            </a:pPr>
            <a:r>
              <a:rPr lang="en-US" dirty="0">
                <a:solidFill>
                  <a:srgbClr val="FF0000"/>
                </a:solidFill>
                <a:latin typeface="Times New Roman" panose="02020603050405020304" pitchFamily="18" charset="0"/>
                <a:cs typeface="Times New Roman" panose="02020603050405020304" pitchFamily="18" charset="0"/>
              </a:rPr>
              <a:t>Traversing Down the DOM Tree</a:t>
            </a:r>
          </a:p>
          <a:p>
            <a:r>
              <a:rPr lang="en-US" dirty="0">
                <a:latin typeface="Times New Roman" panose="02020603050405020304" pitchFamily="18" charset="0"/>
                <a:cs typeface="Times New Roman" panose="02020603050405020304" pitchFamily="18" charset="0"/>
              </a:rPr>
              <a:t>Two useful jQuery methods for traversing down the DOM tree are:</a:t>
            </a:r>
          </a:p>
          <a:p>
            <a:r>
              <a:rPr lang="en-US" dirty="0">
                <a:latin typeface="Times New Roman" panose="02020603050405020304" pitchFamily="18" charset="0"/>
                <a:cs typeface="Times New Roman" panose="02020603050405020304" pitchFamily="18" charset="0"/>
              </a:rPr>
              <a:t>children()</a:t>
            </a:r>
          </a:p>
          <a:p>
            <a:r>
              <a:rPr lang="en-US" dirty="0">
                <a:latin typeface="Times New Roman" panose="02020603050405020304" pitchFamily="18" charset="0"/>
                <a:cs typeface="Times New Roman" panose="02020603050405020304" pitchFamily="18" charset="0"/>
              </a:rPr>
              <a:t>find()</a:t>
            </a:r>
          </a:p>
          <a:p>
            <a:pPr>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5602</TotalTime>
  <Words>12260</Words>
  <Application>Microsoft Office PowerPoint</Application>
  <PresentationFormat>On-screen Show (4:3)</PresentationFormat>
  <Paragraphs>1102</Paragraphs>
  <Slides>109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109</vt:i4>
      </vt:variant>
    </vt:vector>
  </HeadingPairs>
  <TitlesOfParts>
    <vt:vector size="117" baseType="lpstr">
      <vt:lpstr>Arial</vt:lpstr>
      <vt:lpstr>Calibri</vt:lpstr>
      <vt:lpstr>Rockwell</vt:lpstr>
      <vt:lpstr>Rockwell Condensed</vt:lpstr>
      <vt:lpstr>Segoe UI</vt:lpstr>
      <vt:lpstr>Times New Roman</vt:lpstr>
      <vt:lpstr>Wingdings</vt:lpstr>
      <vt:lpstr>Wood Type</vt:lpstr>
      <vt:lpstr>PowerPoint Presentation</vt:lpstr>
      <vt:lpstr>High level programming</vt:lpstr>
      <vt:lpstr>PowerPoint Presentation</vt:lpstr>
      <vt:lpstr>PowerPoint Presentation</vt:lpstr>
      <vt:lpstr>Features of JavaScript</vt:lpstr>
      <vt:lpstr>PowerPoint Presentation</vt:lpstr>
      <vt:lpstr>PowerPoint Presentation</vt:lpstr>
      <vt:lpstr>Variables</vt:lpstr>
      <vt:lpstr>PowerPoint Presentation</vt:lpstr>
      <vt:lpstr>var instead of Let</vt:lpstr>
      <vt:lpstr>Constants</vt:lpstr>
      <vt:lpstr>PowerPoint Presentation</vt:lpstr>
      <vt:lpstr>Data types</vt:lpstr>
      <vt:lpstr>Arrays</vt:lpstr>
      <vt:lpstr>PowerPoint Presentation</vt:lpstr>
      <vt:lpstr>objects</vt:lpstr>
      <vt:lpstr>PowerPoint Presentation</vt:lpstr>
      <vt:lpstr>PowerPoint Presentation</vt:lpstr>
      <vt:lpstr>PowerPoint Presentation</vt:lpstr>
      <vt:lpstr>Do Not Declare Strings, Numbers, and Booleans as Objects! </vt:lpstr>
      <vt:lpstr>LOOPS</vt:lpstr>
      <vt:lpstr>PowerPoint Presentation</vt:lpstr>
      <vt:lpstr>PowerPoint Presentation</vt:lpstr>
      <vt:lpstr>Conditionals</vt:lpstr>
      <vt:lpstr>PowerPoint Presentation</vt:lpstr>
      <vt:lpstr>PowerPoint Presentation</vt:lpstr>
      <vt:lpstr>PowerPoint Presentation</vt:lpstr>
      <vt:lpstr>JS Functions</vt:lpstr>
      <vt:lpstr>PowerPoint Presentation</vt:lpstr>
      <vt:lpstr>PowerPoint Presentation</vt:lpstr>
      <vt:lpstr>PowerPoint Presentation</vt:lpstr>
      <vt:lpstr>PowerPoint Presentation</vt:lpstr>
      <vt:lpstr>PowerPoint Presentation</vt:lpstr>
      <vt:lpstr>PowerPoint Presentation</vt:lpstr>
      <vt:lpstr>JavaScript Events</vt:lpstr>
      <vt:lpstr>PowerPoint Presentation</vt:lpstr>
      <vt:lpstr>PowerPoint Presentation</vt:lpstr>
      <vt:lpstr>PowerPoint Presentation</vt:lpstr>
      <vt:lpstr>JavaScript Form Validation </vt:lpstr>
      <vt:lpstr>PowerPoint Presentation</vt:lpstr>
      <vt:lpstr>PowerPoint Presentation</vt:lpstr>
      <vt:lpstr>Password-retype</vt:lpstr>
      <vt:lpstr>Number validation</vt:lpstr>
      <vt:lpstr>Image validation</vt:lpstr>
      <vt:lpstr>PowerPoint Presentation</vt:lpstr>
      <vt:lpstr>JavaScript email validation </vt:lpstr>
      <vt:lpstr>Example</vt:lpstr>
      <vt:lpstr>AJAX Introduction</vt:lpstr>
      <vt:lpstr>PowerPoint Presentation</vt:lpstr>
      <vt:lpstr>PowerPoint Presentation</vt:lpstr>
      <vt:lpstr>AJAX - The XMLHttpRequest Object </vt:lpstr>
      <vt:lpstr>PowerPoint Presentation</vt:lpstr>
      <vt:lpstr>PowerPoint Presentation</vt:lpstr>
      <vt:lpstr>PowerPoint Presentation</vt:lpstr>
      <vt:lpstr>PowerPoint Presentation</vt:lpstr>
      <vt:lpstr>XMLHttpRequest Object Methods </vt:lpstr>
      <vt:lpstr>XMLHttpRequest Object Properties </vt:lpstr>
      <vt:lpstr>AJAX - Send a Request To a Server </vt:lpstr>
      <vt:lpstr>GET or POST? </vt:lpstr>
      <vt:lpstr>The data we want to send in the send() method:</vt:lpstr>
      <vt:lpstr>PowerPoint Presentation</vt:lpstr>
      <vt:lpstr>AJAX - Server Response</vt:lpstr>
      <vt:lpstr>PowerPoint Presentation</vt:lpstr>
      <vt:lpstr>AJAX XML Example </vt:lpstr>
      <vt:lpstr>PowerPoint Presentation</vt:lpstr>
      <vt:lpstr>AJAX PHP Example </vt:lpstr>
      <vt:lpstr>PowerPoint Presentation</vt:lpstr>
      <vt:lpstr>AJAX ASP Example </vt:lpstr>
      <vt:lpstr>PowerPoint Presentation</vt:lpstr>
      <vt:lpstr>PowerPoint Presentation</vt:lpstr>
      <vt:lpstr>AJAX Database Example </vt:lpstr>
      <vt:lpstr>PowerPoint Presentation</vt:lpstr>
      <vt:lpstr>Ajax Applications</vt:lpstr>
      <vt:lpstr>PowerPoint Presentation</vt:lpstr>
      <vt:lpstr>jQuery</vt:lpstr>
      <vt:lpstr>features:</vt:lpstr>
      <vt:lpstr>Adding jQuery to Your Web Pages</vt:lpstr>
      <vt:lpstr>jQuery Syntax</vt:lpstr>
      <vt:lpstr>Examples</vt:lpstr>
      <vt:lpstr>jQuery Selectors</vt:lpstr>
      <vt:lpstr>The element Selector</vt:lpstr>
      <vt:lpstr>The #id Selector</vt:lpstr>
      <vt:lpstr>The .class Selector</vt:lpstr>
      <vt:lpstr>PowerPoint Presentation</vt:lpstr>
      <vt:lpstr>jQuery Event Methods</vt:lpstr>
      <vt:lpstr>jQuery Syntax For Event Methods</vt:lpstr>
      <vt:lpstr>jQuery DOM Manipulation</vt:lpstr>
      <vt:lpstr>PowerPoint Presentation</vt:lpstr>
      <vt:lpstr>Remove Elements/Content</vt:lpstr>
      <vt:lpstr>Effects and Animations</vt:lpstr>
      <vt:lpstr>PowerPoint Presentation</vt:lpstr>
      <vt:lpstr>PowerPoint Presentation</vt:lpstr>
      <vt:lpstr>PowerPoint Presentation</vt:lpstr>
      <vt:lpstr>PowerPoint Presentation</vt:lpstr>
      <vt:lpstr>jQuery Traversing</vt:lpstr>
      <vt:lpstr>PowerPoint Presentation</vt:lpstr>
      <vt:lpstr>jQuery Traversing - Ancestors</vt:lpstr>
      <vt:lpstr>Traversing Up the DOM Tree</vt:lpstr>
      <vt:lpstr>Traversing the DOM</vt:lpstr>
      <vt:lpstr>jQuery children() Method</vt:lpstr>
      <vt:lpstr>jQuery find() Method</vt:lpstr>
      <vt:lpstr>Traversing Sideways in The DOM Tree</vt:lpstr>
      <vt:lpstr>jQuery siblings() Method</vt:lpstr>
      <vt:lpstr>jQuery next() Method</vt:lpstr>
      <vt:lpstr>jQuery nextAll() Method</vt:lpstr>
      <vt:lpstr>jQuery nextUntil() Method</vt:lpstr>
      <vt:lpstr>jQuery prev(), prevAll() &amp; prevUntil() Methods </vt:lpstr>
      <vt:lpstr>jQuery Traversing - Filtering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programming:</dc:title>
  <dc:creator>NAGARAJU</dc:creator>
  <cp:lastModifiedBy>P</cp:lastModifiedBy>
  <cp:revision>254</cp:revision>
  <dcterms:created xsi:type="dcterms:W3CDTF">2006-08-16T00:00:00Z</dcterms:created>
  <dcterms:modified xsi:type="dcterms:W3CDTF">2023-02-21T09:03:13Z</dcterms:modified>
</cp:coreProperties>
</file>