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80"/>
  </p:notesMasterIdLst>
  <p:sldIdLst>
    <p:sldId id="256" r:id="rId2"/>
    <p:sldId id="282" r:id="rId3"/>
    <p:sldId id="266" r:id="rId4"/>
    <p:sldId id="267" r:id="rId5"/>
    <p:sldId id="268" r:id="rId6"/>
    <p:sldId id="271" r:id="rId7"/>
    <p:sldId id="274" r:id="rId8"/>
    <p:sldId id="618" r:id="rId9"/>
    <p:sldId id="619" r:id="rId10"/>
    <p:sldId id="620" r:id="rId11"/>
    <p:sldId id="621" r:id="rId12"/>
    <p:sldId id="622" r:id="rId13"/>
    <p:sldId id="623" r:id="rId14"/>
    <p:sldId id="624" r:id="rId15"/>
    <p:sldId id="625" r:id="rId16"/>
    <p:sldId id="626" r:id="rId17"/>
    <p:sldId id="634" r:id="rId18"/>
    <p:sldId id="627" r:id="rId19"/>
    <p:sldId id="628" r:id="rId20"/>
    <p:sldId id="711" r:id="rId21"/>
    <p:sldId id="630" r:id="rId22"/>
    <p:sldId id="631" r:id="rId23"/>
    <p:sldId id="632" r:id="rId24"/>
    <p:sldId id="633" r:id="rId25"/>
    <p:sldId id="635" r:id="rId26"/>
    <p:sldId id="636" r:id="rId27"/>
    <p:sldId id="638" r:id="rId28"/>
    <p:sldId id="639" r:id="rId29"/>
    <p:sldId id="640" r:id="rId30"/>
    <p:sldId id="641" r:id="rId31"/>
    <p:sldId id="642" r:id="rId32"/>
    <p:sldId id="643" r:id="rId33"/>
    <p:sldId id="644" r:id="rId34"/>
    <p:sldId id="645" r:id="rId35"/>
    <p:sldId id="646" r:id="rId36"/>
    <p:sldId id="647" r:id="rId37"/>
    <p:sldId id="648" r:id="rId38"/>
    <p:sldId id="649" r:id="rId39"/>
    <p:sldId id="650" r:id="rId40"/>
    <p:sldId id="651" r:id="rId41"/>
    <p:sldId id="652" r:id="rId42"/>
    <p:sldId id="653" r:id="rId43"/>
    <p:sldId id="654" r:id="rId44"/>
    <p:sldId id="658" r:id="rId45"/>
    <p:sldId id="655" r:id="rId46"/>
    <p:sldId id="659" r:id="rId47"/>
    <p:sldId id="656" r:id="rId48"/>
    <p:sldId id="657" r:id="rId49"/>
    <p:sldId id="660" r:id="rId50"/>
    <p:sldId id="662" r:id="rId51"/>
    <p:sldId id="661" r:id="rId52"/>
    <p:sldId id="663" r:id="rId53"/>
    <p:sldId id="664" r:id="rId54"/>
    <p:sldId id="665" r:id="rId55"/>
    <p:sldId id="666" r:id="rId56"/>
    <p:sldId id="667" r:id="rId57"/>
    <p:sldId id="668" r:id="rId58"/>
    <p:sldId id="669" r:id="rId59"/>
    <p:sldId id="670" r:id="rId60"/>
    <p:sldId id="671" r:id="rId61"/>
    <p:sldId id="672" r:id="rId62"/>
    <p:sldId id="673" r:id="rId63"/>
    <p:sldId id="674" r:id="rId64"/>
    <p:sldId id="675" r:id="rId65"/>
    <p:sldId id="676" r:id="rId66"/>
    <p:sldId id="677" r:id="rId67"/>
    <p:sldId id="678" r:id="rId68"/>
    <p:sldId id="679" r:id="rId69"/>
    <p:sldId id="680" r:id="rId70"/>
    <p:sldId id="681" r:id="rId71"/>
    <p:sldId id="682" r:id="rId72"/>
    <p:sldId id="683" r:id="rId73"/>
    <p:sldId id="684" r:id="rId74"/>
    <p:sldId id="685" r:id="rId75"/>
    <p:sldId id="686" r:id="rId76"/>
    <p:sldId id="687" r:id="rId77"/>
    <p:sldId id="688" r:id="rId78"/>
    <p:sldId id="689"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7" autoAdjust="0"/>
    <p:restoredTop sz="94660"/>
  </p:normalViewPr>
  <p:slideViewPr>
    <p:cSldViewPr>
      <p:cViewPr varScale="1">
        <p:scale>
          <a:sx n="78" d="100"/>
          <a:sy n="78" d="100"/>
        </p:scale>
        <p:origin x="1666"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C1F71-5BAA-47E8-8A1A-31C024E10F6A}" type="datetimeFigureOut">
              <a:rPr lang="en-US" smtClean="0"/>
              <a:t>3/4/2023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182E5-F40D-4650-BED9-40632AFD3D69}" type="slidenum">
              <a:rPr lang="en-US" smtClean="0"/>
              <a:t>‹#›</a:t>
            </a:fld>
            <a:endParaRPr lang="en-US"/>
          </a:p>
        </p:txBody>
      </p:sp>
    </p:spTree>
    <p:extLst>
      <p:ext uri="{BB962C8B-B14F-4D97-AF65-F5344CB8AC3E}">
        <p14:creationId xmlns:p14="http://schemas.microsoft.com/office/powerpoint/2010/main" val="25811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263E4-26D0-3115-53F1-80B65D0754F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AC0B031-96EC-CD50-4949-4A4CF584004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CB558AF-AEE2-2671-11AE-8B05559EF344}"/>
              </a:ext>
            </a:extLst>
          </p:cNvPr>
          <p:cNvSpPr>
            <a:spLocks noGrp="1"/>
          </p:cNvSpPr>
          <p:nvPr>
            <p:ph type="dt" sz="half" idx="10"/>
          </p:nvPr>
        </p:nvSpPr>
        <p:spPr/>
        <p:txBody>
          <a:bodyPr/>
          <a:lstStyle/>
          <a:p>
            <a:fld id="{3FC9E3A5-280A-4A8D-A84E-7167A91DF8BA}" type="datetimeFigureOut">
              <a:rPr lang="en-US" smtClean="0"/>
              <a:pPr/>
              <a:t>3/4/2023</a:t>
            </a:fld>
            <a:endParaRPr lang="en-US"/>
          </a:p>
        </p:txBody>
      </p:sp>
      <p:sp>
        <p:nvSpPr>
          <p:cNvPr id="5" name="Footer Placeholder 4">
            <a:extLst>
              <a:ext uri="{FF2B5EF4-FFF2-40B4-BE49-F238E27FC236}">
                <a16:creationId xmlns:a16="http://schemas.microsoft.com/office/drawing/2014/main" id="{5FB355DD-94B5-8DD3-47A3-BD9E94FBB3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376303-0DFE-93AC-AFEB-F77E003A95EB}"/>
              </a:ext>
            </a:extLst>
          </p:cNvPr>
          <p:cNvSpPr>
            <a:spLocks noGrp="1"/>
          </p:cNvSpPr>
          <p:nvPr>
            <p:ph type="sldNum" sz="quarter" idx="12"/>
          </p:nvPr>
        </p:nvSpPr>
        <p:spPr/>
        <p:txBody>
          <a:bodyPr/>
          <a:lstStyle/>
          <a:p>
            <a:fld id="{0E781330-6379-4099-B5C2-1CE64DCE4A02}" type="slidenum">
              <a:rPr lang="en-US" smtClean="0"/>
              <a:pPr/>
              <a:t>‹#›</a:t>
            </a:fld>
            <a:endParaRPr lang="en-US"/>
          </a:p>
        </p:txBody>
      </p:sp>
    </p:spTree>
    <p:extLst>
      <p:ext uri="{BB962C8B-B14F-4D97-AF65-F5344CB8AC3E}">
        <p14:creationId xmlns:p14="http://schemas.microsoft.com/office/powerpoint/2010/main" val="852856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D5968-3126-1E2A-DED8-3B36142C5A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8612C2-A419-9149-0636-B55D9DF955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B2DAE-06F3-D79A-4575-64515CF20C1D}"/>
              </a:ext>
            </a:extLst>
          </p:cNvPr>
          <p:cNvSpPr>
            <a:spLocks noGrp="1"/>
          </p:cNvSpPr>
          <p:nvPr>
            <p:ph type="dt" sz="half" idx="10"/>
          </p:nvPr>
        </p:nvSpPr>
        <p:spPr/>
        <p:txBody>
          <a:bodyPr/>
          <a:lstStyle/>
          <a:p>
            <a:fld id="{3FC9E3A5-280A-4A8D-A84E-7167A91DF8BA}" type="datetimeFigureOut">
              <a:rPr lang="en-US" smtClean="0"/>
              <a:pPr/>
              <a:t>3/4/2023</a:t>
            </a:fld>
            <a:endParaRPr lang="en-US"/>
          </a:p>
        </p:txBody>
      </p:sp>
      <p:sp>
        <p:nvSpPr>
          <p:cNvPr id="5" name="Footer Placeholder 4">
            <a:extLst>
              <a:ext uri="{FF2B5EF4-FFF2-40B4-BE49-F238E27FC236}">
                <a16:creationId xmlns:a16="http://schemas.microsoft.com/office/drawing/2014/main" id="{E42F5228-D9DA-1139-47BA-3F33E0DC4B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203C0-98CD-FE74-24BC-E44D22D67B75}"/>
              </a:ext>
            </a:extLst>
          </p:cNvPr>
          <p:cNvSpPr>
            <a:spLocks noGrp="1"/>
          </p:cNvSpPr>
          <p:nvPr>
            <p:ph type="sldNum" sz="quarter" idx="12"/>
          </p:nvPr>
        </p:nvSpPr>
        <p:spPr/>
        <p:txBody>
          <a:bodyPr/>
          <a:lstStyle/>
          <a:p>
            <a:fld id="{0E781330-6379-4099-B5C2-1CE64DCE4A02}" type="slidenum">
              <a:rPr lang="en-US" smtClean="0"/>
              <a:pPr/>
              <a:t>‹#›</a:t>
            </a:fld>
            <a:endParaRPr lang="en-US"/>
          </a:p>
        </p:txBody>
      </p:sp>
    </p:spTree>
    <p:extLst>
      <p:ext uri="{BB962C8B-B14F-4D97-AF65-F5344CB8AC3E}">
        <p14:creationId xmlns:p14="http://schemas.microsoft.com/office/powerpoint/2010/main" val="290092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71984-0C1D-072C-CB48-57DF303DA3C9}"/>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FAEEEB-2EF6-68F3-BC39-0088BF66DCB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4AA0A-210A-FC00-BE08-B6E582B56D7C}"/>
              </a:ext>
            </a:extLst>
          </p:cNvPr>
          <p:cNvSpPr>
            <a:spLocks noGrp="1"/>
          </p:cNvSpPr>
          <p:nvPr>
            <p:ph type="dt" sz="half" idx="10"/>
          </p:nvPr>
        </p:nvSpPr>
        <p:spPr/>
        <p:txBody>
          <a:bodyPr/>
          <a:lstStyle/>
          <a:p>
            <a:fld id="{3FC9E3A5-280A-4A8D-A84E-7167A91DF8BA}" type="datetimeFigureOut">
              <a:rPr lang="en-US" smtClean="0"/>
              <a:pPr/>
              <a:t>3/4/2023</a:t>
            </a:fld>
            <a:endParaRPr lang="en-US"/>
          </a:p>
        </p:txBody>
      </p:sp>
      <p:sp>
        <p:nvSpPr>
          <p:cNvPr id="5" name="Footer Placeholder 4">
            <a:extLst>
              <a:ext uri="{FF2B5EF4-FFF2-40B4-BE49-F238E27FC236}">
                <a16:creationId xmlns:a16="http://schemas.microsoft.com/office/drawing/2014/main" id="{3F3A3A4E-416F-6463-3D45-87CC77FB7C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E4166-1D54-9C2C-F951-A6DA4CE4B263}"/>
              </a:ext>
            </a:extLst>
          </p:cNvPr>
          <p:cNvSpPr>
            <a:spLocks noGrp="1"/>
          </p:cNvSpPr>
          <p:nvPr>
            <p:ph type="sldNum" sz="quarter" idx="12"/>
          </p:nvPr>
        </p:nvSpPr>
        <p:spPr/>
        <p:txBody>
          <a:bodyPr/>
          <a:lstStyle/>
          <a:p>
            <a:fld id="{0E781330-6379-4099-B5C2-1CE64DCE4A02}" type="slidenum">
              <a:rPr lang="en-US" smtClean="0"/>
              <a:pPr/>
              <a:t>‹#›</a:t>
            </a:fld>
            <a:endParaRPr lang="en-US"/>
          </a:p>
        </p:txBody>
      </p:sp>
    </p:spTree>
    <p:extLst>
      <p:ext uri="{BB962C8B-B14F-4D97-AF65-F5344CB8AC3E}">
        <p14:creationId xmlns:p14="http://schemas.microsoft.com/office/powerpoint/2010/main" val="3428106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75A6-1E52-6C66-83AD-1FC5E09CBA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4E53B3-3D61-FCD1-181A-A28F3464F9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275503-C89E-27A9-79F5-5223E8F04014}"/>
              </a:ext>
            </a:extLst>
          </p:cNvPr>
          <p:cNvSpPr>
            <a:spLocks noGrp="1"/>
          </p:cNvSpPr>
          <p:nvPr>
            <p:ph type="dt" sz="half" idx="10"/>
          </p:nvPr>
        </p:nvSpPr>
        <p:spPr/>
        <p:txBody>
          <a:bodyPr/>
          <a:lstStyle/>
          <a:p>
            <a:fld id="{3FC9E3A5-280A-4A8D-A84E-7167A91DF8BA}" type="datetimeFigureOut">
              <a:rPr lang="en-US" smtClean="0"/>
              <a:pPr/>
              <a:t>3/4/2023</a:t>
            </a:fld>
            <a:endParaRPr lang="en-US"/>
          </a:p>
        </p:txBody>
      </p:sp>
      <p:sp>
        <p:nvSpPr>
          <p:cNvPr id="5" name="Footer Placeholder 4">
            <a:extLst>
              <a:ext uri="{FF2B5EF4-FFF2-40B4-BE49-F238E27FC236}">
                <a16:creationId xmlns:a16="http://schemas.microsoft.com/office/drawing/2014/main" id="{DDBCA3B9-A30B-9074-6BCA-ED9C6D26C8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B57E0-F969-473B-059E-2614AB10A375}"/>
              </a:ext>
            </a:extLst>
          </p:cNvPr>
          <p:cNvSpPr>
            <a:spLocks noGrp="1"/>
          </p:cNvSpPr>
          <p:nvPr>
            <p:ph type="sldNum" sz="quarter" idx="12"/>
          </p:nvPr>
        </p:nvSpPr>
        <p:spPr/>
        <p:txBody>
          <a:bodyPr/>
          <a:lstStyle/>
          <a:p>
            <a:fld id="{0E781330-6379-4099-B5C2-1CE64DCE4A02}" type="slidenum">
              <a:rPr lang="en-US" smtClean="0"/>
              <a:pPr/>
              <a:t>‹#›</a:t>
            </a:fld>
            <a:endParaRPr lang="en-US"/>
          </a:p>
        </p:txBody>
      </p:sp>
    </p:spTree>
    <p:extLst>
      <p:ext uri="{BB962C8B-B14F-4D97-AF65-F5344CB8AC3E}">
        <p14:creationId xmlns:p14="http://schemas.microsoft.com/office/powerpoint/2010/main" val="786533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317B7-5C52-BBB5-6B43-B4E5A137A16F}"/>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5881ECB-3153-CCFE-F322-008CC4C911B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E1E587-5C4A-1E63-74A1-87BFEE4A05BD}"/>
              </a:ext>
            </a:extLst>
          </p:cNvPr>
          <p:cNvSpPr>
            <a:spLocks noGrp="1"/>
          </p:cNvSpPr>
          <p:nvPr>
            <p:ph type="dt" sz="half" idx="10"/>
          </p:nvPr>
        </p:nvSpPr>
        <p:spPr/>
        <p:txBody>
          <a:bodyPr/>
          <a:lstStyle/>
          <a:p>
            <a:fld id="{3FC9E3A5-280A-4A8D-A84E-7167A91DF8BA}" type="datetimeFigureOut">
              <a:rPr lang="en-US" smtClean="0"/>
              <a:pPr/>
              <a:t>3/4/2023</a:t>
            </a:fld>
            <a:endParaRPr lang="en-US"/>
          </a:p>
        </p:txBody>
      </p:sp>
      <p:sp>
        <p:nvSpPr>
          <p:cNvPr id="5" name="Footer Placeholder 4">
            <a:extLst>
              <a:ext uri="{FF2B5EF4-FFF2-40B4-BE49-F238E27FC236}">
                <a16:creationId xmlns:a16="http://schemas.microsoft.com/office/drawing/2014/main" id="{CD2B7388-9C1B-DBA7-2ECF-450D63822A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F3896-C4CF-2562-D7D8-518021496F29}"/>
              </a:ext>
            </a:extLst>
          </p:cNvPr>
          <p:cNvSpPr>
            <a:spLocks noGrp="1"/>
          </p:cNvSpPr>
          <p:nvPr>
            <p:ph type="sldNum" sz="quarter" idx="12"/>
          </p:nvPr>
        </p:nvSpPr>
        <p:spPr/>
        <p:txBody>
          <a:bodyPr/>
          <a:lstStyle/>
          <a:p>
            <a:fld id="{0E781330-6379-4099-B5C2-1CE64DCE4A02}" type="slidenum">
              <a:rPr lang="en-US" smtClean="0"/>
              <a:pPr/>
              <a:t>‹#›</a:t>
            </a:fld>
            <a:endParaRPr lang="en-US"/>
          </a:p>
        </p:txBody>
      </p:sp>
    </p:spTree>
    <p:extLst>
      <p:ext uri="{BB962C8B-B14F-4D97-AF65-F5344CB8AC3E}">
        <p14:creationId xmlns:p14="http://schemas.microsoft.com/office/powerpoint/2010/main" val="2551183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0255-2760-7F3A-FB5E-11D8432641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7D74F6-B44E-EA76-E37A-4174ECC19B5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9B0B82-D992-C16A-DAE5-6584E77D6AF8}"/>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A19AE8-8A38-87B8-7475-F74E57CA54F3}"/>
              </a:ext>
            </a:extLst>
          </p:cNvPr>
          <p:cNvSpPr>
            <a:spLocks noGrp="1"/>
          </p:cNvSpPr>
          <p:nvPr>
            <p:ph type="dt" sz="half" idx="10"/>
          </p:nvPr>
        </p:nvSpPr>
        <p:spPr/>
        <p:txBody>
          <a:bodyPr/>
          <a:lstStyle/>
          <a:p>
            <a:fld id="{3FC9E3A5-280A-4A8D-A84E-7167A91DF8BA}" type="datetimeFigureOut">
              <a:rPr lang="en-US" smtClean="0"/>
              <a:pPr/>
              <a:t>3/4/2023</a:t>
            </a:fld>
            <a:endParaRPr lang="en-US"/>
          </a:p>
        </p:txBody>
      </p:sp>
      <p:sp>
        <p:nvSpPr>
          <p:cNvPr id="6" name="Footer Placeholder 5">
            <a:extLst>
              <a:ext uri="{FF2B5EF4-FFF2-40B4-BE49-F238E27FC236}">
                <a16:creationId xmlns:a16="http://schemas.microsoft.com/office/drawing/2014/main" id="{1BAABF3B-D2E4-4AE6-B2FC-71F64CD48C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02DA1D-0094-E2C8-B423-5FE06547AB0E}"/>
              </a:ext>
            </a:extLst>
          </p:cNvPr>
          <p:cNvSpPr>
            <a:spLocks noGrp="1"/>
          </p:cNvSpPr>
          <p:nvPr>
            <p:ph type="sldNum" sz="quarter" idx="12"/>
          </p:nvPr>
        </p:nvSpPr>
        <p:spPr/>
        <p:txBody>
          <a:bodyPr/>
          <a:lstStyle/>
          <a:p>
            <a:fld id="{0E781330-6379-4099-B5C2-1CE64DCE4A02}" type="slidenum">
              <a:rPr lang="en-US" smtClean="0"/>
              <a:pPr/>
              <a:t>‹#›</a:t>
            </a:fld>
            <a:endParaRPr lang="en-US"/>
          </a:p>
        </p:txBody>
      </p:sp>
    </p:spTree>
    <p:extLst>
      <p:ext uri="{BB962C8B-B14F-4D97-AF65-F5344CB8AC3E}">
        <p14:creationId xmlns:p14="http://schemas.microsoft.com/office/powerpoint/2010/main" val="3477275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2E7AA-E776-6627-73B1-B1472F43B756}"/>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7D66FE-E208-A285-1108-DE0DAB3944D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C4518ED-B165-3F6B-EF97-57292890577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8E92B5-AE7F-C218-C078-D7974276C1D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811D9FB-D50B-8B7F-B587-7E82013FFEA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386D43-AEC6-1DAB-63AB-DA61520733FD}"/>
              </a:ext>
            </a:extLst>
          </p:cNvPr>
          <p:cNvSpPr>
            <a:spLocks noGrp="1"/>
          </p:cNvSpPr>
          <p:nvPr>
            <p:ph type="dt" sz="half" idx="10"/>
          </p:nvPr>
        </p:nvSpPr>
        <p:spPr/>
        <p:txBody>
          <a:bodyPr/>
          <a:lstStyle/>
          <a:p>
            <a:fld id="{3FC9E3A5-280A-4A8D-A84E-7167A91DF8BA}" type="datetimeFigureOut">
              <a:rPr lang="en-US" smtClean="0"/>
              <a:pPr/>
              <a:t>3/4/2023</a:t>
            </a:fld>
            <a:endParaRPr lang="en-US"/>
          </a:p>
        </p:txBody>
      </p:sp>
      <p:sp>
        <p:nvSpPr>
          <p:cNvPr id="8" name="Footer Placeholder 7">
            <a:extLst>
              <a:ext uri="{FF2B5EF4-FFF2-40B4-BE49-F238E27FC236}">
                <a16:creationId xmlns:a16="http://schemas.microsoft.com/office/drawing/2014/main" id="{4FA85F08-5FAA-23E5-5D5F-1B24756D9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D935CB-DEAD-AABA-6DE7-CD8E80410E8C}"/>
              </a:ext>
            </a:extLst>
          </p:cNvPr>
          <p:cNvSpPr>
            <a:spLocks noGrp="1"/>
          </p:cNvSpPr>
          <p:nvPr>
            <p:ph type="sldNum" sz="quarter" idx="12"/>
          </p:nvPr>
        </p:nvSpPr>
        <p:spPr/>
        <p:txBody>
          <a:bodyPr/>
          <a:lstStyle/>
          <a:p>
            <a:fld id="{0E781330-6379-4099-B5C2-1CE64DCE4A02}" type="slidenum">
              <a:rPr lang="en-US" smtClean="0"/>
              <a:pPr/>
              <a:t>‹#›</a:t>
            </a:fld>
            <a:endParaRPr lang="en-US"/>
          </a:p>
        </p:txBody>
      </p:sp>
    </p:spTree>
    <p:extLst>
      <p:ext uri="{BB962C8B-B14F-4D97-AF65-F5344CB8AC3E}">
        <p14:creationId xmlns:p14="http://schemas.microsoft.com/office/powerpoint/2010/main" val="2266855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F18F7-0546-BCA8-79C1-D7862913D1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614A56-61F1-E70E-6407-6444C2C2B90D}"/>
              </a:ext>
            </a:extLst>
          </p:cNvPr>
          <p:cNvSpPr>
            <a:spLocks noGrp="1"/>
          </p:cNvSpPr>
          <p:nvPr>
            <p:ph type="dt" sz="half" idx="10"/>
          </p:nvPr>
        </p:nvSpPr>
        <p:spPr/>
        <p:txBody>
          <a:bodyPr/>
          <a:lstStyle/>
          <a:p>
            <a:fld id="{3FC9E3A5-280A-4A8D-A84E-7167A91DF8BA}" type="datetimeFigureOut">
              <a:rPr lang="en-US" smtClean="0"/>
              <a:pPr/>
              <a:t>3/4/2023</a:t>
            </a:fld>
            <a:endParaRPr lang="en-US"/>
          </a:p>
        </p:txBody>
      </p:sp>
      <p:sp>
        <p:nvSpPr>
          <p:cNvPr id="4" name="Footer Placeholder 3">
            <a:extLst>
              <a:ext uri="{FF2B5EF4-FFF2-40B4-BE49-F238E27FC236}">
                <a16:creationId xmlns:a16="http://schemas.microsoft.com/office/drawing/2014/main" id="{8DB69FDF-0F55-66DC-FA1C-ACA645CC52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C3CE00-892F-31C6-8863-CF82BE20A409}"/>
              </a:ext>
            </a:extLst>
          </p:cNvPr>
          <p:cNvSpPr>
            <a:spLocks noGrp="1"/>
          </p:cNvSpPr>
          <p:nvPr>
            <p:ph type="sldNum" sz="quarter" idx="12"/>
          </p:nvPr>
        </p:nvSpPr>
        <p:spPr/>
        <p:txBody>
          <a:bodyPr/>
          <a:lstStyle/>
          <a:p>
            <a:fld id="{0E781330-6379-4099-B5C2-1CE64DCE4A02}" type="slidenum">
              <a:rPr lang="en-US" smtClean="0"/>
              <a:pPr/>
              <a:t>‹#›</a:t>
            </a:fld>
            <a:endParaRPr lang="en-US"/>
          </a:p>
        </p:txBody>
      </p:sp>
    </p:spTree>
    <p:extLst>
      <p:ext uri="{BB962C8B-B14F-4D97-AF65-F5344CB8AC3E}">
        <p14:creationId xmlns:p14="http://schemas.microsoft.com/office/powerpoint/2010/main" val="2131375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542772-2033-D612-5B21-47C0C7A90E74}"/>
              </a:ext>
            </a:extLst>
          </p:cNvPr>
          <p:cNvSpPr>
            <a:spLocks noGrp="1"/>
          </p:cNvSpPr>
          <p:nvPr>
            <p:ph type="dt" sz="half" idx="10"/>
          </p:nvPr>
        </p:nvSpPr>
        <p:spPr/>
        <p:txBody>
          <a:bodyPr/>
          <a:lstStyle/>
          <a:p>
            <a:fld id="{3FC9E3A5-280A-4A8D-A84E-7167A91DF8BA}" type="datetimeFigureOut">
              <a:rPr lang="en-US" smtClean="0"/>
              <a:pPr/>
              <a:t>3/4/2023</a:t>
            </a:fld>
            <a:endParaRPr lang="en-US"/>
          </a:p>
        </p:txBody>
      </p:sp>
      <p:sp>
        <p:nvSpPr>
          <p:cNvPr id="3" name="Footer Placeholder 2">
            <a:extLst>
              <a:ext uri="{FF2B5EF4-FFF2-40B4-BE49-F238E27FC236}">
                <a16:creationId xmlns:a16="http://schemas.microsoft.com/office/drawing/2014/main" id="{C6CA9533-22A1-F402-1816-33E243AF11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999E9F-1EDF-5053-B6FE-24DF01D1185F}"/>
              </a:ext>
            </a:extLst>
          </p:cNvPr>
          <p:cNvSpPr>
            <a:spLocks noGrp="1"/>
          </p:cNvSpPr>
          <p:nvPr>
            <p:ph type="sldNum" sz="quarter" idx="12"/>
          </p:nvPr>
        </p:nvSpPr>
        <p:spPr/>
        <p:txBody>
          <a:bodyPr/>
          <a:lstStyle/>
          <a:p>
            <a:fld id="{0E781330-6379-4099-B5C2-1CE64DCE4A02}" type="slidenum">
              <a:rPr lang="en-US" smtClean="0"/>
              <a:pPr/>
              <a:t>‹#›</a:t>
            </a:fld>
            <a:endParaRPr lang="en-US"/>
          </a:p>
        </p:txBody>
      </p:sp>
    </p:spTree>
    <p:extLst>
      <p:ext uri="{BB962C8B-B14F-4D97-AF65-F5344CB8AC3E}">
        <p14:creationId xmlns:p14="http://schemas.microsoft.com/office/powerpoint/2010/main" val="366157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501A3-86B9-CCE2-FBDC-B971F895B8D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7F83441A-13B1-EC9B-ED4E-77D6CE6FDF6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2B470E-0D04-5147-5C7B-B721911F748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9B8FF63-7206-1157-ADBB-27CC56B2BAA8}"/>
              </a:ext>
            </a:extLst>
          </p:cNvPr>
          <p:cNvSpPr>
            <a:spLocks noGrp="1"/>
          </p:cNvSpPr>
          <p:nvPr>
            <p:ph type="dt" sz="half" idx="10"/>
          </p:nvPr>
        </p:nvSpPr>
        <p:spPr/>
        <p:txBody>
          <a:bodyPr/>
          <a:lstStyle/>
          <a:p>
            <a:fld id="{3FC9E3A5-280A-4A8D-A84E-7167A91DF8BA}" type="datetimeFigureOut">
              <a:rPr lang="en-US" smtClean="0"/>
              <a:pPr/>
              <a:t>3/4/2023</a:t>
            </a:fld>
            <a:endParaRPr lang="en-US"/>
          </a:p>
        </p:txBody>
      </p:sp>
      <p:sp>
        <p:nvSpPr>
          <p:cNvPr id="6" name="Footer Placeholder 5">
            <a:extLst>
              <a:ext uri="{FF2B5EF4-FFF2-40B4-BE49-F238E27FC236}">
                <a16:creationId xmlns:a16="http://schemas.microsoft.com/office/drawing/2014/main" id="{87F36DF3-01CD-2685-1BFE-ED03038968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95C8D-7BC2-6476-6007-17937D8C672A}"/>
              </a:ext>
            </a:extLst>
          </p:cNvPr>
          <p:cNvSpPr>
            <a:spLocks noGrp="1"/>
          </p:cNvSpPr>
          <p:nvPr>
            <p:ph type="sldNum" sz="quarter" idx="12"/>
          </p:nvPr>
        </p:nvSpPr>
        <p:spPr/>
        <p:txBody>
          <a:bodyPr/>
          <a:lstStyle/>
          <a:p>
            <a:fld id="{0E781330-6379-4099-B5C2-1CE64DCE4A02}" type="slidenum">
              <a:rPr lang="en-US" smtClean="0"/>
              <a:pPr/>
              <a:t>‹#›</a:t>
            </a:fld>
            <a:endParaRPr lang="en-US"/>
          </a:p>
        </p:txBody>
      </p:sp>
    </p:spTree>
    <p:extLst>
      <p:ext uri="{BB962C8B-B14F-4D97-AF65-F5344CB8AC3E}">
        <p14:creationId xmlns:p14="http://schemas.microsoft.com/office/powerpoint/2010/main" val="2759486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790BC-DFBC-976E-9B0D-9E97E535528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117AE9C-D376-C088-6B15-B6F250E68F7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6636943-747F-B55A-C3D7-60288F2842A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2EB4804-7CCB-00D4-AF4C-23CB95872073}"/>
              </a:ext>
            </a:extLst>
          </p:cNvPr>
          <p:cNvSpPr>
            <a:spLocks noGrp="1"/>
          </p:cNvSpPr>
          <p:nvPr>
            <p:ph type="dt" sz="half" idx="10"/>
          </p:nvPr>
        </p:nvSpPr>
        <p:spPr/>
        <p:txBody>
          <a:bodyPr/>
          <a:lstStyle/>
          <a:p>
            <a:fld id="{3FC9E3A5-280A-4A8D-A84E-7167A91DF8BA}" type="datetimeFigureOut">
              <a:rPr lang="en-US" smtClean="0"/>
              <a:pPr/>
              <a:t>3/4/2023</a:t>
            </a:fld>
            <a:endParaRPr lang="en-US"/>
          </a:p>
        </p:txBody>
      </p:sp>
      <p:sp>
        <p:nvSpPr>
          <p:cNvPr id="6" name="Footer Placeholder 5">
            <a:extLst>
              <a:ext uri="{FF2B5EF4-FFF2-40B4-BE49-F238E27FC236}">
                <a16:creationId xmlns:a16="http://schemas.microsoft.com/office/drawing/2014/main" id="{B85B5418-A5D8-0741-AA1D-E79AE3A739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A6B200-4C0C-CB6B-61D5-0DCD957E17F1}"/>
              </a:ext>
            </a:extLst>
          </p:cNvPr>
          <p:cNvSpPr>
            <a:spLocks noGrp="1"/>
          </p:cNvSpPr>
          <p:nvPr>
            <p:ph type="sldNum" sz="quarter" idx="12"/>
          </p:nvPr>
        </p:nvSpPr>
        <p:spPr/>
        <p:txBody>
          <a:bodyPr/>
          <a:lstStyle/>
          <a:p>
            <a:fld id="{0E781330-6379-4099-B5C2-1CE64DCE4A02}" type="slidenum">
              <a:rPr lang="en-US" smtClean="0"/>
              <a:pPr/>
              <a:t>‹#›</a:t>
            </a:fld>
            <a:endParaRPr lang="en-US"/>
          </a:p>
        </p:txBody>
      </p:sp>
    </p:spTree>
    <p:extLst>
      <p:ext uri="{BB962C8B-B14F-4D97-AF65-F5344CB8AC3E}">
        <p14:creationId xmlns:p14="http://schemas.microsoft.com/office/powerpoint/2010/main" val="2827408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5C3A6D-B3EC-B32C-B226-7BB834C2F6A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8FF1D3-C0DF-7EB0-240A-692A3AE7E7C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153751-69BB-A8ED-9E8C-78508C0F979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FC9E3A5-280A-4A8D-A84E-7167A91DF8BA}" type="datetimeFigureOut">
              <a:rPr lang="en-US" smtClean="0"/>
              <a:pPr/>
              <a:t>3/4/2023</a:t>
            </a:fld>
            <a:endParaRPr lang="en-US"/>
          </a:p>
        </p:txBody>
      </p:sp>
      <p:sp>
        <p:nvSpPr>
          <p:cNvPr id="5" name="Footer Placeholder 4">
            <a:extLst>
              <a:ext uri="{FF2B5EF4-FFF2-40B4-BE49-F238E27FC236}">
                <a16:creationId xmlns:a16="http://schemas.microsoft.com/office/drawing/2014/main" id="{7F29BC8B-3B87-AF76-42FA-86FE642901B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FBF150-DAC0-C196-4E12-01C9E8E5BB9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781330-6379-4099-B5C2-1CE64DCE4A02}" type="slidenum">
              <a:rPr lang="en-US" smtClean="0"/>
              <a:pPr/>
              <a:t>‹#›</a:t>
            </a:fld>
            <a:endParaRPr lang="en-US"/>
          </a:p>
        </p:txBody>
      </p:sp>
    </p:spTree>
    <p:extLst>
      <p:ext uri="{BB962C8B-B14F-4D97-AF65-F5344CB8AC3E}">
        <p14:creationId xmlns:p14="http://schemas.microsoft.com/office/powerpoint/2010/main" val="735890615"/>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uru99.com/interactive-javascript-tutorial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npmjs.co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nodejs.org/"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expressjs.com/en/4x/api.html#res.send" TargetMode="External"/><Relationship Id="rId2" Type="http://schemas.openxmlformats.org/officeDocument/2006/relationships/hyperlink" Target="https://en.wikipedia.org/wiki/Hypertext_Transfer_Protoco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www.npmjs.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5300" y="990600"/>
            <a:ext cx="8153400" cy="6248400"/>
          </a:xfrm>
        </p:spPr>
        <p:txBody>
          <a:bodyPr>
            <a:noAutofit/>
          </a:bodyPr>
          <a:lstStyle/>
          <a:p>
            <a:pPr marL="635" marR="0" indent="-1905" algn="l">
              <a:lnSpc>
                <a:spcPct val="100000"/>
              </a:lnSpc>
              <a:spcBef>
                <a:spcPts val="0"/>
              </a:spcBef>
              <a:spcAft>
                <a:spcPts val="300"/>
              </a:spcAft>
              <a:tabLst>
                <a:tab pos="4728210" algn="l"/>
              </a:tabLst>
            </a:pPr>
            <a:r>
              <a:rPr lang="en-US" sz="2800" b="1" dirty="0">
                <a:effectLst/>
                <a:latin typeface="Times New Roman" panose="02020603050405020304" pitchFamily="18" charset="0"/>
                <a:ea typeface="Times New Roman" panose="02020603050405020304" pitchFamily="18" charset="0"/>
                <a:cs typeface="Calibri" panose="020F0502020204030204" pitchFamily="34" charset="0"/>
              </a:rPr>
              <a:t>                                  Unit-III</a:t>
            </a:r>
            <a:br>
              <a:rPr lang="en-US" sz="2800" b="1" dirty="0">
                <a:effectLst/>
                <a:latin typeface="Times New Roman" panose="02020603050405020304" pitchFamily="18" charset="0"/>
                <a:ea typeface="Times New Roman" panose="02020603050405020304" pitchFamily="18" charset="0"/>
                <a:cs typeface="Calibri" panose="020F0502020204030204" pitchFamily="34" charset="0"/>
              </a:rPr>
            </a:br>
            <a:br>
              <a:rPr lang="en-US" sz="2800" b="1" dirty="0">
                <a:effectLst/>
                <a:latin typeface="Arial" panose="020B0604020202020204" pitchFamily="34" charset="0"/>
                <a:ea typeface="Times New Roman" panose="02020603050405020304" pitchFamily="18" charset="0"/>
                <a:cs typeface="Calibri" panose="020F0502020204030204" pitchFamily="34" charset="0"/>
              </a:rPr>
            </a:br>
            <a:r>
              <a:rPr lang="en-US" sz="2800" b="1" dirty="0">
                <a:effectLst/>
                <a:latin typeface="Times New Roman" panose="02020603050405020304" pitchFamily="18" charset="0"/>
                <a:ea typeface="Calibri" panose="020F0502020204030204" pitchFamily="34" charset="0"/>
              </a:rPr>
              <a:t>Part-A: Node.js: </a:t>
            </a:r>
            <a:r>
              <a:rPr lang="en-US" sz="2800" dirty="0">
                <a:effectLst/>
                <a:latin typeface="Times New Roman" panose="02020603050405020304" pitchFamily="18" charset="0"/>
                <a:ea typeface="Calibri" panose="020F0502020204030204" pitchFamily="34" charset="0"/>
              </a:rPr>
              <a:t>Getting Started With Node, Installation and Simple Server - Project using Simple</a:t>
            </a:r>
            <a:r>
              <a:rPr lang="en-US" sz="2800" spc="5"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Node</a:t>
            </a:r>
            <a:r>
              <a:rPr lang="en-US" sz="2800" spc="-45"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Server,</a:t>
            </a:r>
            <a:r>
              <a:rPr lang="en-US" sz="2800" spc="-20"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Express</a:t>
            </a:r>
            <a:r>
              <a:rPr lang="en-US" sz="2800" spc="-35"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Setup</a:t>
            </a:r>
            <a:r>
              <a:rPr lang="en-US" sz="2800" spc="-25"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and</a:t>
            </a:r>
            <a:r>
              <a:rPr lang="en-US" sz="2800" spc="-30"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Routing,</a:t>
            </a:r>
            <a:r>
              <a:rPr lang="en-US" sz="2800" spc="-30"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Template</a:t>
            </a:r>
            <a:r>
              <a:rPr lang="en-US" sz="2800" spc="-40"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Engines</a:t>
            </a:r>
            <a:r>
              <a:rPr lang="en-US" sz="2800" spc="-25"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a:t>
            </a:r>
            <a:r>
              <a:rPr lang="en-US" sz="2800" spc="-30"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Project</a:t>
            </a:r>
            <a:r>
              <a:rPr lang="en-US" sz="2800" spc="-30" dirty="0">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using</a:t>
            </a:r>
            <a:r>
              <a:rPr lang="en-US" sz="2800" spc="-35"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template</a:t>
            </a:r>
            <a:r>
              <a:rPr lang="en-US" sz="2800" spc="-40"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Engine.</a:t>
            </a:r>
            <a:br>
              <a:rPr lang="en-US" sz="2800" dirty="0">
                <a:effectLst/>
                <a:latin typeface="Times New Roman" panose="02020603050405020304" pitchFamily="18" charset="0"/>
                <a:ea typeface="Calibri" panose="020F0502020204030204" pitchFamily="34" charset="0"/>
              </a:rPr>
            </a:br>
            <a:br>
              <a:rPr lang="en-US" sz="2800" dirty="0">
                <a:effectLst/>
                <a:latin typeface="Times New Roman" panose="02020603050405020304" pitchFamily="18" charset="0"/>
                <a:ea typeface="Calibri" panose="020F0502020204030204" pitchFamily="34" charset="0"/>
              </a:rPr>
            </a:br>
            <a:r>
              <a:rPr lang="en-US" sz="2800" b="1" dirty="0">
                <a:effectLst/>
                <a:latin typeface="Times New Roman" panose="02020603050405020304" pitchFamily="18" charset="0"/>
                <a:ea typeface="Calibri" panose="020F0502020204030204" pitchFamily="34" charset="0"/>
              </a:rPr>
              <a:t>Part-B: Node MongoDB Driver </a:t>
            </a:r>
            <a:r>
              <a:rPr lang="en-US" sz="2800" dirty="0">
                <a:effectLst/>
                <a:latin typeface="Times New Roman" panose="02020603050405020304" pitchFamily="18" charset="0"/>
                <a:ea typeface="Calibri" panose="020F0502020204030204" pitchFamily="34" charset="0"/>
              </a:rPr>
              <a:t>- Setup, Middleware &amp; Routes - Starting the Project, Creating the</a:t>
            </a:r>
            <a:r>
              <a:rPr lang="en-US" sz="2800" spc="5"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UI,</a:t>
            </a:r>
            <a:r>
              <a:rPr lang="en-US" sz="2800" spc="-45"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Form</a:t>
            </a:r>
            <a:r>
              <a:rPr lang="en-US" sz="2800" spc="-65"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Validation</a:t>
            </a:r>
            <a:r>
              <a:rPr lang="en-US" sz="2800" spc="-60"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and</a:t>
            </a:r>
            <a:r>
              <a:rPr lang="en-US" sz="2800" spc="-50"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User</a:t>
            </a:r>
            <a:r>
              <a:rPr lang="en-US" sz="2800" spc="-55"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Register,</a:t>
            </a:r>
            <a:r>
              <a:rPr lang="en-US" sz="2800" spc="-60"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Password</a:t>
            </a:r>
            <a:r>
              <a:rPr lang="en-US" sz="2800" spc="-50"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Encryption,</a:t>
            </a:r>
            <a:r>
              <a:rPr lang="en-US" sz="2800" spc="-60"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Login</a:t>
            </a:r>
            <a:r>
              <a:rPr lang="en-US" sz="2800" spc="-40"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Functionality,</a:t>
            </a:r>
            <a:r>
              <a:rPr lang="en-US" sz="2800" spc="-45"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Access</a:t>
            </a:r>
            <a:r>
              <a:rPr lang="en-US" sz="2800" spc="-55"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Control</a:t>
            </a:r>
            <a:r>
              <a:rPr lang="en-US" sz="2800" spc="-50"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&amp;</a:t>
            </a:r>
            <a:r>
              <a:rPr lang="en-US" sz="2800" spc="-250"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Logout.</a:t>
            </a:r>
            <a:br>
              <a:rPr lang="en-US" sz="2800" dirty="0">
                <a:effectLst/>
                <a:latin typeface="Calibri" panose="020F0502020204030204" pitchFamily="34" charset="0"/>
                <a:ea typeface="Calibri" panose="020F0502020204030204" pitchFamily="34" charset="0"/>
              </a:rPr>
            </a:br>
            <a:br>
              <a:rPr lang="en-US" sz="2800" dirty="0">
                <a:latin typeface="Times New Roman" pitchFamily="18" charset="0"/>
                <a:cs typeface="Times New Roman" pitchFamily="18" charset="0"/>
              </a:rPr>
            </a:br>
            <a:br>
              <a:rPr lang="en-US" sz="2800" dirty="0">
                <a:latin typeface="Times New Roman" pitchFamily="18" charset="0"/>
                <a:cs typeface="Times New Roman" pitchFamily="18" charset="0"/>
              </a:rPr>
            </a:b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We deploy the installation of node-v4.4.2 LTS recommended for most users.</a:t>
            </a:r>
          </a:p>
        </p:txBody>
      </p:sp>
      <p:pic>
        <p:nvPicPr>
          <p:cNvPr id="3074" name="Picture 2" descr="Install Node.js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057400"/>
            <a:ext cx="7086599"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823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nstall Node.js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143000"/>
            <a:ext cx="71628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923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2800" dirty="0"/>
              <a:t>Accept the terms of license agreement.</a:t>
            </a:r>
          </a:p>
        </p:txBody>
      </p:sp>
      <p:pic>
        <p:nvPicPr>
          <p:cNvPr id="5122" name="Picture 2" descr="Install Node.js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7696200" cy="4286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391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200" dirty="0"/>
              <a:t>Choose the location where you want to install.</a:t>
            </a:r>
          </a:p>
        </p:txBody>
      </p:sp>
      <p:pic>
        <p:nvPicPr>
          <p:cNvPr id="6146" name="Picture 2" descr="Install Node.js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981200"/>
            <a:ext cx="70104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313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3200" dirty="0"/>
              <a:t>Ready to install</a:t>
            </a:r>
          </a:p>
        </p:txBody>
      </p:sp>
      <p:pic>
        <p:nvPicPr>
          <p:cNvPr id="7170" name="Picture 2" descr="Install Node.js 6"/>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28496" y="2086502"/>
            <a:ext cx="4887007" cy="3829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739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nstall Node.js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838200"/>
            <a:ext cx="84582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nstall Node.js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886200"/>
            <a:ext cx="86868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081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nstall Node.js 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74676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004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5257800"/>
          </a:xfrm>
        </p:spPr>
        <p:txBody>
          <a:bodyPr>
            <a:normAutofit/>
          </a:bodyPr>
          <a:lstStyle/>
          <a:p>
            <a:pPr>
              <a:lnSpc>
                <a:spcPct val="250000"/>
              </a:lnSpc>
            </a:pPr>
            <a:r>
              <a:rPr lang="en-US" sz="2000" dirty="0">
                <a:latin typeface="Times New Roman" panose="02020603050405020304" pitchFamily="18" charset="0"/>
                <a:cs typeface="Times New Roman" panose="02020603050405020304" pitchFamily="18" charset="0"/>
              </a:rPr>
              <a:t>After Installation open command prompt and execute the following commands</a:t>
            </a:r>
          </a:p>
          <a:p>
            <a:pPr lvl="1">
              <a:lnSpc>
                <a:spcPct val="250000"/>
              </a:lnSpc>
            </a:pPr>
            <a:r>
              <a:rPr lang="en-US" sz="2000" dirty="0">
                <a:latin typeface="Times New Roman" panose="02020603050405020304" pitchFamily="18" charset="0"/>
                <a:cs typeface="Times New Roman" panose="02020603050405020304" pitchFamily="18" charset="0"/>
              </a:rPr>
              <a:t>node –v</a:t>
            </a:r>
          </a:p>
          <a:p>
            <a:pPr lvl="2">
              <a:lnSpc>
                <a:spcPct val="250000"/>
              </a:lnSpc>
            </a:pPr>
            <a:r>
              <a:rPr lang="en-US" sz="2000" dirty="0">
                <a:latin typeface="Times New Roman" panose="02020603050405020304" pitchFamily="18" charset="0"/>
                <a:cs typeface="Times New Roman" panose="02020603050405020304" pitchFamily="18" charset="0"/>
              </a:rPr>
              <a:t>This will display installed version of Node.js</a:t>
            </a:r>
          </a:p>
          <a:p>
            <a:pPr lvl="1">
              <a:lnSpc>
                <a:spcPct val="250000"/>
              </a:lnSpc>
            </a:pPr>
            <a:r>
              <a:rPr lang="en-US" sz="2000" dirty="0" err="1">
                <a:latin typeface="Times New Roman" panose="02020603050405020304" pitchFamily="18" charset="0"/>
                <a:cs typeface="Times New Roman" panose="02020603050405020304" pitchFamily="18" charset="0"/>
              </a:rPr>
              <a:t>npm</a:t>
            </a:r>
            <a:r>
              <a:rPr lang="en-US" sz="2000" dirty="0">
                <a:latin typeface="Times New Roman" panose="02020603050405020304" pitchFamily="18" charset="0"/>
                <a:cs typeface="Times New Roman" panose="02020603050405020304" pitchFamily="18" charset="0"/>
              </a:rPr>
              <a:t> –v</a:t>
            </a:r>
          </a:p>
          <a:p>
            <a:pPr lvl="2">
              <a:lnSpc>
                <a:spcPct val="250000"/>
              </a:lnSpc>
            </a:pPr>
            <a:r>
              <a:rPr lang="en-US" sz="2000" dirty="0">
                <a:latin typeface="Times New Roman" panose="02020603050405020304" pitchFamily="18" charset="0"/>
                <a:cs typeface="Times New Roman" panose="02020603050405020304" pitchFamily="18" charset="0"/>
              </a:rPr>
              <a:t>This will display installed version of </a:t>
            </a:r>
            <a:r>
              <a:rPr lang="en-US" sz="2000" dirty="0" err="1">
                <a:latin typeface="Times New Roman" panose="02020603050405020304" pitchFamily="18" charset="0"/>
                <a:cs typeface="Times New Roman" panose="02020603050405020304" pitchFamily="18" charset="0"/>
              </a:rPr>
              <a:t>NodePackageManager</a:t>
            </a:r>
            <a:endParaRPr lang="en-US" sz="2000" dirty="0">
              <a:latin typeface="Times New Roman" panose="02020603050405020304" pitchFamily="18" charset="0"/>
              <a:cs typeface="Times New Roman" panose="02020603050405020304" pitchFamily="18" charset="0"/>
            </a:endParaRPr>
          </a:p>
          <a:p>
            <a:pPr>
              <a:lnSpc>
                <a:spcPct val="2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586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574" y="366905"/>
            <a:ext cx="8229600" cy="896112"/>
          </a:xfrm>
        </p:spPr>
        <p:txBody>
          <a:bodyPr>
            <a:normAutofit fontScale="90000"/>
          </a:bodyPr>
          <a:lstStyle/>
          <a:p>
            <a:pPr algn="ctr"/>
            <a:r>
              <a:rPr lang="en-US" sz="3200" b="1" dirty="0">
                <a:latin typeface="Algerian" panose="04020705040A02060702" pitchFamily="82" charset="0"/>
              </a:rPr>
              <a:t>Node.js Get Started</a:t>
            </a:r>
            <a:br>
              <a:rPr lang="en-US" sz="3200" b="1" dirty="0">
                <a:latin typeface="Algerian" panose="04020705040A02060702" pitchFamily="82" charset="0"/>
              </a:rPr>
            </a:br>
            <a:endParaRPr lang="en-US" sz="3200" b="1" dirty="0">
              <a:latin typeface="Algerian" panose="04020705040A02060702" pitchFamily="82" charset="0"/>
            </a:endParaRPr>
          </a:p>
        </p:txBody>
      </p:sp>
      <p:sp>
        <p:nvSpPr>
          <p:cNvPr id="3" name="Content Placeholder 2"/>
          <p:cNvSpPr>
            <a:spLocks noGrp="1"/>
          </p:cNvSpPr>
          <p:nvPr>
            <p:ph idx="1"/>
          </p:nvPr>
        </p:nvSpPr>
        <p:spPr>
          <a:xfrm>
            <a:off x="388620" y="990600"/>
            <a:ext cx="8298180" cy="5294243"/>
          </a:xfrm>
        </p:spPr>
        <p:txBody>
          <a:bodyPr>
            <a:normAutofit lnSpcReduction="10000"/>
          </a:bodyPr>
          <a:lstStyle/>
          <a:p>
            <a:pPr>
              <a:lnSpc>
                <a:spcPct val="150000"/>
              </a:lnSpc>
            </a:pPr>
            <a:r>
              <a:rPr lang="en-US" sz="2000" b="1" dirty="0">
                <a:latin typeface="Times New Roman" panose="02020603050405020304" pitchFamily="18" charset="0"/>
                <a:cs typeface="Times New Roman" panose="02020603050405020304" pitchFamily="18" charset="0"/>
              </a:rPr>
              <a:t>Getting Started: </a:t>
            </a:r>
            <a:r>
              <a:rPr lang="en-US" sz="2000" dirty="0">
                <a:latin typeface="Times New Roman" panose="02020603050405020304" pitchFamily="18" charset="0"/>
                <a:cs typeface="Times New Roman" panose="02020603050405020304" pitchFamily="18" charset="0"/>
              </a:rPr>
              <a:t>Once we have downloaded and installed Node.js on our computer, let's try to display "Hello World" in a web browser.</a:t>
            </a:r>
          </a:p>
          <a:p>
            <a:pPr>
              <a:lnSpc>
                <a:spcPct val="150000"/>
              </a:lnSpc>
            </a:pPr>
            <a:r>
              <a:rPr lang="en-US" sz="2000" dirty="0">
                <a:latin typeface="Times New Roman" panose="02020603050405020304" pitchFamily="18" charset="0"/>
                <a:cs typeface="Times New Roman" panose="02020603050405020304" pitchFamily="18" charset="0"/>
              </a:rPr>
              <a:t>There can be console-based and web-based node.js applications.</a:t>
            </a:r>
          </a:p>
          <a:p>
            <a:pPr>
              <a:lnSpc>
                <a:spcPct val="150000"/>
              </a:lnSpc>
            </a:pPr>
            <a:r>
              <a:rPr lang="en-US" sz="2000" b="1" dirty="0">
                <a:latin typeface="Times New Roman" panose="02020603050405020304" pitchFamily="18" charset="0"/>
                <a:cs typeface="Times New Roman" panose="02020603050405020304" pitchFamily="18" charset="0"/>
              </a:rPr>
              <a:t>Console based Node.js </a:t>
            </a:r>
            <a:r>
              <a:rPr lang="en-US" sz="2000" b="1" dirty="0" err="1">
                <a:latin typeface="Times New Roman" panose="02020603050405020304" pitchFamily="18" charset="0"/>
                <a:cs typeface="Times New Roman" panose="02020603050405020304" pitchFamily="18" charset="0"/>
              </a:rPr>
              <a:t>Application:</a:t>
            </a:r>
            <a:r>
              <a:rPr lang="en-US" sz="2000" dirty="0" err="1">
                <a:latin typeface="Times New Roman" panose="02020603050405020304" pitchFamily="18" charset="0"/>
                <a:cs typeface="Times New Roman" panose="02020603050405020304" pitchFamily="18" charset="0"/>
              </a:rPr>
              <a:t>The</a:t>
            </a:r>
            <a:r>
              <a:rPr lang="en-US" sz="2000" dirty="0">
                <a:latin typeface="Times New Roman" panose="02020603050405020304" pitchFamily="18" charset="0"/>
                <a:cs typeface="Times New Roman" panose="02020603050405020304" pitchFamily="18" charset="0"/>
              </a:rPr>
              <a:t> Node.js console-based applications are run using Node.js command prompt. Console module in Node.js provide a simple debugging console. Node.js is a global console which can be used for synchronous as well as asynchronous communication. The console.log() function is used to display output on console. </a:t>
            </a:r>
          </a:p>
          <a:p>
            <a:pPr marL="0" lvl="0" indent="0" eaLnBrk="0" fontAlgn="base" hangingPunct="0">
              <a:lnSpc>
                <a:spcPct val="150000"/>
              </a:lnSpc>
              <a:spcBef>
                <a:spcPct val="0"/>
              </a:spcBef>
              <a:spcAft>
                <a:spcPct val="0"/>
              </a:spcAft>
              <a:buClrTx/>
              <a:buSzTx/>
              <a:buNone/>
            </a:pPr>
            <a:r>
              <a:rPr lang="en-US" sz="2000" b="1" dirty="0">
                <a:solidFill>
                  <a:srgbClr val="40424E"/>
                </a:solidFill>
                <a:latin typeface="Times New Roman" panose="02020603050405020304" pitchFamily="18" charset="0"/>
                <a:cs typeface="Times New Roman" panose="02020603050405020304" pitchFamily="18" charset="0"/>
              </a:rPr>
              <a:t>Syntax:</a:t>
            </a:r>
            <a:endParaRPr lang="en-US" sz="2000" dirty="0">
              <a:latin typeface="Times New Roman" panose="02020603050405020304" pitchFamily="18" charset="0"/>
              <a:cs typeface="Times New Roman" panose="02020603050405020304" pitchFamily="18" charset="0"/>
            </a:endParaRPr>
          </a:p>
          <a:p>
            <a:pPr marL="0" lvl="0" indent="0" eaLnBrk="0" fontAlgn="base" hangingPunct="0">
              <a:lnSpc>
                <a:spcPct val="150000"/>
              </a:lnSpc>
              <a:spcBef>
                <a:spcPct val="0"/>
              </a:spcBef>
              <a:spcAft>
                <a:spcPct val="0"/>
              </a:spcAft>
              <a:buClrTx/>
              <a:buSzTx/>
              <a:buNone/>
            </a:pPr>
            <a:r>
              <a:rPr lang="en-US" sz="2000" dirty="0">
                <a:latin typeface="Times New Roman" panose="02020603050405020304" pitchFamily="18" charset="0"/>
                <a:cs typeface="Times New Roman" panose="02020603050405020304" pitchFamily="18" charset="0"/>
              </a:rPr>
              <a:t>console.log([data][, ...]);</a:t>
            </a:r>
            <a:r>
              <a:rPr lang="en-US" sz="1100"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Here, data is the content to be displayed on console.</a:t>
            </a: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7531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endParaRPr lang="en-US" dirty="0"/>
          </a:p>
          <a:p>
            <a:pPr marL="0" indent="0">
              <a:buNone/>
            </a:pPr>
            <a:r>
              <a:rPr lang="en-US" sz="2400" b="1" dirty="0"/>
              <a:t>Example 1: </a:t>
            </a:r>
            <a:r>
              <a:rPr lang="en-US" sz="2400" dirty="0"/>
              <a:t>file name: hello.js</a:t>
            </a:r>
          </a:p>
          <a:p>
            <a:pPr marL="0" indent="0">
              <a:buNone/>
            </a:pPr>
            <a:r>
              <a:rPr lang="en-US" sz="2400" b="1" dirty="0"/>
              <a:t>  </a:t>
            </a:r>
          </a:p>
          <a:p>
            <a:pPr marL="0" indent="0">
              <a:buNone/>
            </a:pPr>
            <a:r>
              <a:rPr lang="en-US" sz="2400" b="1" dirty="0"/>
              <a:t> </a:t>
            </a:r>
            <a:r>
              <a:rPr lang="en-US" sz="2400" dirty="0"/>
              <a:t>Console.log(“Hello World”)</a:t>
            </a:r>
          </a:p>
          <a:p>
            <a:pPr marL="0" indent="0">
              <a:buNone/>
            </a:pPr>
            <a:endParaRPr lang="en-US" dirty="0"/>
          </a:p>
          <a:p>
            <a:pPr marL="0" indent="0">
              <a:buNone/>
            </a:pPr>
            <a:r>
              <a:rPr lang="en-US" b="1" dirty="0"/>
              <a:t>Example2</a:t>
            </a:r>
            <a:r>
              <a:rPr lang="en-US" dirty="0"/>
              <a:t>:File name: main.js</a:t>
            </a:r>
          </a:p>
          <a:p>
            <a:pPr marL="0" indent="0">
              <a:buNone/>
            </a:pPr>
            <a:r>
              <a:rPr lang="en-US" dirty="0" err="1"/>
              <a:t>var</a:t>
            </a:r>
            <a:r>
              <a:rPr lang="en-US" dirty="0"/>
              <a:t> a=4</a:t>
            </a:r>
          </a:p>
          <a:p>
            <a:pPr marL="0" indent="0">
              <a:buNone/>
            </a:pPr>
            <a:r>
              <a:rPr lang="en-US" dirty="0" err="1"/>
              <a:t>var</a:t>
            </a:r>
            <a:r>
              <a:rPr lang="en-US" dirty="0"/>
              <a:t> b=5</a:t>
            </a:r>
          </a:p>
          <a:p>
            <a:pPr marL="0" indent="0">
              <a:buNone/>
            </a:pPr>
            <a:r>
              <a:rPr lang="en-US" dirty="0" err="1"/>
              <a:t>var</a:t>
            </a:r>
            <a:r>
              <a:rPr lang="en-US" dirty="0"/>
              <a:t> c=</a:t>
            </a:r>
            <a:r>
              <a:rPr lang="en-US" dirty="0" err="1"/>
              <a:t>a+b</a:t>
            </a:r>
            <a:endParaRPr lang="en-US" dirty="0"/>
          </a:p>
          <a:p>
            <a:pPr marL="0" indent="0">
              <a:buNone/>
            </a:pPr>
            <a:r>
              <a:rPr lang="en-US" dirty="0"/>
              <a:t>Console.log(“The output is “ +c)</a:t>
            </a:r>
          </a:p>
        </p:txBody>
      </p:sp>
    </p:spTree>
    <p:extLst>
      <p:ext uri="{BB962C8B-B14F-4D97-AF65-F5344CB8AC3E}">
        <p14:creationId xmlns:p14="http://schemas.microsoft.com/office/powerpoint/2010/main" val="3303340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613" y="119216"/>
            <a:ext cx="8229600" cy="1143000"/>
          </a:xfrm>
        </p:spPr>
        <p:txBody>
          <a:bodyPr>
            <a:noAutofit/>
          </a:bodyPr>
          <a:lstStyle/>
          <a:p>
            <a:pPr algn="ctr"/>
            <a:br>
              <a:rPr lang="en-US" sz="4000" b="1" i="1" dirty="0">
                <a:latin typeface="Algerian" panose="04020705040A02060702" pitchFamily="82" charset="0"/>
              </a:rPr>
            </a:br>
            <a:r>
              <a:rPr lang="en-US" sz="4000" b="1" i="1" dirty="0">
                <a:latin typeface="Algerian" panose="04020705040A02060702" pitchFamily="82" charset="0"/>
              </a:rPr>
              <a:t>Node.js</a:t>
            </a:r>
            <a:br>
              <a:rPr lang="en-US" sz="4000" b="1" i="1" dirty="0">
                <a:latin typeface="Algerian" panose="04020705040A02060702" pitchFamily="82" charset="0"/>
              </a:rPr>
            </a:br>
            <a:endParaRPr lang="en-US" sz="4000" b="1" i="1" dirty="0">
              <a:latin typeface="Algerian" panose="04020705040A02060702" pitchFamily="82" charset="0"/>
              <a:cs typeface="Times New Roman" panose="02020603050405020304" pitchFamily="18" charset="0"/>
            </a:endParaRPr>
          </a:p>
        </p:txBody>
      </p:sp>
      <p:sp>
        <p:nvSpPr>
          <p:cNvPr id="3" name="Content Placeholder 2"/>
          <p:cNvSpPr>
            <a:spLocks noGrp="1"/>
          </p:cNvSpPr>
          <p:nvPr>
            <p:ph idx="1"/>
          </p:nvPr>
        </p:nvSpPr>
        <p:spPr>
          <a:xfrm>
            <a:off x="457199" y="974008"/>
            <a:ext cx="8264013" cy="5655392"/>
          </a:xfrm>
        </p:spPr>
        <p:txBody>
          <a:bodyPr>
            <a:normAutofit fontScale="85000" lnSpcReduction="20000"/>
          </a:bodyPr>
          <a:lstStyle/>
          <a:p>
            <a:pPr marL="0" indent="0">
              <a:buNone/>
            </a:pPr>
            <a:r>
              <a:rPr lang="en-US" sz="2400" b="1" dirty="0">
                <a:latin typeface="Times New Roman" panose="02020603050405020304" pitchFamily="18" charset="0"/>
                <a:cs typeface="Times New Roman" panose="02020603050405020304" pitchFamily="18" charset="0"/>
              </a:rPr>
              <a:t>What is Node.js?</a:t>
            </a:r>
          </a:p>
          <a:p>
            <a:r>
              <a:rPr lang="en-US" sz="2200" dirty="0">
                <a:latin typeface="Times New Roman" panose="02020603050405020304" pitchFamily="18" charset="0"/>
                <a:cs typeface="Times New Roman" panose="02020603050405020304" pitchFamily="18" charset="0"/>
              </a:rPr>
              <a:t>Node.js is an open source server environment</a:t>
            </a:r>
          </a:p>
          <a:p>
            <a:r>
              <a:rPr lang="en-US" sz="2200" dirty="0">
                <a:latin typeface="Times New Roman" panose="02020603050405020304" pitchFamily="18" charset="0"/>
                <a:cs typeface="Times New Roman" panose="02020603050405020304" pitchFamily="18" charset="0"/>
              </a:rPr>
              <a:t>Node.js is free</a:t>
            </a:r>
          </a:p>
          <a:p>
            <a:r>
              <a:rPr lang="en-US" sz="2200" dirty="0">
                <a:latin typeface="Times New Roman" panose="02020603050405020304" pitchFamily="18" charset="0"/>
                <a:cs typeface="Times New Roman" panose="02020603050405020304" pitchFamily="18" charset="0"/>
              </a:rPr>
              <a:t>Node.js runs on various platforms (Windows, Linux, Unix, Mac OS X, etc.)</a:t>
            </a:r>
          </a:p>
          <a:p>
            <a:r>
              <a:rPr lang="en-US" sz="2200" dirty="0">
                <a:latin typeface="Times New Roman" panose="02020603050405020304" pitchFamily="18" charset="0"/>
                <a:cs typeface="Times New Roman" panose="02020603050405020304" pitchFamily="18" charset="0"/>
              </a:rPr>
              <a:t>Node.js uses JavaScript on the server</a:t>
            </a:r>
          </a:p>
          <a:p>
            <a:r>
              <a:rPr lang="en-US" sz="2200" dirty="0">
                <a:latin typeface="Times New Roman" panose="02020603050405020304" pitchFamily="18" charset="0"/>
                <a:cs typeface="Times New Roman" panose="02020603050405020304" pitchFamily="18" charset="0"/>
              </a:rPr>
              <a:t>Node.js also provides a rich library of various JavaScript modules to simplify the development of web applications.</a:t>
            </a:r>
          </a:p>
          <a:p>
            <a:r>
              <a:rPr lang="en-US" sz="2200" b="1" dirty="0">
                <a:latin typeface="Times New Roman" panose="02020603050405020304" pitchFamily="18" charset="0"/>
                <a:cs typeface="Times New Roman" panose="02020603050405020304" pitchFamily="18" charset="0"/>
              </a:rPr>
              <a:t>Node.js = Runtime Environment + JavaScript Library  </a:t>
            </a:r>
          </a:p>
          <a:p>
            <a:r>
              <a:rPr lang="en-US" sz="2400" dirty="0">
                <a:latin typeface="Times New Roman" panose="02020603050405020304" pitchFamily="18" charset="0"/>
                <a:cs typeface="Times New Roman" panose="02020603050405020304" pitchFamily="18" charset="0"/>
              </a:rPr>
              <a:t>It can be downloaded from this link </a:t>
            </a:r>
            <a:r>
              <a:rPr lang="en-US" sz="2400" dirty="0">
                <a:latin typeface="Times New Roman" panose="02020603050405020304" pitchFamily="18" charset="0"/>
                <a:cs typeface="Times New Roman" panose="02020603050405020304" pitchFamily="18" charset="0"/>
                <a:hlinkClick r:id="rId2"/>
              </a:rPr>
              <a:t>https://nodejs.org/en/</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Why Node.js?</a:t>
            </a:r>
          </a:p>
          <a:p>
            <a:pPr marL="0" indent="0">
              <a:buNone/>
            </a:pPr>
            <a:r>
              <a:rPr lang="en-US" sz="2400" dirty="0">
                <a:latin typeface="Times New Roman" panose="02020603050405020304" pitchFamily="18" charset="0"/>
                <a:cs typeface="Times New Roman" panose="02020603050405020304" pitchFamily="18" charset="0"/>
              </a:rPr>
              <a:t>Node.js uses asynchronous programming</a:t>
            </a:r>
            <a:r>
              <a:rPr lang="en-US" sz="2400" b="1"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A common task for a web server can be to open a file on the server and return the content to the client.</a:t>
            </a:r>
          </a:p>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Here is how PHP or ASP handles a file request:</a:t>
            </a:r>
          </a:p>
          <a:p>
            <a:r>
              <a:rPr lang="en-US" sz="2400" dirty="0">
                <a:latin typeface="Times New Roman" panose="02020603050405020304" pitchFamily="18" charset="0"/>
                <a:cs typeface="Times New Roman" panose="02020603050405020304" pitchFamily="18" charset="0"/>
              </a:rPr>
              <a:t>Sends the task to the computer's file system.</a:t>
            </a:r>
          </a:p>
          <a:p>
            <a:r>
              <a:rPr lang="en-US" sz="2400" dirty="0">
                <a:latin typeface="Times New Roman" panose="02020603050405020304" pitchFamily="18" charset="0"/>
                <a:cs typeface="Times New Roman" panose="02020603050405020304" pitchFamily="18" charset="0"/>
              </a:rPr>
              <a:t>Waits while the file system opens and reads the file.</a:t>
            </a:r>
          </a:p>
          <a:p>
            <a:r>
              <a:rPr lang="en-US" sz="2400" dirty="0">
                <a:latin typeface="Times New Roman" panose="02020603050405020304" pitchFamily="18" charset="0"/>
                <a:cs typeface="Times New Roman" panose="02020603050405020304" pitchFamily="18" charset="0"/>
              </a:rPr>
              <a:t>Returns the content to the client.</a:t>
            </a:r>
          </a:p>
          <a:p>
            <a:r>
              <a:rPr lang="en-US" sz="2400" dirty="0">
                <a:latin typeface="Times New Roman" panose="02020603050405020304" pitchFamily="18" charset="0"/>
                <a:cs typeface="Times New Roman" panose="02020603050405020304" pitchFamily="18" charset="0"/>
              </a:rPr>
              <a:t>Ready to handle the next request.</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1000"/>
                                        <p:tgtEl>
                                          <p:spTgt spid="3">
                                            <p:txEl>
                                              <p:pRg st="8" end="8"/>
                                            </p:txEl>
                                          </p:spTgt>
                                        </p:tgtEl>
                                      </p:cBhvr>
                                    </p:animEffect>
                                    <p:anim calcmode="lin" valueType="num">
                                      <p:cBhvr>
                                        <p:cTn id="5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Effect transition="in" filter="fade">
                                      <p:cBhvr>
                                        <p:cTn id="61" dur="1000"/>
                                        <p:tgtEl>
                                          <p:spTgt spid="3">
                                            <p:txEl>
                                              <p:pRg st="9" end="9"/>
                                            </p:txEl>
                                          </p:spTgt>
                                        </p:tgtEl>
                                      </p:cBhvr>
                                    </p:animEffect>
                                    <p:anim calcmode="lin" valueType="num">
                                      <p:cBhvr>
                                        <p:cTn id="6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10" end="10"/>
                                            </p:txEl>
                                          </p:spTgt>
                                        </p:tgtEl>
                                        <p:attrNameLst>
                                          <p:attrName>style.visibility</p:attrName>
                                        </p:attrNameLst>
                                      </p:cBhvr>
                                      <p:to>
                                        <p:strVal val="visible"/>
                                      </p:to>
                                    </p:set>
                                    <p:animEffect transition="in" filter="fade">
                                      <p:cBhvr>
                                        <p:cTn id="66" dur="1000"/>
                                        <p:tgtEl>
                                          <p:spTgt spid="3">
                                            <p:txEl>
                                              <p:pRg st="10" end="10"/>
                                            </p:txEl>
                                          </p:spTgt>
                                        </p:tgtEl>
                                      </p:cBhvr>
                                    </p:animEffect>
                                    <p:anim calcmode="lin" valueType="num">
                                      <p:cBhvr>
                                        <p:cTn id="6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Effect transition="in" filter="fade">
                                      <p:cBhvr>
                                        <p:cTn id="73" dur="1000"/>
                                        <p:tgtEl>
                                          <p:spTgt spid="3">
                                            <p:txEl>
                                              <p:pRg st="11" end="11"/>
                                            </p:txEl>
                                          </p:spTgt>
                                        </p:tgtEl>
                                      </p:cBhvr>
                                    </p:animEffect>
                                    <p:anim calcmode="lin" valueType="num">
                                      <p:cBhvr>
                                        <p:cTn id="7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3">
                                            <p:txEl>
                                              <p:pRg st="12" end="12"/>
                                            </p:txEl>
                                          </p:spTgt>
                                        </p:tgtEl>
                                        <p:attrNameLst>
                                          <p:attrName>style.visibility</p:attrName>
                                        </p:attrNameLst>
                                      </p:cBhvr>
                                      <p:to>
                                        <p:strVal val="visible"/>
                                      </p:to>
                                    </p:set>
                                    <p:animEffect transition="in" filter="fade">
                                      <p:cBhvr>
                                        <p:cTn id="80" dur="1000"/>
                                        <p:tgtEl>
                                          <p:spTgt spid="3">
                                            <p:txEl>
                                              <p:pRg st="12" end="12"/>
                                            </p:txEl>
                                          </p:spTgt>
                                        </p:tgtEl>
                                      </p:cBhvr>
                                    </p:animEffect>
                                    <p:anim calcmode="lin" valueType="num">
                                      <p:cBhvr>
                                        <p:cTn id="81"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3">
                                            <p:txEl>
                                              <p:pRg st="13" end="13"/>
                                            </p:txEl>
                                          </p:spTgt>
                                        </p:tgtEl>
                                        <p:attrNameLst>
                                          <p:attrName>style.visibility</p:attrName>
                                        </p:attrNameLst>
                                      </p:cBhvr>
                                      <p:to>
                                        <p:strVal val="visible"/>
                                      </p:to>
                                    </p:set>
                                    <p:animEffect transition="in" filter="fade">
                                      <p:cBhvr>
                                        <p:cTn id="87" dur="1000"/>
                                        <p:tgtEl>
                                          <p:spTgt spid="3">
                                            <p:txEl>
                                              <p:pRg st="13" end="13"/>
                                            </p:txEl>
                                          </p:spTgt>
                                        </p:tgtEl>
                                      </p:cBhvr>
                                    </p:animEffect>
                                    <p:anim calcmode="lin" valueType="num">
                                      <p:cBhvr>
                                        <p:cTn id="88"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nodeType="clickEffect">
                                  <p:stCondLst>
                                    <p:cond delay="0"/>
                                  </p:stCondLst>
                                  <p:childTnLst>
                                    <p:set>
                                      <p:cBhvr>
                                        <p:cTn id="93" dur="1" fill="hold">
                                          <p:stCondLst>
                                            <p:cond delay="0"/>
                                          </p:stCondLst>
                                        </p:cTn>
                                        <p:tgtEl>
                                          <p:spTgt spid="3">
                                            <p:txEl>
                                              <p:pRg st="14" end="14"/>
                                            </p:txEl>
                                          </p:spTgt>
                                        </p:tgtEl>
                                        <p:attrNameLst>
                                          <p:attrName>style.visibility</p:attrName>
                                        </p:attrNameLst>
                                      </p:cBhvr>
                                      <p:to>
                                        <p:strVal val="visible"/>
                                      </p:to>
                                    </p:set>
                                    <p:animEffect transition="in" filter="fade">
                                      <p:cBhvr>
                                        <p:cTn id="94" dur="1000"/>
                                        <p:tgtEl>
                                          <p:spTgt spid="3">
                                            <p:txEl>
                                              <p:pRg st="14" end="14"/>
                                            </p:txEl>
                                          </p:spTgt>
                                        </p:tgtEl>
                                      </p:cBhvr>
                                    </p:animEffect>
                                    <p:anim calcmode="lin" valueType="num">
                                      <p:cBhvr>
                                        <p:cTn id="95"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96"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nodeType="clickEffect">
                                  <p:stCondLst>
                                    <p:cond delay="0"/>
                                  </p:stCondLst>
                                  <p:childTnLst>
                                    <p:set>
                                      <p:cBhvr>
                                        <p:cTn id="100" dur="1" fill="hold">
                                          <p:stCondLst>
                                            <p:cond delay="0"/>
                                          </p:stCondLst>
                                        </p:cTn>
                                        <p:tgtEl>
                                          <p:spTgt spid="3">
                                            <p:txEl>
                                              <p:pRg st="15" end="15"/>
                                            </p:txEl>
                                          </p:spTgt>
                                        </p:tgtEl>
                                        <p:attrNameLst>
                                          <p:attrName>style.visibility</p:attrName>
                                        </p:attrNameLst>
                                      </p:cBhvr>
                                      <p:to>
                                        <p:strVal val="visible"/>
                                      </p:to>
                                    </p:set>
                                    <p:animEffect transition="in" filter="fade">
                                      <p:cBhvr>
                                        <p:cTn id="101" dur="1000"/>
                                        <p:tgtEl>
                                          <p:spTgt spid="3">
                                            <p:txEl>
                                              <p:pRg st="15" end="15"/>
                                            </p:txEl>
                                          </p:spTgt>
                                        </p:tgtEl>
                                      </p:cBhvr>
                                    </p:animEffect>
                                    <p:anim calcmode="lin" valueType="num">
                                      <p:cBhvr>
                                        <p:cTn id="102"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103"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3CCE9-2F65-1C1C-32B5-C49331D58BD1}"/>
              </a:ext>
            </a:extLst>
          </p:cNvPr>
          <p:cNvSpPr>
            <a:spLocks noGrp="1"/>
          </p:cNvSpPr>
          <p:nvPr>
            <p:ph type="title"/>
          </p:nvPr>
        </p:nvSpPr>
        <p:spPr/>
        <p:txBody>
          <a:bodyPr/>
          <a:lstStyle/>
          <a:p>
            <a:pPr algn="ctr"/>
            <a:r>
              <a:rPr lang="en-US" b="1" dirty="0">
                <a:latin typeface="Algerian" panose="04020705040A02060702" pitchFamily="82" charset="0"/>
              </a:rPr>
              <a:t>Node.js web-based Example</a:t>
            </a:r>
          </a:p>
        </p:txBody>
      </p:sp>
      <p:sp>
        <p:nvSpPr>
          <p:cNvPr id="3" name="Content Placeholder 2">
            <a:extLst>
              <a:ext uri="{FF2B5EF4-FFF2-40B4-BE49-F238E27FC236}">
                <a16:creationId xmlns:a16="http://schemas.microsoft.com/office/drawing/2014/main" id="{6EEF1131-FD9F-8366-ED9F-8EFD83452883}"/>
              </a:ext>
            </a:extLst>
          </p:cNvPr>
          <p:cNvSpPr>
            <a:spLocks noGrp="1"/>
          </p:cNvSpPr>
          <p:nvPr>
            <p:ph idx="1"/>
          </p:nvPr>
        </p:nvSpPr>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A node.js web application contains the following three parts:</a:t>
            </a:r>
          </a:p>
          <a:p>
            <a:pPr>
              <a:lnSpc>
                <a:spcPct val="150000"/>
              </a:lnSpc>
            </a:pPr>
            <a:r>
              <a:rPr lang="en-US" b="1" dirty="0">
                <a:latin typeface="Times New Roman" panose="02020603050405020304" pitchFamily="18" charset="0"/>
                <a:cs typeface="Times New Roman" panose="02020603050405020304" pitchFamily="18" charset="0"/>
              </a:rPr>
              <a:t>Import required modules:</a:t>
            </a:r>
            <a:r>
              <a:rPr lang="en-US" dirty="0">
                <a:latin typeface="Times New Roman" panose="02020603050405020304" pitchFamily="18" charset="0"/>
                <a:cs typeface="Times New Roman" panose="02020603050405020304" pitchFamily="18" charset="0"/>
              </a:rPr>
              <a:t> The "require" directive is used to load a Node.js module.</a:t>
            </a:r>
          </a:p>
          <a:p>
            <a:pPr>
              <a:lnSpc>
                <a:spcPct val="150000"/>
              </a:lnSpc>
            </a:pPr>
            <a:r>
              <a:rPr lang="en-US" b="1" dirty="0">
                <a:latin typeface="Times New Roman" panose="02020603050405020304" pitchFamily="18" charset="0"/>
                <a:cs typeface="Times New Roman" panose="02020603050405020304" pitchFamily="18" charset="0"/>
              </a:rPr>
              <a:t>Create server: </a:t>
            </a:r>
            <a:r>
              <a:rPr lang="en-US" dirty="0">
                <a:latin typeface="Times New Roman" panose="02020603050405020304" pitchFamily="18" charset="0"/>
                <a:cs typeface="Times New Roman" panose="02020603050405020304" pitchFamily="18" charset="0"/>
              </a:rPr>
              <a:t>we have to establish a server which will listen to client's request similar to Apache HTTP Server.</a:t>
            </a:r>
          </a:p>
          <a:p>
            <a:pPr>
              <a:lnSpc>
                <a:spcPct val="150000"/>
              </a:lnSpc>
            </a:pPr>
            <a:r>
              <a:rPr lang="en-US" b="1" dirty="0">
                <a:latin typeface="Times New Roman" panose="02020603050405020304" pitchFamily="18" charset="0"/>
                <a:cs typeface="Times New Roman" panose="02020603050405020304" pitchFamily="18" charset="0"/>
              </a:rPr>
              <a:t>Read request and return response:</a:t>
            </a:r>
            <a:r>
              <a:rPr lang="en-US" dirty="0">
                <a:latin typeface="Times New Roman" panose="02020603050405020304" pitchFamily="18" charset="0"/>
                <a:cs typeface="Times New Roman" panose="02020603050405020304" pitchFamily="18" charset="0"/>
              </a:rPr>
              <a:t> Server created in the second step will read HTTP request made by client which can be a browser or console and return the response.</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5636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490" y="76200"/>
            <a:ext cx="8229600" cy="381000"/>
          </a:xfrm>
        </p:spPr>
        <p:txBody>
          <a:bodyPr>
            <a:noAutofit/>
          </a:bodyPr>
          <a:lstStyle/>
          <a:p>
            <a:pPr algn="ctr"/>
            <a:r>
              <a:rPr lang="en-US" sz="2000" b="1" dirty="0"/>
              <a:t>How to create node.js web applications</a:t>
            </a:r>
            <a:endParaRPr lang="en-US" sz="2000" dirty="0"/>
          </a:p>
        </p:txBody>
      </p:sp>
      <p:sp>
        <p:nvSpPr>
          <p:cNvPr id="3" name="Content Placeholder 2"/>
          <p:cNvSpPr>
            <a:spLocks noGrp="1"/>
          </p:cNvSpPr>
          <p:nvPr>
            <p:ph idx="1"/>
          </p:nvPr>
        </p:nvSpPr>
        <p:spPr>
          <a:xfrm>
            <a:off x="152400" y="457200"/>
            <a:ext cx="8839200" cy="5943600"/>
          </a:xfrm>
        </p:spPr>
        <p:txBody>
          <a:bodyPr>
            <a:normAutofit fontScale="25000" lnSpcReduction="20000"/>
          </a:bodyPr>
          <a:lstStyle/>
          <a:p>
            <a:pPr marL="0" lvl="0" indent="0">
              <a:lnSpc>
                <a:spcPct val="120000"/>
              </a:lnSpc>
              <a:buNone/>
            </a:pPr>
            <a:r>
              <a:rPr lang="en-US" sz="6400" b="1" dirty="0">
                <a:latin typeface="Times New Roman" panose="02020603050405020304" pitchFamily="18" charset="0"/>
                <a:cs typeface="Times New Roman" panose="02020603050405020304" pitchFamily="18" charset="0"/>
              </a:rPr>
              <a:t>1</a:t>
            </a:r>
            <a:r>
              <a:rPr lang="en-US" sz="7200" b="1" dirty="0">
                <a:latin typeface="Times New Roman" panose="02020603050405020304" pitchFamily="18" charset="0"/>
                <a:cs typeface="Times New Roman" panose="02020603050405020304" pitchFamily="18" charset="0"/>
              </a:rPr>
              <a:t>. Import required module: </a:t>
            </a:r>
            <a:r>
              <a:rPr lang="en-US" sz="7200" dirty="0">
                <a:latin typeface="Times New Roman" panose="02020603050405020304" pitchFamily="18" charset="0"/>
                <a:cs typeface="Times New Roman" panose="02020603050405020304" pitchFamily="18" charset="0"/>
              </a:rPr>
              <a:t>We use the </a:t>
            </a:r>
            <a:r>
              <a:rPr lang="en-US" sz="7200" b="1" dirty="0">
                <a:latin typeface="Times New Roman" panose="02020603050405020304" pitchFamily="18" charset="0"/>
                <a:cs typeface="Times New Roman" panose="02020603050405020304" pitchFamily="18" charset="0"/>
              </a:rPr>
              <a:t>require</a:t>
            </a:r>
            <a:r>
              <a:rPr lang="en-US" sz="7200" dirty="0">
                <a:latin typeface="Times New Roman" panose="02020603050405020304" pitchFamily="18" charset="0"/>
                <a:cs typeface="Times New Roman" panose="02020603050405020304" pitchFamily="18" charset="0"/>
              </a:rPr>
              <a:t> directive to load the http module and store the returned HTTP instance into an http variable as  </a:t>
            </a:r>
            <a:r>
              <a:rPr lang="en-US" sz="7200" b="1" dirty="0" err="1">
                <a:latin typeface="Times New Roman" panose="02020603050405020304" pitchFamily="18" charset="0"/>
                <a:cs typeface="Times New Roman" panose="02020603050405020304" pitchFamily="18" charset="0"/>
              </a:rPr>
              <a:t>var</a:t>
            </a:r>
            <a:r>
              <a:rPr lang="en-US" sz="7200" b="1" dirty="0">
                <a:latin typeface="Times New Roman" panose="02020603050405020304" pitchFamily="18" charset="0"/>
                <a:cs typeface="Times New Roman" panose="02020603050405020304" pitchFamily="18" charset="0"/>
              </a:rPr>
              <a:t> http = require("http"); </a:t>
            </a:r>
          </a:p>
          <a:p>
            <a:pPr marL="0" lvl="0" indent="0">
              <a:lnSpc>
                <a:spcPct val="120000"/>
              </a:lnSpc>
              <a:buNone/>
            </a:pPr>
            <a:r>
              <a:rPr lang="en-US" sz="7200" b="1" dirty="0">
                <a:solidFill>
                  <a:srgbClr val="40424E"/>
                </a:solidFill>
                <a:latin typeface="Times New Roman" panose="02020603050405020304" pitchFamily="18" charset="0"/>
                <a:cs typeface="Times New Roman" panose="02020603050405020304" pitchFamily="18" charset="0"/>
              </a:rPr>
              <a:t>2. Create server:</a:t>
            </a:r>
            <a:r>
              <a:rPr lang="en-US" sz="7200" dirty="0">
                <a:solidFill>
                  <a:srgbClr val="40424E"/>
                </a:solidFill>
                <a:latin typeface="Times New Roman" panose="02020603050405020304" pitchFamily="18" charset="0"/>
                <a:cs typeface="Times New Roman" panose="02020603050405020304" pitchFamily="18" charset="0"/>
              </a:rPr>
              <a:t> Create a server to listen the client’s requests. Create server instance using </a:t>
            </a:r>
            <a:r>
              <a:rPr lang="en-US" sz="7200" i="1" dirty="0" err="1">
                <a:solidFill>
                  <a:srgbClr val="40424E"/>
                </a:solidFill>
                <a:latin typeface="Times New Roman" panose="02020603050405020304" pitchFamily="18" charset="0"/>
                <a:cs typeface="Times New Roman" panose="02020603050405020304" pitchFamily="18" charset="0"/>
              </a:rPr>
              <a:t>createServer</a:t>
            </a:r>
            <a:r>
              <a:rPr lang="en-US" sz="7200" i="1" dirty="0">
                <a:solidFill>
                  <a:srgbClr val="40424E"/>
                </a:solidFill>
                <a:latin typeface="Times New Roman" panose="02020603050405020304" pitchFamily="18" charset="0"/>
                <a:cs typeface="Times New Roman" panose="02020603050405020304" pitchFamily="18" charset="0"/>
              </a:rPr>
              <a:t>()</a:t>
            </a:r>
            <a:r>
              <a:rPr lang="en-US" sz="7200" dirty="0">
                <a:solidFill>
                  <a:srgbClr val="40424E"/>
                </a:solidFill>
                <a:latin typeface="Times New Roman" panose="02020603050405020304" pitchFamily="18" charset="0"/>
                <a:cs typeface="Times New Roman" panose="02020603050405020304" pitchFamily="18" charset="0"/>
              </a:rPr>
              <a:t> method. Bind server to port 8080 using listen method associated with server instance.</a:t>
            </a:r>
          </a:p>
          <a:p>
            <a:pPr>
              <a:lnSpc>
                <a:spcPct val="120000"/>
              </a:lnSpc>
            </a:pPr>
            <a:r>
              <a:rPr lang="en-US" sz="7200" b="1" dirty="0">
                <a:solidFill>
                  <a:srgbClr val="40424E"/>
                </a:solidFill>
                <a:latin typeface="Times New Roman" panose="02020603050405020304" pitchFamily="18" charset="0"/>
                <a:cs typeface="Times New Roman" panose="02020603050405020304" pitchFamily="18" charset="0"/>
              </a:rPr>
              <a:t>Syntax:</a:t>
            </a:r>
            <a:r>
              <a:rPr lang="en-US" sz="7200" dirty="0">
                <a:solidFill>
                  <a:srgbClr val="40424E"/>
                </a:solidFill>
                <a:latin typeface="Times New Roman" panose="02020603050405020304" pitchFamily="18" charset="0"/>
                <a:cs typeface="Times New Roman" panose="02020603050405020304" pitchFamily="18" charset="0"/>
              </a:rPr>
              <a:t>http.createServer().listen(8080);</a:t>
            </a:r>
          </a:p>
          <a:p>
            <a:pPr>
              <a:lnSpc>
                <a:spcPct val="120000"/>
              </a:lnSpc>
            </a:pPr>
            <a:r>
              <a:rPr lang="en-US" sz="7200" dirty="0">
                <a:latin typeface="Times New Roman" panose="02020603050405020304" pitchFamily="18" charset="0"/>
                <a:cs typeface="Times New Roman" panose="02020603050405020304" pitchFamily="18" charset="0"/>
              </a:rPr>
              <a:t>pass it a function with request and response parameters and write the sample implementation to return "Hello World".</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http.createServer</a:t>
            </a:r>
            <a:r>
              <a:rPr lang="en-US" sz="8000" dirty="0">
                <a:latin typeface="Times New Roman" panose="02020603050405020304" pitchFamily="18" charset="0"/>
                <a:cs typeface="Times New Roman" panose="02020603050405020304" pitchFamily="18" charset="0"/>
              </a:rPr>
              <a:t>(function (request, response) {  </a:t>
            </a:r>
          </a:p>
          <a:p>
            <a:pPr marL="0" indent="0">
              <a:lnSpc>
                <a:spcPct val="120000"/>
              </a:lnSpc>
              <a:buNone/>
            </a:pPr>
            <a:r>
              <a:rPr lang="en-US" sz="8000" dirty="0">
                <a:latin typeface="Times New Roman" panose="02020603050405020304" pitchFamily="18" charset="0"/>
                <a:cs typeface="Times New Roman" panose="02020603050405020304" pitchFamily="18" charset="0"/>
              </a:rPr>
              <a:t>   // Send the HTTP header   </a:t>
            </a:r>
          </a:p>
          <a:p>
            <a:pPr marL="0" indent="0">
              <a:lnSpc>
                <a:spcPct val="120000"/>
              </a:lnSpc>
              <a:buNone/>
            </a:pPr>
            <a:r>
              <a:rPr lang="en-US" sz="8000" dirty="0">
                <a:latin typeface="Times New Roman" panose="02020603050405020304" pitchFamily="18" charset="0"/>
                <a:cs typeface="Times New Roman" panose="02020603050405020304" pitchFamily="18" charset="0"/>
              </a:rPr>
              <a:t>   // HTTP Status: 200 : OK  </a:t>
            </a:r>
          </a:p>
          <a:p>
            <a:pPr marL="0" indent="0">
              <a:lnSpc>
                <a:spcPct val="120000"/>
              </a:lnSpc>
              <a:buNone/>
            </a:pPr>
            <a:r>
              <a:rPr lang="en-US" sz="8000" dirty="0">
                <a:latin typeface="Times New Roman" panose="02020603050405020304" pitchFamily="18" charset="0"/>
                <a:cs typeface="Times New Roman" panose="02020603050405020304" pitchFamily="18" charset="0"/>
              </a:rPr>
              <a:t>   // Content Type: text/plain  </a:t>
            </a:r>
          </a:p>
          <a:p>
            <a:pPr marL="0" indent="0">
              <a:lnSpc>
                <a:spcPct val="120000"/>
              </a:lnSpc>
              <a:buNone/>
            </a:pP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response.writeHead</a:t>
            </a:r>
            <a:r>
              <a:rPr lang="en-US" sz="8000" dirty="0">
                <a:latin typeface="Times New Roman" panose="02020603050405020304" pitchFamily="18" charset="0"/>
                <a:cs typeface="Times New Roman" panose="02020603050405020304" pitchFamily="18" charset="0"/>
              </a:rPr>
              <a:t>(200, {'Content-Type': 'text/plain'});  </a:t>
            </a:r>
          </a:p>
          <a:p>
            <a:pPr marL="0" indent="0">
              <a:lnSpc>
                <a:spcPct val="120000"/>
              </a:lnSpc>
              <a:buNone/>
            </a:pPr>
            <a:r>
              <a:rPr lang="en-US" sz="8000" dirty="0">
                <a:latin typeface="Times New Roman" panose="02020603050405020304" pitchFamily="18" charset="0"/>
                <a:cs typeface="Times New Roman" panose="02020603050405020304" pitchFamily="18" charset="0"/>
              </a:rPr>
              <a:t>   // Send the response body as "Hello World"  </a:t>
            </a:r>
          </a:p>
          <a:p>
            <a:pPr marL="0" indent="0">
              <a:lnSpc>
                <a:spcPct val="120000"/>
              </a:lnSpc>
              <a:buNone/>
            </a:pP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response.end</a:t>
            </a:r>
            <a:r>
              <a:rPr lang="en-US" sz="8000" dirty="0">
                <a:latin typeface="Times New Roman" panose="02020603050405020304" pitchFamily="18" charset="0"/>
                <a:cs typeface="Times New Roman" panose="02020603050405020304" pitchFamily="18" charset="0"/>
              </a:rPr>
              <a:t>('Hello World\n');  </a:t>
            </a:r>
          </a:p>
          <a:p>
            <a:pPr marL="0" indent="0">
              <a:lnSpc>
                <a:spcPct val="120000"/>
              </a:lnSpc>
              <a:buNone/>
            </a:pPr>
            <a:r>
              <a:rPr lang="en-US" sz="8000" dirty="0">
                <a:latin typeface="Times New Roman" panose="02020603050405020304" pitchFamily="18" charset="0"/>
                <a:cs typeface="Times New Roman" panose="02020603050405020304" pitchFamily="18" charset="0"/>
              </a:rPr>
              <a:t>}).listen(8080);                // Console will print the message  </a:t>
            </a:r>
          </a:p>
          <a:p>
            <a:pPr marL="0" indent="0">
              <a:lnSpc>
                <a:spcPct val="120000"/>
              </a:lnSpc>
              <a:buNone/>
            </a:pPr>
            <a:r>
              <a:rPr lang="en-US" sz="8000" dirty="0">
                <a:latin typeface="Times New Roman" panose="02020603050405020304" pitchFamily="18" charset="0"/>
                <a:cs typeface="Times New Roman" panose="02020603050405020304" pitchFamily="18" charset="0"/>
              </a:rPr>
              <a:t>console.log('Server running at http://127.0.0.1:8081/');  </a:t>
            </a:r>
          </a:p>
          <a:p>
            <a:pPr>
              <a:lnSpc>
                <a:spcPct val="120000"/>
              </a:lnSpc>
            </a:pPr>
            <a:endParaRPr lang="en-US" sz="3800" dirty="0">
              <a:solidFill>
                <a:srgbClr val="40424E"/>
              </a:solidFill>
              <a:latin typeface="Times New Roman" panose="02020603050405020304" pitchFamily="18" charset="0"/>
              <a:cs typeface="Times New Roman" panose="02020603050405020304" pitchFamily="18" charset="0"/>
            </a:endParaRPr>
          </a:p>
          <a:p>
            <a:pPr marL="0" lvl="0" indent="0">
              <a:lnSpc>
                <a:spcPct val="120000"/>
              </a:lnSpc>
              <a:buNone/>
            </a:pPr>
            <a:br>
              <a:rPr lang="en-US" sz="2000" dirty="0">
                <a:solidFill>
                  <a:srgbClr val="40424E"/>
                </a:solidFill>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a:p>
            <a:pPr>
              <a:lnSpc>
                <a:spcPct val="12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333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31392"/>
          </a:xfrm>
        </p:spPr>
        <p:txBody>
          <a:bodyPr>
            <a:normAutofit fontScale="90000"/>
          </a:bodyPr>
          <a:lstStyle/>
          <a:p>
            <a:r>
              <a:rPr lang="en-US" sz="2700" b="1" dirty="0">
                <a:latin typeface="Times New Roman" panose="02020603050405020304" pitchFamily="18" charset="0"/>
                <a:cs typeface="Times New Roman" panose="02020603050405020304" pitchFamily="18" charset="0"/>
              </a:rPr>
              <a:t>3.Combine step1 and step2 together</a:t>
            </a:r>
            <a:r>
              <a:rPr lang="en-US" sz="2700" dirty="0">
                <a:latin typeface="Times New Roman" panose="02020603050405020304" pitchFamily="18" charset="0"/>
                <a:cs typeface="Times New Roman" panose="02020603050405020304" pitchFamily="18" charset="0"/>
              </a:rPr>
              <a:t> in a file named “first.js".</a:t>
            </a:r>
            <a:br>
              <a:rPr lang="en-US" sz="2700"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4876800"/>
          </a:xfrm>
        </p:spPr>
        <p:txBody>
          <a:bodyPr>
            <a:normAutofit lnSpcReduction="1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var http = require("http");  </a:t>
            </a:r>
          </a:p>
          <a:p>
            <a:pPr marL="0" indent="0">
              <a:buNone/>
            </a:pPr>
            <a:r>
              <a:rPr lang="en-US" dirty="0" err="1">
                <a:latin typeface="Times New Roman" panose="02020603050405020304" pitchFamily="18" charset="0"/>
                <a:cs typeface="Times New Roman" panose="02020603050405020304" pitchFamily="18" charset="0"/>
              </a:rPr>
              <a:t>http.createServer</a:t>
            </a:r>
            <a:r>
              <a:rPr lang="en-US" dirty="0">
                <a:latin typeface="Times New Roman" panose="02020603050405020304" pitchFamily="18" charset="0"/>
                <a:cs typeface="Times New Roman" panose="02020603050405020304" pitchFamily="18" charset="0"/>
              </a:rPr>
              <a:t>(function (request, response) {  </a:t>
            </a:r>
          </a:p>
          <a:p>
            <a:pPr marL="0" indent="0">
              <a:buNone/>
            </a:pPr>
            <a:r>
              <a:rPr lang="en-US" dirty="0">
                <a:latin typeface="Times New Roman" panose="02020603050405020304" pitchFamily="18" charset="0"/>
                <a:cs typeface="Times New Roman" panose="02020603050405020304" pitchFamily="18" charset="0"/>
              </a:rPr>
              <a:t> // Send the HTTP header   </a:t>
            </a:r>
          </a:p>
          <a:p>
            <a:pPr marL="0" indent="0">
              <a:buNone/>
            </a:pPr>
            <a:r>
              <a:rPr lang="en-US" dirty="0">
                <a:latin typeface="Times New Roman" panose="02020603050405020304" pitchFamily="18" charset="0"/>
                <a:cs typeface="Times New Roman" panose="02020603050405020304" pitchFamily="18" charset="0"/>
              </a:rPr>
              <a:t>   // HTTP Status: 200 : OK  </a:t>
            </a:r>
          </a:p>
          <a:p>
            <a:pPr marL="0" indent="0">
              <a:buNone/>
            </a:pPr>
            <a:r>
              <a:rPr lang="en-US" dirty="0">
                <a:latin typeface="Times New Roman" panose="02020603050405020304" pitchFamily="18" charset="0"/>
                <a:cs typeface="Times New Roman" panose="02020603050405020304" pitchFamily="18" charset="0"/>
              </a:rPr>
              <a:t>   // Content Type: text/plain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response.writeHead</a:t>
            </a:r>
            <a:r>
              <a:rPr lang="en-US" dirty="0">
                <a:latin typeface="Times New Roman" panose="02020603050405020304" pitchFamily="18" charset="0"/>
                <a:cs typeface="Times New Roman" panose="02020603050405020304" pitchFamily="18" charset="0"/>
              </a:rPr>
              <a:t>(200, {'Content-Type': 'text/plain'});  </a:t>
            </a:r>
          </a:p>
          <a:p>
            <a:pPr marL="0" indent="0">
              <a:buNone/>
            </a:pPr>
            <a:r>
              <a:rPr lang="en-US" dirty="0">
                <a:latin typeface="Times New Roman" panose="02020603050405020304" pitchFamily="18" charset="0"/>
                <a:cs typeface="Times New Roman" panose="02020603050405020304" pitchFamily="18" charset="0"/>
              </a:rPr>
              <a:t>   // Send the response body as "Hello World"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response.end</a:t>
            </a:r>
            <a:r>
              <a:rPr lang="en-US" dirty="0">
                <a:latin typeface="Times New Roman" panose="02020603050405020304" pitchFamily="18" charset="0"/>
                <a:cs typeface="Times New Roman" panose="02020603050405020304" pitchFamily="18" charset="0"/>
              </a:rPr>
              <a:t>('Hello World\n');  </a:t>
            </a:r>
          </a:p>
          <a:p>
            <a:pPr marL="0" indent="0">
              <a:buNone/>
            </a:pPr>
            <a:r>
              <a:rPr lang="en-US" dirty="0">
                <a:latin typeface="Times New Roman" panose="02020603050405020304" pitchFamily="18" charset="0"/>
                <a:cs typeface="Times New Roman" panose="02020603050405020304" pitchFamily="18" charset="0"/>
              </a:rPr>
              <a:t>}).listen(8080);  </a:t>
            </a:r>
          </a:p>
          <a:p>
            <a:pPr marL="0" indent="0">
              <a:buNone/>
            </a:pPr>
            <a:r>
              <a:rPr lang="en-US" dirty="0">
                <a:latin typeface="Times New Roman" panose="02020603050405020304" pitchFamily="18" charset="0"/>
                <a:cs typeface="Times New Roman" panose="02020603050405020304" pitchFamily="18" charset="0"/>
              </a:rPr>
              <a:t>// Console will print the message  </a:t>
            </a:r>
          </a:p>
          <a:p>
            <a:pPr marL="0" indent="0">
              <a:buNone/>
            </a:pPr>
            <a:r>
              <a:rPr lang="en-US" dirty="0">
                <a:latin typeface="Times New Roman" panose="02020603050405020304" pitchFamily="18" charset="0"/>
                <a:cs typeface="Times New Roman" panose="02020603050405020304" pitchFamily="18" charset="0"/>
              </a:rPr>
              <a:t>console.log('Server running at http://127.0.0.1:8080/');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679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a:t>
            </a:r>
            <a:r>
              <a:rPr lang="en-US" sz="3200" b="1" dirty="0"/>
              <a:t>Code Explanation</a:t>
            </a:r>
            <a:endParaRPr lang="en-US" sz="3200" dirty="0"/>
          </a:p>
        </p:txBody>
      </p:sp>
      <p:sp>
        <p:nvSpPr>
          <p:cNvPr id="3" name="Content Placeholder 2"/>
          <p:cNvSpPr>
            <a:spLocks noGrp="1"/>
          </p:cNvSpPr>
          <p:nvPr>
            <p:ph idx="1"/>
          </p:nvPr>
        </p:nvSpPr>
        <p:spPr/>
        <p:txBody>
          <a:bodyPr>
            <a:normAutofit fontScale="92500"/>
          </a:bodyPr>
          <a:lstStyle/>
          <a:p>
            <a:r>
              <a:rPr lang="en-US" dirty="0"/>
              <a:t>The basic functionality of the "require" function is that it reads a</a:t>
            </a:r>
            <a:r>
              <a:rPr lang="en-US" dirty="0">
                <a:hlinkClick r:id="rId2"/>
              </a:rPr>
              <a:t> JavaScript </a:t>
            </a:r>
            <a:r>
              <a:rPr lang="en-US" dirty="0"/>
              <a:t>file, executes the file, and then proceeds to return an object. Using this object, one can then use the various functionalities available in the module called by the require function. So in our case, since we want to use the functionality of HTTP and we are using the require(http) command.</a:t>
            </a:r>
          </a:p>
          <a:p>
            <a:r>
              <a:rPr lang="en-US" dirty="0"/>
              <a:t>In this 2</a:t>
            </a:r>
            <a:r>
              <a:rPr lang="en-US" baseline="30000" dirty="0"/>
              <a:t>nd</a:t>
            </a:r>
            <a:r>
              <a:rPr lang="en-US" dirty="0"/>
              <a:t> line of code, we are creating a server application which is based on a simple function. This function is called, whenever a request is made to our server application.</a:t>
            </a:r>
          </a:p>
          <a:p>
            <a:r>
              <a:rPr lang="en-US" dirty="0"/>
              <a:t>When a request is received, we are asking our function to return a "Hello World" response to the client. The </a:t>
            </a:r>
            <a:r>
              <a:rPr lang="en-US" dirty="0" err="1"/>
              <a:t>writeHead</a:t>
            </a:r>
            <a:r>
              <a:rPr lang="en-US" dirty="0"/>
              <a:t> function is used to send header data to the client, and while the end function will close the connection to the client.</a:t>
            </a:r>
          </a:p>
          <a:p>
            <a:r>
              <a:rPr lang="en-US" dirty="0"/>
              <a:t>We are then using the </a:t>
            </a:r>
            <a:r>
              <a:rPr lang="en-US" dirty="0" err="1"/>
              <a:t>server.listen</a:t>
            </a:r>
            <a:r>
              <a:rPr lang="en-US" dirty="0"/>
              <a:t> function to make our server application listen to client requests on port no 8080. You can specify any available port over here.</a:t>
            </a:r>
          </a:p>
          <a:p>
            <a:endParaRPr lang="en-US" dirty="0"/>
          </a:p>
        </p:txBody>
      </p:sp>
    </p:spTree>
    <p:extLst>
      <p:ext uri="{BB962C8B-B14F-4D97-AF65-F5344CB8AC3E}">
        <p14:creationId xmlns:p14="http://schemas.microsoft.com/office/powerpoint/2010/main" val="4094039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3200" b="1" dirty="0"/>
              <a:t>Executing the code</a:t>
            </a:r>
            <a:endParaRPr lang="en-US" sz="3200" dirty="0"/>
          </a:p>
        </p:txBody>
      </p:sp>
      <p:sp>
        <p:nvSpPr>
          <p:cNvPr id="3" name="Content Placeholder 2"/>
          <p:cNvSpPr>
            <a:spLocks noGrp="1"/>
          </p:cNvSpPr>
          <p:nvPr>
            <p:ph idx="1"/>
          </p:nvPr>
        </p:nvSpPr>
        <p:spPr>
          <a:xfrm>
            <a:off x="290391" y="1371601"/>
            <a:ext cx="8373218" cy="5965824"/>
          </a:xfrm>
        </p:spPr>
        <p:txBody>
          <a:bodyPr/>
          <a:lstStyle/>
          <a:p>
            <a:r>
              <a:rPr lang="en-US" dirty="0"/>
              <a:t>Save the file on </a:t>
            </a:r>
          </a:p>
          <a:p>
            <a:r>
              <a:rPr lang="en-US" dirty="0"/>
              <a:t>our computer: C:\Users\Your Name\ first.js</a:t>
            </a:r>
          </a:p>
          <a:p>
            <a:r>
              <a:rPr lang="en-US" dirty="0"/>
              <a:t>In the command prompt, navigate to the folder where the file is stored. Enter the command Node main.js</a:t>
            </a:r>
          </a:p>
          <a:p>
            <a:r>
              <a:rPr lang="en-US" dirty="0"/>
              <a:t>Now, our computer works as a server! If anyone tries to access your computer on port 8080, they will get a "Hello World!" message in return!</a:t>
            </a:r>
          </a:p>
          <a:p>
            <a:r>
              <a:rPr lang="en-US" dirty="0"/>
              <a:t>Start our internet browser, and type in the address: </a:t>
            </a:r>
            <a:r>
              <a:rPr lang="en-US" dirty="0">
                <a:hlinkClick r:id="rId2"/>
              </a:rPr>
              <a:t>http://localhost:8080</a:t>
            </a:r>
            <a:endParaRPr lang="en-US" dirty="0"/>
          </a:p>
          <a:p>
            <a:endParaRPr lang="en-US" dirty="0"/>
          </a:p>
          <a:p>
            <a:r>
              <a:rPr lang="en-US" dirty="0"/>
              <a:t>Output: </a:t>
            </a:r>
          </a:p>
          <a:p>
            <a:endParaRPr lang="en-US" dirty="0"/>
          </a:p>
          <a:p>
            <a:endParaRPr lang="en-US" dirty="0"/>
          </a:p>
          <a:p>
            <a:endParaRPr lang="en-US" dirty="0"/>
          </a:p>
        </p:txBody>
      </p:sp>
      <p:pic>
        <p:nvPicPr>
          <p:cNvPr id="4098" name="Picture 2" descr="https://www.guru99.com/images/NodeJS/Helloword_nodejs_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5638800"/>
            <a:ext cx="3275634" cy="1017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597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8229600" cy="731520"/>
          </a:xfrm>
        </p:spPr>
        <p:txBody>
          <a:bodyPr>
            <a:normAutofit/>
          </a:bodyPr>
          <a:lstStyle/>
          <a:p>
            <a:pPr algn="ctr"/>
            <a:r>
              <a:rPr lang="en-US" sz="3600" dirty="0"/>
              <a:t>Initiate the Node.js File</a:t>
            </a:r>
          </a:p>
        </p:txBody>
      </p:sp>
      <p:sp>
        <p:nvSpPr>
          <p:cNvPr id="3" name="Content Placeholder 2"/>
          <p:cNvSpPr>
            <a:spLocks noGrp="1"/>
          </p:cNvSpPr>
          <p:nvPr>
            <p:ph idx="1"/>
          </p:nvPr>
        </p:nvSpPr>
        <p:spPr>
          <a:xfrm>
            <a:off x="457200" y="1676400"/>
            <a:ext cx="8229600" cy="4648200"/>
          </a:xfrm>
        </p:spPr>
        <p:txBody>
          <a:bodyPr/>
          <a:lstStyle/>
          <a:p>
            <a:pPr>
              <a:lnSpc>
                <a:spcPct val="150000"/>
              </a:lnSpc>
            </a:pPr>
            <a:r>
              <a:rPr lang="en-US" dirty="0">
                <a:latin typeface="Times New Roman" panose="02020603050405020304" pitchFamily="18" charset="0"/>
                <a:cs typeface="Times New Roman" panose="02020603050405020304" pitchFamily="18" charset="0"/>
              </a:rPr>
              <a:t>The file we have created must be initiated by Node.js before any action can take place.</a:t>
            </a:r>
          </a:p>
          <a:p>
            <a:pPr>
              <a:lnSpc>
                <a:spcPct val="150000"/>
              </a:lnSpc>
            </a:pPr>
            <a:r>
              <a:rPr lang="en-US" dirty="0">
                <a:latin typeface="Times New Roman" panose="02020603050405020304" pitchFamily="18" charset="0"/>
                <a:cs typeface="Times New Roman" panose="02020603050405020304" pitchFamily="18" charset="0"/>
              </a:rPr>
              <a:t>Start your command line interface, </a:t>
            </a:r>
          </a:p>
          <a:p>
            <a:pPr lvl="1">
              <a:lnSpc>
                <a:spcPct val="150000"/>
              </a:lnSpc>
            </a:pPr>
            <a:r>
              <a:rPr lang="en-US" dirty="0">
                <a:latin typeface="Times New Roman" panose="02020603050405020304" pitchFamily="18" charset="0"/>
                <a:cs typeface="Times New Roman" panose="02020603050405020304" pitchFamily="18" charset="0"/>
              </a:rPr>
              <a:t>For Windows users, press the start button and look for "Command Prompt", or simply write "</a:t>
            </a:r>
            <a:r>
              <a:rPr lang="en-US" dirty="0" err="1">
                <a:latin typeface="Times New Roman" panose="02020603050405020304" pitchFamily="18" charset="0"/>
                <a:cs typeface="Times New Roman" panose="02020603050405020304" pitchFamily="18" charset="0"/>
              </a:rPr>
              <a:t>cmd</a:t>
            </a:r>
            <a:r>
              <a:rPr lang="en-US" dirty="0">
                <a:latin typeface="Times New Roman" panose="02020603050405020304" pitchFamily="18" charset="0"/>
                <a:cs typeface="Times New Roman" panose="02020603050405020304" pitchFamily="18" charset="0"/>
              </a:rPr>
              <a:t>" in the search field.</a:t>
            </a:r>
          </a:p>
          <a:p>
            <a:pPr lvl="1">
              <a:lnSpc>
                <a:spcPct val="150000"/>
              </a:lnSpc>
            </a:pPr>
            <a:r>
              <a:rPr lang="en-US" dirty="0">
                <a:latin typeface="Times New Roman" panose="02020603050405020304" pitchFamily="18" charset="0"/>
                <a:cs typeface="Times New Roman" panose="02020603050405020304" pitchFamily="18" charset="0"/>
              </a:rPr>
              <a:t>Navigate to the folder that contains the file "first.js“</a:t>
            </a:r>
          </a:p>
          <a:p>
            <a:pPr lvl="1">
              <a:lnSpc>
                <a:spcPct val="150000"/>
              </a:lnSpc>
              <a:buNone/>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Type  node first.js and hit enter</a:t>
            </a:r>
          </a:p>
          <a:p>
            <a:pPr>
              <a:lnSpc>
                <a:spcPct val="150000"/>
              </a:lnSpc>
            </a:pPr>
            <a:r>
              <a:rPr lang="en-US" dirty="0">
                <a:latin typeface="Times New Roman" panose="02020603050405020304" pitchFamily="18" charset="0"/>
                <a:cs typeface="Times New Roman" panose="02020603050405020304" pitchFamily="18" charset="0"/>
              </a:rPr>
              <a:t>Now, our computer works as a server!</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6034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Check Output</a:t>
            </a:r>
          </a:p>
        </p:txBody>
      </p:sp>
      <p:sp>
        <p:nvSpPr>
          <p:cNvPr id="3" name="Content Placeholder 2"/>
          <p:cNvSpPr>
            <a:spLocks noGrp="1"/>
          </p:cNvSpPr>
          <p:nvPr>
            <p:ph idx="1"/>
          </p:nvPr>
        </p:nvSpPr>
        <p:spPr>
          <a:xfrm>
            <a:off x="648315" y="1447800"/>
            <a:ext cx="7886700" cy="4876800"/>
          </a:xfrm>
        </p:spPr>
        <p:txBody>
          <a:bodyPr/>
          <a:lstStyle/>
          <a:p>
            <a:pPr>
              <a:lnSpc>
                <a:spcPct val="150000"/>
              </a:lnSpc>
            </a:pPr>
            <a:r>
              <a:rPr lang="en-US" dirty="0">
                <a:latin typeface="Times New Roman" panose="02020603050405020304" pitchFamily="18" charset="0"/>
                <a:cs typeface="Times New Roman" panose="02020603050405020304" pitchFamily="18" charset="0"/>
              </a:rPr>
              <a:t>If we try to access your computer on port 8080, we will get a "Hello World!" message in return!</a:t>
            </a:r>
          </a:p>
          <a:p>
            <a:pPr>
              <a:lnSpc>
                <a:spcPct val="150000"/>
              </a:lnSpc>
            </a:pPr>
            <a:r>
              <a:rPr lang="en-US" dirty="0">
                <a:latin typeface="Times New Roman" panose="02020603050405020304" pitchFamily="18" charset="0"/>
                <a:cs typeface="Times New Roman" panose="02020603050405020304" pitchFamily="18" charset="0"/>
              </a:rPr>
              <a:t>To Check</a:t>
            </a:r>
          </a:p>
          <a:p>
            <a:pPr lvl="1">
              <a:lnSpc>
                <a:spcPct val="150000"/>
              </a:lnSpc>
            </a:pPr>
            <a:r>
              <a:rPr lang="en-US" dirty="0">
                <a:latin typeface="Times New Roman" panose="02020603050405020304" pitchFamily="18" charset="0"/>
                <a:cs typeface="Times New Roman" panose="02020603050405020304" pitchFamily="18" charset="0"/>
              </a:rPr>
              <a:t>Start your web browser, and type in the address: http://localhost:8080</a:t>
            </a:r>
          </a:p>
          <a:p>
            <a:pPr marL="0" indent="0">
              <a:lnSpc>
                <a:spcPct val="150000"/>
              </a:lnSpc>
              <a:buNone/>
            </a:pPr>
            <a:r>
              <a:rPr lang="en-US" b="1" dirty="0">
                <a:latin typeface="Times New Roman" panose="02020603050405020304" pitchFamily="18" charset="0"/>
                <a:cs typeface="Times New Roman" panose="02020603050405020304" pitchFamily="18" charset="0"/>
              </a:rPr>
              <a:t>Node.js Modules</a:t>
            </a:r>
          </a:p>
          <a:p>
            <a:pPr marL="0" indent="0">
              <a:buNone/>
            </a:pPr>
            <a:r>
              <a:rPr lang="en-US" dirty="0">
                <a:latin typeface="Times New Roman" panose="02020603050405020304" pitchFamily="18" charset="0"/>
                <a:cs typeface="Times New Roman" panose="02020603050405020304" pitchFamily="18" charset="0"/>
              </a:rPr>
              <a:t>What is a Module in Node.js?</a:t>
            </a:r>
          </a:p>
          <a:p>
            <a:r>
              <a:rPr lang="en-US" dirty="0">
                <a:latin typeface="Times New Roman" panose="02020603050405020304" pitchFamily="18" charset="0"/>
                <a:cs typeface="Times New Roman" panose="02020603050405020304" pitchFamily="18" charset="0"/>
              </a:rPr>
              <a:t>Consider modules to be the same as JavaScript libraries.</a:t>
            </a:r>
          </a:p>
          <a:p>
            <a:r>
              <a:rPr lang="en-US" dirty="0">
                <a:latin typeface="Times New Roman" panose="02020603050405020304" pitchFamily="18" charset="0"/>
                <a:cs typeface="Times New Roman" panose="02020603050405020304" pitchFamily="18" charset="0"/>
              </a:rPr>
              <a:t>Node.js has a set of built-in modules which you can use without any further installation.</a:t>
            </a:r>
          </a:p>
          <a:p>
            <a:pPr marL="0" indent="0">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4359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Include Modules</a:t>
            </a:r>
          </a:p>
        </p:txBody>
      </p:sp>
      <p:sp>
        <p:nvSpPr>
          <p:cNvPr id="3" name="Content Placeholder 2"/>
          <p:cNvSpPr>
            <a:spLocks noGrp="1"/>
          </p:cNvSpPr>
          <p:nvPr>
            <p:ph idx="1"/>
          </p:nvPr>
        </p:nvSpPr>
        <p:spPr/>
        <p:txBody>
          <a:bodyPr/>
          <a:lstStyle/>
          <a:p>
            <a:r>
              <a:rPr lang="en-US" dirty="0"/>
              <a:t>To include a module, use the require() function with the name of the module:</a:t>
            </a:r>
          </a:p>
          <a:p>
            <a:r>
              <a:rPr lang="en-US" dirty="0"/>
              <a:t>Ex:</a:t>
            </a:r>
          </a:p>
          <a:p>
            <a:pPr lvl="1"/>
            <a:r>
              <a:rPr lang="en-US" dirty="0" err="1"/>
              <a:t>var</a:t>
            </a:r>
            <a:r>
              <a:rPr lang="en-US" dirty="0"/>
              <a:t> http = require('http');</a:t>
            </a:r>
          </a:p>
          <a:p>
            <a:pPr lvl="1"/>
            <a:r>
              <a:rPr lang="en-US" dirty="0"/>
              <a:t>Now your application has access to the HTTP module, and is able to create a server:</a:t>
            </a:r>
          </a:p>
          <a:p>
            <a:pPr lvl="1">
              <a:buNone/>
            </a:pPr>
            <a:endParaRPr lang="en-US" dirty="0"/>
          </a:p>
          <a:p>
            <a:endParaRPr lang="en-US" dirty="0"/>
          </a:p>
        </p:txBody>
      </p:sp>
    </p:spTree>
    <p:extLst>
      <p:ext uri="{BB962C8B-B14F-4D97-AF65-F5344CB8AC3E}">
        <p14:creationId xmlns:p14="http://schemas.microsoft.com/office/powerpoint/2010/main" val="3324191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Create our Own Modules</a:t>
            </a:r>
          </a:p>
        </p:txBody>
      </p:sp>
      <p:sp>
        <p:nvSpPr>
          <p:cNvPr id="3" name="Content Placeholder 2"/>
          <p:cNvSpPr>
            <a:spLocks noGrp="1"/>
          </p:cNvSpPr>
          <p:nvPr>
            <p:ph idx="1"/>
          </p:nvPr>
        </p:nvSpPr>
        <p:spPr/>
        <p:txBody>
          <a:bodyPr>
            <a:normAutofit/>
          </a:bodyPr>
          <a:lstStyle/>
          <a:p>
            <a:r>
              <a:rPr lang="en-US" dirty="0"/>
              <a:t>we can create your own modules, and easily include them in our applications.</a:t>
            </a:r>
          </a:p>
          <a:p>
            <a:r>
              <a:rPr lang="en-US" dirty="0"/>
              <a:t>The following example creates a module that returns a date and time object:</a:t>
            </a:r>
          </a:p>
          <a:p>
            <a:pPr lvl="1"/>
            <a:r>
              <a:rPr lang="en-US" dirty="0" err="1"/>
              <a:t>exports.myDateTime</a:t>
            </a:r>
            <a:r>
              <a:rPr lang="en-US" dirty="0"/>
              <a:t> = function () {</a:t>
            </a:r>
            <a:br>
              <a:rPr lang="en-US" dirty="0"/>
            </a:br>
            <a:r>
              <a:rPr lang="en-US" dirty="0"/>
              <a:t>  return Date();</a:t>
            </a:r>
            <a:br>
              <a:rPr lang="en-US" dirty="0"/>
            </a:br>
            <a:r>
              <a:rPr lang="en-US" dirty="0"/>
              <a:t>};</a:t>
            </a:r>
          </a:p>
          <a:p>
            <a:r>
              <a:rPr lang="en-US" dirty="0"/>
              <a:t>Use the exports keyword to make properties and methods available outside the module file.</a:t>
            </a:r>
          </a:p>
          <a:p>
            <a:r>
              <a:rPr lang="en-US" dirty="0"/>
              <a:t>Save the code above in a file called "firstmodule.js"</a:t>
            </a:r>
          </a:p>
          <a:p>
            <a:endParaRPr lang="en-US" dirty="0"/>
          </a:p>
        </p:txBody>
      </p:sp>
    </p:spTree>
    <p:extLst>
      <p:ext uri="{BB962C8B-B14F-4D97-AF65-F5344CB8AC3E}">
        <p14:creationId xmlns:p14="http://schemas.microsoft.com/office/powerpoint/2010/main" val="2259907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Include our Own Module</a:t>
            </a:r>
          </a:p>
        </p:txBody>
      </p:sp>
      <p:sp>
        <p:nvSpPr>
          <p:cNvPr id="3" name="Content Placeholder 2"/>
          <p:cNvSpPr>
            <a:spLocks noGrp="1"/>
          </p:cNvSpPr>
          <p:nvPr>
            <p:ph idx="1"/>
          </p:nvPr>
        </p:nvSpPr>
        <p:spPr/>
        <p:txBody>
          <a:bodyPr>
            <a:normAutofit/>
          </a:bodyPr>
          <a:lstStyle/>
          <a:p>
            <a:r>
              <a:rPr lang="en-US" dirty="0"/>
              <a:t>Now we can include and use the module in any of our Node.js files</a:t>
            </a:r>
          </a:p>
          <a:p>
            <a:r>
              <a:rPr lang="en-US" dirty="0"/>
              <a:t>Use the module "</a:t>
            </a:r>
            <a:r>
              <a:rPr lang="en-US" dirty="0" err="1"/>
              <a:t>firstmodule</a:t>
            </a:r>
            <a:r>
              <a:rPr lang="en-US" dirty="0"/>
              <a:t>" in a Node.js file:</a:t>
            </a:r>
          </a:p>
          <a:p>
            <a:pPr>
              <a:buNone/>
            </a:pPr>
            <a:endParaRPr lang="en-US" dirty="0"/>
          </a:p>
          <a:p>
            <a:r>
              <a:rPr lang="en-US" dirty="0" err="1"/>
              <a:t>var</a:t>
            </a:r>
            <a:r>
              <a:rPr lang="en-US" dirty="0"/>
              <a:t> http = require('http');</a:t>
            </a:r>
            <a:br>
              <a:rPr lang="en-US" dirty="0"/>
            </a:br>
            <a:r>
              <a:rPr lang="en-US" b="1" dirty="0" err="1"/>
              <a:t>var</a:t>
            </a:r>
            <a:r>
              <a:rPr lang="en-US" b="1" dirty="0"/>
              <a:t> </a:t>
            </a:r>
            <a:r>
              <a:rPr lang="en-US" b="1" dirty="0" err="1"/>
              <a:t>dt</a:t>
            </a:r>
            <a:r>
              <a:rPr lang="en-US" b="1" dirty="0"/>
              <a:t> = require('./</a:t>
            </a:r>
            <a:r>
              <a:rPr lang="en-US" b="1" dirty="0" err="1"/>
              <a:t>firstmodule</a:t>
            </a:r>
            <a:r>
              <a:rPr lang="en-US" b="1" dirty="0"/>
              <a:t>');</a:t>
            </a:r>
            <a:br>
              <a:rPr lang="en-US" b="1" dirty="0"/>
            </a:br>
            <a:br>
              <a:rPr lang="en-US" dirty="0"/>
            </a:br>
            <a:r>
              <a:rPr lang="en-US" dirty="0" err="1"/>
              <a:t>http.createServer</a:t>
            </a:r>
            <a:r>
              <a:rPr lang="en-US" dirty="0"/>
              <a:t>(function (</a:t>
            </a:r>
            <a:r>
              <a:rPr lang="en-US" dirty="0" err="1"/>
              <a:t>req</a:t>
            </a:r>
            <a:r>
              <a:rPr lang="en-US" dirty="0"/>
              <a:t>, res) {</a:t>
            </a:r>
            <a:br>
              <a:rPr lang="en-US" dirty="0"/>
            </a:br>
            <a:r>
              <a:rPr lang="en-US" dirty="0"/>
              <a:t>  </a:t>
            </a:r>
            <a:r>
              <a:rPr lang="en-US" dirty="0" err="1"/>
              <a:t>res.writeHead</a:t>
            </a:r>
            <a:r>
              <a:rPr lang="en-US" dirty="0"/>
              <a:t>(200, {'Content-Type': 'text/html'});</a:t>
            </a:r>
            <a:br>
              <a:rPr lang="en-US" dirty="0"/>
            </a:br>
            <a:r>
              <a:rPr lang="en-US" dirty="0"/>
              <a:t>  </a:t>
            </a:r>
            <a:r>
              <a:rPr lang="en-US" dirty="0" err="1"/>
              <a:t>res.write</a:t>
            </a:r>
            <a:r>
              <a:rPr lang="en-US" dirty="0"/>
              <a:t>("The date and time are currently: " + </a:t>
            </a:r>
            <a:r>
              <a:rPr lang="en-US" b="1" dirty="0" err="1"/>
              <a:t>dt.myDateTime</a:t>
            </a:r>
            <a:r>
              <a:rPr lang="en-US" b="1" dirty="0"/>
              <a:t>()</a:t>
            </a:r>
            <a:r>
              <a:rPr lang="en-US" dirty="0"/>
              <a:t>);</a:t>
            </a:r>
            <a:br>
              <a:rPr lang="en-US" dirty="0"/>
            </a:br>
            <a:r>
              <a:rPr lang="en-US" dirty="0"/>
              <a:t>  </a:t>
            </a:r>
            <a:r>
              <a:rPr lang="en-US" dirty="0" err="1"/>
              <a:t>res.end</a:t>
            </a:r>
            <a:r>
              <a:rPr lang="en-US" dirty="0"/>
              <a:t>();</a:t>
            </a:r>
            <a:br>
              <a:rPr lang="en-US" dirty="0"/>
            </a:br>
            <a:r>
              <a:rPr lang="en-US" dirty="0"/>
              <a:t>}).listen(3000);</a:t>
            </a:r>
          </a:p>
        </p:txBody>
      </p:sp>
    </p:spTree>
    <p:extLst>
      <p:ext uri="{BB962C8B-B14F-4D97-AF65-F5344CB8AC3E}">
        <p14:creationId xmlns:p14="http://schemas.microsoft.com/office/powerpoint/2010/main" val="2517670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Here is how Node.js handles a file request:</a:t>
            </a:r>
          </a:p>
          <a:p>
            <a:r>
              <a:rPr lang="en-US" sz="2000" dirty="0">
                <a:latin typeface="Times New Roman" panose="02020603050405020304" pitchFamily="18" charset="0"/>
                <a:cs typeface="Times New Roman" panose="02020603050405020304" pitchFamily="18" charset="0"/>
              </a:rPr>
              <a:t>Sends the task to the computer's file system.</a:t>
            </a:r>
          </a:p>
          <a:p>
            <a:r>
              <a:rPr lang="en-US" sz="2000" dirty="0">
                <a:latin typeface="Times New Roman" panose="02020603050405020304" pitchFamily="18" charset="0"/>
                <a:cs typeface="Times New Roman" panose="02020603050405020304" pitchFamily="18" charset="0"/>
              </a:rPr>
              <a:t>Ready to handle the next request.</a:t>
            </a:r>
          </a:p>
          <a:p>
            <a:r>
              <a:rPr lang="en-US" sz="2000" dirty="0">
                <a:latin typeface="Times New Roman" panose="02020603050405020304" pitchFamily="18" charset="0"/>
                <a:cs typeface="Times New Roman" panose="02020603050405020304" pitchFamily="18" charset="0"/>
              </a:rPr>
              <a:t>When the file system has opened and read the file, the server returns the content to the client.</a:t>
            </a:r>
          </a:p>
          <a:p>
            <a:r>
              <a:rPr lang="en-US" sz="2000" dirty="0">
                <a:latin typeface="Times New Roman" panose="02020603050405020304" pitchFamily="18" charset="0"/>
                <a:cs typeface="Times New Roman" panose="02020603050405020304" pitchFamily="18" charset="0"/>
              </a:rPr>
              <a:t>Node.js eliminates the waiting, and simply continues with the next request.</a:t>
            </a:r>
          </a:p>
          <a:p>
            <a:r>
              <a:rPr lang="en-US" sz="2000" dirty="0">
                <a:latin typeface="Times New Roman" panose="02020603050405020304" pitchFamily="18" charset="0"/>
                <a:cs typeface="Times New Roman" panose="02020603050405020304" pitchFamily="18" charset="0"/>
              </a:rPr>
              <a:t>Node.js runs single-threaded, non-blocking, asynchronously programming, which is very memory efficient.</a:t>
            </a:r>
          </a:p>
          <a:p>
            <a:pPr marL="0" indent="0">
              <a:buNone/>
            </a:pPr>
            <a:r>
              <a:rPr lang="en-US" sz="2400" b="1" dirty="0">
                <a:latin typeface="Times New Roman" panose="02020603050405020304" pitchFamily="18" charset="0"/>
                <a:cs typeface="Times New Roman" panose="02020603050405020304" pitchFamily="18" charset="0"/>
              </a:rPr>
              <a:t>What Can Node.js Do?</a:t>
            </a:r>
          </a:p>
          <a:p>
            <a:r>
              <a:rPr lang="en-US" sz="2000" dirty="0">
                <a:latin typeface="Times New Roman" panose="02020603050405020304" pitchFamily="18" charset="0"/>
                <a:cs typeface="Times New Roman" panose="02020603050405020304" pitchFamily="18" charset="0"/>
              </a:rPr>
              <a:t>Node.js can generate dynamic page content</a:t>
            </a:r>
          </a:p>
          <a:p>
            <a:r>
              <a:rPr lang="en-US" sz="2000" dirty="0">
                <a:latin typeface="Times New Roman" panose="02020603050405020304" pitchFamily="18" charset="0"/>
                <a:cs typeface="Times New Roman" panose="02020603050405020304" pitchFamily="18" charset="0"/>
              </a:rPr>
              <a:t>Node.js can create, open, read, write, delete, and close files on the server</a:t>
            </a:r>
          </a:p>
          <a:p>
            <a:r>
              <a:rPr lang="en-US" sz="2000" dirty="0">
                <a:latin typeface="Times New Roman" panose="02020603050405020304" pitchFamily="18" charset="0"/>
                <a:cs typeface="Times New Roman" panose="02020603050405020304" pitchFamily="18" charset="0"/>
              </a:rPr>
              <a:t>Node.js can collect form data</a:t>
            </a:r>
          </a:p>
          <a:p>
            <a:r>
              <a:rPr lang="en-US" sz="2000" dirty="0">
                <a:latin typeface="Times New Roman" panose="02020603050405020304" pitchFamily="18" charset="0"/>
                <a:cs typeface="Times New Roman" panose="02020603050405020304" pitchFamily="18" charset="0"/>
              </a:rPr>
              <a:t>Node.js can add, delete, modify data in your database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r>
              <a:rPr lang="en-US" dirty="0"/>
              <a:t>Notice that we use ./ to locate the module, that means that the module is located in the same folder as the Node.js file.</a:t>
            </a:r>
          </a:p>
          <a:p>
            <a:r>
              <a:rPr lang="en-US" dirty="0"/>
              <a:t>Save the code above in a file called "module.js", and initiate the file:</a:t>
            </a:r>
          </a:p>
          <a:p>
            <a:r>
              <a:rPr lang="en-US" dirty="0"/>
              <a:t>C:\Users\</a:t>
            </a:r>
            <a:r>
              <a:rPr lang="en-US" i="1" dirty="0"/>
              <a:t>Your Name</a:t>
            </a:r>
            <a:r>
              <a:rPr lang="en-US" dirty="0"/>
              <a:t>&gt;node  module.js</a:t>
            </a:r>
          </a:p>
          <a:p>
            <a:r>
              <a:rPr lang="en-US" dirty="0"/>
              <a:t>Then open http://localhost:3000</a:t>
            </a:r>
          </a:p>
          <a:p>
            <a:endParaRPr lang="en-US" dirty="0"/>
          </a:p>
        </p:txBody>
      </p:sp>
    </p:spTree>
    <p:extLst>
      <p:ext uri="{BB962C8B-B14F-4D97-AF65-F5344CB8AC3E}">
        <p14:creationId xmlns:p14="http://schemas.microsoft.com/office/powerpoint/2010/main" val="1184316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24712"/>
          </a:xfrm>
        </p:spPr>
        <p:txBody>
          <a:bodyPr>
            <a:normAutofit/>
          </a:bodyPr>
          <a:lstStyle/>
          <a:p>
            <a:pPr algn="ctr"/>
            <a:r>
              <a:rPr lang="pt-BR" dirty="0"/>
              <a:t>Node.js as a File Server</a:t>
            </a:r>
            <a:br>
              <a:rPr lang="pt-BR" dirty="0"/>
            </a:br>
            <a:endParaRPr lang="en-US" dirty="0"/>
          </a:p>
        </p:txBody>
      </p:sp>
      <p:sp>
        <p:nvSpPr>
          <p:cNvPr id="3" name="Content Placeholder 2"/>
          <p:cNvSpPr>
            <a:spLocks noGrp="1"/>
          </p:cNvSpPr>
          <p:nvPr>
            <p:ph idx="1"/>
          </p:nvPr>
        </p:nvSpPr>
        <p:spPr>
          <a:xfrm>
            <a:off x="304800" y="1066800"/>
            <a:ext cx="8229600" cy="5105400"/>
          </a:xfrm>
        </p:spPr>
        <p:txBody>
          <a:bodyPr>
            <a:normAutofit lnSpcReduction="10000"/>
          </a:bodyPr>
          <a:lstStyle/>
          <a:p>
            <a:endParaRPr lang="en-US" dirty="0"/>
          </a:p>
          <a:p>
            <a:endParaRPr lang="en-US" dirty="0"/>
          </a:p>
          <a:p>
            <a:endParaRPr lang="en-US" dirty="0"/>
          </a:p>
          <a:p>
            <a:r>
              <a:rPr lang="en-US" dirty="0"/>
              <a:t>The Node.js file system module allows you to work with the file system on your computer.</a:t>
            </a:r>
          </a:p>
          <a:p>
            <a:r>
              <a:rPr lang="en-US" sz="2000" dirty="0">
                <a:solidFill>
                  <a:srgbClr val="000000"/>
                </a:solidFill>
                <a:latin typeface="Verdana" panose="020B0604030504040204" pitchFamily="34" charset="0"/>
              </a:rPr>
              <a:t>To include the File System module, use the </a:t>
            </a:r>
            <a:r>
              <a:rPr lang="en-US" sz="2000" dirty="0">
                <a:solidFill>
                  <a:srgbClr val="DC143C"/>
                </a:solidFill>
                <a:latin typeface="Consolas" panose="020B0609020204030204" pitchFamily="49" charset="0"/>
              </a:rPr>
              <a:t>require()</a:t>
            </a:r>
            <a:r>
              <a:rPr lang="en-US" sz="2000" dirty="0">
                <a:solidFill>
                  <a:srgbClr val="000000"/>
                </a:solidFill>
                <a:latin typeface="Verdana" panose="020B0604030504040204" pitchFamily="34" charset="0"/>
              </a:rPr>
              <a:t> method</a:t>
            </a:r>
          </a:p>
          <a:p>
            <a:r>
              <a:rPr lang="en-US" dirty="0" err="1"/>
              <a:t>var</a:t>
            </a:r>
            <a:r>
              <a:rPr lang="en-US" dirty="0"/>
              <a:t> </a:t>
            </a:r>
            <a:r>
              <a:rPr lang="en-US" dirty="0" err="1"/>
              <a:t>fs</a:t>
            </a:r>
            <a:r>
              <a:rPr lang="en-US" dirty="0"/>
              <a:t> = require('</a:t>
            </a:r>
            <a:r>
              <a:rPr lang="en-US" dirty="0" err="1"/>
              <a:t>fs</a:t>
            </a:r>
            <a:r>
              <a:rPr lang="en-US" dirty="0"/>
              <a:t>');</a:t>
            </a:r>
          </a:p>
          <a:p>
            <a:pPr marL="0" indent="0">
              <a:buNone/>
            </a:pPr>
            <a:r>
              <a:rPr lang="en-US" dirty="0"/>
              <a:t> </a:t>
            </a:r>
            <a:r>
              <a:rPr lang="en-US" b="1" dirty="0"/>
              <a:t>Common use for the File System module:</a:t>
            </a:r>
          </a:p>
          <a:p>
            <a:r>
              <a:rPr lang="en-US" dirty="0"/>
              <a:t>Read files</a:t>
            </a:r>
          </a:p>
          <a:p>
            <a:r>
              <a:rPr lang="en-US" dirty="0"/>
              <a:t>Create files</a:t>
            </a:r>
          </a:p>
          <a:p>
            <a:r>
              <a:rPr lang="en-US" dirty="0"/>
              <a:t>Update files</a:t>
            </a:r>
          </a:p>
          <a:p>
            <a:r>
              <a:rPr lang="en-US" dirty="0"/>
              <a:t>Delete files</a:t>
            </a:r>
          </a:p>
          <a:p>
            <a:r>
              <a:rPr lang="en-US" dirty="0"/>
              <a:t>Rename files</a:t>
            </a:r>
          </a:p>
          <a:p>
            <a:endParaRPr lang="en-US" dirty="0"/>
          </a:p>
          <a:p>
            <a:endParaRPr lang="en-US" dirty="0"/>
          </a:p>
        </p:txBody>
      </p:sp>
    </p:spTree>
    <p:extLst>
      <p:ext uri="{BB962C8B-B14F-4D97-AF65-F5344CB8AC3E}">
        <p14:creationId xmlns:p14="http://schemas.microsoft.com/office/powerpoint/2010/main" val="4082335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pPr algn="ctr"/>
            <a:r>
              <a:rPr lang="en-US" dirty="0"/>
              <a:t>Read Files</a:t>
            </a:r>
            <a:br>
              <a:rPr lang="en-US" dirty="0"/>
            </a:br>
            <a:endParaRPr lang="en-US" dirty="0"/>
          </a:p>
        </p:txBody>
      </p:sp>
      <p:sp>
        <p:nvSpPr>
          <p:cNvPr id="3" name="Content Placeholder 2"/>
          <p:cNvSpPr>
            <a:spLocks noGrp="1"/>
          </p:cNvSpPr>
          <p:nvPr>
            <p:ph idx="1"/>
          </p:nvPr>
        </p:nvSpPr>
        <p:spPr>
          <a:xfrm>
            <a:off x="457200" y="1295400"/>
            <a:ext cx="8229600" cy="5029200"/>
          </a:xfrm>
        </p:spPr>
        <p:txBody>
          <a:bodyPr/>
          <a:lstStyle/>
          <a:p>
            <a:endParaRPr lang="en-US" dirty="0"/>
          </a:p>
          <a:p>
            <a:endParaRPr lang="en-US" dirty="0"/>
          </a:p>
          <a:p>
            <a:r>
              <a:rPr lang="en-US" dirty="0"/>
              <a:t>The </a:t>
            </a:r>
            <a:r>
              <a:rPr lang="en-US" dirty="0" err="1"/>
              <a:t>fs.readFile</a:t>
            </a:r>
            <a:r>
              <a:rPr lang="en-US" dirty="0"/>
              <a:t>() method is used to read files on our computer.</a:t>
            </a:r>
          </a:p>
          <a:p>
            <a:r>
              <a:rPr lang="en-US" dirty="0"/>
              <a:t>Assume we have the following HTML file (located in the same folder as Node.js):</a:t>
            </a:r>
          </a:p>
          <a:p>
            <a:pPr marL="0" indent="0">
              <a:buNone/>
            </a:pPr>
            <a:r>
              <a:rPr lang="en-US" dirty="0"/>
              <a:t>  </a:t>
            </a:r>
            <a:r>
              <a:rPr lang="en-US" b="1" dirty="0"/>
              <a:t>demofile1.html</a:t>
            </a:r>
          </a:p>
          <a:p>
            <a:pPr marL="0" indent="0">
              <a:buNone/>
            </a:pPr>
            <a:r>
              <a:rPr lang="en-US" dirty="0"/>
              <a:t> &lt;html&gt;</a:t>
            </a:r>
            <a:br>
              <a:rPr lang="en-US" dirty="0"/>
            </a:br>
            <a:r>
              <a:rPr lang="en-US" dirty="0"/>
              <a:t>&lt;body&gt;</a:t>
            </a:r>
            <a:br>
              <a:rPr lang="en-US" dirty="0"/>
            </a:br>
            <a:r>
              <a:rPr lang="en-US" dirty="0"/>
              <a:t>&lt;h1&gt;My Header&lt;/h1&gt;</a:t>
            </a:r>
            <a:br>
              <a:rPr lang="en-US" dirty="0"/>
            </a:br>
            <a:r>
              <a:rPr lang="en-US" dirty="0"/>
              <a:t>&lt;p&gt;My paragraph.&lt;/p&gt;</a:t>
            </a:r>
            <a:br>
              <a:rPr lang="en-US" dirty="0"/>
            </a:br>
            <a:r>
              <a:rPr lang="en-US" dirty="0"/>
              <a:t>&lt;/body&gt;</a:t>
            </a:r>
            <a:br>
              <a:rPr lang="en-US" dirty="0"/>
            </a:br>
            <a:r>
              <a:rPr lang="en-US" dirty="0"/>
              <a:t>&lt;/html&gt;</a:t>
            </a:r>
          </a:p>
        </p:txBody>
      </p:sp>
    </p:spTree>
    <p:extLst>
      <p:ext uri="{BB962C8B-B14F-4D97-AF65-F5344CB8AC3E}">
        <p14:creationId xmlns:p14="http://schemas.microsoft.com/office/powerpoint/2010/main" val="874005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229600" cy="5715000"/>
          </a:xfrm>
        </p:spPr>
        <p:txBody>
          <a:bodyPr>
            <a:normAutofit/>
          </a:bodyPr>
          <a:lstStyle/>
          <a:p>
            <a:r>
              <a:rPr lang="en-US" dirty="0"/>
              <a:t>Create a Node.js file that reads the HTML file, and return the content:</a:t>
            </a:r>
          </a:p>
          <a:p>
            <a:pPr marL="0" indent="0">
              <a:buNone/>
            </a:pPr>
            <a:r>
              <a:rPr lang="en-US" b="1" dirty="0"/>
              <a:t>   File name: readfile.js</a:t>
            </a:r>
          </a:p>
          <a:p>
            <a:pPr marL="0" indent="0">
              <a:buNone/>
            </a:pPr>
            <a:r>
              <a:rPr lang="en-US" dirty="0" err="1"/>
              <a:t>var</a:t>
            </a:r>
            <a:r>
              <a:rPr lang="en-US" dirty="0"/>
              <a:t> http = require('http');</a:t>
            </a:r>
          </a:p>
          <a:p>
            <a:pPr marL="0" indent="0">
              <a:buNone/>
            </a:pPr>
            <a:r>
              <a:rPr lang="en-US" dirty="0" err="1"/>
              <a:t>var</a:t>
            </a:r>
            <a:r>
              <a:rPr lang="en-US" dirty="0"/>
              <a:t> </a:t>
            </a:r>
            <a:r>
              <a:rPr lang="en-US" dirty="0" err="1"/>
              <a:t>fs</a:t>
            </a:r>
            <a:r>
              <a:rPr lang="en-US" dirty="0"/>
              <a:t> = require('</a:t>
            </a:r>
            <a:r>
              <a:rPr lang="en-US" dirty="0" err="1"/>
              <a:t>fs</a:t>
            </a:r>
            <a:r>
              <a:rPr lang="en-US" dirty="0"/>
              <a:t>');</a:t>
            </a:r>
          </a:p>
          <a:p>
            <a:pPr marL="0" indent="0">
              <a:buNone/>
            </a:pPr>
            <a:r>
              <a:rPr lang="en-US" dirty="0" err="1"/>
              <a:t>http.createServer</a:t>
            </a:r>
            <a:r>
              <a:rPr lang="en-US" dirty="0"/>
              <a:t>(function (</a:t>
            </a:r>
            <a:r>
              <a:rPr lang="en-US" dirty="0" err="1"/>
              <a:t>req</a:t>
            </a:r>
            <a:r>
              <a:rPr lang="en-US" dirty="0"/>
              <a:t>, res) {</a:t>
            </a:r>
          </a:p>
          <a:p>
            <a:pPr marL="0" indent="0">
              <a:buNone/>
            </a:pPr>
            <a:r>
              <a:rPr lang="en-US" dirty="0"/>
              <a:t>  //Open a file on the server and return its content:</a:t>
            </a:r>
          </a:p>
          <a:p>
            <a:pPr marL="0" indent="0">
              <a:buNone/>
            </a:pPr>
            <a:r>
              <a:rPr lang="en-US" dirty="0"/>
              <a:t>  </a:t>
            </a:r>
            <a:r>
              <a:rPr lang="en-US" dirty="0" err="1"/>
              <a:t>fs.readFile</a:t>
            </a:r>
            <a:r>
              <a:rPr lang="en-US" dirty="0"/>
              <a:t>('demofile1.html', function(err, data) {</a:t>
            </a:r>
          </a:p>
          <a:p>
            <a:pPr marL="0" indent="0">
              <a:buNone/>
            </a:pPr>
            <a:r>
              <a:rPr lang="en-US" dirty="0" err="1"/>
              <a:t>res.write</a:t>
            </a:r>
            <a:r>
              <a:rPr lang="en-US" dirty="0"/>
              <a:t>(data);</a:t>
            </a:r>
          </a:p>
          <a:p>
            <a:pPr marL="0" indent="0">
              <a:buNone/>
            </a:pPr>
            <a:r>
              <a:rPr lang="en-US" dirty="0"/>
              <a:t>    return </a:t>
            </a:r>
            <a:r>
              <a:rPr lang="en-US" dirty="0" err="1"/>
              <a:t>res.end</a:t>
            </a:r>
            <a:r>
              <a:rPr lang="en-US" dirty="0"/>
              <a:t>();</a:t>
            </a:r>
          </a:p>
          <a:p>
            <a:pPr marL="0" indent="0">
              <a:buNone/>
            </a:pPr>
            <a:r>
              <a:rPr lang="en-US" dirty="0"/>
              <a:t>  });</a:t>
            </a:r>
          </a:p>
          <a:p>
            <a:pPr marL="0" indent="0">
              <a:buNone/>
            </a:pPr>
            <a:r>
              <a:rPr lang="en-US" dirty="0"/>
              <a:t>}).listen(3006);</a:t>
            </a:r>
          </a:p>
          <a:p>
            <a:endParaRPr lang="en-US" dirty="0"/>
          </a:p>
        </p:txBody>
      </p:sp>
    </p:spTree>
    <p:extLst>
      <p:ext uri="{BB962C8B-B14F-4D97-AF65-F5344CB8AC3E}">
        <p14:creationId xmlns:p14="http://schemas.microsoft.com/office/powerpoint/2010/main" val="2001333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513" y="609600"/>
            <a:ext cx="8229600" cy="1143000"/>
          </a:xfrm>
        </p:spPr>
        <p:txBody>
          <a:bodyPr>
            <a:normAutofit/>
          </a:bodyPr>
          <a:lstStyle/>
          <a:p>
            <a:pPr algn="ctr"/>
            <a:r>
              <a:rPr lang="en-US" dirty="0"/>
              <a:t>Create Files</a:t>
            </a:r>
            <a:br>
              <a:rPr lang="en-US" dirty="0"/>
            </a:br>
            <a:endParaRPr lang="en-US" dirty="0"/>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marL="0" indent="0">
              <a:buNone/>
            </a:pPr>
            <a:r>
              <a:rPr lang="en-US" sz="2400" dirty="0"/>
              <a:t> The File System module has methods for creating new files:</a:t>
            </a:r>
          </a:p>
          <a:p>
            <a:pPr lvl="0"/>
            <a:r>
              <a:rPr lang="en-US" sz="2400" dirty="0" err="1">
                <a:solidFill>
                  <a:srgbClr val="DC143C"/>
                </a:solidFill>
                <a:latin typeface="Consolas" panose="020B0609020204030204" pitchFamily="49" charset="0"/>
              </a:rPr>
              <a:t>fs.appendFile</a:t>
            </a:r>
            <a:r>
              <a:rPr lang="en-US" sz="2400" dirty="0">
                <a:solidFill>
                  <a:srgbClr val="DC143C"/>
                </a:solidFill>
                <a:latin typeface="Consolas" panose="020B0609020204030204" pitchFamily="49" charset="0"/>
              </a:rPr>
              <a:t>()</a:t>
            </a:r>
            <a:endParaRPr lang="en-US" sz="2400" dirty="0">
              <a:solidFill>
                <a:srgbClr val="000000"/>
              </a:solidFill>
              <a:latin typeface="Verdana" panose="020B0604030504040204" pitchFamily="34" charset="0"/>
            </a:endParaRPr>
          </a:p>
          <a:p>
            <a:r>
              <a:rPr lang="en-US" sz="2400" dirty="0" err="1"/>
              <a:t>fs.open</a:t>
            </a:r>
            <a:r>
              <a:rPr lang="en-US" sz="2400" dirty="0"/>
              <a:t>()</a:t>
            </a:r>
          </a:p>
          <a:p>
            <a:r>
              <a:rPr lang="en-US" sz="2400" dirty="0" err="1"/>
              <a:t>fs.writeFile</a:t>
            </a:r>
            <a:r>
              <a:rPr lang="en-US" sz="2400" dirty="0"/>
              <a:t>()</a:t>
            </a:r>
          </a:p>
          <a:p>
            <a:r>
              <a:rPr lang="en-US" sz="2400" dirty="0"/>
              <a:t>The </a:t>
            </a:r>
            <a:r>
              <a:rPr lang="en-US" sz="2400" dirty="0" err="1"/>
              <a:t>fs.appendFile</a:t>
            </a:r>
            <a:r>
              <a:rPr lang="en-US" sz="2400" dirty="0"/>
              <a:t>() method appends specified content to a file. If the file does not exist, the file will be created:</a:t>
            </a:r>
          </a:p>
          <a:p>
            <a:pPr marL="0" indent="0">
              <a:buNone/>
            </a:pPr>
            <a:r>
              <a:rPr lang="en-US" sz="2400" dirty="0"/>
              <a:t> </a:t>
            </a:r>
            <a:r>
              <a:rPr lang="en-US" sz="2400" b="1" dirty="0"/>
              <a:t>Example: </a:t>
            </a:r>
            <a:r>
              <a:rPr lang="en-US" sz="3100" b="1" dirty="0"/>
              <a:t>appendfile.js</a:t>
            </a:r>
          </a:p>
          <a:p>
            <a:pPr marL="0" indent="0">
              <a:buNone/>
            </a:pPr>
            <a:r>
              <a:rPr lang="en-US" sz="2400" dirty="0"/>
              <a:t>Create a new file using the </a:t>
            </a:r>
            <a:r>
              <a:rPr lang="en-US" sz="2400" dirty="0" err="1"/>
              <a:t>appendFile</a:t>
            </a:r>
            <a:r>
              <a:rPr lang="en-US" sz="2400" dirty="0"/>
              <a:t>() method:</a:t>
            </a:r>
          </a:p>
          <a:p>
            <a:pPr marL="0" indent="0">
              <a:buNone/>
            </a:pPr>
            <a:r>
              <a:rPr lang="en-US" sz="2400" dirty="0" err="1"/>
              <a:t>var</a:t>
            </a:r>
            <a:r>
              <a:rPr lang="en-US" sz="2400" dirty="0"/>
              <a:t> </a:t>
            </a:r>
            <a:r>
              <a:rPr lang="en-US" sz="2400" dirty="0" err="1"/>
              <a:t>fs</a:t>
            </a:r>
            <a:r>
              <a:rPr lang="en-US" sz="2400" dirty="0"/>
              <a:t> = require('</a:t>
            </a:r>
            <a:r>
              <a:rPr lang="en-US" sz="2400" dirty="0" err="1"/>
              <a:t>fs</a:t>
            </a:r>
            <a:r>
              <a:rPr lang="en-US" sz="2400" dirty="0"/>
              <a:t>');</a:t>
            </a:r>
          </a:p>
          <a:p>
            <a:pPr marL="0" indent="0">
              <a:buNone/>
            </a:pPr>
            <a:r>
              <a:rPr lang="en-US" sz="2400" dirty="0"/>
              <a:t>//create a file named mynewfile.txt:</a:t>
            </a:r>
          </a:p>
          <a:p>
            <a:pPr marL="0" indent="0">
              <a:buNone/>
            </a:pPr>
            <a:r>
              <a:rPr lang="en-US" sz="2400" dirty="0" err="1"/>
              <a:t>fs.appendFile</a:t>
            </a:r>
            <a:r>
              <a:rPr lang="en-US" sz="2400" dirty="0"/>
              <a:t>('mynewfile.txt', 'Hello content!', function (err) {</a:t>
            </a:r>
          </a:p>
          <a:p>
            <a:pPr marL="0" indent="0">
              <a:buNone/>
            </a:pPr>
            <a:r>
              <a:rPr lang="en-US" sz="2400" dirty="0"/>
              <a:t>  if (err) throw err;</a:t>
            </a:r>
          </a:p>
          <a:p>
            <a:pPr marL="0" indent="0">
              <a:buNone/>
            </a:pPr>
            <a:r>
              <a:rPr lang="en-US" sz="2400" dirty="0"/>
              <a:t>  console.log('Saved!');</a:t>
            </a:r>
          </a:p>
          <a:p>
            <a:pPr marL="0" indent="0">
              <a:buNone/>
            </a:pPr>
            <a:r>
              <a:rPr lang="en-US" sz="2400" dirty="0"/>
              <a:t>});</a:t>
            </a:r>
          </a:p>
          <a:p>
            <a:pPr marL="0" indent="0">
              <a:buNone/>
            </a:pPr>
            <a:endParaRPr lang="en-US" sz="2400" dirty="0"/>
          </a:p>
          <a:p>
            <a:pPr marL="0" indent="0">
              <a:buNone/>
            </a:pPr>
            <a:br>
              <a:rPr lang="en-US" dirty="0"/>
            </a:br>
            <a:endParaRPr lang="en-US" dirty="0"/>
          </a:p>
        </p:txBody>
      </p:sp>
    </p:spTree>
    <p:extLst>
      <p:ext uri="{BB962C8B-B14F-4D97-AF65-F5344CB8AC3E}">
        <p14:creationId xmlns:p14="http://schemas.microsoft.com/office/powerpoint/2010/main" val="17636148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313688"/>
          </a:xfrm>
        </p:spPr>
        <p:txBody>
          <a:bodyPr>
            <a:noAutofit/>
          </a:bodyPr>
          <a:lstStyle/>
          <a:p>
            <a:pPr lvl="0"/>
            <a:r>
              <a:rPr lang="en-US" sz="2000" dirty="0">
                <a:solidFill>
                  <a:srgbClr val="000000"/>
                </a:solidFill>
                <a:latin typeface="+mn-lt"/>
              </a:rPr>
              <a:t>The </a:t>
            </a:r>
            <a:r>
              <a:rPr lang="en-US" sz="2400" b="1" dirty="0" err="1">
                <a:solidFill>
                  <a:srgbClr val="DC143C"/>
                </a:solidFill>
                <a:latin typeface="+mn-lt"/>
              </a:rPr>
              <a:t>fs.open</a:t>
            </a:r>
            <a:r>
              <a:rPr lang="en-US" sz="2400" b="1" dirty="0">
                <a:solidFill>
                  <a:srgbClr val="DC143C"/>
                </a:solidFill>
                <a:latin typeface="+mn-lt"/>
              </a:rPr>
              <a:t>()</a:t>
            </a:r>
            <a:r>
              <a:rPr lang="en-US" sz="2000" dirty="0">
                <a:solidFill>
                  <a:srgbClr val="000000"/>
                </a:solidFill>
                <a:latin typeface="+mn-lt"/>
              </a:rPr>
              <a:t> method takes a "flag" as the second argument, if the flag is "w" for "writing", the specified file is opened for writing. If the file does not exist, an empty file is created:</a:t>
            </a:r>
            <a:r>
              <a:rPr lang="en-US" sz="2000" dirty="0">
                <a:solidFill>
                  <a:schemeClr val="tx1"/>
                </a:solidFill>
                <a:latin typeface="+mn-lt"/>
              </a:rPr>
              <a:t> </a:t>
            </a:r>
            <a:br>
              <a:rPr lang="en-US" sz="2000" dirty="0">
                <a:solidFill>
                  <a:schemeClr val="tx1"/>
                </a:solidFill>
                <a:latin typeface="+mn-lt"/>
              </a:rPr>
            </a:br>
            <a:endParaRPr lang="en-US" sz="2000" dirty="0">
              <a:latin typeface="+mn-lt"/>
            </a:endParaRPr>
          </a:p>
        </p:txBody>
      </p:sp>
      <p:sp>
        <p:nvSpPr>
          <p:cNvPr id="3" name="Content Placeholder 2"/>
          <p:cNvSpPr>
            <a:spLocks noGrp="1"/>
          </p:cNvSpPr>
          <p:nvPr>
            <p:ph idx="1"/>
          </p:nvPr>
        </p:nvSpPr>
        <p:spPr>
          <a:xfrm>
            <a:off x="384313" y="1600200"/>
            <a:ext cx="8229600" cy="5334000"/>
          </a:xfrm>
        </p:spPr>
        <p:txBody>
          <a:bodyPr>
            <a:normAutofit fontScale="92500" lnSpcReduction="20000"/>
          </a:bodyPr>
          <a:lstStyle/>
          <a:p>
            <a:pPr marL="0" indent="0">
              <a:buNone/>
            </a:pPr>
            <a:endParaRPr lang="en-US" b="1" dirty="0"/>
          </a:p>
          <a:p>
            <a:pPr marL="0" indent="0">
              <a:buNone/>
            </a:pPr>
            <a:r>
              <a:rPr lang="en-US" b="1" dirty="0"/>
              <a:t>Example:</a:t>
            </a:r>
          </a:p>
          <a:p>
            <a:r>
              <a:rPr lang="en-US" sz="2000" dirty="0"/>
              <a:t>Create a new, empty file using the </a:t>
            </a:r>
            <a:r>
              <a:rPr lang="en-US" sz="2000" b="1" dirty="0"/>
              <a:t>open() </a:t>
            </a:r>
            <a:r>
              <a:rPr lang="en-US" sz="2000" dirty="0"/>
              <a:t>method:</a:t>
            </a:r>
          </a:p>
          <a:p>
            <a:pPr marL="0" indent="0">
              <a:buNone/>
            </a:pPr>
            <a:r>
              <a:rPr lang="en-US" sz="2400" dirty="0"/>
              <a:t>  </a:t>
            </a:r>
            <a:r>
              <a:rPr lang="en-US" sz="2400" dirty="0" err="1"/>
              <a:t>var</a:t>
            </a:r>
            <a:r>
              <a:rPr lang="en-US" sz="2400" dirty="0"/>
              <a:t> </a:t>
            </a:r>
            <a:r>
              <a:rPr lang="en-US" sz="2400" dirty="0" err="1"/>
              <a:t>fs</a:t>
            </a:r>
            <a:r>
              <a:rPr lang="en-US" sz="2400" dirty="0"/>
              <a:t> = require('</a:t>
            </a:r>
            <a:r>
              <a:rPr lang="en-US" sz="2400" dirty="0" err="1"/>
              <a:t>fs</a:t>
            </a:r>
            <a:r>
              <a:rPr lang="en-US" sz="2400" dirty="0"/>
              <a:t>');</a:t>
            </a:r>
            <a:br>
              <a:rPr lang="en-US" sz="2400" dirty="0"/>
            </a:br>
            <a:r>
              <a:rPr lang="en-US" sz="2400" dirty="0" err="1"/>
              <a:t>fs.open</a:t>
            </a:r>
            <a:r>
              <a:rPr lang="en-US" sz="2400" dirty="0"/>
              <a:t>('mynewfile2.txt', 'w', function (err, file) {</a:t>
            </a:r>
            <a:br>
              <a:rPr lang="en-US" sz="2400" dirty="0"/>
            </a:br>
            <a:r>
              <a:rPr lang="en-US" sz="2400" dirty="0"/>
              <a:t>  if (err) throw err;</a:t>
            </a:r>
            <a:br>
              <a:rPr lang="en-US" sz="2400" dirty="0"/>
            </a:br>
            <a:r>
              <a:rPr lang="en-US" sz="2400" dirty="0"/>
              <a:t>  console.log('Saved!');</a:t>
            </a:r>
            <a:br>
              <a:rPr lang="en-US" sz="2400" dirty="0"/>
            </a:br>
            <a:r>
              <a:rPr lang="en-US" sz="2400" dirty="0"/>
              <a:t>});</a:t>
            </a:r>
          </a:p>
          <a:p>
            <a:pPr marL="0" lvl="0" indent="0">
              <a:buNone/>
            </a:pPr>
            <a:r>
              <a:rPr lang="en-US" sz="2000" dirty="0">
                <a:solidFill>
                  <a:srgbClr val="000000"/>
                </a:solidFill>
                <a:latin typeface="Verdana" panose="020B0604030504040204" pitchFamily="34" charset="0"/>
              </a:rPr>
              <a:t>The </a:t>
            </a:r>
            <a:r>
              <a:rPr lang="en-US" b="1" dirty="0" err="1">
                <a:solidFill>
                  <a:srgbClr val="DC143C"/>
                </a:solidFill>
                <a:latin typeface="Consolas" panose="020B0609020204030204" pitchFamily="49" charset="0"/>
              </a:rPr>
              <a:t>fs.writeFile</a:t>
            </a:r>
            <a:r>
              <a:rPr lang="en-US" b="1" dirty="0">
                <a:solidFill>
                  <a:srgbClr val="DC143C"/>
                </a:solidFill>
                <a:latin typeface="Consolas" panose="020B0609020204030204" pitchFamily="49" charset="0"/>
              </a:rPr>
              <a:t>()</a:t>
            </a:r>
            <a:r>
              <a:rPr lang="en-US" sz="2000" dirty="0">
                <a:solidFill>
                  <a:srgbClr val="000000"/>
                </a:solidFill>
                <a:latin typeface="Verdana" panose="020B0604030504040204" pitchFamily="34" charset="0"/>
              </a:rPr>
              <a:t> method replaces the specified file and content if it exists. If the file does not exist, a new file, containing the specified content, will be created:</a:t>
            </a:r>
            <a:r>
              <a:rPr lang="en-US" sz="2000" dirty="0"/>
              <a:t> </a:t>
            </a:r>
          </a:p>
          <a:p>
            <a:pPr marL="0" indent="0">
              <a:buNone/>
            </a:pPr>
            <a:r>
              <a:rPr lang="en-US" b="1" dirty="0"/>
              <a:t>Example:</a:t>
            </a:r>
          </a:p>
          <a:p>
            <a:r>
              <a:rPr lang="en-US" sz="2000" dirty="0"/>
              <a:t>Create a new file using the </a:t>
            </a:r>
            <a:r>
              <a:rPr lang="en-US" sz="2000" dirty="0" err="1"/>
              <a:t>writeFile</a:t>
            </a:r>
            <a:r>
              <a:rPr lang="en-US" sz="2000" dirty="0"/>
              <a:t>() method:</a:t>
            </a:r>
          </a:p>
          <a:p>
            <a:pPr marL="0" indent="0">
              <a:buNone/>
            </a:pPr>
            <a:r>
              <a:rPr lang="en-US" sz="2000" dirty="0"/>
              <a:t> </a:t>
            </a:r>
            <a:r>
              <a:rPr lang="en-US" sz="2000" dirty="0" err="1"/>
              <a:t>var</a:t>
            </a:r>
            <a:r>
              <a:rPr lang="en-US" sz="2000" dirty="0"/>
              <a:t> </a:t>
            </a:r>
            <a:r>
              <a:rPr lang="en-US" sz="2000" dirty="0" err="1"/>
              <a:t>fs</a:t>
            </a:r>
            <a:r>
              <a:rPr lang="en-US" sz="2000" dirty="0"/>
              <a:t> = require('</a:t>
            </a:r>
            <a:r>
              <a:rPr lang="en-US" sz="2000" dirty="0" err="1"/>
              <a:t>fs</a:t>
            </a:r>
            <a:r>
              <a:rPr lang="en-US" sz="2000" dirty="0"/>
              <a:t>');</a:t>
            </a:r>
            <a:br>
              <a:rPr lang="en-US" sz="2000" dirty="0"/>
            </a:br>
            <a:br>
              <a:rPr lang="en-US" sz="2000" dirty="0"/>
            </a:br>
            <a:r>
              <a:rPr lang="en-US" sz="2000" dirty="0" err="1"/>
              <a:t>fs.writeFile</a:t>
            </a:r>
            <a:r>
              <a:rPr lang="en-US" sz="2000" dirty="0"/>
              <a:t>('mynewfile3.txt', 'Hello content!', function (err) {</a:t>
            </a:r>
            <a:br>
              <a:rPr lang="en-US" sz="2000" dirty="0"/>
            </a:br>
            <a:r>
              <a:rPr lang="en-US" sz="2000" dirty="0"/>
              <a:t>  if (err) throw err;</a:t>
            </a:r>
            <a:br>
              <a:rPr lang="en-US" sz="2000" dirty="0"/>
            </a:br>
            <a:r>
              <a:rPr lang="en-US" sz="2000" dirty="0"/>
              <a:t>  console.log('Saved!');</a:t>
            </a:r>
            <a:br>
              <a:rPr lang="en-US" sz="2000" dirty="0"/>
            </a:br>
            <a:r>
              <a:rPr lang="en-US" sz="2000" dirty="0"/>
              <a:t>});</a:t>
            </a:r>
          </a:p>
          <a:p>
            <a:pPr marL="0" lvl="0" indent="0">
              <a:buNone/>
            </a:pPr>
            <a:endParaRPr lang="en-US" sz="2000" dirty="0">
              <a:latin typeface="Arial" panose="020B0604020202020204" pitchFamily="34" charset="0"/>
            </a:endParaRPr>
          </a:p>
          <a:p>
            <a:pPr marL="0" indent="0">
              <a:buNone/>
            </a:pPr>
            <a:endParaRPr lang="en-US" sz="2400" dirty="0"/>
          </a:p>
        </p:txBody>
      </p:sp>
    </p:spTree>
    <p:extLst>
      <p:ext uri="{BB962C8B-B14F-4D97-AF65-F5344CB8AC3E}">
        <p14:creationId xmlns:p14="http://schemas.microsoft.com/office/powerpoint/2010/main" val="2103537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48512"/>
          </a:xfrm>
        </p:spPr>
        <p:txBody>
          <a:bodyPr>
            <a:normAutofit/>
          </a:bodyPr>
          <a:lstStyle/>
          <a:p>
            <a:r>
              <a:rPr lang="en-US" dirty="0"/>
              <a:t>                 Update Files</a:t>
            </a:r>
            <a:br>
              <a:rPr lang="en-US" dirty="0"/>
            </a:br>
            <a:endParaRPr lang="en-US" dirty="0"/>
          </a:p>
        </p:txBody>
      </p:sp>
      <p:sp>
        <p:nvSpPr>
          <p:cNvPr id="3" name="Content Placeholder 2"/>
          <p:cNvSpPr>
            <a:spLocks noGrp="1"/>
          </p:cNvSpPr>
          <p:nvPr>
            <p:ph idx="1"/>
          </p:nvPr>
        </p:nvSpPr>
        <p:spPr>
          <a:xfrm>
            <a:off x="457200" y="1143000"/>
            <a:ext cx="8229600" cy="5181600"/>
          </a:xfrm>
        </p:spPr>
        <p:txBody>
          <a:bodyPr>
            <a:normAutofit fontScale="92500" lnSpcReduction="20000"/>
          </a:bodyPr>
          <a:lstStyle/>
          <a:p>
            <a:endParaRPr lang="en-US" dirty="0"/>
          </a:p>
          <a:p>
            <a:endParaRPr lang="en-US" dirty="0"/>
          </a:p>
          <a:p>
            <a:r>
              <a:rPr lang="en-US" dirty="0"/>
              <a:t>The File System module has methods for updating files:</a:t>
            </a:r>
            <a:endParaRPr lang="en-US" sz="4400" dirty="0">
              <a:latin typeface="Arial" panose="020B0604020202020204" pitchFamily="34" charset="0"/>
            </a:endParaRPr>
          </a:p>
          <a:p>
            <a:pPr marL="0" lvl="0" indent="0" eaLnBrk="0" fontAlgn="base" hangingPunct="0">
              <a:spcBef>
                <a:spcPct val="0"/>
              </a:spcBef>
              <a:spcAft>
                <a:spcPct val="0"/>
              </a:spcAft>
              <a:buClrTx/>
              <a:buSzTx/>
              <a:buFontTx/>
              <a:buChar char="•"/>
            </a:pPr>
            <a:r>
              <a:rPr lang="en-US" sz="2800" dirty="0" err="1">
                <a:solidFill>
                  <a:srgbClr val="DC143C"/>
                </a:solidFill>
                <a:latin typeface="Consolas" panose="020B0609020204030204" pitchFamily="49" charset="0"/>
              </a:rPr>
              <a:t>fs.appendFile</a:t>
            </a:r>
            <a:r>
              <a:rPr lang="en-US" sz="2800" dirty="0">
                <a:solidFill>
                  <a:srgbClr val="DC143C"/>
                </a:solidFill>
                <a:latin typeface="Consolas" panose="020B0609020204030204" pitchFamily="49" charset="0"/>
              </a:rPr>
              <a:t>()</a:t>
            </a:r>
          </a:p>
          <a:p>
            <a:pPr marL="0" indent="0" eaLnBrk="0" fontAlgn="base" hangingPunct="0">
              <a:spcBef>
                <a:spcPct val="0"/>
              </a:spcBef>
              <a:spcAft>
                <a:spcPct val="0"/>
              </a:spcAft>
              <a:buClrTx/>
              <a:buSzTx/>
              <a:buFontTx/>
              <a:buChar char="•"/>
            </a:pPr>
            <a:r>
              <a:rPr lang="en-US" sz="2800" dirty="0" err="1">
                <a:solidFill>
                  <a:srgbClr val="DC143C"/>
                </a:solidFill>
                <a:latin typeface="Consolas" panose="020B0609020204030204" pitchFamily="49" charset="0"/>
              </a:rPr>
              <a:t>fs.writeFile</a:t>
            </a:r>
            <a:r>
              <a:rPr lang="en-US" sz="2800" dirty="0">
                <a:solidFill>
                  <a:srgbClr val="DC143C"/>
                </a:solidFill>
                <a:latin typeface="Consolas" panose="020B0609020204030204" pitchFamily="49" charset="0"/>
              </a:rPr>
              <a:t>()</a:t>
            </a:r>
          </a:p>
          <a:p>
            <a:pPr marL="0" indent="0" eaLnBrk="0" fontAlgn="base" hangingPunct="0">
              <a:spcBef>
                <a:spcPct val="0"/>
              </a:spcBef>
              <a:spcAft>
                <a:spcPct val="0"/>
              </a:spcAft>
              <a:buClrTx/>
              <a:buSzTx/>
              <a:buNone/>
            </a:pPr>
            <a:endParaRPr lang="en-US" sz="2800" dirty="0">
              <a:solidFill>
                <a:srgbClr val="DC143C"/>
              </a:solidFill>
              <a:latin typeface="Consolas" panose="020B0609020204030204" pitchFamily="49" charset="0"/>
            </a:endParaRPr>
          </a:p>
          <a:p>
            <a:pPr marL="0" lvl="0" indent="0" eaLnBrk="0" fontAlgn="base" hangingPunct="0">
              <a:spcBef>
                <a:spcPct val="0"/>
              </a:spcBef>
              <a:spcAft>
                <a:spcPct val="0"/>
              </a:spcAft>
              <a:buClrTx/>
              <a:buSzTx/>
              <a:buNone/>
            </a:pPr>
            <a:r>
              <a:rPr lang="en-US" sz="2800" dirty="0"/>
              <a:t>The </a:t>
            </a:r>
            <a:r>
              <a:rPr lang="en-US" sz="2800" dirty="0" err="1">
                <a:solidFill>
                  <a:srgbClr val="DC143C"/>
                </a:solidFill>
                <a:latin typeface="Consolas" panose="020B0609020204030204" pitchFamily="49" charset="0"/>
              </a:rPr>
              <a:t>fs.appendFile</a:t>
            </a:r>
            <a:r>
              <a:rPr lang="en-US" sz="2800" dirty="0">
                <a:solidFill>
                  <a:srgbClr val="DC143C"/>
                </a:solidFill>
                <a:latin typeface="Consolas" panose="020B0609020204030204" pitchFamily="49" charset="0"/>
              </a:rPr>
              <a:t>()</a:t>
            </a:r>
            <a:r>
              <a:rPr lang="en-US" sz="2800" dirty="0"/>
              <a:t>method appends the specified content at the end of the specified file:</a:t>
            </a:r>
          </a:p>
          <a:p>
            <a:pPr marL="0" indent="0">
              <a:buNone/>
            </a:pPr>
            <a:r>
              <a:rPr lang="en-US" sz="2800" b="1" dirty="0"/>
              <a:t>Example:</a:t>
            </a:r>
          </a:p>
          <a:p>
            <a:r>
              <a:rPr lang="en-US" sz="2800" dirty="0"/>
              <a:t>Append "This is my text." to the end of the file "mynewfile1.txt":</a:t>
            </a:r>
          </a:p>
          <a:p>
            <a:pPr marL="0" indent="0">
              <a:buNone/>
            </a:pPr>
            <a:r>
              <a:rPr lang="en-US" sz="2800" dirty="0"/>
              <a:t>   </a:t>
            </a:r>
            <a:r>
              <a:rPr lang="en-US" sz="2800" dirty="0" err="1"/>
              <a:t>var</a:t>
            </a:r>
            <a:r>
              <a:rPr lang="en-US" sz="2800" dirty="0"/>
              <a:t> </a:t>
            </a:r>
            <a:r>
              <a:rPr lang="en-US" sz="2800" dirty="0" err="1"/>
              <a:t>fs</a:t>
            </a:r>
            <a:r>
              <a:rPr lang="en-US" sz="2800" dirty="0"/>
              <a:t> = require('</a:t>
            </a:r>
            <a:r>
              <a:rPr lang="en-US" sz="2800" dirty="0" err="1"/>
              <a:t>fs</a:t>
            </a:r>
            <a:r>
              <a:rPr lang="en-US" sz="2800" dirty="0"/>
              <a:t>');</a:t>
            </a:r>
            <a:br>
              <a:rPr lang="en-US" sz="2800" dirty="0"/>
            </a:br>
            <a:r>
              <a:rPr lang="en-US" sz="2800" dirty="0" err="1"/>
              <a:t>fs.appendFile</a:t>
            </a:r>
            <a:r>
              <a:rPr lang="en-US" sz="2800" dirty="0"/>
              <a:t>('mynewfile1.txt', ' This is my text.', function (err) {</a:t>
            </a:r>
            <a:br>
              <a:rPr lang="en-US" sz="2800" dirty="0"/>
            </a:br>
            <a:r>
              <a:rPr lang="en-US" sz="2800" dirty="0"/>
              <a:t>  if (err) throw err;</a:t>
            </a:r>
            <a:br>
              <a:rPr lang="en-US" sz="2800" dirty="0"/>
            </a:br>
            <a:r>
              <a:rPr lang="en-US" sz="2800" dirty="0"/>
              <a:t>  console.log('Updated!');</a:t>
            </a:r>
            <a:br>
              <a:rPr lang="en-US" sz="2800" dirty="0"/>
            </a:br>
            <a:r>
              <a:rPr lang="en-US" sz="2800" dirty="0"/>
              <a:t>});</a:t>
            </a:r>
          </a:p>
          <a:p>
            <a:pPr marL="0" lvl="0" indent="0" eaLnBrk="0" fontAlgn="base" hangingPunct="0">
              <a:spcBef>
                <a:spcPct val="0"/>
              </a:spcBef>
              <a:spcAft>
                <a:spcPct val="0"/>
              </a:spcAft>
              <a:buClrTx/>
              <a:buSzTx/>
              <a:buNone/>
            </a:pPr>
            <a:endParaRPr lang="en-US" sz="2800" dirty="0">
              <a:solidFill>
                <a:srgbClr val="000000"/>
              </a:solidFill>
              <a:latin typeface="Verdana" panose="020B0604030504040204" pitchFamily="34" charset="0"/>
            </a:endParaRPr>
          </a:p>
          <a:p>
            <a:pPr marL="0" lvl="0" indent="0" eaLnBrk="0" fontAlgn="base" hangingPunct="0">
              <a:spcBef>
                <a:spcPct val="0"/>
              </a:spcBef>
              <a:spcAft>
                <a:spcPct val="0"/>
              </a:spcAft>
              <a:buClrTx/>
              <a:buSzTx/>
              <a:buFontTx/>
              <a:buChar char="•"/>
            </a:pPr>
            <a:endParaRPr lang="en-US" sz="2800" dirty="0">
              <a:solidFill>
                <a:srgbClr val="DC143C"/>
              </a:solidFill>
              <a:latin typeface="Consolas" panose="020B0609020204030204" pitchFamily="49" charset="0"/>
            </a:endParaRPr>
          </a:p>
          <a:p>
            <a:pPr marL="0" lvl="0" indent="0" eaLnBrk="0" fontAlgn="base" hangingPunct="0">
              <a:spcBef>
                <a:spcPct val="0"/>
              </a:spcBef>
              <a:spcAft>
                <a:spcPct val="0"/>
              </a:spcAft>
              <a:buClrTx/>
              <a:buSzTx/>
              <a:buFontTx/>
              <a:buChar char="•"/>
            </a:pPr>
            <a:endParaRPr lang="en-US" dirty="0"/>
          </a:p>
        </p:txBody>
      </p:sp>
    </p:spTree>
    <p:extLst>
      <p:ext uri="{BB962C8B-B14F-4D97-AF65-F5344CB8AC3E}">
        <p14:creationId xmlns:p14="http://schemas.microsoft.com/office/powerpoint/2010/main" val="3553213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066800"/>
            <a:ext cx="8229600" cy="5257800"/>
          </a:xfrm>
        </p:spPr>
        <p:txBody>
          <a:bodyPr/>
          <a:lstStyle/>
          <a:p>
            <a:r>
              <a:rPr lang="en-US" sz="2400" dirty="0"/>
              <a:t>The </a:t>
            </a:r>
            <a:r>
              <a:rPr lang="en-US" sz="2400" b="1" dirty="0" err="1">
                <a:solidFill>
                  <a:srgbClr val="DC143C"/>
                </a:solidFill>
                <a:latin typeface="Consolas" panose="020B0609020204030204" pitchFamily="49" charset="0"/>
              </a:rPr>
              <a:t>fs.writeFile</a:t>
            </a:r>
            <a:r>
              <a:rPr lang="en-US" sz="2400" b="1" dirty="0">
                <a:solidFill>
                  <a:srgbClr val="DC143C"/>
                </a:solidFill>
                <a:latin typeface="Consolas" panose="020B0609020204030204" pitchFamily="49" charset="0"/>
              </a:rPr>
              <a:t>()</a:t>
            </a:r>
            <a:r>
              <a:rPr lang="en-US" sz="2400" dirty="0">
                <a:solidFill>
                  <a:srgbClr val="DC143C"/>
                </a:solidFill>
                <a:latin typeface="Consolas" panose="020B0609020204030204" pitchFamily="49" charset="0"/>
              </a:rPr>
              <a:t> </a:t>
            </a:r>
            <a:r>
              <a:rPr lang="en-US" dirty="0"/>
              <a:t>method replaces the specified file and content:</a:t>
            </a:r>
          </a:p>
          <a:p>
            <a:pPr marL="0" indent="0">
              <a:buNone/>
            </a:pPr>
            <a:r>
              <a:rPr lang="en-US" dirty="0"/>
              <a:t>  </a:t>
            </a:r>
            <a:r>
              <a:rPr lang="en-US" b="1" dirty="0"/>
              <a:t>Example:</a:t>
            </a:r>
          </a:p>
          <a:p>
            <a:r>
              <a:rPr lang="en-US" dirty="0"/>
              <a:t>Replace the content of the file "mynewfile3.txt":</a:t>
            </a:r>
          </a:p>
          <a:p>
            <a:pPr marL="0" indent="0">
              <a:buNone/>
            </a:pPr>
            <a:r>
              <a:rPr lang="en-US" dirty="0"/>
              <a:t>  </a:t>
            </a:r>
            <a:r>
              <a:rPr lang="en-US" dirty="0" err="1"/>
              <a:t>var</a:t>
            </a:r>
            <a:r>
              <a:rPr lang="en-US" dirty="0"/>
              <a:t> </a:t>
            </a:r>
            <a:r>
              <a:rPr lang="en-US" dirty="0" err="1"/>
              <a:t>fs</a:t>
            </a:r>
            <a:r>
              <a:rPr lang="en-US" dirty="0"/>
              <a:t> = require('</a:t>
            </a:r>
            <a:r>
              <a:rPr lang="en-US" dirty="0" err="1"/>
              <a:t>fs</a:t>
            </a:r>
            <a:r>
              <a:rPr lang="en-US" dirty="0"/>
              <a:t>');</a:t>
            </a:r>
            <a:br>
              <a:rPr lang="en-US" dirty="0"/>
            </a:br>
            <a:br>
              <a:rPr lang="en-US" dirty="0"/>
            </a:br>
            <a:r>
              <a:rPr lang="en-US" dirty="0" err="1"/>
              <a:t>fs.writeFile</a:t>
            </a:r>
            <a:r>
              <a:rPr lang="en-US" dirty="0"/>
              <a:t>('mynewfile3.txt', 'This is my text', function (err) {</a:t>
            </a:r>
            <a:br>
              <a:rPr lang="en-US" dirty="0"/>
            </a:br>
            <a:r>
              <a:rPr lang="en-US" dirty="0"/>
              <a:t>  if (err) throw err;</a:t>
            </a:r>
            <a:br>
              <a:rPr lang="en-US" dirty="0"/>
            </a:br>
            <a:r>
              <a:rPr lang="en-US" dirty="0"/>
              <a:t>  console.log('Replaced!');</a:t>
            </a:r>
            <a:br>
              <a:rPr lang="en-US" dirty="0"/>
            </a:br>
            <a:r>
              <a:rPr lang="en-US" dirty="0"/>
              <a:t>});</a:t>
            </a:r>
          </a:p>
          <a:p>
            <a:endParaRPr lang="en-US" dirty="0"/>
          </a:p>
        </p:txBody>
      </p:sp>
    </p:spTree>
    <p:extLst>
      <p:ext uri="{BB962C8B-B14F-4D97-AF65-F5344CB8AC3E}">
        <p14:creationId xmlns:p14="http://schemas.microsoft.com/office/powerpoint/2010/main" val="20748897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Delete Files</a:t>
            </a:r>
            <a:br>
              <a:rPr lang="en-US" dirty="0"/>
            </a:br>
            <a:endParaRPr lang="en-US" dirty="0"/>
          </a:p>
        </p:txBody>
      </p:sp>
      <p:sp>
        <p:nvSpPr>
          <p:cNvPr id="3" name="Content Placeholder 2"/>
          <p:cNvSpPr>
            <a:spLocks noGrp="1"/>
          </p:cNvSpPr>
          <p:nvPr>
            <p:ph idx="1"/>
          </p:nvPr>
        </p:nvSpPr>
        <p:spPr>
          <a:xfrm>
            <a:off x="457200" y="1295400"/>
            <a:ext cx="8229600" cy="5029200"/>
          </a:xfrm>
        </p:spPr>
        <p:txBody>
          <a:bodyPr>
            <a:normAutofit/>
          </a:bodyPr>
          <a:lstStyle/>
          <a:p>
            <a:endParaRPr lang="en-US" dirty="0"/>
          </a:p>
          <a:p>
            <a:endParaRPr lang="en-US" dirty="0"/>
          </a:p>
          <a:p>
            <a:endParaRPr lang="en-US" dirty="0"/>
          </a:p>
          <a:p>
            <a:r>
              <a:rPr lang="en-US" dirty="0"/>
              <a:t>To delete a file with the File System module,  use the </a:t>
            </a:r>
            <a:r>
              <a:rPr lang="en-US" b="1" dirty="0" err="1"/>
              <a:t>fs.unlink</a:t>
            </a:r>
            <a:r>
              <a:rPr lang="en-US" b="1" dirty="0"/>
              <a:t>() </a:t>
            </a:r>
            <a:r>
              <a:rPr lang="en-US" dirty="0"/>
              <a:t>method.</a:t>
            </a:r>
          </a:p>
          <a:p>
            <a:r>
              <a:rPr lang="en-US" dirty="0"/>
              <a:t>The </a:t>
            </a:r>
            <a:r>
              <a:rPr lang="en-US" b="1" dirty="0" err="1"/>
              <a:t>fs.unlink</a:t>
            </a:r>
            <a:r>
              <a:rPr lang="en-US" b="1" dirty="0"/>
              <a:t>() </a:t>
            </a:r>
            <a:r>
              <a:rPr lang="en-US" dirty="0"/>
              <a:t>method deletes the specified file:</a:t>
            </a:r>
          </a:p>
          <a:p>
            <a:pPr marL="0" indent="0">
              <a:buNone/>
            </a:pPr>
            <a:r>
              <a:rPr lang="en-US" dirty="0"/>
              <a:t>  </a:t>
            </a:r>
            <a:r>
              <a:rPr lang="en-US" b="1" dirty="0"/>
              <a:t>Example:</a:t>
            </a:r>
          </a:p>
          <a:p>
            <a:r>
              <a:rPr lang="en-US" dirty="0"/>
              <a:t>Delete "mynewfile2.txt":</a:t>
            </a:r>
          </a:p>
          <a:p>
            <a:pPr marL="0" indent="0">
              <a:buNone/>
            </a:pPr>
            <a:r>
              <a:rPr lang="en-US" dirty="0"/>
              <a:t>  </a:t>
            </a:r>
            <a:r>
              <a:rPr lang="en-US" dirty="0" err="1"/>
              <a:t>var</a:t>
            </a:r>
            <a:r>
              <a:rPr lang="en-US" dirty="0"/>
              <a:t> </a:t>
            </a:r>
            <a:r>
              <a:rPr lang="en-US" dirty="0" err="1"/>
              <a:t>fs</a:t>
            </a:r>
            <a:r>
              <a:rPr lang="en-US" dirty="0"/>
              <a:t> = require('</a:t>
            </a:r>
            <a:r>
              <a:rPr lang="en-US" dirty="0" err="1"/>
              <a:t>fs</a:t>
            </a:r>
            <a:r>
              <a:rPr lang="en-US" dirty="0"/>
              <a:t>');</a:t>
            </a:r>
            <a:br>
              <a:rPr lang="en-US" dirty="0"/>
            </a:br>
            <a:br>
              <a:rPr lang="en-US" dirty="0"/>
            </a:br>
            <a:r>
              <a:rPr lang="en-US" dirty="0" err="1"/>
              <a:t>fs.unlink</a:t>
            </a:r>
            <a:r>
              <a:rPr lang="en-US" dirty="0"/>
              <a:t>('mynewfile2.txt', function (err) {</a:t>
            </a:r>
            <a:br>
              <a:rPr lang="en-US" dirty="0"/>
            </a:br>
            <a:r>
              <a:rPr lang="en-US" dirty="0"/>
              <a:t>  if (err) throw err;</a:t>
            </a:r>
            <a:br>
              <a:rPr lang="en-US" dirty="0"/>
            </a:br>
            <a:r>
              <a:rPr lang="en-US" dirty="0"/>
              <a:t>  console.log('File deleted!');</a:t>
            </a:r>
            <a:br>
              <a:rPr lang="en-US" dirty="0"/>
            </a:b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9060761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a:bodyPr>
          <a:lstStyle/>
          <a:p>
            <a:r>
              <a:rPr lang="en-US" dirty="0"/>
              <a:t>              Rename Files</a:t>
            </a:r>
            <a:br>
              <a:rPr lang="en-US" dirty="0"/>
            </a:br>
            <a:endParaRPr lang="en-US" dirty="0"/>
          </a:p>
        </p:txBody>
      </p:sp>
      <p:sp>
        <p:nvSpPr>
          <p:cNvPr id="3" name="Content Placeholder 2"/>
          <p:cNvSpPr>
            <a:spLocks noGrp="1"/>
          </p:cNvSpPr>
          <p:nvPr>
            <p:ph idx="1"/>
          </p:nvPr>
        </p:nvSpPr>
        <p:spPr>
          <a:xfrm>
            <a:off x="457200" y="1143000"/>
            <a:ext cx="8229600" cy="5181600"/>
          </a:xfrm>
        </p:spPr>
        <p:txBody>
          <a:bodyPr/>
          <a:lstStyle/>
          <a:p>
            <a:endParaRPr lang="en-US" dirty="0"/>
          </a:p>
          <a:p>
            <a:endParaRPr lang="en-US" dirty="0"/>
          </a:p>
          <a:p>
            <a:endParaRPr lang="en-US" dirty="0"/>
          </a:p>
          <a:p>
            <a:r>
              <a:rPr lang="en-US" dirty="0"/>
              <a:t>To rename a file with the File System module,  use the </a:t>
            </a:r>
            <a:r>
              <a:rPr lang="en-US" b="1" dirty="0" err="1"/>
              <a:t>fs.rename</a:t>
            </a:r>
            <a:r>
              <a:rPr lang="en-US" b="1" dirty="0"/>
              <a:t>() </a:t>
            </a:r>
            <a:r>
              <a:rPr lang="en-US" dirty="0"/>
              <a:t>method.</a:t>
            </a:r>
          </a:p>
          <a:p>
            <a:r>
              <a:rPr lang="en-US" dirty="0"/>
              <a:t>The </a:t>
            </a:r>
            <a:r>
              <a:rPr lang="en-US" b="1" dirty="0" err="1"/>
              <a:t>fs.rename</a:t>
            </a:r>
            <a:r>
              <a:rPr lang="en-US" b="1" dirty="0"/>
              <a:t>() </a:t>
            </a:r>
            <a:r>
              <a:rPr lang="en-US" dirty="0"/>
              <a:t>method renames the specified file:</a:t>
            </a:r>
          </a:p>
          <a:p>
            <a:pPr marL="0" indent="0">
              <a:buNone/>
            </a:pPr>
            <a:r>
              <a:rPr lang="en-US" dirty="0"/>
              <a:t> </a:t>
            </a:r>
            <a:r>
              <a:rPr lang="en-US" b="1" dirty="0"/>
              <a:t>Example:</a:t>
            </a:r>
          </a:p>
          <a:p>
            <a:r>
              <a:rPr lang="en-US" dirty="0"/>
              <a:t>Rename "mynewfile1.txt" to "myrenamedfile.txt":</a:t>
            </a:r>
          </a:p>
          <a:p>
            <a:pPr marL="0" indent="0">
              <a:buNone/>
            </a:pPr>
            <a:r>
              <a:rPr lang="en-US" dirty="0" err="1"/>
              <a:t>var</a:t>
            </a:r>
            <a:r>
              <a:rPr lang="en-US" dirty="0"/>
              <a:t> </a:t>
            </a:r>
            <a:r>
              <a:rPr lang="en-US" dirty="0" err="1"/>
              <a:t>fs</a:t>
            </a:r>
            <a:r>
              <a:rPr lang="en-US" dirty="0"/>
              <a:t> = require('</a:t>
            </a:r>
            <a:r>
              <a:rPr lang="en-US" dirty="0" err="1"/>
              <a:t>fs</a:t>
            </a:r>
            <a:r>
              <a:rPr lang="en-US" dirty="0"/>
              <a:t>');</a:t>
            </a:r>
            <a:br>
              <a:rPr lang="en-US" dirty="0"/>
            </a:br>
            <a:r>
              <a:rPr lang="en-US" dirty="0" err="1"/>
              <a:t>fs.rename</a:t>
            </a:r>
            <a:r>
              <a:rPr lang="en-US" dirty="0"/>
              <a:t>('mynewfile1.txt', 'myrenamedfile.txt', function (err) {</a:t>
            </a:r>
            <a:br>
              <a:rPr lang="en-US" dirty="0"/>
            </a:br>
            <a:r>
              <a:rPr lang="en-US" dirty="0"/>
              <a:t>  if (err) throw err;</a:t>
            </a:r>
            <a:br>
              <a:rPr lang="en-US" dirty="0"/>
            </a:br>
            <a:r>
              <a:rPr lang="en-US" dirty="0"/>
              <a:t>  console.log('File Renamed!');</a:t>
            </a:r>
            <a:br>
              <a:rPr lang="en-US" dirty="0"/>
            </a:br>
            <a:r>
              <a:rPr lang="en-US" dirty="0"/>
              <a:t>});</a:t>
            </a:r>
          </a:p>
          <a:p>
            <a:endParaRPr lang="en-US" b="1" dirty="0"/>
          </a:p>
          <a:p>
            <a:endParaRPr lang="en-US" b="1" dirty="0"/>
          </a:p>
        </p:txBody>
      </p:sp>
    </p:spTree>
    <p:extLst>
      <p:ext uri="{BB962C8B-B14F-4D97-AF65-F5344CB8AC3E}">
        <p14:creationId xmlns:p14="http://schemas.microsoft.com/office/powerpoint/2010/main" val="1547416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762000"/>
            <a:ext cx="8229600" cy="556260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What is a Node.js File?</a:t>
            </a:r>
          </a:p>
          <a:p>
            <a:r>
              <a:rPr lang="en-US" sz="2400" dirty="0">
                <a:latin typeface="Times New Roman" panose="02020603050405020304" pitchFamily="18" charset="0"/>
                <a:cs typeface="Times New Roman" panose="02020603050405020304" pitchFamily="18" charset="0"/>
              </a:rPr>
              <a:t>Node.js files contain tasks that will be executed on certain events</a:t>
            </a:r>
          </a:p>
          <a:p>
            <a:r>
              <a:rPr lang="en-US" sz="2400" dirty="0">
                <a:latin typeface="Times New Roman" panose="02020603050405020304" pitchFamily="18" charset="0"/>
                <a:cs typeface="Times New Roman" panose="02020603050405020304" pitchFamily="18" charset="0"/>
              </a:rPr>
              <a:t>A typical event is someone trying to access a port on the server</a:t>
            </a:r>
          </a:p>
          <a:p>
            <a:r>
              <a:rPr lang="en-US" sz="2400" dirty="0">
                <a:latin typeface="Times New Roman" panose="02020603050405020304" pitchFamily="18" charset="0"/>
                <a:cs typeface="Times New Roman" panose="02020603050405020304" pitchFamily="18" charset="0"/>
              </a:rPr>
              <a:t>Node.js files must be initiated on the server before having any effect</a:t>
            </a:r>
          </a:p>
          <a:p>
            <a:r>
              <a:rPr lang="en-US" sz="2400" dirty="0">
                <a:latin typeface="Times New Roman" panose="02020603050405020304" pitchFamily="18" charset="0"/>
                <a:cs typeface="Times New Roman" panose="02020603050405020304" pitchFamily="18" charset="0"/>
              </a:rPr>
              <a:t>Node.js files have extension ".</a:t>
            </a:r>
            <a:r>
              <a:rPr lang="en-US" sz="2400" dirty="0" err="1">
                <a:latin typeface="Times New Roman" panose="02020603050405020304" pitchFamily="18" charset="0"/>
                <a:cs typeface="Times New Roman" panose="02020603050405020304" pitchFamily="18" charset="0"/>
              </a:rPr>
              <a:t>js</a:t>
            </a:r>
            <a:r>
              <a:rPr lang="en-US" sz="2400" dirty="0">
                <a:latin typeface="Times New Roman" panose="02020603050405020304" pitchFamily="18" charset="0"/>
                <a:cs typeface="Times New Roman" panose="02020603050405020304" pitchFamily="18" charset="0"/>
              </a:rPr>
              <a:t>"</a:t>
            </a:r>
          </a:p>
          <a:p>
            <a:pPr marL="0" indent="0">
              <a:buNone/>
            </a:pPr>
            <a:r>
              <a:rPr lang="en-US" sz="2400" b="1" dirty="0">
                <a:latin typeface="Times New Roman" panose="02020603050405020304" pitchFamily="18" charset="0"/>
                <a:cs typeface="Times New Roman" panose="02020603050405020304" pitchFamily="18" charset="0"/>
              </a:rPr>
              <a:t>Who Uses Node.js?</a:t>
            </a:r>
          </a:p>
          <a:p>
            <a:pPr marL="0" indent="0">
              <a:buNone/>
            </a:pPr>
            <a:r>
              <a:rPr lang="en-US" sz="2400" dirty="0">
                <a:latin typeface="Times New Roman" panose="02020603050405020304" pitchFamily="18" charset="0"/>
                <a:cs typeface="Times New Roman" panose="02020603050405020304" pitchFamily="18" charset="0"/>
              </a:rPr>
              <a:t>The link on </a:t>
            </a:r>
            <a:r>
              <a:rPr lang="en-US" sz="2400" dirty="0" err="1">
                <a:latin typeface="Times New Roman" panose="02020603050405020304" pitchFamily="18" charset="0"/>
                <a:cs typeface="Times New Roman" panose="02020603050405020304" pitchFamily="18" charset="0"/>
              </a:rPr>
              <a:t>github</a:t>
            </a:r>
            <a:r>
              <a:rPr lang="en-US" sz="2400" dirty="0">
                <a:latin typeface="Times New Roman" panose="02020603050405020304" pitchFamily="18" charset="0"/>
                <a:cs typeface="Times New Roman" panose="02020603050405020304" pitchFamily="18" charset="0"/>
              </a:rPr>
              <a:t> wiki containing an exhaustive list of projects, application and companies which are using Node.js. </a:t>
            </a:r>
          </a:p>
          <a:p>
            <a:pPr marL="0" indent="0">
              <a:buNone/>
            </a:pPr>
            <a:r>
              <a:rPr lang="en-US" sz="2400" dirty="0">
                <a:latin typeface="Times New Roman" panose="02020603050405020304" pitchFamily="18" charset="0"/>
                <a:cs typeface="Times New Roman" panose="02020603050405020304" pitchFamily="18" charset="0"/>
              </a:rPr>
              <a:t>This list includes eBay, General Electric, GoDaddy, Microsoft, PayPal, Uber, </a:t>
            </a:r>
            <a:r>
              <a:rPr lang="en-US" sz="2400" dirty="0" err="1">
                <a:latin typeface="Times New Roman" panose="02020603050405020304" pitchFamily="18" charset="0"/>
                <a:cs typeface="Times New Roman" panose="02020603050405020304" pitchFamily="18" charset="0"/>
              </a:rPr>
              <a:t>Wikipins</a:t>
            </a:r>
            <a:r>
              <a:rPr lang="en-US" sz="2400" dirty="0">
                <a:latin typeface="Times New Roman" panose="02020603050405020304" pitchFamily="18" charset="0"/>
                <a:cs typeface="Times New Roman" panose="02020603050405020304" pitchFamily="18" charset="0"/>
              </a:rPr>
              <a:t>, Yahoo!, and Yammer to name a few.</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Node.js NPM</a:t>
            </a:r>
            <a:br>
              <a:rPr lang="en-US" dirty="0"/>
            </a:br>
            <a:endParaRPr lang="en-US" dirty="0"/>
          </a:p>
        </p:txBody>
      </p:sp>
      <p:sp>
        <p:nvSpPr>
          <p:cNvPr id="3" name="Content Placeholder 2"/>
          <p:cNvSpPr>
            <a:spLocks noGrp="1"/>
          </p:cNvSpPr>
          <p:nvPr>
            <p:ph idx="1"/>
          </p:nvPr>
        </p:nvSpPr>
        <p:spPr>
          <a:xfrm>
            <a:off x="457200" y="1219200"/>
            <a:ext cx="8229600" cy="5105400"/>
          </a:xfrm>
        </p:spPr>
        <p:txBody>
          <a:bodyPr>
            <a:normAutofit/>
          </a:bodyPr>
          <a:lstStyle/>
          <a:p>
            <a:pPr marL="0" indent="0">
              <a:buNone/>
            </a:pPr>
            <a:r>
              <a:rPr lang="en-US" dirty="0"/>
              <a:t> </a:t>
            </a:r>
          </a:p>
          <a:p>
            <a:pPr marL="0" indent="0">
              <a:buNone/>
            </a:pPr>
            <a:endParaRPr lang="en-US" b="1" dirty="0"/>
          </a:p>
          <a:p>
            <a:pPr marL="0" indent="0">
              <a:buNone/>
            </a:pPr>
            <a:endParaRPr lang="en-US" b="1" dirty="0"/>
          </a:p>
          <a:p>
            <a:pPr marL="0" indent="0">
              <a:buNone/>
            </a:pPr>
            <a:r>
              <a:rPr lang="en-US" b="1" dirty="0"/>
              <a:t>What is NPM?</a:t>
            </a:r>
          </a:p>
          <a:p>
            <a:r>
              <a:rPr lang="en-US" dirty="0"/>
              <a:t>NPM is a package manager for Node.js packages, or modules.</a:t>
            </a:r>
          </a:p>
          <a:p>
            <a:r>
              <a:rPr lang="en-US" dirty="0">
                <a:hlinkClick r:id="rId2"/>
              </a:rPr>
              <a:t>www.npmjs.com</a:t>
            </a:r>
            <a:r>
              <a:rPr lang="en-US" dirty="0"/>
              <a:t> hosts thousands of free packages to download and use.</a:t>
            </a:r>
          </a:p>
          <a:p>
            <a:r>
              <a:rPr lang="en-US" dirty="0"/>
              <a:t>The NPM program is installed on our computer when we install Node.js</a:t>
            </a:r>
          </a:p>
          <a:p>
            <a:pPr marL="0" indent="0">
              <a:buNone/>
            </a:pPr>
            <a:r>
              <a:rPr lang="en-US" b="1" dirty="0"/>
              <a:t>What is a Package?</a:t>
            </a:r>
          </a:p>
          <a:p>
            <a:pPr marL="0" indent="0">
              <a:buNone/>
            </a:pPr>
            <a:r>
              <a:rPr lang="en-US" dirty="0"/>
              <a:t>A package in Node.js contains all the files we need for a module.</a:t>
            </a:r>
          </a:p>
          <a:p>
            <a:pPr marL="0" indent="0">
              <a:buNone/>
            </a:pPr>
            <a:r>
              <a:rPr lang="en-US" dirty="0"/>
              <a:t>Modules are JavaScript libraries we can include in our project.</a:t>
            </a:r>
            <a:endParaRPr lang="en-US" b="1" dirty="0"/>
          </a:p>
          <a:p>
            <a:pPr marL="0" indent="0">
              <a:buNone/>
            </a:pPr>
            <a:endParaRPr lang="en-US" dirty="0"/>
          </a:p>
          <a:p>
            <a:endParaRPr lang="en-US" dirty="0"/>
          </a:p>
        </p:txBody>
      </p:sp>
    </p:spTree>
    <p:extLst>
      <p:ext uri="{BB962C8B-B14F-4D97-AF65-F5344CB8AC3E}">
        <p14:creationId xmlns:p14="http://schemas.microsoft.com/office/powerpoint/2010/main" val="35616360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Download a Package</a:t>
            </a:r>
            <a:br>
              <a:rPr lang="en-US" dirty="0"/>
            </a:br>
            <a:endParaRPr lang="en-US" dirty="0"/>
          </a:p>
        </p:txBody>
      </p:sp>
      <p:sp>
        <p:nvSpPr>
          <p:cNvPr id="3" name="Content Placeholder 2"/>
          <p:cNvSpPr>
            <a:spLocks noGrp="1"/>
          </p:cNvSpPr>
          <p:nvPr>
            <p:ph idx="1"/>
          </p:nvPr>
        </p:nvSpPr>
        <p:spPr>
          <a:xfrm>
            <a:off x="457200" y="1295400"/>
            <a:ext cx="8229600" cy="5029200"/>
          </a:xfrm>
        </p:spPr>
        <p:txBody>
          <a:bodyPr>
            <a:normAutofit/>
          </a:bodyPr>
          <a:lstStyle/>
          <a:p>
            <a:endParaRPr lang="en-US" sz="2000" dirty="0"/>
          </a:p>
          <a:p>
            <a:endParaRPr lang="en-US" sz="2000" dirty="0"/>
          </a:p>
          <a:p>
            <a:endParaRPr lang="en-US" sz="2000" dirty="0"/>
          </a:p>
          <a:p>
            <a:r>
              <a:rPr lang="en-US" sz="2000" dirty="0"/>
              <a:t>Downloading a package is very easy.</a:t>
            </a:r>
          </a:p>
          <a:p>
            <a:r>
              <a:rPr lang="en-US" sz="2000" dirty="0"/>
              <a:t>Open the command line interface and tell NPM to download the package we  want.</a:t>
            </a:r>
          </a:p>
          <a:p>
            <a:r>
              <a:rPr lang="en-US" sz="2000" dirty="0"/>
              <a:t>I want to download a package called "upper-case":</a:t>
            </a:r>
          </a:p>
          <a:p>
            <a:pPr marL="0" indent="0">
              <a:buNone/>
            </a:pPr>
            <a:r>
              <a:rPr lang="en-US" sz="2000" b="1" dirty="0"/>
              <a:t>  Download "upper-case":</a:t>
            </a:r>
          </a:p>
          <a:p>
            <a:r>
              <a:rPr lang="en-US" sz="2000" b="1" dirty="0"/>
              <a:t>C:\Users\</a:t>
            </a:r>
            <a:r>
              <a:rPr lang="en-US" sz="2000" b="1" i="1" dirty="0"/>
              <a:t>Your Name</a:t>
            </a:r>
            <a:r>
              <a:rPr lang="en-US" sz="2000" b="1" dirty="0"/>
              <a:t>&gt;</a:t>
            </a:r>
            <a:r>
              <a:rPr lang="en-US" sz="2000" b="1" dirty="0" err="1"/>
              <a:t>npm</a:t>
            </a:r>
            <a:r>
              <a:rPr lang="en-US" sz="2000" b="1" dirty="0"/>
              <a:t> install upper-case</a:t>
            </a:r>
          </a:p>
          <a:p>
            <a:r>
              <a:rPr lang="en-US" sz="2000" dirty="0"/>
              <a:t>Now we  have downloaded and installed our first package!</a:t>
            </a:r>
          </a:p>
          <a:p>
            <a:r>
              <a:rPr lang="en-US" sz="2000" dirty="0"/>
              <a:t>NPM creates a folder named "</a:t>
            </a:r>
            <a:r>
              <a:rPr lang="en-US" sz="2000" dirty="0" err="1"/>
              <a:t>node_modules</a:t>
            </a:r>
            <a:r>
              <a:rPr lang="en-US" sz="2000" dirty="0"/>
              <a:t>", where the package will be placed. All packages we  install in the future will be placed in this folder.</a:t>
            </a:r>
          </a:p>
          <a:p>
            <a:pPr marL="0" lvl="0" indent="0" eaLnBrk="0" fontAlgn="base" hangingPunct="0">
              <a:spcBef>
                <a:spcPct val="0"/>
              </a:spcBef>
              <a:spcAft>
                <a:spcPct val="0"/>
              </a:spcAft>
              <a:buClrTx/>
              <a:buSzTx/>
              <a:buNone/>
            </a:pPr>
            <a:r>
              <a:rPr lang="en-US" sz="2000" dirty="0">
                <a:solidFill>
                  <a:srgbClr val="000000"/>
                </a:solidFill>
                <a:latin typeface="Verdana" panose="020B0604030504040204" pitchFamily="34" charset="0"/>
              </a:rPr>
              <a:t>  My project now has a folder structure like this:</a:t>
            </a:r>
            <a:endParaRPr lang="en-US" sz="1200" dirty="0"/>
          </a:p>
          <a:p>
            <a:pPr marL="0" lvl="0" indent="0" eaLnBrk="0" fontAlgn="base" hangingPunct="0">
              <a:spcBef>
                <a:spcPct val="0"/>
              </a:spcBef>
              <a:spcAft>
                <a:spcPct val="0"/>
              </a:spcAft>
              <a:buClrTx/>
              <a:buSzTx/>
              <a:buNone/>
            </a:pPr>
            <a:r>
              <a:rPr lang="en-US" sz="2000" dirty="0">
                <a:solidFill>
                  <a:srgbClr val="DC143C"/>
                </a:solidFill>
                <a:latin typeface="Consolas" panose="020B0609020204030204" pitchFamily="49" charset="0"/>
              </a:rPr>
              <a:t>  C:\Users\</a:t>
            </a:r>
            <a:r>
              <a:rPr lang="en-US" sz="2000" i="1" dirty="0">
                <a:solidFill>
                  <a:srgbClr val="DC143C"/>
                </a:solidFill>
                <a:latin typeface="Consolas" panose="020B0609020204030204" pitchFamily="49" charset="0"/>
              </a:rPr>
              <a:t>My Name</a:t>
            </a:r>
            <a:r>
              <a:rPr lang="en-US" sz="2000" dirty="0">
                <a:solidFill>
                  <a:srgbClr val="DC143C"/>
                </a:solidFill>
                <a:latin typeface="Consolas" panose="020B0609020204030204" pitchFamily="49" charset="0"/>
              </a:rPr>
              <a:t>\</a:t>
            </a:r>
            <a:r>
              <a:rPr lang="en-US" sz="2000" dirty="0" err="1">
                <a:solidFill>
                  <a:srgbClr val="DC143C"/>
                </a:solidFill>
                <a:latin typeface="Consolas" panose="020B0609020204030204" pitchFamily="49" charset="0"/>
              </a:rPr>
              <a:t>node_modules</a:t>
            </a:r>
            <a:r>
              <a:rPr lang="en-US" sz="2000" dirty="0">
                <a:solidFill>
                  <a:srgbClr val="DC143C"/>
                </a:solidFill>
                <a:latin typeface="Consolas" panose="020B0609020204030204" pitchFamily="49" charset="0"/>
              </a:rPr>
              <a:t>\upper-case</a:t>
            </a:r>
            <a:endParaRPr lang="en-US" sz="3600" dirty="0">
              <a:latin typeface="Arial" panose="020B0604020202020204" pitchFamily="34" charset="0"/>
            </a:endParaRPr>
          </a:p>
          <a:p>
            <a:pPr marL="0" indent="0">
              <a:buNone/>
            </a:pPr>
            <a:endParaRPr lang="en-US" sz="2000" dirty="0"/>
          </a:p>
          <a:p>
            <a:endParaRPr lang="en-US" b="1" dirty="0"/>
          </a:p>
          <a:p>
            <a:endParaRPr lang="en-US" dirty="0"/>
          </a:p>
        </p:txBody>
      </p:sp>
    </p:spTree>
    <p:extLst>
      <p:ext uri="{BB962C8B-B14F-4D97-AF65-F5344CB8AC3E}">
        <p14:creationId xmlns:p14="http://schemas.microsoft.com/office/powerpoint/2010/main" val="1714367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765" y="457200"/>
            <a:ext cx="8229600" cy="1143000"/>
          </a:xfrm>
        </p:spPr>
        <p:txBody>
          <a:bodyPr>
            <a:normAutofit/>
          </a:bodyPr>
          <a:lstStyle/>
          <a:p>
            <a:r>
              <a:rPr lang="en-US" dirty="0"/>
              <a:t>           Using a Package</a:t>
            </a:r>
            <a:br>
              <a:rPr lang="en-US" dirty="0"/>
            </a:br>
            <a:endParaRPr lang="en-US" dirty="0"/>
          </a:p>
        </p:txBody>
      </p:sp>
      <p:sp>
        <p:nvSpPr>
          <p:cNvPr id="3" name="Content Placeholder 2"/>
          <p:cNvSpPr>
            <a:spLocks noGrp="1"/>
          </p:cNvSpPr>
          <p:nvPr>
            <p:ph idx="1"/>
          </p:nvPr>
        </p:nvSpPr>
        <p:spPr>
          <a:xfrm>
            <a:off x="457200" y="990600"/>
            <a:ext cx="8229600" cy="5334000"/>
          </a:xfrm>
        </p:spPr>
        <p:txBody>
          <a:bodyPr>
            <a:normAutofit fontScale="92500" lnSpcReduction="10000"/>
          </a:bodyPr>
          <a:lstStyle/>
          <a:p>
            <a:r>
              <a:rPr lang="en-US" dirty="0"/>
              <a:t>Once the package is installed, it is ready to use.</a:t>
            </a:r>
          </a:p>
          <a:p>
            <a:r>
              <a:rPr lang="en-US" dirty="0"/>
              <a:t>Include the "upper-case" package the same way we include any other module:</a:t>
            </a:r>
          </a:p>
          <a:p>
            <a:r>
              <a:rPr lang="en-US" dirty="0" err="1"/>
              <a:t>var</a:t>
            </a:r>
            <a:r>
              <a:rPr lang="en-US" dirty="0"/>
              <a:t> </a:t>
            </a:r>
            <a:r>
              <a:rPr lang="en-US" dirty="0" err="1"/>
              <a:t>uc</a:t>
            </a:r>
            <a:r>
              <a:rPr lang="en-US" dirty="0"/>
              <a:t> = require('upper-case');</a:t>
            </a:r>
          </a:p>
          <a:p>
            <a:r>
              <a:rPr lang="en-US" dirty="0"/>
              <a:t>Create a Node.js file that will convert the output "Hello World!" into upper-case letters:</a:t>
            </a:r>
          </a:p>
          <a:p>
            <a:pPr marL="0" indent="0">
              <a:buNone/>
            </a:pPr>
            <a:r>
              <a:rPr lang="en-US" b="1" dirty="0"/>
              <a:t>Examples:</a:t>
            </a:r>
          </a:p>
          <a:p>
            <a:pPr marL="0" indent="0">
              <a:buNone/>
            </a:pPr>
            <a:r>
              <a:rPr lang="en-US" dirty="0" err="1"/>
              <a:t>var</a:t>
            </a:r>
            <a:r>
              <a:rPr lang="en-US" dirty="0"/>
              <a:t> http = require('http');</a:t>
            </a:r>
          </a:p>
          <a:p>
            <a:pPr marL="0" indent="0">
              <a:buNone/>
            </a:pPr>
            <a:r>
              <a:rPr lang="en-US" dirty="0" err="1"/>
              <a:t>var</a:t>
            </a:r>
            <a:r>
              <a:rPr lang="en-US" dirty="0"/>
              <a:t> </a:t>
            </a:r>
            <a:r>
              <a:rPr lang="en-US" dirty="0" err="1"/>
              <a:t>uc</a:t>
            </a:r>
            <a:r>
              <a:rPr lang="en-US" dirty="0"/>
              <a:t> = require('upper-case');</a:t>
            </a:r>
          </a:p>
          <a:p>
            <a:pPr marL="0" indent="0">
              <a:buNone/>
            </a:pPr>
            <a:r>
              <a:rPr lang="en-US" dirty="0" err="1"/>
              <a:t>http.createServer</a:t>
            </a:r>
            <a:r>
              <a:rPr lang="en-US" dirty="0"/>
              <a:t>(function (</a:t>
            </a:r>
            <a:r>
              <a:rPr lang="en-US" dirty="0" err="1"/>
              <a:t>req</a:t>
            </a:r>
            <a:r>
              <a:rPr lang="en-US" dirty="0"/>
              <a:t>, res) {</a:t>
            </a:r>
          </a:p>
          <a:p>
            <a:pPr marL="0" indent="0">
              <a:buNone/>
            </a:pPr>
            <a:r>
              <a:rPr lang="en-US" dirty="0"/>
              <a:t>  </a:t>
            </a:r>
            <a:r>
              <a:rPr lang="en-US" dirty="0" err="1"/>
              <a:t>res.writeHead</a:t>
            </a:r>
            <a:r>
              <a:rPr lang="en-US" dirty="0"/>
              <a:t>(200, {'Content-Type': 'text/html'});</a:t>
            </a:r>
          </a:p>
          <a:p>
            <a:pPr marL="0" indent="0">
              <a:buNone/>
            </a:pPr>
            <a:r>
              <a:rPr lang="en-US" dirty="0"/>
              <a:t>  /*Use our upper-case module to upper case a string:*/</a:t>
            </a:r>
          </a:p>
          <a:p>
            <a:pPr marL="0" indent="0">
              <a:buNone/>
            </a:pPr>
            <a:r>
              <a:rPr lang="en-US" dirty="0"/>
              <a:t>  </a:t>
            </a:r>
            <a:r>
              <a:rPr lang="en-US" dirty="0" err="1"/>
              <a:t>res.write</a:t>
            </a:r>
            <a:r>
              <a:rPr lang="en-US" dirty="0"/>
              <a:t>(</a:t>
            </a:r>
            <a:r>
              <a:rPr lang="en-US" dirty="0" err="1"/>
              <a:t>uc.upperCase</a:t>
            </a:r>
            <a:r>
              <a:rPr lang="en-US" dirty="0"/>
              <a:t>("Hello World!"));</a:t>
            </a:r>
          </a:p>
          <a:p>
            <a:pPr marL="0" indent="0">
              <a:buNone/>
            </a:pPr>
            <a:r>
              <a:rPr lang="en-US" dirty="0"/>
              <a:t>  </a:t>
            </a:r>
            <a:r>
              <a:rPr lang="en-US" dirty="0" err="1"/>
              <a:t>res.end</a:t>
            </a:r>
            <a:r>
              <a:rPr lang="en-US" dirty="0"/>
              <a:t>();</a:t>
            </a:r>
          </a:p>
          <a:p>
            <a:pPr marL="0" indent="0">
              <a:buNone/>
            </a:pPr>
            <a:r>
              <a:rPr lang="en-US" dirty="0"/>
              <a:t>}).listen(3009);</a:t>
            </a:r>
          </a:p>
          <a:p>
            <a:r>
              <a:rPr lang="en-US" b="1" dirty="0"/>
              <a:t>Initiate </a:t>
            </a:r>
            <a:r>
              <a:rPr lang="en-US" b="1"/>
              <a:t>:upper_casepackage.js</a:t>
            </a:r>
            <a:endParaRPr lang="en-US" b="1" dirty="0"/>
          </a:p>
          <a:p>
            <a:r>
              <a:rPr lang="en-US" b="1" dirty="0"/>
              <a:t>C:\Users\</a:t>
            </a:r>
            <a:r>
              <a:rPr lang="en-US" b="1" i="1" dirty="0"/>
              <a:t>Your Name</a:t>
            </a:r>
            <a:r>
              <a:rPr lang="en-US" b="1" dirty="0"/>
              <a:t>&gt;node upper_casepackage.js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132615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Node.js Events</a:t>
            </a:r>
            <a:br>
              <a:rPr lang="en-US" dirty="0"/>
            </a:br>
            <a:endParaRPr lang="en-US" dirty="0"/>
          </a:p>
        </p:txBody>
      </p:sp>
      <p:sp>
        <p:nvSpPr>
          <p:cNvPr id="3" name="Content Placeholder 2"/>
          <p:cNvSpPr>
            <a:spLocks noGrp="1"/>
          </p:cNvSpPr>
          <p:nvPr>
            <p:ph idx="1"/>
          </p:nvPr>
        </p:nvSpPr>
        <p:spPr>
          <a:xfrm>
            <a:off x="533400" y="990600"/>
            <a:ext cx="8229600" cy="5181600"/>
          </a:xfrm>
        </p:spPr>
        <p:txBody>
          <a:bodyPr>
            <a:normAutofit lnSpcReduction="10000"/>
          </a:bodyPr>
          <a:lstStyle/>
          <a:p>
            <a:r>
              <a:rPr lang="en-US" sz="2000" dirty="0"/>
              <a:t>Node.js is perfect for event-driven applications.</a:t>
            </a:r>
          </a:p>
          <a:p>
            <a:pPr marL="0" indent="0">
              <a:buNone/>
            </a:pPr>
            <a:r>
              <a:rPr lang="en-US" sz="2000" b="1" dirty="0"/>
              <a:t>Events in Node.js:</a:t>
            </a:r>
          </a:p>
          <a:p>
            <a:r>
              <a:rPr lang="en-US" sz="2000" dirty="0"/>
              <a:t>Every action on a computer is an event. Like when a connection is made or a file is opened.</a:t>
            </a:r>
          </a:p>
          <a:p>
            <a:r>
              <a:rPr lang="en-US" sz="2000" dirty="0"/>
              <a:t>Objects in Node.js can fire events, like the </a:t>
            </a:r>
            <a:r>
              <a:rPr lang="en-US" sz="2000" dirty="0" err="1"/>
              <a:t>readStream</a:t>
            </a:r>
            <a:r>
              <a:rPr lang="en-US" sz="2000" dirty="0"/>
              <a:t> object fires events when opening and closing a file:</a:t>
            </a:r>
          </a:p>
          <a:p>
            <a:pPr marL="0" indent="0">
              <a:buNone/>
            </a:pPr>
            <a:r>
              <a:rPr lang="en-US" b="1" dirty="0" err="1"/>
              <a:t>Example:Event.js</a:t>
            </a:r>
            <a:r>
              <a:rPr lang="en-US" b="1" dirty="0"/>
              <a:t>(file name)</a:t>
            </a:r>
          </a:p>
          <a:p>
            <a:pPr marL="0" indent="0">
              <a:buNone/>
            </a:pPr>
            <a:r>
              <a:rPr lang="en-US" sz="2200" dirty="0" err="1"/>
              <a:t>var</a:t>
            </a:r>
            <a:r>
              <a:rPr lang="en-US" sz="2200" dirty="0"/>
              <a:t> </a:t>
            </a:r>
            <a:r>
              <a:rPr lang="en-US" sz="2200" dirty="0" err="1"/>
              <a:t>fs</a:t>
            </a:r>
            <a:r>
              <a:rPr lang="en-US" sz="2200" dirty="0"/>
              <a:t> = require('</a:t>
            </a:r>
            <a:r>
              <a:rPr lang="en-US" sz="2200" dirty="0" err="1"/>
              <a:t>fs</a:t>
            </a:r>
            <a:r>
              <a:rPr lang="en-US" sz="2200" dirty="0"/>
              <a:t>');</a:t>
            </a:r>
          </a:p>
          <a:p>
            <a:pPr marL="0" indent="0">
              <a:buNone/>
            </a:pPr>
            <a:r>
              <a:rPr lang="en-US" sz="2200" dirty="0" err="1"/>
              <a:t>var</a:t>
            </a:r>
            <a:r>
              <a:rPr lang="en-US" sz="2200" dirty="0"/>
              <a:t> </a:t>
            </a:r>
            <a:r>
              <a:rPr lang="en-US" sz="2200" dirty="0" err="1"/>
              <a:t>readStream</a:t>
            </a:r>
            <a:r>
              <a:rPr lang="en-US" sz="2200" dirty="0"/>
              <a:t> = </a:t>
            </a:r>
            <a:r>
              <a:rPr lang="en-US" sz="2200" dirty="0" err="1"/>
              <a:t>fs.createReadStream</a:t>
            </a:r>
            <a:r>
              <a:rPr lang="en-US" sz="2200" dirty="0"/>
              <a:t>('./demofile.txt');</a:t>
            </a:r>
          </a:p>
          <a:p>
            <a:pPr marL="0" indent="0">
              <a:buNone/>
            </a:pPr>
            <a:endParaRPr lang="en-US" sz="2200" dirty="0"/>
          </a:p>
          <a:p>
            <a:pPr marL="0" indent="0">
              <a:buNone/>
            </a:pPr>
            <a:r>
              <a:rPr lang="en-US" sz="2200" dirty="0"/>
              <a:t>/*Write to the console when the file is opened:*/</a:t>
            </a:r>
          </a:p>
          <a:p>
            <a:pPr marL="0" indent="0">
              <a:buNone/>
            </a:pPr>
            <a:r>
              <a:rPr lang="en-US" sz="2200" dirty="0" err="1"/>
              <a:t>readStream.on</a:t>
            </a:r>
            <a:r>
              <a:rPr lang="en-US" sz="2200" dirty="0"/>
              <a:t>('open', function () {</a:t>
            </a:r>
          </a:p>
          <a:p>
            <a:pPr marL="0" indent="0">
              <a:buNone/>
            </a:pPr>
            <a:r>
              <a:rPr lang="en-US" sz="2200" dirty="0"/>
              <a:t>  console.log('The file is open');</a:t>
            </a:r>
          </a:p>
          <a:p>
            <a:pPr marL="0" indent="0">
              <a:buNone/>
            </a:pPr>
            <a:r>
              <a:rPr lang="en-US" sz="2200" dirty="0"/>
              <a:t>});</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27604143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Node.js Upload Files</a:t>
            </a:r>
            <a:br>
              <a:rPr lang="en-US" dirty="0"/>
            </a:br>
            <a:endParaRPr lang="en-US" dirty="0"/>
          </a:p>
        </p:txBody>
      </p:sp>
      <p:sp>
        <p:nvSpPr>
          <p:cNvPr id="3" name="Content Placeholder 2"/>
          <p:cNvSpPr>
            <a:spLocks noGrp="1"/>
          </p:cNvSpPr>
          <p:nvPr>
            <p:ph idx="1"/>
          </p:nvPr>
        </p:nvSpPr>
        <p:spPr>
          <a:xfrm>
            <a:off x="457200" y="1219200"/>
            <a:ext cx="8229600" cy="5105400"/>
          </a:xfrm>
        </p:spPr>
        <p:txBody>
          <a:bodyPr/>
          <a:lstStyle/>
          <a:p>
            <a:pPr marL="0" indent="0">
              <a:buNone/>
            </a:pPr>
            <a:r>
              <a:rPr lang="en-US" dirty="0"/>
              <a:t>  </a:t>
            </a:r>
            <a:r>
              <a:rPr lang="en-US" b="1" dirty="0"/>
              <a:t>The Formidable Module</a:t>
            </a:r>
          </a:p>
          <a:p>
            <a:r>
              <a:rPr lang="en-US" dirty="0"/>
              <a:t>There is a very good module for working with file uploads, called "Formidable".</a:t>
            </a:r>
          </a:p>
          <a:p>
            <a:r>
              <a:rPr lang="en-US" dirty="0"/>
              <a:t>The Formidable module can be downloaded and installed using NPM:</a:t>
            </a:r>
          </a:p>
          <a:p>
            <a:r>
              <a:rPr lang="en-US" b="1" dirty="0"/>
              <a:t>C:\Users\</a:t>
            </a:r>
            <a:r>
              <a:rPr lang="en-US" b="1" i="1" dirty="0"/>
              <a:t>Your Name</a:t>
            </a:r>
            <a:r>
              <a:rPr lang="en-US" b="1" dirty="0"/>
              <a:t>&gt;</a:t>
            </a:r>
            <a:r>
              <a:rPr lang="en-US" b="1" dirty="0" err="1"/>
              <a:t>npm</a:t>
            </a:r>
            <a:r>
              <a:rPr lang="en-US" b="1" dirty="0"/>
              <a:t> install formidable</a:t>
            </a:r>
          </a:p>
          <a:p>
            <a:r>
              <a:rPr lang="en-US" dirty="0"/>
              <a:t>After we have downloaded the Formidable module, we can include the module in any application:</a:t>
            </a:r>
          </a:p>
          <a:p>
            <a:r>
              <a:rPr lang="en-US" b="1" dirty="0" err="1"/>
              <a:t>var</a:t>
            </a:r>
            <a:r>
              <a:rPr lang="en-US" b="1" dirty="0"/>
              <a:t> formidable = require('formidable');</a:t>
            </a:r>
          </a:p>
        </p:txBody>
      </p:sp>
    </p:spTree>
    <p:extLst>
      <p:ext uri="{BB962C8B-B14F-4D97-AF65-F5344CB8AC3E}">
        <p14:creationId xmlns:p14="http://schemas.microsoft.com/office/powerpoint/2010/main" val="3936003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dirty="0"/>
              <a:t>Node.js Upload Files</a:t>
            </a:r>
            <a:br>
              <a:rPr lang="en-US" dirty="0"/>
            </a:br>
            <a:endParaRPr lang="en-US" dirty="0"/>
          </a:p>
        </p:txBody>
      </p:sp>
      <p:sp>
        <p:nvSpPr>
          <p:cNvPr id="3" name="Content Placeholder 2"/>
          <p:cNvSpPr>
            <a:spLocks noGrp="1"/>
          </p:cNvSpPr>
          <p:nvPr>
            <p:ph idx="1"/>
          </p:nvPr>
        </p:nvSpPr>
        <p:spPr>
          <a:xfrm>
            <a:off x="457200" y="1066800"/>
            <a:ext cx="8229600" cy="5257800"/>
          </a:xfrm>
        </p:spPr>
        <p:txBody>
          <a:bodyPr>
            <a:normAutofit/>
          </a:bodyPr>
          <a:lstStyle/>
          <a:p>
            <a:pPr marL="0" indent="0">
              <a:buNone/>
            </a:pPr>
            <a:r>
              <a:rPr lang="en-US" b="1" dirty="0"/>
              <a:t>Upload Files:</a:t>
            </a:r>
          </a:p>
          <a:p>
            <a:pPr marL="0" indent="0">
              <a:buNone/>
            </a:pPr>
            <a:r>
              <a:rPr lang="en-US" dirty="0"/>
              <a:t>1. </a:t>
            </a:r>
            <a:r>
              <a:rPr lang="en-US" b="1" dirty="0"/>
              <a:t>Create an Upload Form:</a:t>
            </a:r>
          </a:p>
          <a:p>
            <a:r>
              <a:rPr lang="en-US" dirty="0"/>
              <a:t>Create a Node.js file that writes an HTML form, with an upload field:</a:t>
            </a:r>
          </a:p>
          <a:p>
            <a:pPr marL="0" indent="0">
              <a:buNone/>
            </a:pPr>
            <a:r>
              <a:rPr lang="en-US" dirty="0"/>
              <a:t> </a:t>
            </a:r>
            <a:r>
              <a:rPr lang="en-US" b="1" dirty="0"/>
              <a:t>Example:</a:t>
            </a:r>
          </a:p>
          <a:p>
            <a:r>
              <a:rPr lang="en-US" dirty="0"/>
              <a:t>This code will produce an HTML form:</a:t>
            </a:r>
          </a:p>
          <a:p>
            <a:pPr marL="0" indent="0">
              <a:buNone/>
            </a:pPr>
            <a:r>
              <a:rPr lang="en-US" dirty="0"/>
              <a:t> </a:t>
            </a:r>
            <a:r>
              <a:rPr lang="en-US" dirty="0" err="1"/>
              <a:t>var</a:t>
            </a:r>
            <a:r>
              <a:rPr lang="en-US" dirty="0"/>
              <a:t> http = require('http');</a:t>
            </a:r>
            <a:br>
              <a:rPr lang="en-US" dirty="0"/>
            </a:br>
            <a:r>
              <a:rPr lang="en-US" dirty="0" err="1"/>
              <a:t>http.createServer</a:t>
            </a:r>
            <a:r>
              <a:rPr lang="en-US" dirty="0"/>
              <a:t>(function (</a:t>
            </a:r>
            <a:r>
              <a:rPr lang="en-US" dirty="0" err="1"/>
              <a:t>req</a:t>
            </a:r>
            <a:r>
              <a:rPr lang="en-US" dirty="0"/>
              <a:t>, res) {</a:t>
            </a:r>
            <a:br>
              <a:rPr lang="en-US" dirty="0"/>
            </a:br>
            <a:r>
              <a:rPr lang="en-US" dirty="0"/>
              <a:t>  </a:t>
            </a:r>
            <a:r>
              <a:rPr lang="en-US" dirty="0" err="1"/>
              <a:t>res.writeHead</a:t>
            </a:r>
            <a:r>
              <a:rPr lang="en-US" dirty="0"/>
              <a:t>(200, {'Content-Type': 'text/html'});</a:t>
            </a:r>
            <a:br>
              <a:rPr lang="en-US" dirty="0"/>
            </a:br>
            <a:r>
              <a:rPr lang="en-US" dirty="0"/>
              <a:t>  </a:t>
            </a:r>
            <a:r>
              <a:rPr lang="en-US" dirty="0" err="1"/>
              <a:t>res.write</a:t>
            </a:r>
            <a:r>
              <a:rPr lang="en-US" dirty="0"/>
              <a:t>('&lt;form action="</a:t>
            </a:r>
            <a:r>
              <a:rPr lang="en-US" dirty="0" err="1"/>
              <a:t>fileupload</a:t>
            </a:r>
            <a:r>
              <a:rPr lang="en-US" dirty="0"/>
              <a:t>" method="post" </a:t>
            </a:r>
            <a:r>
              <a:rPr lang="en-US" dirty="0" err="1"/>
              <a:t>enctype</a:t>
            </a:r>
            <a:r>
              <a:rPr lang="en-US" dirty="0"/>
              <a:t>="multipart/form-data"&gt;');</a:t>
            </a:r>
            <a:br>
              <a:rPr lang="en-US" dirty="0"/>
            </a:br>
            <a:r>
              <a:rPr lang="en-US" dirty="0"/>
              <a:t>  </a:t>
            </a:r>
            <a:r>
              <a:rPr lang="en-US" dirty="0" err="1"/>
              <a:t>res.write</a:t>
            </a:r>
            <a:r>
              <a:rPr lang="en-US" dirty="0"/>
              <a:t>('&lt;input type="file" name="</a:t>
            </a:r>
            <a:r>
              <a:rPr lang="en-US" dirty="0" err="1"/>
              <a:t>filetoupload</a:t>
            </a:r>
            <a:r>
              <a:rPr lang="en-US" dirty="0"/>
              <a:t>"&gt;&lt;</a:t>
            </a:r>
            <a:r>
              <a:rPr lang="en-US" dirty="0" err="1"/>
              <a:t>br</a:t>
            </a:r>
            <a:r>
              <a:rPr lang="en-US" dirty="0"/>
              <a:t>&gt;');</a:t>
            </a:r>
            <a:br>
              <a:rPr lang="en-US" dirty="0"/>
            </a:br>
            <a:r>
              <a:rPr lang="en-US" dirty="0"/>
              <a:t>  </a:t>
            </a:r>
            <a:r>
              <a:rPr lang="en-US" dirty="0" err="1"/>
              <a:t>res.write</a:t>
            </a:r>
            <a:r>
              <a:rPr lang="en-US" dirty="0"/>
              <a:t>('&lt;input type="submit"&gt;');</a:t>
            </a:r>
            <a:br>
              <a:rPr lang="en-US" dirty="0"/>
            </a:br>
            <a:r>
              <a:rPr lang="en-US" dirty="0"/>
              <a:t>  </a:t>
            </a:r>
            <a:r>
              <a:rPr lang="en-US" dirty="0" err="1"/>
              <a:t>res.write</a:t>
            </a:r>
            <a:r>
              <a:rPr lang="en-US" dirty="0"/>
              <a:t>('&lt;/form&gt;');</a:t>
            </a:r>
            <a:br>
              <a:rPr lang="en-US" dirty="0"/>
            </a:br>
            <a:r>
              <a:rPr lang="en-US" dirty="0"/>
              <a:t>  return </a:t>
            </a:r>
            <a:r>
              <a:rPr lang="en-US" dirty="0" err="1"/>
              <a:t>res.end</a:t>
            </a:r>
            <a:r>
              <a:rPr lang="en-US" dirty="0"/>
              <a:t>();</a:t>
            </a:r>
            <a:br>
              <a:rPr lang="en-US" dirty="0"/>
            </a:br>
            <a:r>
              <a:rPr lang="en-US" dirty="0"/>
              <a:t>}).listen(3004);</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261948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24712"/>
          </a:xfrm>
        </p:spPr>
        <p:txBody>
          <a:bodyPr>
            <a:normAutofit/>
          </a:bodyPr>
          <a:lstStyle/>
          <a:p>
            <a:r>
              <a:rPr lang="en-US" dirty="0"/>
              <a:t>   Step 2: Parse the Uploaded File</a:t>
            </a:r>
            <a:br>
              <a:rPr lang="en-US" dirty="0"/>
            </a:br>
            <a:endParaRPr lang="en-US" dirty="0"/>
          </a:p>
        </p:txBody>
      </p:sp>
      <p:sp>
        <p:nvSpPr>
          <p:cNvPr id="3" name="Content Placeholder 2"/>
          <p:cNvSpPr>
            <a:spLocks noGrp="1"/>
          </p:cNvSpPr>
          <p:nvPr>
            <p:ph idx="1"/>
          </p:nvPr>
        </p:nvSpPr>
        <p:spPr>
          <a:xfrm>
            <a:off x="457200" y="1143000"/>
            <a:ext cx="8229600" cy="5715000"/>
          </a:xfrm>
        </p:spPr>
        <p:txBody>
          <a:bodyPr>
            <a:normAutofit fontScale="85000" lnSpcReduction="20000"/>
          </a:bodyPr>
          <a:lstStyle/>
          <a:p>
            <a:r>
              <a:rPr lang="en-US" dirty="0"/>
              <a:t>Include the Formidable module to be able to parse the uploaded file once it reaches the server.</a:t>
            </a:r>
          </a:p>
          <a:p>
            <a:r>
              <a:rPr lang="en-US" dirty="0"/>
              <a:t>When the file is uploaded and parsed, it gets placed on a temporary folder on our computer.</a:t>
            </a:r>
          </a:p>
          <a:p>
            <a:pPr marL="0" indent="0">
              <a:buNone/>
            </a:pPr>
            <a:r>
              <a:rPr lang="en-US" dirty="0"/>
              <a:t>   </a:t>
            </a:r>
            <a:r>
              <a:rPr lang="en-US" sz="3800" b="1" dirty="0"/>
              <a:t>Example:</a:t>
            </a:r>
          </a:p>
          <a:p>
            <a:r>
              <a:rPr lang="en-US" dirty="0"/>
              <a:t>The file will be uploaded, and placed on a temporary folder:</a:t>
            </a:r>
          </a:p>
          <a:p>
            <a:r>
              <a:rPr lang="en-US" dirty="0" err="1"/>
              <a:t>var</a:t>
            </a:r>
            <a:r>
              <a:rPr lang="en-US" dirty="0"/>
              <a:t> http = require('http');</a:t>
            </a:r>
            <a:br>
              <a:rPr lang="en-US" dirty="0"/>
            </a:br>
            <a:r>
              <a:rPr lang="en-US" b="1" dirty="0" err="1"/>
              <a:t>var</a:t>
            </a:r>
            <a:r>
              <a:rPr lang="en-US" b="1" dirty="0"/>
              <a:t> formidable = require('formidable');</a:t>
            </a:r>
            <a:br>
              <a:rPr lang="en-US" b="1" dirty="0"/>
            </a:br>
            <a:br>
              <a:rPr lang="en-US" dirty="0"/>
            </a:br>
            <a:r>
              <a:rPr lang="en-US" dirty="0" err="1"/>
              <a:t>http.createServer</a:t>
            </a:r>
            <a:r>
              <a:rPr lang="en-US" dirty="0"/>
              <a:t>(function (</a:t>
            </a:r>
            <a:r>
              <a:rPr lang="en-US" dirty="0" err="1"/>
              <a:t>req</a:t>
            </a:r>
            <a:r>
              <a:rPr lang="en-US" dirty="0"/>
              <a:t>, res) {</a:t>
            </a:r>
            <a:br>
              <a:rPr lang="en-US" dirty="0"/>
            </a:br>
            <a:r>
              <a:rPr lang="en-US" b="1" dirty="0"/>
              <a:t>  if (req.url == '/</a:t>
            </a:r>
            <a:r>
              <a:rPr lang="en-US" b="1" dirty="0" err="1"/>
              <a:t>fileupload</a:t>
            </a:r>
            <a:r>
              <a:rPr lang="en-US" b="1" dirty="0"/>
              <a:t>') {</a:t>
            </a:r>
            <a:br>
              <a:rPr lang="en-US" b="1" dirty="0"/>
            </a:br>
            <a:r>
              <a:rPr lang="en-US" b="1" dirty="0"/>
              <a:t>    </a:t>
            </a:r>
            <a:r>
              <a:rPr lang="en-US" b="1" dirty="0" err="1"/>
              <a:t>var</a:t>
            </a:r>
            <a:r>
              <a:rPr lang="en-US" b="1" dirty="0"/>
              <a:t> form = new </a:t>
            </a:r>
            <a:r>
              <a:rPr lang="en-US" b="1" dirty="0" err="1"/>
              <a:t>formidable.IncomingForm</a:t>
            </a:r>
            <a:r>
              <a:rPr lang="en-US" b="1" dirty="0"/>
              <a:t>();</a:t>
            </a:r>
            <a:br>
              <a:rPr lang="en-US" b="1" dirty="0"/>
            </a:br>
            <a:r>
              <a:rPr lang="en-US" b="1" dirty="0"/>
              <a:t>    </a:t>
            </a:r>
            <a:r>
              <a:rPr lang="en-US" b="1" dirty="0" err="1"/>
              <a:t>form.parse</a:t>
            </a:r>
            <a:r>
              <a:rPr lang="en-US" b="1" dirty="0"/>
              <a:t>(</a:t>
            </a:r>
            <a:r>
              <a:rPr lang="en-US" b="1" dirty="0" err="1"/>
              <a:t>req</a:t>
            </a:r>
            <a:r>
              <a:rPr lang="en-US" b="1" dirty="0"/>
              <a:t>, function (err, fields, files) {</a:t>
            </a:r>
            <a:br>
              <a:rPr lang="en-US" b="1" dirty="0"/>
            </a:br>
            <a:r>
              <a:rPr lang="en-US" b="1" dirty="0"/>
              <a:t>      </a:t>
            </a:r>
            <a:r>
              <a:rPr lang="en-US" b="1" dirty="0" err="1"/>
              <a:t>res.write</a:t>
            </a:r>
            <a:r>
              <a:rPr lang="en-US" b="1" dirty="0"/>
              <a:t>('File uploaded');</a:t>
            </a:r>
            <a:br>
              <a:rPr lang="en-US" b="1" dirty="0"/>
            </a:br>
            <a:r>
              <a:rPr lang="en-US" b="1" dirty="0"/>
              <a:t>      </a:t>
            </a:r>
            <a:r>
              <a:rPr lang="en-US" b="1" dirty="0" err="1"/>
              <a:t>res.end</a:t>
            </a:r>
            <a:r>
              <a:rPr lang="en-US" b="1" dirty="0"/>
              <a:t>();</a:t>
            </a:r>
            <a:br>
              <a:rPr lang="en-US" b="1" dirty="0"/>
            </a:br>
            <a:r>
              <a:rPr lang="en-US" b="1" dirty="0"/>
              <a:t>    });</a:t>
            </a:r>
            <a:br>
              <a:rPr lang="en-US" b="1" dirty="0"/>
            </a:br>
            <a:r>
              <a:rPr lang="en-US" dirty="0"/>
              <a:t>  } else {</a:t>
            </a:r>
            <a:br>
              <a:rPr lang="en-US" dirty="0"/>
            </a:br>
            <a:r>
              <a:rPr lang="en-US" dirty="0"/>
              <a:t>    </a:t>
            </a:r>
            <a:r>
              <a:rPr lang="en-US" dirty="0" err="1"/>
              <a:t>res.writeHead</a:t>
            </a:r>
            <a:r>
              <a:rPr lang="en-US" dirty="0"/>
              <a:t>(200, {'Content-Type': 'text/html'});</a:t>
            </a:r>
            <a:br>
              <a:rPr lang="en-US" dirty="0"/>
            </a:br>
            <a:r>
              <a:rPr lang="en-US" dirty="0"/>
              <a:t>    </a:t>
            </a:r>
            <a:r>
              <a:rPr lang="en-US" dirty="0" err="1"/>
              <a:t>res.write</a:t>
            </a:r>
            <a:r>
              <a:rPr lang="en-US" dirty="0"/>
              <a:t>('&lt;form action="</a:t>
            </a:r>
            <a:r>
              <a:rPr lang="en-US" dirty="0" err="1"/>
              <a:t>fileupload</a:t>
            </a:r>
            <a:r>
              <a:rPr lang="en-US" dirty="0"/>
              <a:t>" method="post" </a:t>
            </a:r>
            <a:r>
              <a:rPr lang="en-US" dirty="0" err="1"/>
              <a:t>enctype</a:t>
            </a:r>
            <a:r>
              <a:rPr lang="en-US" dirty="0"/>
              <a:t>="multipart/form-data"&gt;');</a:t>
            </a:r>
            <a:br>
              <a:rPr lang="en-US" dirty="0"/>
            </a:br>
            <a:r>
              <a:rPr lang="en-US" dirty="0"/>
              <a:t>    </a:t>
            </a:r>
            <a:r>
              <a:rPr lang="en-US" dirty="0" err="1"/>
              <a:t>res.write</a:t>
            </a:r>
            <a:r>
              <a:rPr lang="en-US" dirty="0"/>
              <a:t>('&lt;input type="file" name="</a:t>
            </a:r>
            <a:r>
              <a:rPr lang="en-US" dirty="0" err="1"/>
              <a:t>filetoupload</a:t>
            </a:r>
            <a:r>
              <a:rPr lang="en-US" dirty="0"/>
              <a:t>"&gt;&lt;</a:t>
            </a:r>
            <a:r>
              <a:rPr lang="en-US" dirty="0" err="1"/>
              <a:t>br</a:t>
            </a:r>
            <a:r>
              <a:rPr lang="en-US" dirty="0"/>
              <a:t>&gt;');</a:t>
            </a:r>
            <a:br>
              <a:rPr lang="en-US" dirty="0"/>
            </a:br>
            <a:r>
              <a:rPr lang="en-US" dirty="0"/>
              <a:t>    </a:t>
            </a:r>
            <a:r>
              <a:rPr lang="en-US" dirty="0" err="1"/>
              <a:t>res.write</a:t>
            </a:r>
            <a:r>
              <a:rPr lang="en-US" dirty="0"/>
              <a:t>('&lt;input type="submit"&gt;');</a:t>
            </a:r>
            <a:br>
              <a:rPr lang="en-US" dirty="0"/>
            </a:br>
            <a:r>
              <a:rPr lang="en-US" dirty="0"/>
              <a:t>    </a:t>
            </a:r>
            <a:r>
              <a:rPr lang="en-US" dirty="0" err="1"/>
              <a:t>res.write</a:t>
            </a:r>
            <a:r>
              <a:rPr lang="en-US" dirty="0"/>
              <a:t>('&lt;/form&gt;');</a:t>
            </a:r>
            <a:br>
              <a:rPr lang="en-US" dirty="0"/>
            </a:br>
            <a:r>
              <a:rPr lang="en-US" dirty="0"/>
              <a:t>    return </a:t>
            </a:r>
            <a:r>
              <a:rPr lang="en-US" dirty="0" err="1"/>
              <a:t>res.end</a:t>
            </a:r>
            <a:r>
              <a:rPr lang="en-US" dirty="0"/>
              <a:t>();</a:t>
            </a:r>
            <a:br>
              <a:rPr lang="en-US" dirty="0"/>
            </a:br>
            <a:r>
              <a:rPr lang="en-US" dirty="0"/>
              <a:t>  }</a:t>
            </a:r>
            <a:br>
              <a:rPr lang="en-US" dirty="0"/>
            </a:br>
            <a:r>
              <a:rPr lang="en-US" dirty="0"/>
              <a:t>}).listen(3008);</a:t>
            </a:r>
          </a:p>
          <a:p>
            <a:endParaRPr lang="en-US" dirty="0"/>
          </a:p>
          <a:p>
            <a:endParaRPr lang="en-US" dirty="0"/>
          </a:p>
        </p:txBody>
      </p:sp>
    </p:spTree>
    <p:extLst>
      <p:ext uri="{BB962C8B-B14F-4D97-AF65-F5344CB8AC3E}">
        <p14:creationId xmlns:p14="http://schemas.microsoft.com/office/powerpoint/2010/main" val="3510089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Node.js Send an Email</a:t>
            </a:r>
            <a:br>
              <a:rPr lang="en-US" dirty="0"/>
            </a:br>
            <a:endParaRPr lang="en-US" dirty="0"/>
          </a:p>
        </p:txBody>
      </p:sp>
      <p:sp>
        <p:nvSpPr>
          <p:cNvPr id="3" name="Content Placeholder 2"/>
          <p:cNvSpPr>
            <a:spLocks noGrp="1"/>
          </p:cNvSpPr>
          <p:nvPr>
            <p:ph idx="1"/>
          </p:nvPr>
        </p:nvSpPr>
        <p:spPr>
          <a:xfrm>
            <a:off x="381000" y="1275588"/>
            <a:ext cx="8229600" cy="5201412"/>
          </a:xfrm>
        </p:spPr>
        <p:txBody>
          <a:bodyPr/>
          <a:lstStyle/>
          <a:p>
            <a:pPr marL="0" indent="0">
              <a:buNone/>
            </a:pPr>
            <a:r>
              <a:rPr lang="en-US" dirty="0"/>
              <a:t> </a:t>
            </a:r>
            <a:r>
              <a:rPr lang="en-US" b="1" dirty="0"/>
              <a:t>The </a:t>
            </a:r>
            <a:r>
              <a:rPr lang="en-US" b="1" dirty="0" err="1"/>
              <a:t>Nodemailer</a:t>
            </a:r>
            <a:r>
              <a:rPr lang="en-US" b="1" dirty="0"/>
              <a:t> Module:</a:t>
            </a:r>
          </a:p>
          <a:p>
            <a:r>
              <a:rPr lang="en-US" dirty="0"/>
              <a:t>The </a:t>
            </a:r>
            <a:r>
              <a:rPr lang="en-US" dirty="0" err="1"/>
              <a:t>Nodemailer</a:t>
            </a:r>
            <a:r>
              <a:rPr lang="en-US" dirty="0"/>
              <a:t> module makes it easy to send emails from our computer.</a:t>
            </a:r>
          </a:p>
          <a:p>
            <a:r>
              <a:rPr lang="en-US" dirty="0"/>
              <a:t>The </a:t>
            </a:r>
            <a:r>
              <a:rPr lang="en-US" dirty="0" err="1"/>
              <a:t>Nodemailer</a:t>
            </a:r>
            <a:r>
              <a:rPr lang="en-US" dirty="0"/>
              <a:t> module can be downloaded and installed using </a:t>
            </a:r>
            <a:r>
              <a:rPr lang="en-US" dirty="0" err="1"/>
              <a:t>npm</a:t>
            </a:r>
            <a:r>
              <a:rPr lang="en-US" dirty="0"/>
              <a:t>:</a:t>
            </a:r>
          </a:p>
          <a:p>
            <a:r>
              <a:rPr lang="en-US" b="1" dirty="0"/>
              <a:t>C:\Users\</a:t>
            </a:r>
            <a:r>
              <a:rPr lang="en-US" b="1" i="1" dirty="0"/>
              <a:t>Your Name</a:t>
            </a:r>
            <a:r>
              <a:rPr lang="en-US" b="1" dirty="0"/>
              <a:t>&gt;</a:t>
            </a:r>
            <a:r>
              <a:rPr lang="en-US" b="1" dirty="0" err="1"/>
              <a:t>npm</a:t>
            </a:r>
            <a:r>
              <a:rPr lang="en-US" b="1" dirty="0"/>
              <a:t> Install </a:t>
            </a:r>
            <a:r>
              <a:rPr lang="en-US" b="1" dirty="0" err="1"/>
              <a:t>nodemailer</a:t>
            </a:r>
            <a:endParaRPr lang="en-US" b="1" dirty="0"/>
          </a:p>
          <a:p>
            <a:r>
              <a:rPr lang="en-US" dirty="0"/>
              <a:t>After we  have downloaded the </a:t>
            </a:r>
            <a:r>
              <a:rPr lang="en-US" dirty="0" err="1"/>
              <a:t>Nodemailer</a:t>
            </a:r>
            <a:r>
              <a:rPr lang="en-US" dirty="0"/>
              <a:t> module, we can include the module in any application:</a:t>
            </a:r>
          </a:p>
          <a:p>
            <a:pPr marL="0" indent="0">
              <a:buNone/>
            </a:pPr>
            <a:r>
              <a:rPr lang="en-US" b="1" dirty="0"/>
              <a:t>     </a:t>
            </a:r>
            <a:r>
              <a:rPr lang="en-US" b="1" dirty="0" err="1"/>
              <a:t>var</a:t>
            </a:r>
            <a:r>
              <a:rPr lang="en-US" b="1" dirty="0"/>
              <a:t> </a:t>
            </a:r>
            <a:r>
              <a:rPr lang="en-US" b="1" dirty="0" err="1"/>
              <a:t>nodemailer</a:t>
            </a:r>
            <a:r>
              <a:rPr lang="en-US" b="1" dirty="0"/>
              <a:t> = require('</a:t>
            </a:r>
            <a:r>
              <a:rPr lang="en-US" b="1" dirty="0" err="1"/>
              <a:t>nodemailer</a:t>
            </a:r>
            <a:r>
              <a:rPr lang="en-US" b="1" dirty="0"/>
              <a:t>');</a:t>
            </a:r>
          </a:p>
          <a:p>
            <a:pPr marL="0" indent="0">
              <a:buNone/>
            </a:pPr>
            <a:endParaRPr lang="en-US" b="1" dirty="0"/>
          </a:p>
        </p:txBody>
      </p:sp>
    </p:spTree>
    <p:extLst>
      <p:ext uri="{BB962C8B-B14F-4D97-AF65-F5344CB8AC3E}">
        <p14:creationId xmlns:p14="http://schemas.microsoft.com/office/powerpoint/2010/main" val="4937651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Send an Email</a:t>
            </a:r>
            <a:br>
              <a:rPr lang="en-US" dirty="0"/>
            </a:br>
            <a:endParaRPr lang="en-US" dirty="0"/>
          </a:p>
        </p:txBody>
      </p:sp>
      <p:sp>
        <p:nvSpPr>
          <p:cNvPr id="3" name="Content Placeholder 2"/>
          <p:cNvSpPr>
            <a:spLocks noGrp="1"/>
          </p:cNvSpPr>
          <p:nvPr>
            <p:ph idx="1"/>
          </p:nvPr>
        </p:nvSpPr>
        <p:spPr>
          <a:xfrm>
            <a:off x="457200" y="1066800"/>
            <a:ext cx="8229600" cy="5943600"/>
          </a:xfrm>
        </p:spPr>
        <p:txBody>
          <a:bodyPr>
            <a:normAutofit fontScale="85000" lnSpcReduction="20000"/>
          </a:bodyPr>
          <a:lstStyle/>
          <a:p>
            <a:r>
              <a:rPr lang="en-US" dirty="0"/>
              <a:t>Now we are ready to send emails from our server.</a:t>
            </a:r>
          </a:p>
          <a:p>
            <a:r>
              <a:rPr lang="en-US" dirty="0"/>
              <a:t>Use the username and password from our selected email provider to send an email. </a:t>
            </a:r>
          </a:p>
          <a:p>
            <a:pPr marL="0" indent="0">
              <a:buNone/>
            </a:pPr>
            <a:r>
              <a:rPr lang="en-US" sz="3800" b="1" dirty="0"/>
              <a:t>Example:</a:t>
            </a:r>
          </a:p>
          <a:p>
            <a:pPr marL="0" indent="0">
              <a:buNone/>
            </a:pPr>
            <a:r>
              <a:rPr lang="en-US" dirty="0"/>
              <a:t> </a:t>
            </a:r>
            <a:r>
              <a:rPr lang="en-US" dirty="0" err="1"/>
              <a:t>var</a:t>
            </a:r>
            <a:r>
              <a:rPr lang="en-US" dirty="0"/>
              <a:t> </a:t>
            </a:r>
            <a:r>
              <a:rPr lang="en-US" dirty="0" err="1"/>
              <a:t>nodemailer</a:t>
            </a:r>
            <a:r>
              <a:rPr lang="en-US" dirty="0"/>
              <a:t> = require('</a:t>
            </a:r>
            <a:r>
              <a:rPr lang="en-US" dirty="0" err="1"/>
              <a:t>nodemailer</a:t>
            </a:r>
            <a:r>
              <a:rPr lang="en-US" dirty="0"/>
              <a:t>');</a:t>
            </a:r>
            <a:br>
              <a:rPr lang="en-US" dirty="0"/>
            </a:br>
            <a:br>
              <a:rPr lang="en-US" dirty="0"/>
            </a:br>
            <a:r>
              <a:rPr lang="en-US" dirty="0" err="1"/>
              <a:t>var</a:t>
            </a:r>
            <a:r>
              <a:rPr lang="en-US" dirty="0"/>
              <a:t> transporter = </a:t>
            </a:r>
            <a:r>
              <a:rPr lang="en-US" dirty="0" err="1"/>
              <a:t>nodemailer.createTransport</a:t>
            </a:r>
            <a:r>
              <a:rPr lang="en-US" dirty="0"/>
              <a:t>({</a:t>
            </a:r>
            <a:br>
              <a:rPr lang="en-US" dirty="0"/>
            </a:br>
            <a:r>
              <a:rPr lang="en-US" dirty="0"/>
              <a:t>  service: '</a:t>
            </a:r>
            <a:r>
              <a:rPr lang="en-US" dirty="0" err="1"/>
              <a:t>gmail</a:t>
            </a:r>
            <a:r>
              <a:rPr lang="en-US" dirty="0"/>
              <a:t>',</a:t>
            </a:r>
            <a:br>
              <a:rPr lang="en-US" dirty="0"/>
            </a:br>
            <a:r>
              <a:rPr lang="en-US" dirty="0"/>
              <a:t>  </a:t>
            </a:r>
            <a:r>
              <a:rPr lang="en-US" dirty="0" err="1"/>
              <a:t>auth</a:t>
            </a:r>
            <a:r>
              <a:rPr lang="en-US" dirty="0"/>
              <a:t>: {</a:t>
            </a:r>
            <a:br>
              <a:rPr lang="en-US" dirty="0"/>
            </a:br>
            <a:r>
              <a:rPr lang="en-US" dirty="0"/>
              <a:t>    user: '</a:t>
            </a:r>
            <a:r>
              <a:rPr lang="en-US" i="1" dirty="0"/>
              <a:t>youremail@gmail.com</a:t>
            </a:r>
            <a:r>
              <a:rPr lang="en-US" dirty="0"/>
              <a:t>',</a:t>
            </a:r>
            <a:br>
              <a:rPr lang="en-US" dirty="0"/>
            </a:br>
            <a:r>
              <a:rPr lang="en-US" dirty="0"/>
              <a:t>    pass: '</a:t>
            </a:r>
            <a:r>
              <a:rPr lang="en-US" i="1" dirty="0" err="1"/>
              <a:t>yourpassword</a:t>
            </a:r>
            <a:r>
              <a:rPr lang="en-US" dirty="0"/>
              <a:t>'</a:t>
            </a:r>
            <a:br>
              <a:rPr lang="en-US" dirty="0"/>
            </a:br>
            <a:r>
              <a:rPr lang="en-US" dirty="0"/>
              <a:t>  }</a:t>
            </a:r>
            <a:br>
              <a:rPr lang="en-US" dirty="0"/>
            </a:br>
            <a:r>
              <a:rPr lang="en-US" dirty="0"/>
              <a:t>});</a:t>
            </a:r>
            <a:br>
              <a:rPr lang="en-US" dirty="0"/>
            </a:br>
            <a:br>
              <a:rPr lang="en-US" dirty="0"/>
            </a:br>
            <a:r>
              <a:rPr lang="en-US" dirty="0" err="1"/>
              <a:t>var</a:t>
            </a:r>
            <a:r>
              <a:rPr lang="en-US" dirty="0"/>
              <a:t> </a:t>
            </a:r>
            <a:r>
              <a:rPr lang="en-US" dirty="0" err="1"/>
              <a:t>mailOptions</a:t>
            </a:r>
            <a:r>
              <a:rPr lang="en-US" dirty="0"/>
              <a:t> = {</a:t>
            </a:r>
            <a:br>
              <a:rPr lang="en-US" dirty="0"/>
            </a:br>
            <a:r>
              <a:rPr lang="en-US" dirty="0"/>
              <a:t>  from: '</a:t>
            </a:r>
            <a:r>
              <a:rPr lang="en-US" i="1" dirty="0"/>
              <a:t>youremail@gmail.com</a:t>
            </a:r>
            <a:r>
              <a:rPr lang="en-US" dirty="0"/>
              <a:t>',</a:t>
            </a:r>
            <a:br>
              <a:rPr lang="en-US" dirty="0"/>
            </a:br>
            <a:r>
              <a:rPr lang="en-US" dirty="0"/>
              <a:t>  to: '</a:t>
            </a:r>
            <a:r>
              <a:rPr lang="en-US" i="1" dirty="0"/>
              <a:t>myfriend@yahoo.com</a:t>
            </a:r>
            <a:r>
              <a:rPr lang="en-US" dirty="0"/>
              <a:t>',</a:t>
            </a:r>
            <a:br>
              <a:rPr lang="en-US" dirty="0"/>
            </a:br>
            <a:r>
              <a:rPr lang="en-US" dirty="0"/>
              <a:t>  subject: 'Sending Email using Node.js',</a:t>
            </a:r>
            <a:br>
              <a:rPr lang="en-US" dirty="0"/>
            </a:br>
            <a:r>
              <a:rPr lang="en-US" dirty="0"/>
              <a:t>  text: 'That was easy!'</a:t>
            </a:r>
            <a:br>
              <a:rPr lang="en-US" dirty="0"/>
            </a:br>
            <a:r>
              <a:rPr lang="en-US" dirty="0"/>
              <a:t>};</a:t>
            </a:r>
            <a:br>
              <a:rPr lang="en-US" dirty="0"/>
            </a:br>
            <a:br>
              <a:rPr lang="en-US" dirty="0"/>
            </a:br>
            <a:r>
              <a:rPr lang="en-US" dirty="0" err="1"/>
              <a:t>transporter.sendMail</a:t>
            </a:r>
            <a:r>
              <a:rPr lang="en-US" dirty="0"/>
              <a:t>(</a:t>
            </a:r>
            <a:r>
              <a:rPr lang="en-US" dirty="0" err="1"/>
              <a:t>mailOptions</a:t>
            </a:r>
            <a:r>
              <a:rPr lang="en-US" dirty="0"/>
              <a:t>, function(error, info){</a:t>
            </a:r>
            <a:br>
              <a:rPr lang="en-US" dirty="0"/>
            </a:br>
            <a:r>
              <a:rPr lang="en-US" dirty="0"/>
              <a:t>  if (error) {</a:t>
            </a:r>
            <a:br>
              <a:rPr lang="en-US" dirty="0"/>
            </a:br>
            <a:r>
              <a:rPr lang="en-US" dirty="0"/>
              <a:t>    console.log(error);</a:t>
            </a:r>
            <a:br>
              <a:rPr lang="en-US" dirty="0"/>
            </a:br>
            <a:r>
              <a:rPr lang="en-US" dirty="0"/>
              <a:t>  } else {</a:t>
            </a:r>
            <a:br>
              <a:rPr lang="en-US" dirty="0"/>
            </a:br>
            <a:r>
              <a:rPr lang="en-US" dirty="0"/>
              <a:t>    console.log('Email sent: ' + </a:t>
            </a:r>
            <a:r>
              <a:rPr lang="en-US" dirty="0" err="1"/>
              <a:t>info.response</a:t>
            </a:r>
            <a:r>
              <a:rPr lang="en-US" dirty="0"/>
              <a:t>);</a:t>
            </a:r>
            <a:br>
              <a:rPr lang="en-US" dirty="0"/>
            </a:br>
            <a:r>
              <a:rPr lang="en-US" dirty="0"/>
              <a:t>  }</a:t>
            </a:r>
            <a:br>
              <a:rPr lang="en-US" dirty="0"/>
            </a:br>
            <a:r>
              <a:rPr lang="en-US" dirty="0"/>
              <a:t>});</a:t>
            </a:r>
          </a:p>
          <a:p>
            <a:endParaRPr lang="en-US" dirty="0"/>
          </a:p>
        </p:txBody>
      </p:sp>
    </p:spTree>
    <p:extLst>
      <p:ext uri="{BB962C8B-B14F-4D97-AF65-F5344CB8AC3E}">
        <p14:creationId xmlns:p14="http://schemas.microsoft.com/office/powerpoint/2010/main" val="17411781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Express.js</a:t>
            </a:r>
            <a:br>
              <a:rPr lang="en-US" b="1" dirty="0"/>
            </a:br>
            <a:endParaRPr lang="en-US" b="1" dirty="0"/>
          </a:p>
        </p:txBody>
      </p:sp>
      <p:sp>
        <p:nvSpPr>
          <p:cNvPr id="3" name="Content Placeholder 2"/>
          <p:cNvSpPr>
            <a:spLocks noGrp="1"/>
          </p:cNvSpPr>
          <p:nvPr>
            <p:ph idx="1"/>
          </p:nvPr>
        </p:nvSpPr>
        <p:spPr>
          <a:xfrm>
            <a:off x="457200" y="1295400"/>
            <a:ext cx="8229600" cy="5029200"/>
          </a:xfrm>
        </p:spPr>
        <p:txBody>
          <a:bodyPr>
            <a:normAutofit/>
          </a:bodyPr>
          <a:lstStyle/>
          <a:p>
            <a:pPr marL="0" indent="0">
              <a:buNone/>
            </a:pPr>
            <a:r>
              <a:rPr lang="en-US" b="1" dirty="0"/>
              <a:t>What is Express.js?</a:t>
            </a:r>
          </a:p>
          <a:p>
            <a:pPr>
              <a:buFont typeface="Arial" panose="020B0604020202020204" pitchFamily="34" charset="0"/>
              <a:buChar char="•"/>
            </a:pPr>
            <a:r>
              <a:rPr lang="en-US" sz="2000" dirty="0"/>
              <a:t>Express is a fast, assertive, essential and moderate web framework of Node.js. </a:t>
            </a:r>
          </a:p>
          <a:p>
            <a:pPr>
              <a:buFont typeface="Arial" panose="020B0604020202020204" pitchFamily="34" charset="0"/>
              <a:buChar char="•"/>
            </a:pPr>
            <a:r>
              <a:rPr lang="en-US" sz="2000" dirty="0"/>
              <a:t>We  can assume express as a layer built on the top of the Node.js that helps manage a server and routes.</a:t>
            </a:r>
          </a:p>
          <a:p>
            <a:pPr>
              <a:buFont typeface="Arial" panose="020B0604020202020204" pitchFamily="34" charset="0"/>
              <a:buChar char="•"/>
            </a:pPr>
            <a:r>
              <a:rPr lang="en-US" sz="2000" dirty="0"/>
              <a:t> It provides a robust set of features to develop web and mobile applications.</a:t>
            </a:r>
            <a:endParaRPr lang="en-US" sz="2000" b="1" dirty="0"/>
          </a:p>
          <a:p>
            <a:pPr marL="0" indent="0">
              <a:buNone/>
            </a:pPr>
            <a:r>
              <a:rPr lang="en-US" sz="2200" b="1" dirty="0"/>
              <a:t>Let's see some of the core features of Express framework:</a:t>
            </a:r>
          </a:p>
          <a:p>
            <a:r>
              <a:rPr lang="en-US" sz="2000" dirty="0"/>
              <a:t>It can be used to design single-page, multi-page and hybrid web applications.</a:t>
            </a:r>
          </a:p>
          <a:p>
            <a:r>
              <a:rPr lang="en-US" sz="2000" dirty="0"/>
              <a:t>It allows to setup </a:t>
            </a:r>
            <a:r>
              <a:rPr lang="en-US" sz="2000" dirty="0" err="1"/>
              <a:t>middlewares</a:t>
            </a:r>
            <a:r>
              <a:rPr lang="en-US" sz="2000" dirty="0"/>
              <a:t> to respond to HTTP Requests.</a:t>
            </a:r>
          </a:p>
          <a:p>
            <a:r>
              <a:rPr lang="en-US" sz="2000" dirty="0"/>
              <a:t>It defines a routing table which is used to perform different actions based on HTTP method and URL.</a:t>
            </a:r>
          </a:p>
          <a:p>
            <a:r>
              <a:rPr lang="en-US" sz="2000" dirty="0"/>
              <a:t>It allows to dynamically render HTML Pages based on passing arguments to templates.</a:t>
            </a:r>
          </a:p>
          <a:p>
            <a:pPr marL="0" indent="0">
              <a:buNone/>
            </a:pPr>
            <a:endParaRPr lang="en-US" dirty="0"/>
          </a:p>
        </p:txBody>
      </p:sp>
    </p:spTree>
    <p:extLst>
      <p:ext uri="{BB962C8B-B14F-4D97-AF65-F5344CB8AC3E}">
        <p14:creationId xmlns:p14="http://schemas.microsoft.com/office/powerpoint/2010/main" val="1124864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84632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Where to Use Node.js?</a:t>
            </a:r>
          </a:p>
          <a:p>
            <a:r>
              <a:rPr lang="en-US" dirty="0">
                <a:latin typeface="Times New Roman" panose="02020603050405020304" pitchFamily="18" charset="0"/>
                <a:cs typeface="Times New Roman" panose="02020603050405020304" pitchFamily="18" charset="0"/>
              </a:rPr>
              <a:t>I/O bound Applications</a:t>
            </a:r>
          </a:p>
          <a:p>
            <a:r>
              <a:rPr lang="en-US" dirty="0">
                <a:latin typeface="Times New Roman" panose="02020603050405020304" pitchFamily="18" charset="0"/>
                <a:cs typeface="Times New Roman" panose="02020603050405020304" pitchFamily="18" charset="0"/>
              </a:rPr>
              <a:t>Data Streaming Applications</a:t>
            </a:r>
          </a:p>
          <a:p>
            <a:r>
              <a:rPr lang="en-US" dirty="0">
                <a:latin typeface="Times New Roman" panose="02020603050405020304" pitchFamily="18" charset="0"/>
                <a:cs typeface="Times New Roman" panose="02020603050405020304" pitchFamily="18" charset="0"/>
              </a:rPr>
              <a:t>Data Intensive Real-time Applications (DIRT)</a:t>
            </a:r>
          </a:p>
          <a:p>
            <a:r>
              <a:rPr lang="en-US" dirty="0">
                <a:latin typeface="Times New Roman" panose="02020603050405020304" pitchFamily="18" charset="0"/>
                <a:cs typeface="Times New Roman" panose="02020603050405020304" pitchFamily="18" charset="0"/>
              </a:rPr>
              <a:t>JSON APIs based Applications</a:t>
            </a:r>
          </a:p>
          <a:p>
            <a:r>
              <a:rPr lang="en-US" dirty="0">
                <a:latin typeface="Times New Roman" panose="02020603050405020304" pitchFamily="18" charset="0"/>
                <a:cs typeface="Times New Roman" panose="02020603050405020304" pitchFamily="18" charset="0"/>
              </a:rPr>
              <a:t>Single Page Applications</a:t>
            </a:r>
          </a:p>
          <a:p>
            <a:pPr marL="0" indent="0">
              <a:buNone/>
            </a:pPr>
            <a:r>
              <a:rPr lang="en-US" b="1" dirty="0">
                <a:latin typeface="Times New Roman" panose="02020603050405020304" pitchFamily="18" charset="0"/>
                <a:cs typeface="Times New Roman" panose="02020603050405020304" pitchFamily="18" charset="0"/>
              </a:rPr>
              <a:t>Where Not to Use Node.js?</a:t>
            </a:r>
          </a:p>
          <a:p>
            <a:pPr marL="0" indent="0">
              <a:buNone/>
            </a:pPr>
            <a:r>
              <a:rPr lang="en-US" dirty="0">
                <a:latin typeface="Times New Roman" panose="02020603050405020304" pitchFamily="18" charset="0"/>
                <a:cs typeface="Times New Roman" panose="02020603050405020304" pitchFamily="18" charset="0"/>
              </a:rPr>
              <a:t>It is not advisable to use Node.js for CPU intensive applications.</a:t>
            </a:r>
            <a:endParaRPr lang="en-US"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1999" y="685800"/>
            <a:ext cx="7769225" cy="7182066"/>
          </a:xfrm>
        </p:spPr>
        <p:txBody>
          <a:bodyPr/>
          <a:lstStyle/>
          <a:p>
            <a:r>
              <a:rPr lang="en-US" sz="2000" dirty="0"/>
              <a:t>Express.js is a web application framework for Node.js. It provides various features that make web application development fast and easy which otherwise takes more time using only Node.js.</a:t>
            </a:r>
          </a:p>
          <a:p>
            <a:r>
              <a:rPr lang="en-US" sz="2000" dirty="0"/>
              <a:t>Express.js is based on the Node.js middleware module called </a:t>
            </a:r>
            <a:r>
              <a:rPr lang="en-US" sz="2000" b="1" i="1" dirty="0"/>
              <a:t>connect</a:t>
            </a:r>
            <a:r>
              <a:rPr lang="en-US" sz="2000" dirty="0"/>
              <a:t> which in turn uses </a:t>
            </a:r>
            <a:r>
              <a:rPr lang="en-US" sz="2000" b="1" dirty="0"/>
              <a:t>http</a:t>
            </a:r>
            <a:r>
              <a:rPr lang="en-US" sz="2000" dirty="0"/>
              <a:t> module. So, any middleware which is based on connect will also work with Express.js.</a:t>
            </a:r>
            <a:r>
              <a:rPr lang="en-US" sz="2000" b="1" dirty="0"/>
              <a:t>                        </a:t>
            </a:r>
          </a:p>
          <a:p>
            <a:pPr marL="0" indent="0">
              <a:buNone/>
            </a:pPr>
            <a:r>
              <a:rPr lang="en-US" sz="2000" b="1" dirty="0"/>
              <a:t>                                       Express.js</a:t>
            </a:r>
          </a:p>
        </p:txBody>
      </p:sp>
      <p:pic>
        <p:nvPicPr>
          <p:cNvPr id="1026" name="Picture 2" descr="https://www.tutorialsteacher.com/Content/images/nodejs/expressj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429000"/>
            <a:ext cx="349121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920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92500" lnSpcReduction="10000"/>
          </a:bodyPr>
          <a:lstStyle/>
          <a:p>
            <a:pPr marL="0" indent="0">
              <a:buNone/>
            </a:pPr>
            <a:r>
              <a:rPr lang="en-US" b="1" dirty="0"/>
              <a:t>Why use Express?</a:t>
            </a:r>
          </a:p>
          <a:p>
            <a:r>
              <a:rPr lang="en-US" sz="2000" dirty="0"/>
              <a:t>Ultra fast I/O</a:t>
            </a:r>
          </a:p>
          <a:p>
            <a:r>
              <a:rPr lang="en-US" sz="2000" dirty="0"/>
              <a:t>Asynchronous and single threaded</a:t>
            </a:r>
          </a:p>
          <a:p>
            <a:r>
              <a:rPr lang="en-US" sz="2000"/>
              <a:t>MVC(Model-View-Control) </a:t>
            </a:r>
            <a:r>
              <a:rPr lang="en-US" sz="2000" dirty="0"/>
              <a:t>like structure</a:t>
            </a:r>
          </a:p>
          <a:p>
            <a:r>
              <a:rPr lang="en-US" sz="2000" dirty="0"/>
              <a:t>Robust API makes routing easy</a:t>
            </a:r>
          </a:p>
          <a:p>
            <a:pPr marL="0" indent="0">
              <a:buNone/>
            </a:pPr>
            <a:r>
              <a:rPr lang="en-US" sz="2000" dirty="0"/>
              <a:t> </a:t>
            </a:r>
            <a:r>
              <a:rPr lang="en-US" sz="2400" b="1" dirty="0"/>
              <a:t>Advantages of Express.js?</a:t>
            </a:r>
          </a:p>
          <a:p>
            <a:r>
              <a:rPr lang="en-US" sz="2200" dirty="0"/>
              <a:t>Makes Node.js web application development fast and easy.</a:t>
            </a:r>
          </a:p>
          <a:p>
            <a:r>
              <a:rPr lang="en-US" sz="2200" dirty="0"/>
              <a:t>Easy to configure and customize.</a:t>
            </a:r>
          </a:p>
          <a:p>
            <a:r>
              <a:rPr lang="en-US" sz="2200" dirty="0"/>
              <a:t>Allows you to define routes of your application based on HTTP methods and URLs.</a:t>
            </a:r>
          </a:p>
          <a:p>
            <a:r>
              <a:rPr lang="en-US" sz="2200" dirty="0"/>
              <a:t>Includes various middleware modules which you can use to perform additional tasks on request and response.</a:t>
            </a:r>
          </a:p>
          <a:p>
            <a:r>
              <a:rPr lang="en-US" sz="2200" dirty="0"/>
              <a:t>Easy to integrate with different template engines like Jade, </a:t>
            </a:r>
            <a:r>
              <a:rPr lang="en-US" sz="2200" dirty="0" err="1"/>
              <a:t>Vash</a:t>
            </a:r>
            <a:r>
              <a:rPr lang="en-US" sz="2200" dirty="0"/>
              <a:t>, EJS etc.</a:t>
            </a:r>
          </a:p>
          <a:p>
            <a:r>
              <a:rPr lang="en-US" sz="2200" dirty="0"/>
              <a:t>Allows you to define an error handling middleware.</a:t>
            </a:r>
          </a:p>
          <a:p>
            <a:r>
              <a:rPr lang="en-US" sz="2200" dirty="0"/>
              <a:t>Easy to serve static files and resources of your application.</a:t>
            </a:r>
          </a:p>
          <a:p>
            <a:r>
              <a:rPr lang="en-US" sz="2200" dirty="0"/>
              <a:t>Allows you to create REST API server.</a:t>
            </a:r>
          </a:p>
          <a:p>
            <a:r>
              <a:rPr lang="en-US" sz="2200" dirty="0"/>
              <a:t>Easy to connect with databases such as MongoDB, </a:t>
            </a:r>
            <a:r>
              <a:rPr lang="en-US" sz="2200" dirty="0" err="1"/>
              <a:t>Redis</a:t>
            </a:r>
            <a:r>
              <a:rPr lang="en-US" sz="2200" dirty="0"/>
              <a:t>, MySQL</a:t>
            </a:r>
          </a:p>
          <a:p>
            <a:pPr marL="0" indent="0">
              <a:buNone/>
            </a:pPr>
            <a:endParaRPr lang="en-US" sz="2400" b="1" dirty="0"/>
          </a:p>
          <a:p>
            <a:endParaRPr lang="en-US" sz="2000" dirty="0"/>
          </a:p>
          <a:p>
            <a:pPr marL="0" indent="0">
              <a:buNone/>
            </a:pPr>
            <a:endParaRPr lang="en-US" sz="20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189149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8229600" cy="579120"/>
          </a:xfrm>
        </p:spPr>
        <p:txBody>
          <a:bodyPr>
            <a:normAutofit fontScale="90000"/>
          </a:bodyPr>
          <a:lstStyle/>
          <a:p>
            <a:pPr algn="ctr"/>
            <a:r>
              <a:rPr lang="en-US" b="1" dirty="0"/>
              <a:t>Express.js Installing</a:t>
            </a:r>
            <a:br>
              <a:rPr lang="en-US" b="1" dirty="0"/>
            </a:br>
            <a:endParaRPr lang="en-US" dirty="0"/>
          </a:p>
        </p:txBody>
      </p:sp>
      <p:sp>
        <p:nvSpPr>
          <p:cNvPr id="3" name="Content Placeholder 2"/>
          <p:cNvSpPr>
            <a:spLocks noGrp="1"/>
          </p:cNvSpPr>
          <p:nvPr>
            <p:ph idx="1"/>
          </p:nvPr>
        </p:nvSpPr>
        <p:spPr>
          <a:xfrm>
            <a:off x="457200" y="944880"/>
            <a:ext cx="8229600" cy="5913120"/>
          </a:xfrm>
        </p:spPr>
        <p:txBody>
          <a:bodyPr>
            <a:normAutofit lnSpcReduction="10000"/>
          </a:bodyPr>
          <a:lstStyle/>
          <a:p>
            <a:r>
              <a:rPr lang="en-US" sz="2000" dirty="0"/>
              <a:t>Assuming we have </a:t>
            </a:r>
            <a:r>
              <a:rPr lang="en-US" sz="2000" dirty="0" err="1"/>
              <a:t>alrea</a:t>
            </a:r>
            <a:endParaRPr lang="en-US" sz="2000" dirty="0"/>
          </a:p>
          <a:p>
            <a:endParaRPr lang="en-US" sz="2000" dirty="0"/>
          </a:p>
          <a:p>
            <a:r>
              <a:rPr lang="en-US" sz="2000" dirty="0" err="1"/>
              <a:t>dy</a:t>
            </a:r>
            <a:r>
              <a:rPr lang="en-US" sz="2000" dirty="0"/>
              <a:t> installed </a:t>
            </a:r>
            <a:r>
              <a:rPr lang="en-US" sz="2000" dirty="0">
                <a:hlinkClick r:id="rId2"/>
              </a:rPr>
              <a:t>Node.js</a:t>
            </a:r>
            <a:r>
              <a:rPr lang="en-US" sz="2000" dirty="0"/>
              <a:t>, create a directory to hold our application, and make that our working directory.</a:t>
            </a:r>
          </a:p>
          <a:p>
            <a:pPr marL="0" indent="0">
              <a:buNone/>
            </a:pPr>
            <a:r>
              <a:rPr lang="en-US" sz="2000" b="1" dirty="0">
                <a:solidFill>
                  <a:srgbClr val="FF0000"/>
                </a:solidFill>
              </a:rPr>
              <a:t>  $ </a:t>
            </a:r>
            <a:r>
              <a:rPr lang="en-US" sz="2000" b="1" dirty="0" err="1">
                <a:solidFill>
                  <a:srgbClr val="FF0000"/>
                </a:solidFill>
              </a:rPr>
              <a:t>mkdir</a:t>
            </a:r>
            <a:r>
              <a:rPr lang="en-US" sz="2000" b="1" dirty="0">
                <a:solidFill>
                  <a:srgbClr val="FF0000"/>
                </a:solidFill>
              </a:rPr>
              <a:t> </a:t>
            </a:r>
            <a:r>
              <a:rPr lang="en-US" sz="2000" b="1" dirty="0" err="1">
                <a:solidFill>
                  <a:srgbClr val="FF0000"/>
                </a:solidFill>
              </a:rPr>
              <a:t>myapp</a:t>
            </a:r>
            <a:endParaRPr lang="en-US" sz="2000" b="1" dirty="0">
              <a:solidFill>
                <a:srgbClr val="FF0000"/>
              </a:solidFill>
            </a:endParaRPr>
          </a:p>
          <a:p>
            <a:pPr marL="0" indent="0">
              <a:buNone/>
            </a:pPr>
            <a:r>
              <a:rPr lang="en-US" sz="2000" b="1" dirty="0">
                <a:solidFill>
                  <a:srgbClr val="FF0000"/>
                </a:solidFill>
              </a:rPr>
              <a:t>   $ cd </a:t>
            </a:r>
            <a:r>
              <a:rPr lang="en-US" sz="2000" b="1" dirty="0" err="1">
                <a:solidFill>
                  <a:srgbClr val="FF0000"/>
                </a:solidFill>
              </a:rPr>
              <a:t>myapp</a:t>
            </a:r>
            <a:endParaRPr lang="en-US" sz="2000" b="1" dirty="0">
              <a:solidFill>
                <a:srgbClr val="FF0000"/>
              </a:solidFill>
            </a:endParaRPr>
          </a:p>
          <a:p>
            <a:pPr>
              <a:buFont typeface="Wingdings" panose="05000000000000000000" pitchFamily="2" charset="2"/>
              <a:buChar char="§"/>
            </a:pPr>
            <a:r>
              <a:rPr lang="en-US" sz="2000" dirty="0"/>
              <a:t>Use the </a:t>
            </a:r>
            <a:r>
              <a:rPr lang="en-US" sz="2000" dirty="0" err="1"/>
              <a:t>npm</a:t>
            </a:r>
            <a:r>
              <a:rPr lang="en-US" sz="2000" dirty="0"/>
              <a:t> </a:t>
            </a:r>
            <a:r>
              <a:rPr lang="en-US" sz="2000" dirty="0" err="1"/>
              <a:t>init</a:t>
            </a:r>
            <a:r>
              <a:rPr lang="en-US" sz="2000" dirty="0"/>
              <a:t> command to create a </a:t>
            </a:r>
            <a:r>
              <a:rPr lang="en-US" sz="2000" dirty="0" err="1"/>
              <a:t>package.json</a:t>
            </a:r>
            <a:r>
              <a:rPr lang="en-US" sz="2000" dirty="0"/>
              <a:t> file for your application. For more information on how </a:t>
            </a:r>
            <a:r>
              <a:rPr lang="en-US" sz="2000" dirty="0" err="1"/>
              <a:t>package.json</a:t>
            </a:r>
            <a:r>
              <a:rPr lang="en-US" sz="2000" dirty="0"/>
              <a:t> works</a:t>
            </a:r>
          </a:p>
          <a:p>
            <a:pPr marL="0" indent="0">
              <a:buNone/>
            </a:pPr>
            <a:r>
              <a:rPr lang="en-US" sz="2000" b="1" dirty="0">
                <a:solidFill>
                  <a:srgbClr val="FF0000"/>
                </a:solidFill>
              </a:rPr>
              <a:t>      $ </a:t>
            </a:r>
            <a:r>
              <a:rPr lang="en-US" sz="2000" b="1" dirty="0" err="1">
                <a:solidFill>
                  <a:srgbClr val="FF0000"/>
                </a:solidFill>
              </a:rPr>
              <a:t>npm</a:t>
            </a:r>
            <a:r>
              <a:rPr lang="en-US" sz="2000" b="1" dirty="0">
                <a:solidFill>
                  <a:srgbClr val="FF0000"/>
                </a:solidFill>
              </a:rPr>
              <a:t> </a:t>
            </a:r>
            <a:r>
              <a:rPr lang="en-US" sz="2000" b="1" dirty="0" err="1">
                <a:solidFill>
                  <a:srgbClr val="FF0000"/>
                </a:solidFill>
              </a:rPr>
              <a:t>init</a:t>
            </a:r>
            <a:endParaRPr lang="en-US" sz="2000" b="1" dirty="0">
              <a:solidFill>
                <a:srgbClr val="FF0000"/>
              </a:solidFill>
            </a:endParaRPr>
          </a:p>
          <a:p>
            <a:pPr>
              <a:buFont typeface="Wingdings" panose="05000000000000000000" pitchFamily="2" charset="2"/>
              <a:buChar char="§"/>
            </a:pPr>
            <a:r>
              <a:rPr lang="en-US" sz="2000" dirty="0"/>
              <a:t>This command prompts you for a number of things, such as the name and version of your application. For now, you can simply hit RETURN to accept the defaults for most of them, with the following exception:</a:t>
            </a:r>
          </a:p>
          <a:p>
            <a:pPr marL="0" indent="0">
              <a:buNone/>
            </a:pPr>
            <a:r>
              <a:rPr lang="en-US" sz="2000" b="1" dirty="0">
                <a:solidFill>
                  <a:srgbClr val="FF0000"/>
                </a:solidFill>
              </a:rPr>
              <a:t>    entry point: (index.js)</a:t>
            </a:r>
          </a:p>
          <a:p>
            <a:pPr>
              <a:buFont typeface="Wingdings" panose="05000000000000000000" pitchFamily="2" charset="2"/>
              <a:buChar char="§"/>
            </a:pPr>
            <a:r>
              <a:rPr lang="en-US" sz="2000" dirty="0"/>
              <a:t>Enter app.js, or whatever you want the name of the main file to be. If you want it to be index.js, hit RETURN to accept the suggested default file name.</a:t>
            </a:r>
          </a:p>
          <a:p>
            <a:r>
              <a:rPr lang="en-US" sz="2400" dirty="0"/>
              <a:t>Now install Express in the </a:t>
            </a:r>
            <a:r>
              <a:rPr lang="en-US" sz="2400" dirty="0" err="1"/>
              <a:t>myapp</a:t>
            </a:r>
            <a:r>
              <a:rPr lang="en-US" sz="2400" dirty="0"/>
              <a:t> directory and save it in the dependencies list. For example:</a:t>
            </a:r>
          </a:p>
          <a:p>
            <a:pPr marL="0" indent="0">
              <a:buNone/>
            </a:pPr>
            <a:r>
              <a:rPr lang="en-US" sz="2400" dirty="0">
                <a:solidFill>
                  <a:srgbClr val="FF0000"/>
                </a:solidFill>
              </a:rPr>
              <a:t>    </a:t>
            </a:r>
            <a:r>
              <a:rPr lang="en-US" sz="2400" b="1" dirty="0">
                <a:solidFill>
                  <a:srgbClr val="FF0000"/>
                </a:solidFill>
              </a:rPr>
              <a:t>$ </a:t>
            </a:r>
            <a:r>
              <a:rPr lang="en-US" sz="2400" b="1" dirty="0" err="1">
                <a:solidFill>
                  <a:srgbClr val="FF0000"/>
                </a:solidFill>
              </a:rPr>
              <a:t>npm</a:t>
            </a:r>
            <a:r>
              <a:rPr lang="en-US" sz="2400" b="1" dirty="0">
                <a:solidFill>
                  <a:srgbClr val="FF0000"/>
                </a:solidFill>
              </a:rPr>
              <a:t> install express --save</a:t>
            </a:r>
          </a:p>
          <a:p>
            <a:pPr>
              <a:buFont typeface="Wingdings" panose="05000000000000000000" pitchFamily="2" charset="2"/>
              <a:buChar char="§"/>
            </a:pPr>
            <a:endParaRPr lang="en-US" sz="2400" b="1" dirty="0"/>
          </a:p>
          <a:p>
            <a:pPr marL="0" indent="0">
              <a:buNone/>
            </a:pPr>
            <a:endParaRPr lang="en-US" sz="2400" dirty="0">
              <a:solidFill>
                <a:srgbClr val="FF0000"/>
              </a:solidFill>
            </a:endParaRPr>
          </a:p>
          <a:p>
            <a:pPr>
              <a:buFont typeface="Wingdings" panose="05000000000000000000" pitchFamily="2" charset="2"/>
              <a:buChar char="§"/>
            </a:pPr>
            <a:endParaRPr lang="en-US" sz="2200" dirty="0"/>
          </a:p>
          <a:p>
            <a:pPr>
              <a:buFont typeface="Wingdings" panose="05000000000000000000" pitchFamily="2" charset="2"/>
              <a:buChar char="§"/>
            </a:pPr>
            <a:endParaRPr lang="en-US" sz="2200" dirty="0">
              <a:solidFill>
                <a:srgbClr val="FF0000"/>
              </a:solidFill>
            </a:endParaRPr>
          </a:p>
          <a:p>
            <a:pPr marL="0" indent="0">
              <a:buNone/>
            </a:pPr>
            <a:endParaRPr lang="en-US" dirty="0">
              <a:solidFill>
                <a:srgbClr val="FF0000"/>
              </a:solidFill>
            </a:endParaRP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21683628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b="1" dirty="0"/>
              <a:t>  Hello world example (</a:t>
            </a:r>
            <a:r>
              <a:rPr lang="en-US" dirty="0"/>
              <a:t>app.js)</a:t>
            </a:r>
          </a:p>
        </p:txBody>
      </p:sp>
      <p:sp>
        <p:nvSpPr>
          <p:cNvPr id="3" name="Content Placeholder 2"/>
          <p:cNvSpPr>
            <a:spLocks noGrp="1"/>
          </p:cNvSpPr>
          <p:nvPr>
            <p:ph idx="1"/>
          </p:nvPr>
        </p:nvSpPr>
        <p:spPr>
          <a:xfrm>
            <a:off x="457200" y="1524000"/>
            <a:ext cx="8229600" cy="4770120"/>
          </a:xfrm>
        </p:spPr>
        <p:txBody>
          <a:bodyPr>
            <a:normAutofit fontScale="85000" lnSpcReduction="20000"/>
          </a:bodyPr>
          <a:lstStyle/>
          <a:p>
            <a:pPr>
              <a:buNone/>
            </a:pPr>
            <a:r>
              <a:rPr lang="en-US" dirty="0" err="1"/>
              <a:t>const</a:t>
            </a:r>
            <a:r>
              <a:rPr lang="en-US" dirty="0"/>
              <a:t> express = require('express')</a:t>
            </a:r>
          </a:p>
          <a:p>
            <a:pPr>
              <a:buNone/>
            </a:pPr>
            <a:r>
              <a:rPr lang="en-US" dirty="0" err="1"/>
              <a:t>const</a:t>
            </a:r>
            <a:r>
              <a:rPr lang="en-US" dirty="0"/>
              <a:t> app = express()</a:t>
            </a:r>
          </a:p>
          <a:p>
            <a:pPr>
              <a:buNone/>
            </a:pPr>
            <a:r>
              <a:rPr lang="en-US" dirty="0" err="1"/>
              <a:t>const</a:t>
            </a:r>
            <a:r>
              <a:rPr lang="en-US" dirty="0"/>
              <a:t> port = 3000</a:t>
            </a:r>
          </a:p>
          <a:p>
            <a:pPr>
              <a:buNone/>
            </a:pPr>
            <a:endParaRPr lang="en-US" dirty="0"/>
          </a:p>
          <a:p>
            <a:pPr>
              <a:buNone/>
            </a:pPr>
            <a:r>
              <a:rPr lang="en-US" dirty="0" err="1"/>
              <a:t>app.get</a:t>
            </a:r>
            <a:r>
              <a:rPr lang="en-US" dirty="0"/>
              <a:t>('/', (</a:t>
            </a:r>
            <a:r>
              <a:rPr lang="en-US" dirty="0" err="1"/>
              <a:t>req</a:t>
            </a:r>
            <a:r>
              <a:rPr lang="en-US" dirty="0"/>
              <a:t>, res) =&gt; {</a:t>
            </a:r>
          </a:p>
          <a:p>
            <a:pPr>
              <a:buNone/>
            </a:pPr>
            <a:r>
              <a:rPr lang="en-US" dirty="0"/>
              <a:t>  </a:t>
            </a:r>
            <a:r>
              <a:rPr lang="en-US" dirty="0" err="1"/>
              <a:t>res.send</a:t>
            </a:r>
            <a:r>
              <a:rPr lang="en-US" dirty="0"/>
              <a:t>('Hello World!')</a:t>
            </a:r>
          </a:p>
          <a:p>
            <a:pPr>
              <a:buNone/>
            </a:pPr>
            <a:r>
              <a:rPr lang="en-US" dirty="0"/>
              <a:t>})</a:t>
            </a:r>
          </a:p>
          <a:p>
            <a:pPr>
              <a:buNone/>
            </a:pPr>
            <a:endParaRPr lang="en-US" dirty="0"/>
          </a:p>
          <a:p>
            <a:pPr>
              <a:buNone/>
            </a:pPr>
            <a:r>
              <a:rPr lang="en-US" dirty="0" err="1"/>
              <a:t>app.listen</a:t>
            </a:r>
            <a:r>
              <a:rPr lang="en-US" dirty="0"/>
              <a:t>(port, () =&gt; {</a:t>
            </a:r>
          </a:p>
          <a:p>
            <a:pPr>
              <a:buNone/>
            </a:pPr>
            <a:r>
              <a:rPr lang="en-US" dirty="0"/>
              <a:t>  console.log(`Example app listening at http://localhost:${port}`)</a:t>
            </a:r>
          </a:p>
          <a:p>
            <a:pPr>
              <a:buNone/>
            </a:pPr>
            <a:r>
              <a:rPr lang="en-US" dirty="0"/>
              <a:t>})</a:t>
            </a:r>
          </a:p>
          <a:p>
            <a:pPr>
              <a:buNone/>
            </a:pPr>
            <a:endParaRPr lang="en-US" dirty="0"/>
          </a:p>
          <a:p>
            <a:r>
              <a:rPr lang="en-US" dirty="0">
                <a:solidFill>
                  <a:srgbClr val="FF0000"/>
                </a:solidFill>
              </a:rPr>
              <a:t>Run the app with the following command:</a:t>
            </a:r>
          </a:p>
          <a:p>
            <a:r>
              <a:rPr lang="en-US" dirty="0">
                <a:solidFill>
                  <a:srgbClr val="FF0000"/>
                </a:solidFill>
              </a:rPr>
              <a:t>$ node app.js</a:t>
            </a:r>
          </a:p>
          <a:p>
            <a:r>
              <a:rPr lang="en-US" dirty="0"/>
              <a:t>Then, load http://localhost:3000/ in a browser to see the output.</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36757079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a:bodyPr>
          <a:lstStyle/>
          <a:p>
            <a:r>
              <a:rPr lang="en-US" b="1" dirty="0"/>
              <a:t>                 Basic routing</a:t>
            </a:r>
            <a:endParaRPr lang="en-US" dirty="0"/>
          </a:p>
        </p:txBody>
      </p:sp>
      <p:sp>
        <p:nvSpPr>
          <p:cNvPr id="3" name="Content Placeholder 2"/>
          <p:cNvSpPr>
            <a:spLocks noGrp="1"/>
          </p:cNvSpPr>
          <p:nvPr>
            <p:ph idx="1"/>
          </p:nvPr>
        </p:nvSpPr>
        <p:spPr>
          <a:xfrm>
            <a:off x="457200" y="1371600"/>
            <a:ext cx="8229600" cy="4953000"/>
          </a:xfrm>
        </p:spPr>
        <p:txBody>
          <a:bodyPr>
            <a:normAutofit/>
          </a:bodyPr>
          <a:lstStyle/>
          <a:p>
            <a:r>
              <a:rPr lang="en-US" sz="2800" dirty="0"/>
              <a:t>Routing is made from the word route.</a:t>
            </a:r>
          </a:p>
          <a:p>
            <a:r>
              <a:rPr lang="en-US" sz="2800" dirty="0"/>
              <a:t> It is used to determine the specific behavior of an application.</a:t>
            </a:r>
          </a:p>
          <a:p>
            <a:r>
              <a:rPr lang="en-US" sz="2800" b="1" i="1" dirty="0"/>
              <a:t>Routing</a:t>
            </a:r>
            <a:r>
              <a:rPr lang="en-US" sz="2800" dirty="0"/>
              <a:t> refers to determining how an application responds to a client request to a particular endpoint, which is a URI (or path) and a specific HTTP request method (GET, POST, and so on).</a:t>
            </a:r>
          </a:p>
          <a:p>
            <a:r>
              <a:rPr lang="en-US" sz="2800" dirty="0"/>
              <a:t>Each route can have one or more handler functions, which are executed when the route is matched.</a:t>
            </a:r>
          </a:p>
          <a:p>
            <a:endParaRPr lang="en-US" sz="2800" dirty="0"/>
          </a:p>
          <a:p>
            <a:endParaRPr lang="en-US" dirty="0"/>
          </a:p>
        </p:txBody>
      </p:sp>
    </p:spTree>
    <p:extLst>
      <p:ext uri="{BB962C8B-B14F-4D97-AF65-F5344CB8AC3E}">
        <p14:creationId xmlns:p14="http://schemas.microsoft.com/office/powerpoint/2010/main" val="12779578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0312"/>
          </a:xfrm>
        </p:spPr>
        <p:txBody>
          <a:bodyPr>
            <a:normAutofit fontScale="90000"/>
          </a:bodyPr>
          <a:lstStyle/>
          <a:p>
            <a:r>
              <a:rPr lang="en-US" sz="3200" dirty="0">
                <a:solidFill>
                  <a:srgbClr val="FF0000"/>
                </a:solidFill>
              </a:rPr>
              <a:t>Route definition takes the following structure:</a:t>
            </a:r>
          </a:p>
        </p:txBody>
      </p:sp>
      <p:sp>
        <p:nvSpPr>
          <p:cNvPr id="5" name="Content Placeholder 4"/>
          <p:cNvSpPr>
            <a:spLocks noGrp="1"/>
          </p:cNvSpPr>
          <p:nvPr>
            <p:ph idx="1"/>
          </p:nvPr>
        </p:nvSpPr>
        <p:spPr>
          <a:xfrm>
            <a:off x="457200" y="1143000"/>
            <a:ext cx="8229600" cy="5410200"/>
          </a:xfrm>
        </p:spPr>
        <p:txBody>
          <a:bodyPr>
            <a:normAutofit fontScale="92500" lnSpcReduction="20000"/>
          </a:bodyPr>
          <a:lstStyle/>
          <a:p>
            <a:r>
              <a:rPr lang="en-US" b="1" dirty="0" err="1"/>
              <a:t>app.METHOD</a:t>
            </a:r>
            <a:r>
              <a:rPr lang="en-US" b="1" dirty="0"/>
              <a:t>(PATH, HANDLER)</a:t>
            </a:r>
          </a:p>
          <a:p>
            <a:pPr marL="0" indent="0">
              <a:buNone/>
            </a:pPr>
            <a:r>
              <a:rPr lang="en-US" dirty="0"/>
              <a:t>Where:</a:t>
            </a:r>
          </a:p>
          <a:p>
            <a:r>
              <a:rPr lang="en-US" sz="2000" dirty="0"/>
              <a:t>app is an instance of express.</a:t>
            </a:r>
          </a:p>
          <a:p>
            <a:r>
              <a:rPr lang="en-US" sz="2000" dirty="0"/>
              <a:t>METHOD is an </a:t>
            </a:r>
            <a:r>
              <a:rPr lang="en-US" sz="2000" dirty="0">
                <a:hlinkClick r:id="rId2"/>
              </a:rPr>
              <a:t>HTTP request method</a:t>
            </a:r>
            <a:r>
              <a:rPr lang="en-US" sz="2000" dirty="0"/>
              <a:t>, in lowercase.</a:t>
            </a:r>
          </a:p>
          <a:p>
            <a:r>
              <a:rPr lang="en-US" sz="2000" dirty="0"/>
              <a:t>PATH is a path on the server.</a:t>
            </a:r>
          </a:p>
          <a:p>
            <a:r>
              <a:rPr lang="en-US" sz="2000" dirty="0"/>
              <a:t>HANDLER is the function executed when the route is matched.</a:t>
            </a:r>
          </a:p>
          <a:p>
            <a:pPr marL="0" indent="0">
              <a:buNone/>
            </a:pPr>
            <a:r>
              <a:rPr lang="en-US" sz="2000" dirty="0"/>
              <a:t> </a:t>
            </a:r>
            <a:r>
              <a:rPr lang="en-US" sz="2000" b="1" dirty="0"/>
              <a:t>The following examples illustrate defining simple routes.</a:t>
            </a:r>
          </a:p>
          <a:p>
            <a:r>
              <a:rPr lang="en-US" sz="2000" b="1" dirty="0"/>
              <a:t>Respond with Hello World! on the homepage:</a:t>
            </a:r>
          </a:p>
          <a:p>
            <a:pPr>
              <a:buNone/>
            </a:pPr>
            <a:r>
              <a:rPr lang="en-US" sz="2000" b="1" i="1" dirty="0" err="1"/>
              <a:t>app.get</a:t>
            </a:r>
            <a:r>
              <a:rPr lang="en-US" sz="2000" b="1" i="1" dirty="0"/>
              <a:t>('/', function (</a:t>
            </a:r>
            <a:r>
              <a:rPr lang="en-US" sz="2000" b="1" i="1" dirty="0" err="1"/>
              <a:t>req</a:t>
            </a:r>
            <a:r>
              <a:rPr lang="en-US" sz="2000" b="1" i="1" dirty="0"/>
              <a:t>, res) </a:t>
            </a:r>
          </a:p>
          <a:p>
            <a:pPr>
              <a:buNone/>
            </a:pPr>
            <a:r>
              <a:rPr lang="en-US" sz="2000" b="1" i="1" dirty="0"/>
              <a:t>{</a:t>
            </a:r>
          </a:p>
          <a:p>
            <a:pPr>
              <a:buNone/>
            </a:pPr>
            <a:r>
              <a:rPr lang="en-US" sz="2000" b="1" i="1" dirty="0"/>
              <a:t> </a:t>
            </a:r>
            <a:r>
              <a:rPr lang="en-US" sz="2000" b="1" i="1" dirty="0" err="1"/>
              <a:t>res.send</a:t>
            </a:r>
            <a:r>
              <a:rPr lang="en-US" sz="2000" b="1" i="1" dirty="0"/>
              <a:t>('Hello World!')</a:t>
            </a:r>
          </a:p>
          <a:p>
            <a:pPr>
              <a:buNone/>
            </a:pPr>
            <a:r>
              <a:rPr lang="en-US" sz="2000" b="1" i="1" dirty="0"/>
              <a:t> })</a:t>
            </a:r>
          </a:p>
          <a:p>
            <a:pPr>
              <a:buNone/>
            </a:pPr>
            <a:r>
              <a:rPr lang="en-US" sz="2000" dirty="0">
                <a:solidFill>
                  <a:srgbClr val="212121"/>
                </a:solidFill>
                <a:latin typeface="Arial" panose="020B0604020202020204" pitchFamily="34" charset="0"/>
                <a:cs typeface="Arial" panose="020B0604020202020204" pitchFamily="34" charset="0"/>
              </a:rPr>
              <a:t>   The </a:t>
            </a:r>
            <a:r>
              <a:rPr lang="en-US" sz="2000" dirty="0" err="1">
                <a:solidFill>
                  <a:srgbClr val="212121"/>
                </a:solidFill>
                <a:latin typeface="Consolas" panose="020B0609020204030204" pitchFamily="49" charset="0"/>
              </a:rPr>
              <a:t>app.get</a:t>
            </a:r>
            <a:r>
              <a:rPr lang="en-US" sz="2000" dirty="0">
                <a:solidFill>
                  <a:srgbClr val="212121"/>
                </a:solidFill>
                <a:latin typeface="Consolas" panose="020B0609020204030204" pitchFamily="49" charset="0"/>
              </a:rPr>
              <a:t>()</a:t>
            </a:r>
            <a:r>
              <a:rPr lang="en-US" sz="2000" dirty="0">
                <a:solidFill>
                  <a:srgbClr val="212121"/>
                </a:solidFill>
                <a:latin typeface="Arial" panose="020B0604020202020204" pitchFamily="34" charset="0"/>
                <a:cs typeface="Arial" panose="020B0604020202020204" pitchFamily="34" charset="0"/>
              </a:rPr>
              <a:t> method specifies a callback function that will be invoked whenever there is an HTTP </a:t>
            </a:r>
            <a:r>
              <a:rPr lang="en-US" sz="2000" dirty="0">
                <a:solidFill>
                  <a:srgbClr val="212121"/>
                </a:solidFill>
                <a:latin typeface="Consolas" panose="020B0609020204030204" pitchFamily="49" charset="0"/>
              </a:rPr>
              <a:t>GET</a:t>
            </a:r>
            <a:r>
              <a:rPr lang="en-US" sz="2000" dirty="0">
                <a:solidFill>
                  <a:srgbClr val="212121"/>
                </a:solidFill>
                <a:latin typeface="Arial" panose="020B0604020202020204" pitchFamily="34" charset="0"/>
                <a:cs typeface="Arial" panose="020B0604020202020204" pitchFamily="34" charset="0"/>
              </a:rPr>
              <a:t> request with a path (</a:t>
            </a:r>
            <a:r>
              <a:rPr lang="en-US" sz="2000" dirty="0">
                <a:solidFill>
                  <a:srgbClr val="212121"/>
                </a:solidFill>
                <a:latin typeface="Consolas" panose="020B0609020204030204" pitchFamily="49" charset="0"/>
              </a:rPr>
              <a:t>'/'</a:t>
            </a:r>
            <a:r>
              <a:rPr lang="en-US" sz="2000" dirty="0">
                <a:solidFill>
                  <a:srgbClr val="212121"/>
                </a:solidFill>
                <a:latin typeface="Arial" panose="020B0604020202020204" pitchFamily="34" charset="0"/>
                <a:cs typeface="Arial" panose="020B0604020202020204" pitchFamily="34" charset="0"/>
              </a:rPr>
              <a:t>) relative to the site root.</a:t>
            </a:r>
          </a:p>
          <a:p>
            <a:pPr lvl="0">
              <a:buNone/>
            </a:pPr>
            <a:r>
              <a:rPr lang="en-US" sz="2000" dirty="0">
                <a:solidFill>
                  <a:srgbClr val="212121"/>
                </a:solidFill>
                <a:latin typeface="Arial" panose="020B0604020202020204" pitchFamily="34" charset="0"/>
                <a:cs typeface="Arial" panose="020B0604020202020204" pitchFamily="34" charset="0"/>
              </a:rPr>
              <a:t> The callback function takes a request and a response object as arguments, and calls </a:t>
            </a:r>
            <a:r>
              <a:rPr lang="en-US" sz="2000" u="sng" dirty="0">
                <a:solidFill>
                  <a:srgbClr val="00458B"/>
                </a:solidFill>
                <a:latin typeface="Consolas" panose="020B0609020204030204" pitchFamily="49" charset="0"/>
                <a:hlinkClick r:id="rId3"/>
              </a:rPr>
              <a:t>send()</a:t>
            </a:r>
            <a:r>
              <a:rPr lang="en-US" sz="2000" dirty="0">
                <a:solidFill>
                  <a:srgbClr val="212121"/>
                </a:solidFill>
                <a:latin typeface="Arial" panose="020B0604020202020204" pitchFamily="34" charset="0"/>
                <a:cs typeface="Arial" panose="020B0604020202020204" pitchFamily="34" charset="0"/>
              </a:rPr>
              <a:t> on the response to return the string "Hello World!"</a:t>
            </a:r>
            <a:r>
              <a:rPr lang="en-US" sz="1100" dirty="0"/>
              <a:t> </a:t>
            </a:r>
            <a:endParaRPr lang="en-US" sz="3200" dirty="0">
              <a:latin typeface="Arial" panose="020B0604020202020204" pitchFamily="34" charset="0"/>
            </a:endParaRPr>
          </a:p>
          <a:p>
            <a:pPr>
              <a:buNone/>
            </a:pPr>
            <a:endParaRPr lang="en-US" sz="2000" dirty="0">
              <a:solidFill>
                <a:srgbClr val="212121"/>
              </a:solidFill>
              <a:latin typeface="Arial" panose="020B0604020202020204" pitchFamily="34" charset="0"/>
              <a:cs typeface="Arial" panose="020B0604020202020204" pitchFamily="34" charset="0"/>
            </a:endParaRPr>
          </a:p>
          <a:p>
            <a:pPr>
              <a:buNone/>
            </a:pPr>
            <a:endParaRPr lang="en-US" sz="2000" dirty="0">
              <a:solidFill>
                <a:srgbClr val="212121"/>
              </a:solidFill>
              <a:latin typeface="Arial" panose="020B0604020202020204" pitchFamily="34" charset="0"/>
              <a:cs typeface="Arial" panose="020B0604020202020204" pitchFamily="34" charset="0"/>
            </a:endParaRPr>
          </a:p>
          <a:p>
            <a:pPr>
              <a:buNone/>
            </a:pPr>
            <a:endParaRPr lang="en-US" sz="2000" b="1" i="1" dirty="0"/>
          </a:p>
          <a:p>
            <a:pPr>
              <a:buNone/>
            </a:pPr>
            <a:endParaRPr lang="en-US" sz="2000" b="1" i="1" dirty="0"/>
          </a:p>
          <a:p>
            <a:pPr marL="0" indent="0">
              <a:buNone/>
            </a:pPr>
            <a:endParaRPr lang="en-US" dirty="0"/>
          </a:p>
        </p:txBody>
      </p:sp>
    </p:spTree>
    <p:extLst>
      <p:ext uri="{BB962C8B-B14F-4D97-AF65-F5344CB8AC3E}">
        <p14:creationId xmlns:p14="http://schemas.microsoft.com/office/powerpoint/2010/main" val="14622893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 y="762000"/>
            <a:ext cx="8092440" cy="5867400"/>
          </a:xfrm>
        </p:spPr>
        <p:txBody>
          <a:bodyPr>
            <a:normAutofit lnSpcReduction="10000"/>
          </a:bodyPr>
          <a:lstStyle/>
          <a:p>
            <a:r>
              <a:rPr lang="en-US" sz="2000" b="1" dirty="0"/>
              <a:t>Respond to POST request on the root route (/), the application’s home page:</a:t>
            </a:r>
          </a:p>
          <a:p>
            <a:pPr>
              <a:buNone/>
            </a:pPr>
            <a:r>
              <a:rPr lang="en-US" sz="2000" dirty="0" err="1"/>
              <a:t>app.post</a:t>
            </a:r>
            <a:r>
              <a:rPr lang="en-US" sz="2000" dirty="0"/>
              <a:t>('/', function (</a:t>
            </a:r>
            <a:r>
              <a:rPr lang="en-US" sz="2000" dirty="0" err="1"/>
              <a:t>req</a:t>
            </a:r>
            <a:r>
              <a:rPr lang="en-US" sz="2000" dirty="0"/>
              <a:t>, res)</a:t>
            </a:r>
          </a:p>
          <a:p>
            <a:pPr>
              <a:buNone/>
            </a:pPr>
            <a:r>
              <a:rPr lang="en-US" sz="2000" dirty="0"/>
              <a:t> {</a:t>
            </a:r>
          </a:p>
          <a:p>
            <a:pPr>
              <a:buNone/>
            </a:pPr>
            <a:r>
              <a:rPr lang="en-US" sz="2000" dirty="0"/>
              <a:t> </a:t>
            </a:r>
            <a:r>
              <a:rPr lang="en-US" sz="2000" dirty="0" err="1"/>
              <a:t>res.send</a:t>
            </a:r>
            <a:r>
              <a:rPr lang="en-US" sz="2000" dirty="0"/>
              <a:t>('Got a POST request')</a:t>
            </a:r>
          </a:p>
          <a:p>
            <a:pPr>
              <a:buNone/>
            </a:pPr>
            <a:r>
              <a:rPr lang="en-US" sz="2000" dirty="0"/>
              <a:t> })</a:t>
            </a:r>
          </a:p>
          <a:p>
            <a:r>
              <a:rPr lang="en-US" sz="2000" b="1" dirty="0"/>
              <a:t>Respond to a PUT request to the /user route:</a:t>
            </a:r>
          </a:p>
          <a:p>
            <a:pPr>
              <a:buNone/>
            </a:pPr>
            <a:r>
              <a:rPr lang="en-US" sz="2000" dirty="0" err="1"/>
              <a:t>app.put</a:t>
            </a:r>
            <a:r>
              <a:rPr lang="en-US" sz="2000" dirty="0"/>
              <a:t>('/user', function (</a:t>
            </a:r>
            <a:r>
              <a:rPr lang="en-US" sz="2000" dirty="0" err="1"/>
              <a:t>req</a:t>
            </a:r>
            <a:r>
              <a:rPr lang="en-US" sz="2000" dirty="0"/>
              <a:t>, res)</a:t>
            </a:r>
          </a:p>
          <a:p>
            <a:pPr>
              <a:buNone/>
            </a:pPr>
            <a:r>
              <a:rPr lang="en-US" sz="2000" dirty="0"/>
              <a:t> {</a:t>
            </a:r>
          </a:p>
          <a:p>
            <a:pPr>
              <a:buNone/>
            </a:pPr>
            <a:r>
              <a:rPr lang="en-US" sz="2000" dirty="0"/>
              <a:t> </a:t>
            </a:r>
            <a:r>
              <a:rPr lang="en-US" sz="2000" dirty="0" err="1"/>
              <a:t>res.send</a:t>
            </a:r>
            <a:r>
              <a:rPr lang="en-US" sz="2000" dirty="0"/>
              <a:t>('Got a PUT request at /user')</a:t>
            </a:r>
          </a:p>
          <a:p>
            <a:pPr>
              <a:buNone/>
            </a:pPr>
            <a:r>
              <a:rPr lang="en-US" sz="2000" dirty="0"/>
              <a:t> })</a:t>
            </a:r>
          </a:p>
          <a:p>
            <a:pPr>
              <a:buFont typeface="Wingdings" panose="05000000000000000000" pitchFamily="2" charset="2"/>
              <a:buChar char="§"/>
            </a:pPr>
            <a:r>
              <a:rPr lang="en-US" sz="2000" b="1" dirty="0">
                <a:solidFill>
                  <a:srgbClr val="555555"/>
                </a:solidFill>
                <a:latin typeface="Open Sans"/>
              </a:rPr>
              <a:t>Respond to a DELETE request to the </a:t>
            </a:r>
            <a:r>
              <a:rPr lang="en-US" sz="2000" b="1" dirty="0">
                <a:solidFill>
                  <a:srgbClr val="333333"/>
                </a:solidFill>
                <a:latin typeface="Arial Unicode MS" panose="020B0604020202020204" pitchFamily="34" charset="-128"/>
              </a:rPr>
              <a:t>/user</a:t>
            </a:r>
            <a:r>
              <a:rPr lang="en-US" sz="2000" b="1" dirty="0">
                <a:solidFill>
                  <a:srgbClr val="555555"/>
                </a:solidFill>
                <a:latin typeface="Open Sans"/>
              </a:rPr>
              <a:t> route:</a:t>
            </a:r>
          </a:p>
          <a:p>
            <a:pPr marL="0" lvl="0" indent="0">
              <a:buNone/>
            </a:pPr>
            <a:r>
              <a:rPr lang="en-US" sz="2000" dirty="0" err="1">
                <a:solidFill>
                  <a:srgbClr val="000000"/>
                </a:solidFill>
                <a:latin typeface="Consolas" panose="020B0609020204030204" pitchFamily="49" charset="0"/>
              </a:rPr>
              <a:t>app</a:t>
            </a:r>
            <a:r>
              <a:rPr lang="en-US" sz="2000" dirty="0" err="1">
                <a:solidFill>
                  <a:srgbClr val="999999"/>
                </a:solidFill>
                <a:latin typeface="Consolas" panose="020B0609020204030204" pitchFamily="49" charset="0"/>
              </a:rPr>
              <a:t>.</a:t>
            </a:r>
            <a:r>
              <a:rPr lang="en-US" sz="2000" dirty="0" err="1">
                <a:solidFill>
                  <a:srgbClr val="0077AA"/>
                </a:solidFill>
                <a:latin typeface="Consolas" panose="020B0609020204030204" pitchFamily="49" charset="0"/>
              </a:rPr>
              <a:t>delete</a:t>
            </a:r>
            <a:r>
              <a:rPr lang="en-US" sz="2000" dirty="0">
                <a:solidFill>
                  <a:srgbClr val="999999"/>
                </a:solidFill>
                <a:latin typeface="Consolas" panose="020B0609020204030204" pitchFamily="49" charset="0"/>
              </a:rPr>
              <a:t>(</a:t>
            </a:r>
            <a:r>
              <a:rPr lang="en-US" sz="2000" dirty="0">
                <a:solidFill>
                  <a:srgbClr val="669900"/>
                </a:solidFill>
                <a:latin typeface="Consolas" panose="020B0609020204030204" pitchFamily="49" charset="0"/>
              </a:rPr>
              <a:t>'/user'</a:t>
            </a:r>
            <a:r>
              <a:rPr lang="en-US" sz="2000" dirty="0">
                <a:solidFill>
                  <a:srgbClr val="999999"/>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000000"/>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err="1">
                <a:solidFill>
                  <a:srgbClr val="000000"/>
                </a:solidFill>
                <a:latin typeface="Consolas" panose="020B0609020204030204" pitchFamily="49" charset="0"/>
              </a:rPr>
              <a:t>req</a:t>
            </a:r>
            <a:r>
              <a:rPr lang="en-US" sz="2000" dirty="0">
                <a:solidFill>
                  <a:srgbClr val="999999"/>
                </a:solidFill>
                <a:latin typeface="Consolas" panose="020B0609020204030204" pitchFamily="49" charset="0"/>
              </a:rPr>
              <a:t>,</a:t>
            </a:r>
            <a:r>
              <a:rPr lang="en-US" sz="2000" dirty="0">
                <a:solidFill>
                  <a:srgbClr val="000000"/>
                </a:solidFill>
                <a:latin typeface="Consolas" panose="020B0609020204030204" pitchFamily="49" charset="0"/>
              </a:rPr>
              <a:t> res</a:t>
            </a:r>
            <a:r>
              <a:rPr lang="en-US" sz="2000" dirty="0">
                <a:solidFill>
                  <a:srgbClr val="999999"/>
                </a:solidFill>
                <a:latin typeface="Consolas" panose="020B0609020204030204" pitchFamily="49" charset="0"/>
              </a:rPr>
              <a:t>)</a:t>
            </a:r>
          </a:p>
          <a:p>
            <a:pPr marL="0" lvl="0" indent="0">
              <a:buNone/>
            </a:pPr>
            <a:r>
              <a:rPr lang="en-US" sz="2000" dirty="0">
                <a:solidFill>
                  <a:srgbClr val="000000"/>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rgbClr val="000000"/>
                </a:solidFill>
                <a:latin typeface="Consolas" panose="020B0609020204030204" pitchFamily="49" charset="0"/>
              </a:rPr>
              <a:t> </a:t>
            </a:r>
          </a:p>
          <a:p>
            <a:pPr marL="0" lvl="0" indent="0">
              <a:buNone/>
            </a:pPr>
            <a:r>
              <a:rPr lang="en-US" sz="2000" dirty="0" err="1">
                <a:solidFill>
                  <a:srgbClr val="000000"/>
                </a:solidFill>
                <a:latin typeface="Consolas" panose="020B0609020204030204" pitchFamily="49" charset="0"/>
              </a:rPr>
              <a:t>res</a:t>
            </a:r>
            <a:r>
              <a:rPr lang="en-US" sz="2000" dirty="0" err="1">
                <a:solidFill>
                  <a:srgbClr val="999999"/>
                </a:solidFill>
                <a:latin typeface="Consolas" panose="020B0609020204030204" pitchFamily="49" charset="0"/>
              </a:rPr>
              <a:t>.</a:t>
            </a:r>
            <a:r>
              <a:rPr lang="en-US" sz="2000" dirty="0" err="1">
                <a:solidFill>
                  <a:srgbClr val="DD4A68"/>
                </a:solidFill>
                <a:latin typeface="Consolas" panose="020B0609020204030204" pitchFamily="49" charset="0"/>
              </a:rPr>
              <a:t>send</a:t>
            </a:r>
            <a:r>
              <a:rPr lang="en-US" sz="2000" dirty="0">
                <a:solidFill>
                  <a:srgbClr val="999999"/>
                </a:solidFill>
                <a:latin typeface="Consolas" panose="020B0609020204030204" pitchFamily="49" charset="0"/>
              </a:rPr>
              <a:t>(</a:t>
            </a:r>
            <a:r>
              <a:rPr lang="en-US" sz="2000" dirty="0">
                <a:solidFill>
                  <a:srgbClr val="669900"/>
                </a:solidFill>
                <a:latin typeface="Consolas" panose="020B0609020204030204" pitchFamily="49" charset="0"/>
              </a:rPr>
              <a:t>'Got a DELETE request at /user'</a:t>
            </a:r>
            <a:r>
              <a:rPr lang="en-US" sz="2000" dirty="0">
                <a:solidFill>
                  <a:srgbClr val="999999"/>
                </a:solidFill>
                <a:latin typeface="Consolas" panose="020B0609020204030204" pitchFamily="49" charset="0"/>
              </a:rPr>
              <a:t>)</a:t>
            </a:r>
          </a:p>
          <a:p>
            <a:pPr marL="0" lvl="0" indent="0">
              <a:buNone/>
            </a:pPr>
            <a:r>
              <a:rPr lang="en-US" sz="2000" dirty="0">
                <a:solidFill>
                  <a:srgbClr val="000000"/>
                </a:solidFill>
                <a:latin typeface="Consolas" panose="020B0609020204030204" pitchFamily="49" charset="0"/>
              </a:rPr>
              <a:t> </a:t>
            </a:r>
            <a:r>
              <a:rPr lang="en-US" sz="2000" dirty="0">
                <a:solidFill>
                  <a:srgbClr val="999999"/>
                </a:solidFill>
                <a:latin typeface="Consolas" panose="020B0609020204030204" pitchFamily="49" charset="0"/>
              </a:rPr>
              <a:t>})</a:t>
            </a:r>
            <a:r>
              <a:rPr lang="en-US" sz="1600" dirty="0"/>
              <a:t> </a:t>
            </a:r>
            <a:endParaRPr lang="en-US" sz="4400" dirty="0">
              <a:latin typeface="Arial" panose="020B0604020202020204" pitchFamily="34" charset="0"/>
            </a:endParaRPr>
          </a:p>
          <a:p>
            <a:pPr marL="0" indent="0">
              <a:buNone/>
            </a:pPr>
            <a:endParaRPr lang="en-US" sz="2000" b="1" dirty="0">
              <a:solidFill>
                <a:srgbClr val="555555"/>
              </a:solidFill>
              <a:latin typeface="Open Sans"/>
            </a:endParaRPr>
          </a:p>
          <a:p>
            <a:pPr>
              <a:buFont typeface="Wingdings" panose="05000000000000000000" pitchFamily="2" charset="2"/>
              <a:buChar char="§"/>
            </a:pPr>
            <a:endParaRPr lang="en-US" sz="2000" b="1" dirty="0"/>
          </a:p>
          <a:p>
            <a:pPr marL="0" indent="0">
              <a:buNone/>
            </a:pPr>
            <a:endParaRPr lang="en-US" dirty="0"/>
          </a:p>
        </p:txBody>
      </p:sp>
    </p:spTree>
    <p:extLst>
      <p:ext uri="{BB962C8B-B14F-4D97-AF65-F5344CB8AC3E}">
        <p14:creationId xmlns:p14="http://schemas.microsoft.com/office/powerpoint/2010/main" val="14586067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685800" y="228600"/>
            <a:ext cx="8229600" cy="7239000"/>
          </a:xfrm>
        </p:spPr>
        <p:txBody>
          <a:bodyPr>
            <a:normAutofit fontScale="55000" lnSpcReduction="20000"/>
          </a:bodyPr>
          <a:lstStyle/>
          <a:p>
            <a:pPr marL="0" indent="0">
              <a:buNone/>
            </a:pPr>
            <a:r>
              <a:rPr lang="en-US" sz="4200" b="1" dirty="0"/>
              <a:t>Example:route_example.js</a:t>
            </a:r>
          </a:p>
          <a:p>
            <a:pPr marL="0" indent="0">
              <a:buNone/>
            </a:pPr>
            <a:endParaRPr lang="en-US" dirty="0"/>
          </a:p>
          <a:p>
            <a:pPr marL="0" indent="0">
              <a:buNone/>
            </a:pPr>
            <a:r>
              <a:rPr lang="en-US" dirty="0" err="1"/>
              <a:t>var</a:t>
            </a:r>
            <a:r>
              <a:rPr lang="en-US" dirty="0"/>
              <a:t> express = require('express');  </a:t>
            </a:r>
          </a:p>
          <a:p>
            <a:pPr marL="0" indent="0">
              <a:buNone/>
            </a:pPr>
            <a:r>
              <a:rPr lang="en-US" dirty="0" err="1"/>
              <a:t>var</a:t>
            </a:r>
            <a:r>
              <a:rPr lang="en-US" dirty="0"/>
              <a:t> app = express();  </a:t>
            </a:r>
          </a:p>
          <a:p>
            <a:pPr marL="0" indent="0">
              <a:buNone/>
            </a:pPr>
            <a:r>
              <a:rPr lang="en-US" dirty="0" err="1"/>
              <a:t>app.get</a:t>
            </a:r>
            <a:r>
              <a:rPr lang="en-US" dirty="0"/>
              <a:t>('/', function (</a:t>
            </a:r>
            <a:r>
              <a:rPr lang="en-US" dirty="0" err="1"/>
              <a:t>req</a:t>
            </a:r>
            <a:r>
              <a:rPr lang="en-US" dirty="0"/>
              <a:t>, res) {  </a:t>
            </a:r>
          </a:p>
          <a:p>
            <a:pPr marL="0" indent="0">
              <a:buNone/>
            </a:pPr>
            <a:r>
              <a:rPr lang="en-US" dirty="0"/>
              <a:t>   console.log("Got a GET request for the homepage");  </a:t>
            </a:r>
          </a:p>
          <a:p>
            <a:pPr marL="0" indent="0">
              <a:buNone/>
            </a:pPr>
            <a:r>
              <a:rPr lang="en-US" dirty="0"/>
              <a:t>   </a:t>
            </a:r>
            <a:r>
              <a:rPr lang="en-US" dirty="0" err="1"/>
              <a:t>res.send</a:t>
            </a:r>
            <a:r>
              <a:rPr lang="en-US" dirty="0"/>
              <a:t>('Welcome to Express!');  </a:t>
            </a:r>
          </a:p>
          <a:p>
            <a:pPr marL="0" indent="0">
              <a:buNone/>
            </a:pPr>
            <a:r>
              <a:rPr lang="en-US" dirty="0"/>
              <a:t>})  </a:t>
            </a:r>
          </a:p>
          <a:p>
            <a:pPr marL="0" indent="0">
              <a:buNone/>
            </a:pPr>
            <a:r>
              <a:rPr lang="en-US" dirty="0" err="1"/>
              <a:t>app.post</a:t>
            </a:r>
            <a:r>
              <a:rPr lang="en-US" dirty="0"/>
              <a:t>('/', function (</a:t>
            </a:r>
            <a:r>
              <a:rPr lang="en-US" dirty="0" err="1"/>
              <a:t>req</a:t>
            </a:r>
            <a:r>
              <a:rPr lang="en-US" dirty="0"/>
              <a:t>, res) {  </a:t>
            </a:r>
          </a:p>
          <a:p>
            <a:pPr marL="0" indent="0">
              <a:buNone/>
            </a:pPr>
            <a:r>
              <a:rPr lang="en-US" dirty="0"/>
              <a:t>   console.log("Got a POST request for the homepage");  </a:t>
            </a:r>
          </a:p>
          <a:p>
            <a:pPr marL="0" indent="0">
              <a:buNone/>
            </a:pPr>
            <a:r>
              <a:rPr lang="en-US" dirty="0"/>
              <a:t>   </a:t>
            </a:r>
            <a:r>
              <a:rPr lang="en-US" dirty="0" err="1"/>
              <a:t>res.send</a:t>
            </a:r>
            <a:r>
              <a:rPr lang="en-US" dirty="0"/>
              <a:t>('I am Impossible! ');  </a:t>
            </a:r>
          </a:p>
          <a:p>
            <a:pPr marL="0" indent="0">
              <a:buNone/>
            </a:pPr>
            <a:r>
              <a:rPr lang="en-US" dirty="0"/>
              <a:t>})  </a:t>
            </a:r>
          </a:p>
          <a:p>
            <a:pPr marL="0" indent="0">
              <a:buNone/>
            </a:pPr>
            <a:r>
              <a:rPr lang="en-US" dirty="0" err="1"/>
              <a:t>app.delete</a:t>
            </a:r>
            <a:r>
              <a:rPr lang="en-US" dirty="0"/>
              <a:t>('/</a:t>
            </a:r>
            <a:r>
              <a:rPr lang="en-US" dirty="0" err="1"/>
              <a:t>del_student</a:t>
            </a:r>
            <a:r>
              <a:rPr lang="en-US" dirty="0"/>
              <a:t>', function (</a:t>
            </a:r>
            <a:r>
              <a:rPr lang="en-US" dirty="0" err="1"/>
              <a:t>req</a:t>
            </a:r>
            <a:r>
              <a:rPr lang="en-US" dirty="0"/>
              <a:t>, res) {  </a:t>
            </a:r>
          </a:p>
          <a:p>
            <a:pPr marL="0" indent="0">
              <a:buNone/>
            </a:pPr>
            <a:r>
              <a:rPr lang="en-US" dirty="0"/>
              <a:t>   console.log("Got a DELETE request for /</a:t>
            </a:r>
            <a:r>
              <a:rPr lang="en-US" dirty="0" err="1"/>
              <a:t>del_student</a:t>
            </a:r>
            <a:r>
              <a:rPr lang="en-US" dirty="0"/>
              <a:t>");  </a:t>
            </a:r>
          </a:p>
          <a:p>
            <a:pPr marL="0" indent="0">
              <a:buNone/>
            </a:pPr>
            <a:r>
              <a:rPr lang="en-US" dirty="0"/>
              <a:t>   </a:t>
            </a:r>
            <a:r>
              <a:rPr lang="en-US" dirty="0" err="1"/>
              <a:t>res.send</a:t>
            </a:r>
            <a:r>
              <a:rPr lang="en-US" dirty="0"/>
              <a:t>('I am Deleted!');  </a:t>
            </a:r>
          </a:p>
          <a:p>
            <a:pPr marL="0" indent="0">
              <a:buNone/>
            </a:pPr>
            <a:r>
              <a:rPr lang="en-US" dirty="0"/>
              <a:t>})  </a:t>
            </a:r>
          </a:p>
          <a:p>
            <a:pPr marL="0" indent="0">
              <a:buNone/>
            </a:pPr>
            <a:r>
              <a:rPr lang="en-US" dirty="0" err="1"/>
              <a:t>app.get</a:t>
            </a:r>
            <a:r>
              <a:rPr lang="en-US" dirty="0"/>
              <a:t>('/</a:t>
            </a:r>
            <a:r>
              <a:rPr lang="en-US" dirty="0" err="1"/>
              <a:t>enrolled_student</a:t>
            </a:r>
            <a:r>
              <a:rPr lang="en-US" dirty="0"/>
              <a:t>', function (</a:t>
            </a:r>
            <a:r>
              <a:rPr lang="en-US" dirty="0" err="1"/>
              <a:t>req</a:t>
            </a:r>
            <a:r>
              <a:rPr lang="en-US" dirty="0"/>
              <a:t>, res) {  </a:t>
            </a:r>
          </a:p>
          <a:p>
            <a:pPr marL="0" indent="0">
              <a:buNone/>
            </a:pPr>
            <a:r>
              <a:rPr lang="en-US" dirty="0"/>
              <a:t>   console.log("Got a GET request for /</a:t>
            </a:r>
            <a:r>
              <a:rPr lang="en-US" dirty="0" err="1"/>
              <a:t>enrolled_student</a:t>
            </a:r>
            <a:r>
              <a:rPr lang="en-US" dirty="0"/>
              <a:t>");  </a:t>
            </a:r>
          </a:p>
          <a:p>
            <a:pPr marL="0" indent="0">
              <a:buNone/>
            </a:pPr>
            <a:r>
              <a:rPr lang="en-US" dirty="0"/>
              <a:t>   </a:t>
            </a:r>
            <a:r>
              <a:rPr lang="en-US" dirty="0" err="1"/>
              <a:t>res.send</a:t>
            </a:r>
            <a:r>
              <a:rPr lang="en-US" dirty="0"/>
              <a:t>('I am an enrolled student.');  </a:t>
            </a:r>
          </a:p>
          <a:p>
            <a:pPr marL="0" indent="0">
              <a:buNone/>
            </a:pPr>
            <a:r>
              <a:rPr lang="en-US" dirty="0"/>
              <a:t>})  </a:t>
            </a:r>
          </a:p>
          <a:p>
            <a:pPr marL="0" indent="0">
              <a:buNone/>
            </a:pPr>
            <a:r>
              <a:rPr lang="en-US" dirty="0"/>
              <a:t>// This responds a GET request for </a:t>
            </a:r>
            <a:r>
              <a:rPr lang="en-US" dirty="0" err="1"/>
              <a:t>abcd</a:t>
            </a:r>
            <a:r>
              <a:rPr lang="en-US" dirty="0"/>
              <a:t>, </a:t>
            </a:r>
            <a:r>
              <a:rPr lang="en-US" dirty="0" err="1"/>
              <a:t>abxcd</a:t>
            </a:r>
            <a:r>
              <a:rPr lang="en-US" dirty="0"/>
              <a:t>, ab123cd, and so on  </a:t>
            </a:r>
          </a:p>
          <a:p>
            <a:pPr marL="0" indent="0">
              <a:buNone/>
            </a:pPr>
            <a:r>
              <a:rPr lang="en-US" dirty="0" err="1"/>
              <a:t>app.get</a:t>
            </a:r>
            <a:r>
              <a:rPr lang="en-US" dirty="0"/>
              <a:t>('/</a:t>
            </a:r>
            <a:r>
              <a:rPr lang="en-US" dirty="0" err="1"/>
              <a:t>ab</a:t>
            </a:r>
            <a:r>
              <a:rPr lang="en-US" dirty="0"/>
              <a:t>*cd', function(</a:t>
            </a:r>
            <a:r>
              <a:rPr lang="en-US" dirty="0" err="1"/>
              <a:t>req</a:t>
            </a:r>
            <a:r>
              <a:rPr lang="en-US" dirty="0"/>
              <a:t>, res) {     </a:t>
            </a:r>
          </a:p>
          <a:p>
            <a:pPr marL="0" indent="0">
              <a:buNone/>
            </a:pPr>
            <a:r>
              <a:rPr lang="en-US" dirty="0"/>
              <a:t>   console.log("Got a GET request for /</a:t>
            </a:r>
            <a:r>
              <a:rPr lang="en-US" dirty="0" err="1"/>
              <a:t>ab</a:t>
            </a:r>
            <a:r>
              <a:rPr lang="en-US" dirty="0"/>
              <a:t>*cd");  </a:t>
            </a:r>
          </a:p>
          <a:p>
            <a:pPr marL="0" indent="0">
              <a:buNone/>
            </a:pPr>
            <a:r>
              <a:rPr lang="en-US" dirty="0"/>
              <a:t>   </a:t>
            </a:r>
            <a:r>
              <a:rPr lang="en-US" dirty="0" err="1"/>
              <a:t>res.send</a:t>
            </a:r>
            <a:r>
              <a:rPr lang="en-US" dirty="0"/>
              <a:t>('Pattern Matched.');  </a:t>
            </a:r>
          </a:p>
          <a:p>
            <a:pPr marL="0" indent="0">
              <a:buNone/>
            </a:pPr>
            <a:r>
              <a:rPr lang="en-US" dirty="0"/>
              <a:t>})  </a:t>
            </a:r>
          </a:p>
          <a:p>
            <a:pPr marL="0" indent="0">
              <a:buNone/>
            </a:pPr>
            <a:r>
              <a:rPr lang="en-US" dirty="0" err="1"/>
              <a:t>var</a:t>
            </a:r>
            <a:r>
              <a:rPr lang="en-US" dirty="0"/>
              <a:t> server = </a:t>
            </a:r>
            <a:r>
              <a:rPr lang="en-US" dirty="0" err="1"/>
              <a:t>app.listen</a:t>
            </a:r>
            <a:r>
              <a:rPr lang="en-US" dirty="0"/>
              <a:t>(8000, function () {  </a:t>
            </a:r>
          </a:p>
          <a:p>
            <a:pPr marL="0" indent="0">
              <a:buNone/>
            </a:pPr>
            <a:r>
              <a:rPr lang="en-US" dirty="0" err="1"/>
              <a:t>var</a:t>
            </a:r>
            <a:r>
              <a:rPr lang="en-US" dirty="0"/>
              <a:t> host = </a:t>
            </a:r>
            <a:r>
              <a:rPr lang="en-US" dirty="0" err="1"/>
              <a:t>server.address</a:t>
            </a:r>
            <a:r>
              <a:rPr lang="en-US" dirty="0"/>
              <a:t>().address  </a:t>
            </a:r>
          </a:p>
          <a:p>
            <a:pPr marL="0" indent="0">
              <a:buNone/>
            </a:pPr>
            <a:r>
              <a:rPr lang="en-US" dirty="0"/>
              <a:t>  </a:t>
            </a:r>
            <a:r>
              <a:rPr lang="en-US" dirty="0" err="1"/>
              <a:t>var</a:t>
            </a:r>
            <a:r>
              <a:rPr lang="en-US" dirty="0"/>
              <a:t> port = </a:t>
            </a:r>
            <a:r>
              <a:rPr lang="en-US" dirty="0" err="1"/>
              <a:t>server.address</a:t>
            </a:r>
            <a:r>
              <a:rPr lang="en-US" dirty="0"/>
              <a:t>().port  </a:t>
            </a:r>
          </a:p>
          <a:p>
            <a:pPr marL="0" indent="0">
              <a:buNone/>
            </a:pPr>
            <a:r>
              <a:rPr lang="en-US" dirty="0"/>
              <a:t>console.log("Example app listening at http://%s:%s", host, port)  </a:t>
            </a:r>
          </a:p>
          <a:p>
            <a:pPr marL="0" indent="0">
              <a:buNone/>
            </a:pPr>
            <a:r>
              <a:rPr lang="en-US" dirty="0"/>
              <a:t>})  </a:t>
            </a:r>
          </a:p>
        </p:txBody>
      </p:sp>
    </p:spTree>
    <p:extLst>
      <p:ext uri="{BB962C8B-B14F-4D97-AF65-F5344CB8AC3E}">
        <p14:creationId xmlns:p14="http://schemas.microsoft.com/office/powerpoint/2010/main" val="10604698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8229600" cy="1048512"/>
          </a:xfrm>
        </p:spPr>
        <p:txBody>
          <a:bodyPr>
            <a:normAutofit/>
          </a:bodyPr>
          <a:lstStyle/>
          <a:p>
            <a:r>
              <a:rPr lang="en-US" b="1" dirty="0"/>
              <a:t>          Express.js Middleware</a:t>
            </a:r>
            <a:br>
              <a:rPr lang="en-US" b="1" dirty="0"/>
            </a:br>
            <a:endParaRPr lang="en-US" b="1" dirty="0"/>
          </a:p>
        </p:txBody>
      </p:sp>
      <p:sp>
        <p:nvSpPr>
          <p:cNvPr id="3" name="Content Placeholder 2"/>
          <p:cNvSpPr>
            <a:spLocks noGrp="1"/>
          </p:cNvSpPr>
          <p:nvPr>
            <p:ph idx="1"/>
          </p:nvPr>
        </p:nvSpPr>
        <p:spPr>
          <a:xfrm>
            <a:off x="457200" y="1143000"/>
            <a:ext cx="8229600" cy="5715000"/>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Express.js Middleware are different types of functions that are invoked by the Express.js routing layer before the final request handler. </a:t>
            </a:r>
          </a:p>
          <a:p>
            <a:r>
              <a:rPr lang="en-US" sz="2000" dirty="0">
                <a:latin typeface="Times New Roman" panose="02020603050405020304" pitchFamily="18" charset="0"/>
                <a:cs typeface="Times New Roman" panose="02020603050405020304" pitchFamily="18" charset="0"/>
              </a:rPr>
              <a:t>As the name specified, Middleware appears in the middle between an initial request and final intended route. </a:t>
            </a:r>
          </a:p>
          <a:p>
            <a:r>
              <a:rPr lang="en-US" sz="2000" dirty="0">
                <a:latin typeface="Times New Roman" panose="02020603050405020304" pitchFamily="18" charset="0"/>
                <a:cs typeface="Times New Roman" panose="02020603050405020304" pitchFamily="18" charset="0"/>
              </a:rPr>
              <a:t>In stack, middleware functions are always invoked in the order in which they are added.</a:t>
            </a:r>
          </a:p>
          <a:p>
            <a:r>
              <a:rPr lang="en-US" sz="2000" dirty="0">
                <a:latin typeface="Times New Roman" panose="02020603050405020304" pitchFamily="18" charset="0"/>
                <a:cs typeface="Times New Roman" panose="02020603050405020304" pitchFamily="18" charset="0"/>
              </a:rPr>
              <a:t>Middleware is commonly used to perform tasks like body parsing for URL-encoded or JSON requests, cookie parsing for basic cookie handling, or even building JavaScript modules on the fly.</a:t>
            </a:r>
          </a:p>
          <a:p>
            <a:pPr marL="0" indent="0">
              <a:buNone/>
            </a:pPr>
            <a:r>
              <a:rPr lang="en-US" sz="2000" b="1" dirty="0">
                <a:latin typeface="Times New Roman" panose="02020603050405020304" pitchFamily="18" charset="0"/>
                <a:cs typeface="Times New Roman" panose="02020603050405020304" pitchFamily="18" charset="0"/>
              </a:rPr>
              <a:t>What is a Middleware function?</a:t>
            </a:r>
          </a:p>
          <a:p>
            <a:pPr marL="0" indent="0">
              <a:buNone/>
            </a:pPr>
            <a:r>
              <a:rPr lang="en-US" sz="2000" dirty="0">
                <a:latin typeface="Times New Roman" panose="02020603050405020304" pitchFamily="18" charset="0"/>
                <a:cs typeface="Times New Roman" panose="02020603050405020304" pitchFamily="18" charset="0"/>
              </a:rPr>
              <a:t>Middleware functions are the functions that access to the request and response object (</a:t>
            </a:r>
            <a:r>
              <a:rPr lang="en-US" sz="2000" dirty="0" err="1">
                <a:latin typeface="Times New Roman" panose="02020603050405020304" pitchFamily="18" charset="0"/>
                <a:cs typeface="Times New Roman" panose="02020603050405020304" pitchFamily="18" charset="0"/>
              </a:rPr>
              <a:t>req</a:t>
            </a:r>
            <a:r>
              <a:rPr lang="en-US" sz="2000" dirty="0">
                <a:latin typeface="Times New Roman" panose="02020603050405020304" pitchFamily="18" charset="0"/>
                <a:cs typeface="Times New Roman" panose="02020603050405020304" pitchFamily="18" charset="0"/>
              </a:rPr>
              <a:t>, res) in request-response cycle.</a:t>
            </a:r>
          </a:p>
          <a:p>
            <a:pPr marL="0" indent="0">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 middleware function can perform the following tasks:</a:t>
            </a:r>
          </a:p>
          <a:p>
            <a:r>
              <a:rPr lang="en-US" sz="2000" dirty="0">
                <a:latin typeface="Times New Roman" panose="02020603050405020304" pitchFamily="18" charset="0"/>
                <a:cs typeface="Times New Roman" panose="02020603050405020304" pitchFamily="18" charset="0"/>
              </a:rPr>
              <a:t>It can execute any code.</a:t>
            </a:r>
          </a:p>
          <a:p>
            <a:r>
              <a:rPr lang="en-US" sz="2000" dirty="0">
                <a:latin typeface="Times New Roman" panose="02020603050405020304" pitchFamily="18" charset="0"/>
                <a:cs typeface="Times New Roman" panose="02020603050405020304" pitchFamily="18" charset="0"/>
              </a:rPr>
              <a:t>It can make changes to the request and the response objects.</a:t>
            </a:r>
          </a:p>
          <a:p>
            <a:r>
              <a:rPr lang="en-US" sz="2000" dirty="0">
                <a:latin typeface="Times New Roman" panose="02020603050405020304" pitchFamily="18" charset="0"/>
                <a:cs typeface="Times New Roman" panose="02020603050405020304" pitchFamily="18" charset="0"/>
              </a:rPr>
              <a:t>It can end the request-response cycle.</a:t>
            </a:r>
          </a:p>
          <a:p>
            <a:r>
              <a:rPr lang="en-US" sz="2000" dirty="0">
                <a:latin typeface="Times New Roman" panose="02020603050405020304" pitchFamily="18" charset="0"/>
                <a:cs typeface="Times New Roman" panose="02020603050405020304" pitchFamily="18" charset="0"/>
              </a:rPr>
              <a:t>It can call the next middleware function in the stack.</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6787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a:bodyPr>
          <a:lstStyle/>
          <a:p>
            <a:pPr algn="ctr"/>
            <a:r>
              <a:rPr lang="en-US" b="1" dirty="0"/>
              <a:t>Express.js Middleware</a:t>
            </a:r>
            <a:br>
              <a:rPr lang="en-US" b="1" dirty="0"/>
            </a:br>
            <a:endParaRPr lang="en-US" b="1" dirty="0"/>
          </a:p>
        </p:txBody>
      </p:sp>
      <p:sp>
        <p:nvSpPr>
          <p:cNvPr id="3" name="Content Placeholder 2"/>
          <p:cNvSpPr>
            <a:spLocks noGrp="1"/>
          </p:cNvSpPr>
          <p:nvPr>
            <p:ph idx="1"/>
          </p:nvPr>
        </p:nvSpPr>
        <p:spPr>
          <a:xfrm>
            <a:off x="457200" y="1143000"/>
            <a:ext cx="8229600" cy="5181600"/>
          </a:xfrm>
        </p:spPr>
        <p:txBody>
          <a:bodyPr/>
          <a:lstStyle/>
          <a:p>
            <a:pPr marL="0" indent="0">
              <a:buNone/>
            </a:pPr>
            <a:endParaRPr lang="en-US" dirty="0"/>
          </a:p>
          <a:p>
            <a:pPr marL="0" indent="0">
              <a:buNone/>
            </a:pPr>
            <a:r>
              <a:rPr lang="en-US" dirty="0"/>
              <a:t>Following is a list of possibly used middleware in Express.js app:</a:t>
            </a:r>
          </a:p>
          <a:p>
            <a:r>
              <a:rPr lang="en-US" dirty="0"/>
              <a:t>Application-level middleware</a:t>
            </a:r>
          </a:p>
          <a:p>
            <a:r>
              <a:rPr lang="en-US" dirty="0"/>
              <a:t>Router-level middleware</a:t>
            </a:r>
          </a:p>
          <a:p>
            <a:r>
              <a:rPr lang="en-US" dirty="0"/>
              <a:t>Error-handling middleware</a:t>
            </a:r>
          </a:p>
          <a:p>
            <a:r>
              <a:rPr lang="en-US" dirty="0"/>
              <a:t>Built-in middleware</a:t>
            </a:r>
          </a:p>
          <a:p>
            <a:r>
              <a:rPr lang="en-US" dirty="0"/>
              <a:t>Third-party middleware</a:t>
            </a:r>
          </a:p>
          <a:p>
            <a:pPr marL="0" indent="0">
              <a:buNone/>
            </a:pPr>
            <a:endParaRPr lang="en-US" dirty="0"/>
          </a:p>
        </p:txBody>
      </p:sp>
    </p:spTree>
    <p:extLst>
      <p:ext uri="{BB962C8B-B14F-4D97-AF65-F5344CB8AC3E}">
        <p14:creationId xmlns:p14="http://schemas.microsoft.com/office/powerpoint/2010/main" val="1036971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3406"/>
            <a:ext cx="9144000" cy="6840794"/>
          </a:xfrm>
        </p:spPr>
        <p:txBody>
          <a:bodyPr>
            <a:noAutofit/>
          </a:bodyPr>
          <a:lstStyle/>
          <a:p>
            <a:pPr marL="0" indent="0">
              <a:buNone/>
            </a:pPr>
            <a:r>
              <a:rPr lang="en-US" sz="3600" b="1" dirty="0">
                <a:latin typeface="Times New Roman" panose="02020603050405020304" pitchFamily="18" charset="0"/>
                <a:cs typeface="Times New Roman" panose="02020603050405020304" pitchFamily="18" charset="0"/>
              </a:rPr>
              <a:t>                   Features of Node.js</a:t>
            </a:r>
          </a:p>
          <a:p>
            <a:r>
              <a:rPr lang="en-US" sz="2000" b="1" dirty="0">
                <a:latin typeface="Times New Roman" panose="02020603050405020304" pitchFamily="18" charset="0"/>
                <a:cs typeface="Times New Roman" panose="02020603050405020304" pitchFamily="18" charset="0"/>
              </a:rPr>
              <a:t>Extremely fast: </a:t>
            </a:r>
            <a:r>
              <a:rPr lang="en-US" sz="2000" dirty="0">
                <a:latin typeface="Times New Roman" panose="02020603050405020304" pitchFamily="18" charset="0"/>
                <a:cs typeface="Times New Roman" panose="02020603050405020304" pitchFamily="18" charset="0"/>
              </a:rPr>
              <a:t>Node.js is built on Google Chrome's V8 JavaScript Engine, so its library is very fast in code execution.</a:t>
            </a:r>
          </a:p>
          <a:p>
            <a:r>
              <a:rPr lang="en-US" sz="2000" b="1" dirty="0">
                <a:latin typeface="Times New Roman" panose="02020603050405020304" pitchFamily="18" charset="0"/>
                <a:cs typeface="Times New Roman" panose="02020603050405020304" pitchFamily="18" charset="0"/>
              </a:rPr>
              <a:t>I/O is Asynchronous and Event Driven: </a:t>
            </a:r>
            <a:r>
              <a:rPr lang="en-US" sz="2000" dirty="0">
                <a:latin typeface="Times New Roman" panose="02020603050405020304" pitchFamily="18" charset="0"/>
                <a:cs typeface="Times New Roman" panose="02020603050405020304" pitchFamily="18" charset="0"/>
              </a:rPr>
              <a:t>All APIs of Node.js library are asynchronous i.e. non-blocking. So a Node.js based server never waits for an API to return data. The server moves to the next API after calling it and a notification mechanism of Events of Node.js helps the server to get a response from the previous API call. It is also a reason that it is very fast.</a:t>
            </a:r>
          </a:p>
          <a:p>
            <a:r>
              <a:rPr lang="en-US" sz="2000" b="1" dirty="0">
                <a:latin typeface="Times New Roman" panose="02020603050405020304" pitchFamily="18" charset="0"/>
                <a:cs typeface="Times New Roman" panose="02020603050405020304" pitchFamily="18" charset="0"/>
              </a:rPr>
              <a:t>Single threaded: </a:t>
            </a:r>
            <a:r>
              <a:rPr lang="en-US" sz="2000" dirty="0">
                <a:latin typeface="Times New Roman" panose="02020603050405020304" pitchFamily="18" charset="0"/>
                <a:cs typeface="Times New Roman" panose="02020603050405020304" pitchFamily="18" charset="0"/>
              </a:rPr>
              <a:t>Node.js follows a single threaded model with event looping.</a:t>
            </a:r>
          </a:p>
          <a:p>
            <a:r>
              <a:rPr lang="en-US" sz="2000" b="1" dirty="0">
                <a:latin typeface="Times New Roman" panose="02020603050405020304" pitchFamily="18" charset="0"/>
                <a:cs typeface="Times New Roman" panose="02020603050405020304" pitchFamily="18" charset="0"/>
              </a:rPr>
              <a:t>Highly Scalable: </a:t>
            </a:r>
            <a:r>
              <a:rPr lang="en-US" sz="2000" dirty="0">
                <a:latin typeface="Times New Roman" panose="02020603050405020304" pitchFamily="18" charset="0"/>
                <a:cs typeface="Times New Roman" panose="02020603050405020304" pitchFamily="18" charset="0"/>
              </a:rPr>
              <a:t>Node.js is highly scalable because event mechanism helps the server to respond in a non-blocking way.</a:t>
            </a:r>
          </a:p>
          <a:p>
            <a:r>
              <a:rPr lang="en-US" sz="2000" b="1" dirty="0">
                <a:latin typeface="Times New Roman" panose="02020603050405020304" pitchFamily="18" charset="0"/>
                <a:cs typeface="Times New Roman" panose="02020603050405020304" pitchFamily="18" charset="0"/>
              </a:rPr>
              <a:t>No buffering: </a:t>
            </a:r>
            <a:r>
              <a:rPr lang="en-US" sz="2000" dirty="0">
                <a:latin typeface="Times New Roman" panose="02020603050405020304" pitchFamily="18" charset="0"/>
                <a:cs typeface="Times New Roman" panose="02020603050405020304" pitchFamily="18" charset="0"/>
              </a:rPr>
              <a:t>Node.js cuts down the overall processing time while uploading audio and video files. Node.js applications never buffer any data. These applications simply output the data in chunks.</a:t>
            </a:r>
          </a:p>
          <a:p>
            <a:r>
              <a:rPr lang="en-US" sz="2000" b="1" dirty="0">
                <a:latin typeface="Times New Roman" panose="02020603050405020304" pitchFamily="18" charset="0"/>
                <a:cs typeface="Times New Roman" panose="02020603050405020304" pitchFamily="18" charset="0"/>
              </a:rPr>
              <a:t>Open source: </a:t>
            </a:r>
            <a:r>
              <a:rPr lang="en-US" sz="2000" dirty="0">
                <a:latin typeface="Times New Roman" panose="02020603050405020304" pitchFamily="18" charset="0"/>
                <a:cs typeface="Times New Roman" panose="02020603050405020304" pitchFamily="18" charset="0"/>
              </a:rPr>
              <a:t>Node.js has an open source community which has produced many excellent modules to add additional capabilities to Node.js applications.</a:t>
            </a:r>
          </a:p>
          <a:p>
            <a:r>
              <a:rPr lang="en-US" sz="2000" b="1" dirty="0">
                <a:latin typeface="Times New Roman" panose="02020603050405020304" pitchFamily="18" charset="0"/>
                <a:cs typeface="Times New Roman" panose="02020603050405020304" pitchFamily="18" charset="0"/>
              </a:rPr>
              <a:t>License: </a:t>
            </a:r>
            <a:r>
              <a:rPr lang="en-US" sz="2000" dirty="0">
                <a:latin typeface="Times New Roman" panose="02020603050405020304" pitchFamily="18" charset="0"/>
                <a:cs typeface="Times New Roman" panose="02020603050405020304" pitchFamily="18" charset="0"/>
              </a:rPr>
              <a:t>Node.js is released under the MIT license.</a:t>
            </a:r>
          </a:p>
          <a:p>
            <a:pPr marL="0" indent="0">
              <a:buNone/>
            </a:pP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b="1" dirty="0">
                <a:solidFill>
                  <a:srgbClr val="FF0000"/>
                </a:solidFill>
              </a:rPr>
              <a:t>                </a:t>
            </a:r>
            <a:r>
              <a:rPr lang="en-US" sz="3600" b="1" dirty="0">
                <a:solidFill>
                  <a:srgbClr val="FF0000"/>
                </a:solidFill>
              </a:rPr>
              <a:t>middleware.js</a:t>
            </a:r>
            <a:endParaRPr lang="en-US" sz="3600" dirty="0"/>
          </a:p>
        </p:txBody>
      </p:sp>
      <p:sp>
        <p:nvSpPr>
          <p:cNvPr id="3" name="Content Placeholder 2"/>
          <p:cNvSpPr>
            <a:spLocks noGrp="1"/>
          </p:cNvSpPr>
          <p:nvPr>
            <p:ph idx="1"/>
          </p:nvPr>
        </p:nvSpPr>
        <p:spPr>
          <a:xfrm>
            <a:off x="457200" y="1524000"/>
            <a:ext cx="8229600" cy="4800600"/>
          </a:xfrm>
        </p:spPr>
        <p:txBody>
          <a:bodyPr>
            <a:normAutofit/>
          </a:bodyPr>
          <a:lstStyle/>
          <a:p>
            <a:pPr>
              <a:buNone/>
            </a:pPr>
            <a:r>
              <a:rPr lang="en-US" sz="2800" dirty="0" err="1"/>
              <a:t>var</a:t>
            </a:r>
            <a:r>
              <a:rPr lang="en-US" sz="2800" dirty="0"/>
              <a:t> express = require('express'); </a:t>
            </a:r>
          </a:p>
          <a:p>
            <a:pPr>
              <a:buNone/>
            </a:pPr>
            <a:r>
              <a:rPr lang="en-US" sz="2800" dirty="0" err="1"/>
              <a:t>var</a:t>
            </a:r>
            <a:r>
              <a:rPr lang="en-US" sz="2800" dirty="0"/>
              <a:t> app = express();</a:t>
            </a:r>
          </a:p>
          <a:p>
            <a:pPr>
              <a:buNone/>
            </a:pPr>
            <a:r>
              <a:rPr lang="en-US" sz="2800" dirty="0"/>
              <a:t> </a:t>
            </a:r>
            <a:r>
              <a:rPr lang="en-US" sz="2800" dirty="0">
                <a:solidFill>
                  <a:srgbClr val="FF0000"/>
                </a:solidFill>
              </a:rPr>
              <a:t>//Middleware function to log request protocol</a:t>
            </a:r>
          </a:p>
          <a:p>
            <a:pPr>
              <a:buNone/>
            </a:pPr>
            <a:r>
              <a:rPr lang="en-US" sz="2800" dirty="0"/>
              <a:t> </a:t>
            </a:r>
            <a:r>
              <a:rPr lang="en-US" sz="2800" dirty="0" err="1"/>
              <a:t>app.use</a:t>
            </a:r>
            <a:r>
              <a:rPr lang="en-US" sz="2800" dirty="0"/>
              <a:t>('/things', function(</a:t>
            </a:r>
            <a:r>
              <a:rPr lang="en-US" sz="2800" dirty="0" err="1"/>
              <a:t>req</a:t>
            </a:r>
            <a:r>
              <a:rPr lang="en-US" sz="2800" dirty="0"/>
              <a:t>, res, next){ </a:t>
            </a:r>
          </a:p>
          <a:p>
            <a:pPr>
              <a:buNone/>
            </a:pPr>
            <a:r>
              <a:rPr lang="en-US" sz="2800" dirty="0"/>
              <a:t>console.log("A request for things received at " + </a:t>
            </a:r>
            <a:r>
              <a:rPr lang="en-US" sz="2800" dirty="0" err="1"/>
              <a:t>Date.now</a:t>
            </a:r>
            <a:r>
              <a:rPr lang="en-US" sz="2800" dirty="0"/>
              <a:t>()); next(); });</a:t>
            </a:r>
          </a:p>
          <a:p>
            <a:pPr>
              <a:buNone/>
            </a:pPr>
            <a:r>
              <a:rPr lang="en-US" sz="2800" dirty="0">
                <a:solidFill>
                  <a:srgbClr val="FF0000"/>
                </a:solidFill>
              </a:rPr>
              <a:t> // Route handler that sends the response</a:t>
            </a:r>
          </a:p>
          <a:p>
            <a:pPr>
              <a:buNone/>
            </a:pPr>
            <a:r>
              <a:rPr lang="en-US" sz="2800" dirty="0"/>
              <a:t> </a:t>
            </a:r>
            <a:r>
              <a:rPr lang="en-US" sz="2800" dirty="0" err="1"/>
              <a:t>app.get</a:t>
            </a:r>
            <a:r>
              <a:rPr lang="en-US" sz="2800" dirty="0"/>
              <a:t>('/things', function(</a:t>
            </a:r>
            <a:r>
              <a:rPr lang="en-US" sz="2800" dirty="0" err="1"/>
              <a:t>req</a:t>
            </a:r>
            <a:r>
              <a:rPr lang="en-US" sz="2800" dirty="0"/>
              <a:t>, res){ </a:t>
            </a:r>
          </a:p>
          <a:p>
            <a:pPr>
              <a:buNone/>
            </a:pPr>
            <a:r>
              <a:rPr lang="en-US" sz="2800" dirty="0" err="1"/>
              <a:t>res.send</a:t>
            </a:r>
            <a:r>
              <a:rPr lang="en-US" sz="2800" dirty="0"/>
              <a:t>('Things'); }); </a:t>
            </a:r>
          </a:p>
          <a:p>
            <a:pPr>
              <a:buNone/>
            </a:pPr>
            <a:r>
              <a:rPr lang="en-US" sz="2800" dirty="0" err="1"/>
              <a:t>app.listen</a:t>
            </a:r>
            <a:r>
              <a:rPr lang="en-US" sz="2800" dirty="0"/>
              <a:t>(3000);</a:t>
            </a:r>
          </a:p>
          <a:p>
            <a:endParaRPr lang="en-US" dirty="0"/>
          </a:p>
        </p:txBody>
      </p:sp>
    </p:spTree>
    <p:extLst>
      <p:ext uri="{BB962C8B-B14F-4D97-AF65-F5344CB8AC3E}">
        <p14:creationId xmlns:p14="http://schemas.microsoft.com/office/powerpoint/2010/main" val="29025043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762000" y="990600"/>
            <a:ext cx="8229600" cy="5867400"/>
          </a:xfrm>
        </p:spPr>
        <p:txBody>
          <a:bodyPr>
            <a:normAutofit fontScale="62500" lnSpcReduction="20000"/>
          </a:bodyPr>
          <a:lstStyle/>
          <a:p>
            <a:pPr marL="0" indent="0">
              <a:buNone/>
            </a:pPr>
            <a:r>
              <a:rPr lang="en-US" sz="4500" b="1" dirty="0"/>
              <a:t>Example: </a:t>
            </a:r>
            <a:r>
              <a:rPr lang="en-US" sz="3200" dirty="0"/>
              <a:t>This example summarizes how to use middleware before and after route handler; also how a route handler can be used as a middleware itself.</a:t>
            </a:r>
            <a:endParaRPr lang="en-US" sz="4500" b="1" dirty="0"/>
          </a:p>
          <a:p>
            <a:endParaRPr lang="en-US" dirty="0"/>
          </a:p>
          <a:p>
            <a:pPr marL="0" indent="0">
              <a:buNone/>
            </a:pPr>
            <a:r>
              <a:rPr lang="en-US" dirty="0" err="1"/>
              <a:t>var</a:t>
            </a:r>
            <a:r>
              <a:rPr lang="en-US" dirty="0"/>
              <a:t> express = require('express');</a:t>
            </a:r>
          </a:p>
          <a:p>
            <a:pPr marL="0" indent="0">
              <a:buNone/>
            </a:pPr>
            <a:r>
              <a:rPr lang="en-US" dirty="0" err="1"/>
              <a:t>var</a:t>
            </a:r>
            <a:r>
              <a:rPr lang="en-US" dirty="0"/>
              <a:t> app = express();</a:t>
            </a:r>
          </a:p>
          <a:p>
            <a:pPr marL="0" indent="0">
              <a:buNone/>
            </a:pPr>
            <a:br>
              <a:rPr lang="en-US" dirty="0"/>
            </a:br>
            <a:r>
              <a:rPr lang="en-US" dirty="0"/>
              <a:t>//First middleware before response is sent</a:t>
            </a:r>
          </a:p>
          <a:p>
            <a:pPr marL="0" indent="0">
              <a:buNone/>
            </a:pPr>
            <a:r>
              <a:rPr lang="en-US" dirty="0" err="1"/>
              <a:t>app.use</a:t>
            </a:r>
            <a:r>
              <a:rPr lang="en-US" dirty="0"/>
              <a:t>(function(</a:t>
            </a:r>
            <a:r>
              <a:rPr lang="en-US" dirty="0" err="1"/>
              <a:t>req</a:t>
            </a:r>
            <a:r>
              <a:rPr lang="en-US" dirty="0"/>
              <a:t>, res, next){</a:t>
            </a:r>
          </a:p>
          <a:p>
            <a:pPr marL="0" indent="0">
              <a:buNone/>
            </a:pPr>
            <a:r>
              <a:rPr lang="en-US" dirty="0"/>
              <a:t>   console.log("Start");</a:t>
            </a:r>
          </a:p>
          <a:p>
            <a:pPr marL="0" indent="0">
              <a:buNone/>
            </a:pPr>
            <a:r>
              <a:rPr lang="en-US" dirty="0"/>
              <a:t>   next();</a:t>
            </a:r>
          </a:p>
          <a:p>
            <a:pPr marL="0" indent="0">
              <a:buNone/>
            </a:pPr>
            <a:r>
              <a:rPr lang="en-US" dirty="0"/>
              <a:t>});</a:t>
            </a:r>
          </a:p>
          <a:p>
            <a:pPr marL="0" indent="0">
              <a:buNone/>
            </a:pPr>
            <a:br>
              <a:rPr lang="en-US" dirty="0"/>
            </a:br>
            <a:r>
              <a:rPr lang="en-US" dirty="0"/>
              <a:t>//Route handler</a:t>
            </a:r>
          </a:p>
          <a:p>
            <a:pPr marL="0" indent="0">
              <a:buNone/>
            </a:pPr>
            <a:r>
              <a:rPr lang="en-US" dirty="0" err="1"/>
              <a:t>app.get</a:t>
            </a:r>
            <a:r>
              <a:rPr lang="en-US" dirty="0"/>
              <a:t>('/', function(</a:t>
            </a:r>
            <a:r>
              <a:rPr lang="en-US" dirty="0" err="1"/>
              <a:t>req</a:t>
            </a:r>
            <a:r>
              <a:rPr lang="en-US" dirty="0"/>
              <a:t>, res, next){</a:t>
            </a:r>
          </a:p>
          <a:p>
            <a:pPr marL="0" indent="0">
              <a:buNone/>
            </a:pPr>
            <a:r>
              <a:rPr lang="en-US" dirty="0"/>
              <a:t>   </a:t>
            </a:r>
            <a:r>
              <a:rPr lang="en-US" dirty="0" err="1"/>
              <a:t>res.send</a:t>
            </a:r>
            <a:r>
              <a:rPr lang="en-US" dirty="0"/>
              <a:t>("Middle");</a:t>
            </a:r>
          </a:p>
          <a:p>
            <a:pPr marL="0" indent="0">
              <a:buNone/>
            </a:pPr>
            <a:r>
              <a:rPr lang="en-US" dirty="0"/>
              <a:t>   next();</a:t>
            </a:r>
          </a:p>
          <a:p>
            <a:pPr marL="0" indent="0">
              <a:buNone/>
            </a:pPr>
            <a:r>
              <a:rPr lang="en-US" dirty="0"/>
              <a:t>});</a:t>
            </a:r>
          </a:p>
          <a:p>
            <a:pPr marL="0" indent="0">
              <a:buNone/>
            </a:pPr>
            <a:br>
              <a:rPr lang="en-US" dirty="0"/>
            </a:br>
            <a:r>
              <a:rPr lang="en-US" dirty="0" err="1"/>
              <a:t>app.use</a:t>
            </a:r>
            <a:r>
              <a:rPr lang="en-US" dirty="0"/>
              <a:t>('/', function(</a:t>
            </a:r>
            <a:r>
              <a:rPr lang="en-US" dirty="0" err="1"/>
              <a:t>req</a:t>
            </a:r>
            <a:r>
              <a:rPr lang="en-US" dirty="0"/>
              <a:t>, res){</a:t>
            </a:r>
          </a:p>
          <a:p>
            <a:pPr marL="0" indent="0">
              <a:buNone/>
            </a:pPr>
            <a:r>
              <a:rPr lang="en-US" dirty="0"/>
              <a:t>   console.log('End');</a:t>
            </a:r>
          </a:p>
          <a:p>
            <a:pPr marL="0" indent="0">
              <a:buNone/>
            </a:pPr>
            <a:r>
              <a:rPr lang="en-US" dirty="0"/>
              <a:t>});</a:t>
            </a:r>
          </a:p>
          <a:p>
            <a:pPr marL="0" indent="0">
              <a:buNone/>
            </a:pPr>
            <a:br>
              <a:rPr lang="en-US" dirty="0"/>
            </a:br>
            <a:r>
              <a:rPr lang="en-US" dirty="0" err="1"/>
              <a:t>app.listen</a:t>
            </a:r>
            <a:r>
              <a:rPr lang="en-US" dirty="0"/>
              <a:t>(3000);</a:t>
            </a:r>
          </a:p>
          <a:p>
            <a:endParaRPr lang="en-US" dirty="0"/>
          </a:p>
        </p:txBody>
      </p:sp>
    </p:spTree>
    <p:extLst>
      <p:ext uri="{BB962C8B-B14F-4D97-AF65-F5344CB8AC3E}">
        <p14:creationId xmlns:p14="http://schemas.microsoft.com/office/powerpoint/2010/main" val="6764766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b="1" dirty="0"/>
              <a:t>     Third Party middleware</a:t>
            </a:r>
            <a:endParaRPr lang="en-US" dirty="0">
              <a:solidFill>
                <a:schemeClr val="tx1"/>
              </a:solidFill>
            </a:endParaRPr>
          </a:p>
        </p:txBody>
      </p:sp>
      <p:sp>
        <p:nvSpPr>
          <p:cNvPr id="3" name="Content Placeholder 2"/>
          <p:cNvSpPr>
            <a:spLocks noGrp="1"/>
          </p:cNvSpPr>
          <p:nvPr>
            <p:ph idx="1"/>
          </p:nvPr>
        </p:nvSpPr>
        <p:spPr>
          <a:xfrm>
            <a:off x="457200" y="1981200"/>
            <a:ext cx="8229600" cy="3733800"/>
          </a:xfrm>
        </p:spPr>
        <p:txBody>
          <a:bodyPr/>
          <a:lstStyle/>
          <a:p>
            <a:r>
              <a:rPr lang="en-US" dirty="0"/>
              <a:t>body-parser</a:t>
            </a:r>
          </a:p>
          <a:p>
            <a:r>
              <a:rPr lang="en-US" dirty="0"/>
              <a:t>cookie-parser</a:t>
            </a:r>
          </a:p>
          <a:p>
            <a:r>
              <a:rPr lang="en-US" dirty="0"/>
              <a:t>express-session</a:t>
            </a:r>
          </a:p>
          <a:p>
            <a:pPr marL="0" indent="0">
              <a:buNone/>
            </a:pPr>
            <a:endParaRPr lang="en-US" dirty="0"/>
          </a:p>
        </p:txBody>
      </p:sp>
    </p:spTree>
    <p:extLst>
      <p:ext uri="{BB962C8B-B14F-4D97-AF65-F5344CB8AC3E}">
        <p14:creationId xmlns:p14="http://schemas.microsoft.com/office/powerpoint/2010/main" val="31632345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48512"/>
          </a:xfrm>
        </p:spPr>
        <p:txBody>
          <a:bodyPr>
            <a:normAutofit/>
          </a:bodyPr>
          <a:lstStyle/>
          <a:p>
            <a:r>
              <a:rPr lang="en-US" dirty="0"/>
              <a:t>                 body-parser</a:t>
            </a:r>
            <a:br>
              <a:rPr lang="en-US" dirty="0"/>
            </a:br>
            <a:endParaRPr lang="en-US" dirty="0"/>
          </a:p>
        </p:txBody>
      </p:sp>
      <p:sp>
        <p:nvSpPr>
          <p:cNvPr id="3" name="Content Placeholder 2"/>
          <p:cNvSpPr>
            <a:spLocks noGrp="1"/>
          </p:cNvSpPr>
          <p:nvPr>
            <p:ph idx="1"/>
          </p:nvPr>
        </p:nvSpPr>
        <p:spPr>
          <a:xfrm>
            <a:off x="457200" y="1219200"/>
            <a:ext cx="8229600" cy="5105400"/>
          </a:xfrm>
        </p:spPr>
        <p:txBody>
          <a:bodyPr>
            <a:normAutofit/>
          </a:bodyPr>
          <a:lstStyle/>
          <a:p>
            <a:r>
              <a:rPr lang="en-US" dirty="0"/>
              <a:t>body-parser module parses the JSON, buffer, string and </a:t>
            </a:r>
            <a:r>
              <a:rPr lang="en-US" dirty="0" err="1"/>
              <a:t>url</a:t>
            </a:r>
            <a:r>
              <a:rPr lang="en-US" dirty="0"/>
              <a:t> encoded data submitted using HTTP POST request.</a:t>
            </a:r>
          </a:p>
          <a:p>
            <a:r>
              <a:rPr lang="en-US" dirty="0"/>
              <a:t>This is used to parse the body of requests which have payloads attached to them. To mount body parser, we need to install it using </a:t>
            </a:r>
            <a:r>
              <a:rPr lang="en-US" b="1" dirty="0" err="1">
                <a:solidFill>
                  <a:srgbClr val="FF0000"/>
                </a:solidFill>
              </a:rPr>
              <a:t>npm</a:t>
            </a:r>
            <a:r>
              <a:rPr lang="en-US" b="1" dirty="0">
                <a:solidFill>
                  <a:srgbClr val="FF0000"/>
                </a:solidFill>
              </a:rPr>
              <a:t> install</a:t>
            </a:r>
            <a:r>
              <a:rPr lang="en-US" dirty="0">
                <a:solidFill>
                  <a:srgbClr val="FF0000"/>
                </a:solidFill>
              </a:rPr>
              <a:t> --save body-parser</a:t>
            </a:r>
            <a:r>
              <a:rPr lang="en-US" dirty="0"/>
              <a:t> and to mount it, include the following lines in your index.js</a:t>
            </a:r>
          </a:p>
          <a:p>
            <a:pPr>
              <a:buNone/>
            </a:pPr>
            <a:r>
              <a:rPr lang="en-US" sz="2400" dirty="0"/>
              <a:t>   </a:t>
            </a:r>
            <a:r>
              <a:rPr lang="en-US" sz="2400" dirty="0" err="1"/>
              <a:t>var</a:t>
            </a:r>
            <a:r>
              <a:rPr lang="en-US" sz="2400" dirty="0"/>
              <a:t> </a:t>
            </a:r>
            <a:r>
              <a:rPr lang="en-US" sz="2400" dirty="0" err="1"/>
              <a:t>bodyParser</a:t>
            </a:r>
            <a:r>
              <a:rPr lang="en-US" sz="2400" dirty="0"/>
              <a:t> = require('body-parser');</a:t>
            </a:r>
          </a:p>
          <a:p>
            <a:pPr>
              <a:buNone/>
            </a:pPr>
            <a:endParaRPr lang="en-US" sz="2400" dirty="0"/>
          </a:p>
          <a:p>
            <a:pPr>
              <a:buNone/>
            </a:pPr>
            <a:r>
              <a:rPr lang="en-US" sz="2400" dirty="0"/>
              <a:t>//To parse URL encoded data</a:t>
            </a:r>
          </a:p>
          <a:p>
            <a:pPr>
              <a:buNone/>
            </a:pPr>
            <a:r>
              <a:rPr lang="en-US" sz="2400" dirty="0" err="1"/>
              <a:t>app.use</a:t>
            </a:r>
            <a:r>
              <a:rPr lang="en-US" sz="2400" dirty="0"/>
              <a:t>(</a:t>
            </a:r>
            <a:r>
              <a:rPr lang="en-US" sz="2400" dirty="0" err="1"/>
              <a:t>bodyParser.urlencoded</a:t>
            </a:r>
            <a:r>
              <a:rPr lang="en-US" sz="2400" dirty="0"/>
              <a:t>({ extended: false }))</a:t>
            </a:r>
          </a:p>
          <a:p>
            <a:pPr>
              <a:buNone/>
            </a:pPr>
            <a:endParaRPr lang="en-US" sz="2400" dirty="0"/>
          </a:p>
          <a:p>
            <a:pPr>
              <a:buNone/>
            </a:pPr>
            <a:r>
              <a:rPr lang="en-US" sz="2400" dirty="0"/>
              <a:t>//To parse </a:t>
            </a:r>
            <a:r>
              <a:rPr lang="en-US" sz="2400" dirty="0" err="1"/>
              <a:t>json</a:t>
            </a:r>
            <a:r>
              <a:rPr lang="en-US" sz="2400" dirty="0"/>
              <a:t> data</a:t>
            </a:r>
          </a:p>
          <a:p>
            <a:pPr>
              <a:buNone/>
            </a:pPr>
            <a:r>
              <a:rPr lang="en-US" sz="2400" dirty="0" err="1"/>
              <a:t>app.use</a:t>
            </a:r>
            <a:r>
              <a:rPr lang="en-US" sz="2400" dirty="0"/>
              <a:t>(</a:t>
            </a:r>
            <a:r>
              <a:rPr lang="en-US" sz="2400" dirty="0" err="1"/>
              <a:t>bodyParser.json</a:t>
            </a:r>
            <a:r>
              <a:rPr lang="en-US" sz="2400" dirty="0"/>
              <a:t>())</a:t>
            </a:r>
          </a:p>
          <a:p>
            <a:endParaRPr lang="en-US" dirty="0"/>
          </a:p>
        </p:txBody>
      </p:sp>
    </p:spTree>
    <p:extLst>
      <p:ext uri="{BB962C8B-B14F-4D97-AF65-F5344CB8AC3E}">
        <p14:creationId xmlns:p14="http://schemas.microsoft.com/office/powerpoint/2010/main" val="30059411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lstStyle/>
          <a:p>
            <a:r>
              <a:rPr lang="en-US" dirty="0"/>
              <a:t>                     cookie-parser</a:t>
            </a:r>
          </a:p>
        </p:txBody>
      </p:sp>
      <p:sp>
        <p:nvSpPr>
          <p:cNvPr id="3" name="Content Placeholder 2"/>
          <p:cNvSpPr>
            <a:spLocks noGrp="1"/>
          </p:cNvSpPr>
          <p:nvPr>
            <p:ph idx="1"/>
          </p:nvPr>
        </p:nvSpPr>
        <p:spPr>
          <a:xfrm>
            <a:off x="457200" y="1828800"/>
            <a:ext cx="8229600" cy="4495799"/>
          </a:xfrm>
        </p:spPr>
        <p:txBody>
          <a:bodyPr/>
          <a:lstStyle/>
          <a:p>
            <a:r>
              <a:rPr lang="en-US" dirty="0"/>
              <a:t>Cookies are small piece of information i.e. sent from a website and stored in user's web browser when user browses that website. </a:t>
            </a:r>
          </a:p>
          <a:p>
            <a:r>
              <a:rPr lang="en-US" dirty="0"/>
              <a:t>Every time the user loads that website back, the browser sends that stored data back to website or server, to recognize user.</a:t>
            </a:r>
          </a:p>
          <a:p>
            <a:pPr marL="0" indent="0">
              <a:buNone/>
            </a:pPr>
            <a:endParaRPr lang="en-US" dirty="0"/>
          </a:p>
        </p:txBody>
      </p:sp>
      <p:pic>
        <p:nvPicPr>
          <p:cNvPr id="1026" name="Picture 2" descr="cookies in express.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419600"/>
            <a:ext cx="4591050" cy="1291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2828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5410200"/>
          </a:xfrm>
        </p:spPr>
        <p:txBody>
          <a:bodyPr>
            <a:normAutofit fontScale="77500" lnSpcReduction="20000"/>
          </a:bodyPr>
          <a:lstStyle/>
          <a:p>
            <a:r>
              <a:rPr lang="en-US" dirty="0"/>
              <a:t>It parses </a:t>
            </a:r>
            <a:r>
              <a:rPr lang="en-US" i="1" dirty="0"/>
              <a:t>Cookie</a:t>
            </a:r>
            <a:r>
              <a:rPr lang="en-US" dirty="0"/>
              <a:t> header and populate </a:t>
            </a:r>
            <a:r>
              <a:rPr lang="en-US" dirty="0" err="1"/>
              <a:t>req.cookies</a:t>
            </a:r>
            <a:r>
              <a:rPr lang="en-US" dirty="0"/>
              <a:t> with an object keyed by cookie names. To mount cookie parser, we need to install it using </a:t>
            </a:r>
            <a:r>
              <a:rPr lang="en-US" dirty="0" err="1">
                <a:solidFill>
                  <a:srgbClr val="FF0000"/>
                </a:solidFill>
              </a:rPr>
              <a:t>npm</a:t>
            </a:r>
            <a:r>
              <a:rPr lang="en-US" dirty="0">
                <a:solidFill>
                  <a:srgbClr val="FF0000"/>
                </a:solidFill>
              </a:rPr>
              <a:t> install --save cookie-parser </a:t>
            </a:r>
            <a:r>
              <a:rPr lang="en-US" dirty="0"/>
              <a:t>and to mount it, include the following lines in your index.js −</a:t>
            </a:r>
          </a:p>
          <a:p>
            <a:pPr>
              <a:buNone/>
            </a:pPr>
            <a:r>
              <a:rPr lang="en-US" dirty="0">
                <a:solidFill>
                  <a:srgbClr val="00B0F0"/>
                </a:solidFill>
              </a:rPr>
              <a:t>     </a:t>
            </a:r>
            <a:r>
              <a:rPr lang="en-US" dirty="0" err="1">
                <a:solidFill>
                  <a:srgbClr val="00B0F0"/>
                </a:solidFill>
              </a:rPr>
              <a:t>var</a:t>
            </a:r>
            <a:r>
              <a:rPr lang="en-US" dirty="0">
                <a:solidFill>
                  <a:srgbClr val="00B0F0"/>
                </a:solidFill>
              </a:rPr>
              <a:t> </a:t>
            </a:r>
            <a:r>
              <a:rPr lang="en-US" dirty="0" err="1">
                <a:solidFill>
                  <a:srgbClr val="00B0F0"/>
                </a:solidFill>
              </a:rPr>
              <a:t>cookieParser</a:t>
            </a:r>
            <a:r>
              <a:rPr lang="en-US" dirty="0">
                <a:solidFill>
                  <a:srgbClr val="00B0F0"/>
                </a:solidFill>
              </a:rPr>
              <a:t> = require('cookie-parser');</a:t>
            </a:r>
          </a:p>
          <a:p>
            <a:pPr>
              <a:buNone/>
            </a:pPr>
            <a:r>
              <a:rPr lang="en-US" dirty="0">
                <a:solidFill>
                  <a:srgbClr val="00B0F0"/>
                </a:solidFill>
              </a:rPr>
              <a:t>        </a:t>
            </a:r>
            <a:r>
              <a:rPr lang="en-US" dirty="0" err="1">
                <a:solidFill>
                  <a:srgbClr val="00B0F0"/>
                </a:solidFill>
              </a:rPr>
              <a:t>app.use</a:t>
            </a:r>
            <a:r>
              <a:rPr lang="en-US" dirty="0">
                <a:solidFill>
                  <a:srgbClr val="00B0F0"/>
                </a:solidFill>
              </a:rPr>
              <a:t>(</a:t>
            </a:r>
            <a:r>
              <a:rPr lang="en-US" dirty="0" err="1">
                <a:solidFill>
                  <a:srgbClr val="00B0F0"/>
                </a:solidFill>
              </a:rPr>
              <a:t>cookieParser</a:t>
            </a:r>
            <a:r>
              <a:rPr lang="en-US" dirty="0">
                <a:solidFill>
                  <a:srgbClr val="00B0F0"/>
                </a:solidFill>
              </a:rPr>
              <a:t>())</a:t>
            </a:r>
          </a:p>
          <a:p>
            <a:pPr marL="0" indent="0">
              <a:buNone/>
            </a:pPr>
            <a:r>
              <a:rPr lang="en-US" sz="4600" b="1" dirty="0"/>
              <a:t>                     express-session</a:t>
            </a:r>
          </a:p>
          <a:p>
            <a:pPr marL="0" indent="0">
              <a:buNone/>
            </a:pPr>
            <a:r>
              <a:rPr lang="en-US" dirty="0"/>
              <a:t>This is a </a:t>
            </a:r>
            <a:r>
              <a:rPr lang="en-US" b="1" dirty="0">
                <a:hlinkClick r:id="rId2"/>
              </a:rPr>
              <a:t>Node.js</a:t>
            </a:r>
            <a:r>
              <a:rPr lang="en-US" dirty="0"/>
              <a:t> module available through the </a:t>
            </a:r>
            <a:r>
              <a:rPr lang="en-US" b="1" dirty="0" err="1">
                <a:hlinkClick r:id="rId3"/>
              </a:rPr>
              <a:t>npm</a:t>
            </a:r>
            <a:r>
              <a:rPr lang="en-US" b="1" dirty="0">
                <a:hlinkClick r:id="rId3"/>
              </a:rPr>
              <a:t> registry</a:t>
            </a:r>
            <a:r>
              <a:rPr lang="en-US" b="1" dirty="0"/>
              <a:t>.</a:t>
            </a:r>
            <a:r>
              <a:rPr lang="en-US" dirty="0"/>
              <a:t> Installation is done using the </a:t>
            </a:r>
            <a:r>
              <a:rPr lang="en-US" dirty="0" err="1"/>
              <a:t>npm</a:t>
            </a:r>
            <a:r>
              <a:rPr lang="en-US" dirty="0"/>
              <a:t> install command:</a:t>
            </a:r>
          </a:p>
          <a:p>
            <a:pPr marL="0" lvl="0" indent="0">
              <a:buNone/>
            </a:pPr>
            <a:r>
              <a:rPr lang="en-US" sz="2800" b="1" dirty="0">
                <a:solidFill>
                  <a:srgbClr val="000000"/>
                </a:solidFill>
                <a:latin typeface="Courier New" panose="02070309020205020404" pitchFamily="49" charset="0"/>
                <a:cs typeface="Courier New" panose="02070309020205020404" pitchFamily="49" charset="0"/>
              </a:rPr>
              <a:t>$ </a:t>
            </a:r>
            <a:r>
              <a:rPr lang="en-US" sz="2800" b="1" dirty="0" err="1">
                <a:solidFill>
                  <a:srgbClr val="000000"/>
                </a:solidFill>
                <a:latin typeface="Courier New" panose="02070309020205020404" pitchFamily="49" charset="0"/>
                <a:cs typeface="Courier New" panose="02070309020205020404" pitchFamily="49" charset="0"/>
              </a:rPr>
              <a:t>npm</a:t>
            </a:r>
            <a:r>
              <a:rPr lang="en-US" sz="2800" b="1" dirty="0">
                <a:solidFill>
                  <a:srgbClr val="000000"/>
                </a:solidFill>
                <a:latin typeface="Courier New" panose="02070309020205020404" pitchFamily="49" charset="0"/>
                <a:cs typeface="Courier New" panose="02070309020205020404" pitchFamily="49" charset="0"/>
              </a:rPr>
              <a:t> install express-session</a:t>
            </a:r>
            <a:r>
              <a:rPr lang="en-US" sz="1400" b="1" dirty="0"/>
              <a:t> </a:t>
            </a:r>
          </a:p>
          <a:p>
            <a:pPr marL="0" lvl="0" indent="0">
              <a:buNone/>
            </a:pPr>
            <a:r>
              <a:rPr lang="en-US" sz="2800" b="1" dirty="0"/>
              <a:t>API:</a:t>
            </a:r>
          </a:p>
          <a:p>
            <a:pPr marL="0" indent="0">
              <a:buNone/>
            </a:pPr>
            <a:r>
              <a:rPr lang="en-US" dirty="0" err="1">
                <a:solidFill>
                  <a:srgbClr val="D73A49"/>
                </a:solidFill>
                <a:latin typeface="Courier New" panose="02070309020205020404" pitchFamily="49" charset="0"/>
                <a:cs typeface="Courier New" panose="02070309020205020404" pitchFamily="49" charset="0"/>
              </a:rPr>
              <a:t>var</a:t>
            </a:r>
            <a:r>
              <a:rPr lang="en-US" dirty="0">
                <a:solidFill>
                  <a:srgbClr val="000000"/>
                </a:solidFill>
                <a:latin typeface="Courier New" panose="02070309020205020404" pitchFamily="49" charset="0"/>
                <a:cs typeface="Courier New" panose="02070309020205020404" pitchFamily="49" charset="0"/>
              </a:rPr>
              <a:t> session </a:t>
            </a:r>
            <a:r>
              <a:rPr lang="en-US" dirty="0">
                <a:solidFill>
                  <a:srgbClr val="005CC5"/>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 </a:t>
            </a:r>
            <a:r>
              <a:rPr lang="en-US" dirty="0">
                <a:solidFill>
                  <a:srgbClr val="6F42C1"/>
                </a:solidFill>
                <a:latin typeface="Courier New" panose="02070309020205020404" pitchFamily="49" charset="0"/>
                <a:cs typeface="Courier New" panose="02070309020205020404" pitchFamily="49" charset="0"/>
              </a:rPr>
              <a:t>require</a:t>
            </a:r>
            <a:r>
              <a:rPr lang="en-US" dirty="0">
                <a:solidFill>
                  <a:srgbClr val="000000"/>
                </a:solidFill>
                <a:latin typeface="Courier New" panose="02070309020205020404" pitchFamily="49" charset="0"/>
                <a:cs typeface="Courier New" panose="02070309020205020404" pitchFamily="49" charset="0"/>
              </a:rPr>
              <a:t>(</a:t>
            </a:r>
            <a:r>
              <a:rPr lang="en-US" dirty="0">
                <a:solidFill>
                  <a:srgbClr val="032F62"/>
                </a:solidFill>
                <a:latin typeface="Courier New" panose="02070309020205020404" pitchFamily="49" charset="0"/>
                <a:cs typeface="Courier New" panose="02070309020205020404" pitchFamily="49" charset="0"/>
              </a:rPr>
              <a:t>'express-session'</a:t>
            </a:r>
            <a:r>
              <a:rPr lang="en-US" dirty="0">
                <a:solidFill>
                  <a:srgbClr val="000000"/>
                </a:solidFill>
                <a:latin typeface="Courier New" panose="02070309020205020404" pitchFamily="49" charset="0"/>
                <a:cs typeface="Courier New" panose="02070309020205020404" pitchFamily="49" charset="0"/>
              </a:rPr>
              <a:t>)</a:t>
            </a:r>
          </a:p>
          <a:p>
            <a:pPr marL="0" indent="0">
              <a:buNone/>
            </a:pPr>
            <a:r>
              <a:rPr lang="en-US" sz="3400" b="1" dirty="0"/>
              <a:t>session(options)</a:t>
            </a:r>
          </a:p>
          <a:p>
            <a:pPr marL="0" indent="0">
              <a:buNone/>
            </a:pPr>
            <a:r>
              <a:rPr lang="en-US" dirty="0"/>
              <a:t>Create a session middleware with the given options. </a:t>
            </a:r>
            <a:endParaRPr lang="en-US" dirty="0">
              <a:latin typeface="Arial" panose="020B0604020202020204" pitchFamily="34" charset="0"/>
            </a:endParaRPr>
          </a:p>
          <a:p>
            <a:pPr marL="0" lvl="0" indent="0">
              <a:buNone/>
            </a:pPr>
            <a:r>
              <a:rPr lang="en-US" sz="2800" dirty="0"/>
              <a:t>Session data is </a:t>
            </a:r>
            <a:r>
              <a:rPr lang="en-US" sz="2800" i="1" dirty="0"/>
              <a:t>not</a:t>
            </a:r>
            <a:r>
              <a:rPr lang="en-US" sz="2800" dirty="0"/>
              <a:t> saved in the cookie itself, just the session ID. Session data is stored server-side.</a:t>
            </a:r>
            <a:endParaRPr lang="en-US" sz="4000" b="1" dirty="0">
              <a:latin typeface="Arial" panose="020B0604020202020204" pitchFamily="34" charset="0"/>
            </a:endParaRPr>
          </a:p>
          <a:p>
            <a:pPr marL="0" indent="0">
              <a:buNone/>
            </a:pPr>
            <a:endParaRPr lang="en-US" b="1" dirty="0"/>
          </a:p>
          <a:p>
            <a:pPr marL="0" indent="0">
              <a:buNone/>
            </a:pPr>
            <a:endParaRPr lang="en-US" b="1" dirty="0"/>
          </a:p>
          <a:p>
            <a:pPr marL="0" indent="0">
              <a:buNone/>
            </a:pPr>
            <a:r>
              <a:rPr lang="en-US" dirty="0"/>
              <a:t>  </a:t>
            </a:r>
          </a:p>
        </p:txBody>
      </p:sp>
    </p:spTree>
    <p:extLst>
      <p:ext uri="{BB962C8B-B14F-4D97-AF65-F5344CB8AC3E}">
        <p14:creationId xmlns:p14="http://schemas.microsoft.com/office/powerpoint/2010/main" val="4271099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8229600" cy="1143000"/>
          </a:xfrm>
        </p:spPr>
        <p:txBody>
          <a:bodyPr>
            <a:normAutofit/>
          </a:bodyPr>
          <a:lstStyle/>
          <a:p>
            <a:pPr algn="ctr"/>
            <a:r>
              <a:rPr lang="en-US" dirty="0"/>
              <a:t>Express.js Template Engine</a:t>
            </a:r>
            <a:br>
              <a:rPr lang="en-US" dirty="0"/>
            </a:br>
            <a:endParaRPr lang="en-US" dirty="0"/>
          </a:p>
        </p:txBody>
      </p:sp>
      <p:sp>
        <p:nvSpPr>
          <p:cNvPr id="3" name="Content Placeholder 2"/>
          <p:cNvSpPr>
            <a:spLocks noGrp="1"/>
          </p:cNvSpPr>
          <p:nvPr>
            <p:ph idx="1"/>
          </p:nvPr>
        </p:nvSpPr>
        <p:spPr>
          <a:xfrm>
            <a:off x="457200" y="1295400"/>
            <a:ext cx="8229600" cy="5029200"/>
          </a:xfrm>
        </p:spPr>
        <p:txBody>
          <a:bodyPr>
            <a:normAutofit/>
          </a:bodyPr>
          <a:lstStyle/>
          <a:p>
            <a:r>
              <a:rPr lang="en-US" sz="3200" dirty="0"/>
              <a:t>A template engine </a:t>
            </a:r>
            <a:r>
              <a:rPr lang="en-US" sz="3200"/>
              <a:t>facilitates you </a:t>
            </a:r>
            <a:r>
              <a:rPr lang="en-US" sz="3200" dirty="0"/>
              <a:t>to use static template files </a:t>
            </a:r>
            <a:r>
              <a:rPr lang="en-US" sz="3200"/>
              <a:t>in your </a:t>
            </a:r>
            <a:r>
              <a:rPr lang="en-US" sz="3200" dirty="0"/>
              <a:t>applications. </a:t>
            </a:r>
          </a:p>
          <a:p>
            <a:r>
              <a:rPr lang="en-US" sz="3200" dirty="0"/>
              <a:t>At runtime, it replaces variables in a template file with actual values, and transforms the template into an HTML file sent to the client</a:t>
            </a:r>
          </a:p>
          <a:p>
            <a:r>
              <a:rPr lang="en-US" sz="3200" dirty="0"/>
              <a:t> So this approach is preferred to design HTML pages easily.</a:t>
            </a:r>
          </a:p>
        </p:txBody>
      </p:sp>
    </p:spTree>
    <p:extLst>
      <p:ext uri="{BB962C8B-B14F-4D97-AF65-F5344CB8AC3E}">
        <p14:creationId xmlns:p14="http://schemas.microsoft.com/office/powerpoint/2010/main" val="33881398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6172200"/>
          </a:xfrm>
        </p:spPr>
        <p:txBody>
          <a:bodyPr>
            <a:normAutofit fontScale="47500" lnSpcReduction="20000"/>
          </a:bodyPr>
          <a:lstStyle/>
          <a:p>
            <a:endParaRPr lang="en-US" sz="2800" dirty="0"/>
          </a:p>
          <a:p>
            <a:r>
              <a:rPr lang="en-US" sz="4400" dirty="0"/>
              <a:t>list of some popular template engines that work with Express.js:</a:t>
            </a:r>
          </a:p>
          <a:p>
            <a:r>
              <a:rPr lang="en-US" sz="2800" dirty="0"/>
              <a:t>Pug (formerly known as jade)</a:t>
            </a:r>
          </a:p>
          <a:p>
            <a:r>
              <a:rPr lang="en-US" sz="2800" dirty="0"/>
              <a:t>mustache</a:t>
            </a:r>
          </a:p>
          <a:p>
            <a:r>
              <a:rPr lang="en-US" sz="2800" dirty="0"/>
              <a:t>dust</a:t>
            </a:r>
          </a:p>
          <a:p>
            <a:r>
              <a:rPr lang="en-US" sz="2800" dirty="0" err="1"/>
              <a:t>atpl</a:t>
            </a:r>
            <a:endParaRPr lang="en-US" sz="2800" dirty="0"/>
          </a:p>
          <a:p>
            <a:r>
              <a:rPr lang="en-US" sz="2800" dirty="0"/>
              <a:t>eco</a:t>
            </a:r>
          </a:p>
          <a:p>
            <a:r>
              <a:rPr lang="en-US" sz="2800" dirty="0" err="1"/>
              <a:t>ect</a:t>
            </a:r>
            <a:endParaRPr lang="en-US" sz="2800" dirty="0"/>
          </a:p>
          <a:p>
            <a:r>
              <a:rPr lang="en-US" sz="2800" dirty="0" err="1"/>
              <a:t>ejs</a:t>
            </a:r>
            <a:endParaRPr lang="en-US" sz="2800" dirty="0"/>
          </a:p>
          <a:p>
            <a:r>
              <a:rPr lang="en-US" sz="2800" dirty="0" err="1"/>
              <a:t>haml</a:t>
            </a:r>
            <a:endParaRPr lang="en-US" sz="2800" dirty="0"/>
          </a:p>
          <a:p>
            <a:r>
              <a:rPr lang="en-US" sz="2800" dirty="0" err="1"/>
              <a:t>haml</a:t>
            </a:r>
            <a:r>
              <a:rPr lang="en-US" sz="2800" dirty="0"/>
              <a:t>-coffee</a:t>
            </a:r>
          </a:p>
          <a:p>
            <a:r>
              <a:rPr lang="en-US" sz="2800" dirty="0"/>
              <a:t>handlebars</a:t>
            </a:r>
          </a:p>
          <a:p>
            <a:r>
              <a:rPr lang="en-US" sz="2800" dirty="0" err="1"/>
              <a:t>hogan</a:t>
            </a:r>
            <a:endParaRPr lang="en-US" sz="2800" dirty="0"/>
          </a:p>
          <a:p>
            <a:r>
              <a:rPr lang="en-US" sz="2800" dirty="0"/>
              <a:t>jazz</a:t>
            </a:r>
          </a:p>
          <a:p>
            <a:r>
              <a:rPr lang="en-US" sz="2800" dirty="0" err="1"/>
              <a:t>jqtpl</a:t>
            </a:r>
            <a:endParaRPr lang="en-US" sz="2800" dirty="0"/>
          </a:p>
          <a:p>
            <a:r>
              <a:rPr lang="en-US" sz="2800" dirty="0"/>
              <a:t>JUST</a:t>
            </a:r>
          </a:p>
          <a:p>
            <a:r>
              <a:rPr lang="en-US" sz="2800" dirty="0"/>
              <a:t>liquor</a:t>
            </a:r>
          </a:p>
          <a:p>
            <a:r>
              <a:rPr lang="en-US" sz="2800" dirty="0"/>
              <a:t>QEJS</a:t>
            </a:r>
          </a:p>
          <a:p>
            <a:r>
              <a:rPr lang="en-US" sz="2800" dirty="0"/>
              <a:t>swig</a:t>
            </a:r>
          </a:p>
          <a:p>
            <a:r>
              <a:rPr lang="en-US" sz="2800" dirty="0" err="1"/>
              <a:t>templayed</a:t>
            </a:r>
            <a:endParaRPr lang="en-US" sz="2800" dirty="0"/>
          </a:p>
          <a:p>
            <a:r>
              <a:rPr lang="en-US" sz="2800" dirty="0"/>
              <a:t>toffee</a:t>
            </a:r>
          </a:p>
          <a:p>
            <a:r>
              <a:rPr lang="en-US" sz="2800" dirty="0"/>
              <a:t>underscore</a:t>
            </a:r>
          </a:p>
          <a:p>
            <a:r>
              <a:rPr lang="en-US" sz="2800" dirty="0"/>
              <a:t>walrus</a:t>
            </a:r>
          </a:p>
          <a:p>
            <a:r>
              <a:rPr lang="en-US" sz="2800" dirty="0"/>
              <a:t>whiskers</a:t>
            </a:r>
          </a:p>
          <a:p>
            <a:pPr marL="0" indent="0">
              <a:buNone/>
            </a:pPr>
            <a:endParaRPr lang="en-US" dirty="0"/>
          </a:p>
        </p:txBody>
      </p:sp>
    </p:spTree>
    <p:extLst>
      <p:ext uri="{BB962C8B-B14F-4D97-AF65-F5344CB8AC3E}">
        <p14:creationId xmlns:p14="http://schemas.microsoft.com/office/powerpoint/2010/main" val="34716344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Using template engines with Express</a:t>
            </a:r>
            <a:br>
              <a:rPr lang="en-US" sz="3200" b="1" dirty="0"/>
            </a:br>
            <a:endParaRPr lang="en-US" sz="3200" b="1" dirty="0"/>
          </a:p>
        </p:txBody>
      </p:sp>
      <p:sp>
        <p:nvSpPr>
          <p:cNvPr id="3" name="Content Placeholder 2"/>
          <p:cNvSpPr>
            <a:spLocks noGrp="1"/>
          </p:cNvSpPr>
          <p:nvPr>
            <p:ph idx="1"/>
          </p:nvPr>
        </p:nvSpPr>
        <p:spPr>
          <a:xfrm>
            <a:off x="457200" y="1447800"/>
            <a:ext cx="8229600" cy="4876800"/>
          </a:xfrm>
        </p:spPr>
        <p:txBody>
          <a:bodyPr/>
          <a:lstStyle/>
          <a:p>
            <a:r>
              <a:rPr lang="en-US" dirty="0"/>
              <a:t>Template engine makes you able to use static template files in your application. To render template files you have to set the following application setting properties:</a:t>
            </a:r>
          </a:p>
          <a:p>
            <a:r>
              <a:rPr lang="en-US" b="1" dirty="0"/>
              <a:t>Views:</a:t>
            </a:r>
            <a:r>
              <a:rPr lang="en-US" dirty="0"/>
              <a:t> It specifies a directory where the template files are located.</a:t>
            </a:r>
          </a:p>
          <a:p>
            <a:r>
              <a:rPr lang="en-US" b="1" dirty="0"/>
              <a:t>For example:</a:t>
            </a:r>
            <a:r>
              <a:rPr lang="en-US" dirty="0"/>
              <a:t> </a:t>
            </a:r>
            <a:r>
              <a:rPr lang="en-US" dirty="0" err="1"/>
              <a:t>app.set</a:t>
            </a:r>
            <a:r>
              <a:rPr lang="en-US" dirty="0"/>
              <a:t>('views', './views').</a:t>
            </a:r>
          </a:p>
          <a:p>
            <a:r>
              <a:rPr lang="en-US" b="1" dirty="0"/>
              <a:t>view engine:</a:t>
            </a:r>
            <a:r>
              <a:rPr lang="en-US" dirty="0"/>
              <a:t> It specifies the template engine that you use. For example, to use the Pug template engine: </a:t>
            </a:r>
            <a:r>
              <a:rPr lang="en-US" b="1" dirty="0" err="1"/>
              <a:t>app.set</a:t>
            </a:r>
            <a:r>
              <a:rPr lang="en-US" b="1" dirty="0"/>
              <a:t>('view engine', 'pug').</a:t>
            </a:r>
          </a:p>
          <a:p>
            <a:endParaRPr lang="en-US" dirty="0"/>
          </a:p>
        </p:txBody>
      </p:sp>
    </p:spTree>
    <p:extLst>
      <p:ext uri="{BB962C8B-B14F-4D97-AF65-F5344CB8AC3E}">
        <p14:creationId xmlns:p14="http://schemas.microsoft.com/office/powerpoint/2010/main" val="30257446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61" y="381000"/>
            <a:ext cx="8229600" cy="1143000"/>
          </a:xfrm>
        </p:spPr>
        <p:txBody>
          <a:bodyPr/>
          <a:lstStyle/>
          <a:p>
            <a:r>
              <a:rPr lang="en-US" dirty="0">
                <a:solidFill>
                  <a:srgbClr val="FF0000"/>
                </a:solidFill>
              </a:rPr>
              <a:t>      Pug Template Engine</a:t>
            </a:r>
            <a:endParaRPr lang="en-US" dirty="0"/>
          </a:p>
        </p:txBody>
      </p:sp>
      <p:sp>
        <p:nvSpPr>
          <p:cNvPr id="3" name="Content Placeholder 2"/>
          <p:cNvSpPr>
            <a:spLocks noGrp="1"/>
          </p:cNvSpPr>
          <p:nvPr>
            <p:ph idx="1"/>
          </p:nvPr>
        </p:nvSpPr>
        <p:spPr>
          <a:xfrm>
            <a:off x="457200" y="1524000"/>
            <a:ext cx="8229600" cy="4800600"/>
          </a:xfrm>
        </p:spPr>
        <p:txBody>
          <a:bodyPr/>
          <a:lstStyle/>
          <a:p>
            <a:r>
              <a:rPr lang="en-US" dirty="0"/>
              <a:t>Let's learn how to use pug template engine in Node.js application using Express.js. Pug is a template engine for Node.js. Pug uses whitespaces and indentation as the part of the syntax. Its syntax is easy to learn.</a:t>
            </a:r>
          </a:p>
          <a:p>
            <a:r>
              <a:rPr lang="en-US" dirty="0">
                <a:solidFill>
                  <a:srgbClr val="FF0000"/>
                </a:solidFill>
              </a:rPr>
              <a:t>Install pug</a:t>
            </a:r>
          </a:p>
          <a:p>
            <a:r>
              <a:rPr lang="en-US" dirty="0"/>
              <a:t>Execute the following command to install pug template engine:</a:t>
            </a:r>
          </a:p>
          <a:p>
            <a:r>
              <a:rPr lang="en-US" dirty="0" err="1">
                <a:solidFill>
                  <a:srgbClr val="FF0000"/>
                </a:solidFill>
              </a:rPr>
              <a:t>npm</a:t>
            </a:r>
            <a:r>
              <a:rPr lang="en-US" dirty="0">
                <a:solidFill>
                  <a:srgbClr val="FF0000"/>
                </a:solidFill>
              </a:rPr>
              <a:t> install pug --save  </a:t>
            </a:r>
          </a:p>
          <a:p>
            <a:pPr marL="0" indent="0">
              <a:buNone/>
            </a:pPr>
            <a:r>
              <a:rPr lang="en-US" dirty="0">
                <a:solidFill>
                  <a:srgbClr val="FF0000"/>
                </a:solidFill>
              </a:rPr>
              <a:t>Or</a:t>
            </a:r>
          </a:p>
          <a:p>
            <a:pPr marL="0" indent="0">
              <a:buNone/>
            </a:pPr>
            <a:r>
              <a:rPr lang="en-US" dirty="0" err="1">
                <a:solidFill>
                  <a:srgbClr val="FF0000"/>
                </a:solidFill>
              </a:rPr>
              <a:t>npm</a:t>
            </a:r>
            <a:r>
              <a:rPr lang="en-US" dirty="0">
                <a:solidFill>
                  <a:srgbClr val="FF0000"/>
                </a:solidFill>
              </a:rPr>
              <a:t> install pug</a:t>
            </a:r>
          </a:p>
          <a:p>
            <a:pPr marL="0" indent="0">
              <a:buNone/>
            </a:pPr>
            <a:endParaRPr lang="en-US" dirty="0"/>
          </a:p>
        </p:txBody>
      </p:sp>
    </p:spTree>
    <p:extLst>
      <p:ext uri="{BB962C8B-B14F-4D97-AF65-F5344CB8AC3E}">
        <p14:creationId xmlns:p14="http://schemas.microsoft.com/office/powerpoint/2010/main" val="2614345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685800"/>
          </a:xfrm>
        </p:spPr>
        <p:txBody>
          <a:bodyPr>
            <a:normAutofit/>
          </a:bodyPr>
          <a:lstStyle/>
          <a:p>
            <a:pPr algn="ctr"/>
            <a:r>
              <a:rPr lang="en-US" sz="2800" b="1" dirty="0"/>
              <a:t>Different parts of Node.js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06625" y="4912458"/>
            <a:ext cx="8229600" cy="4460142"/>
          </a:xfrm>
        </p:spPr>
        <p:txBody>
          <a:bodyPr>
            <a:normAutofit/>
          </a:bodyPr>
          <a:lstStyle/>
          <a:p>
            <a:pPr marL="0" indent="0">
              <a:buNone/>
            </a:pPr>
            <a:endParaRPr lang="en-US" dirty="0"/>
          </a:p>
          <a:p>
            <a:endParaRPr lang="en-US" dirty="0"/>
          </a:p>
        </p:txBody>
      </p:sp>
      <p:pic>
        <p:nvPicPr>
          <p:cNvPr id="1026" name="Picture 2" descr="what is nodejs"/>
          <p:cNvPicPr>
            <a:picLocks noChangeAspect="1" noChangeArrowheads="1"/>
          </p:cNvPicPr>
          <p:nvPr/>
        </p:nvPicPr>
        <p:blipFill rotWithShape="1">
          <a:blip r:embed="rId2">
            <a:extLst>
              <a:ext uri="{28A0092B-C50C-407E-A947-70E740481C1C}">
                <a14:useLocalDpi xmlns:a14="http://schemas.microsoft.com/office/drawing/2010/main" val="0"/>
              </a:ext>
            </a:extLst>
          </a:blip>
          <a:srcRect l="-2041" t="1587" r="2041" b="-1587"/>
          <a:stretch/>
        </p:blipFill>
        <p:spPr bwMode="auto">
          <a:xfrm>
            <a:off x="1295400" y="1587910"/>
            <a:ext cx="7467600" cy="4800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78BABDA-8092-EFF2-EE8B-5FB05778DD8C}"/>
              </a:ext>
            </a:extLst>
          </p:cNvPr>
          <p:cNvSpPr/>
          <p:nvPr/>
        </p:nvSpPr>
        <p:spPr>
          <a:xfrm>
            <a:off x="7010400" y="6096000"/>
            <a:ext cx="1219200" cy="2286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r>
              <a:rPr lang="en-US" dirty="0"/>
              <a:t>Pug template must be written inside .pug file and all .pug files must be put inside views folder in the root folder of Node.js application.</a:t>
            </a:r>
          </a:p>
          <a:p>
            <a:r>
              <a:rPr lang="en-US" b="1" dirty="0"/>
              <a:t>Note:</a:t>
            </a:r>
            <a:r>
              <a:rPr lang="en-US" dirty="0"/>
              <a:t> By default Express.js searches all the views in the views folder under the root folder. you can also set to another folder using views property in express. For example: </a:t>
            </a:r>
            <a:r>
              <a:rPr lang="en-US" dirty="0" err="1"/>
              <a:t>app.set</a:t>
            </a:r>
            <a:r>
              <a:rPr lang="en-US" dirty="0"/>
              <a:t>('views','</a:t>
            </a:r>
            <a:r>
              <a:rPr lang="en-US" dirty="0" err="1"/>
              <a:t>MyViews</a:t>
            </a:r>
            <a:r>
              <a:rPr lang="en-US" dirty="0"/>
              <a:t>').</a:t>
            </a:r>
          </a:p>
          <a:p>
            <a:r>
              <a:rPr lang="en-US" dirty="0"/>
              <a:t>The pug template engine takes the input in a simple way and produces the output in HTML. See how it renders HTML:</a:t>
            </a:r>
          </a:p>
          <a:p>
            <a:endParaRPr lang="en-US" dirty="0"/>
          </a:p>
        </p:txBody>
      </p:sp>
    </p:spTree>
    <p:extLst>
      <p:ext uri="{BB962C8B-B14F-4D97-AF65-F5344CB8AC3E}">
        <p14:creationId xmlns:p14="http://schemas.microsoft.com/office/powerpoint/2010/main" val="33540513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                 </a:t>
            </a:r>
            <a:r>
              <a:rPr lang="en-US" b="1" dirty="0" err="1">
                <a:solidFill>
                  <a:srgbClr val="FF0000"/>
                </a:solidFill>
              </a:rPr>
              <a:t>index.pug</a:t>
            </a:r>
            <a:endParaRPr lang="en-US" dirty="0"/>
          </a:p>
        </p:txBody>
      </p:sp>
      <p:sp>
        <p:nvSpPr>
          <p:cNvPr id="3" name="Content Placeholder 2"/>
          <p:cNvSpPr>
            <a:spLocks noGrp="1"/>
          </p:cNvSpPr>
          <p:nvPr>
            <p:ph idx="1"/>
          </p:nvPr>
        </p:nvSpPr>
        <p:spPr/>
        <p:txBody>
          <a:bodyPr>
            <a:normAutofit/>
          </a:bodyPr>
          <a:lstStyle/>
          <a:p>
            <a:pPr>
              <a:buNone/>
            </a:pPr>
            <a:r>
              <a:rPr lang="en-US" dirty="0" err="1"/>
              <a:t>doctype</a:t>
            </a:r>
            <a:r>
              <a:rPr lang="en-US" dirty="0"/>
              <a:t> html  </a:t>
            </a:r>
          </a:p>
          <a:p>
            <a:pPr>
              <a:buNone/>
            </a:pPr>
            <a:r>
              <a:rPr lang="en-US" dirty="0"/>
              <a:t>html  </a:t>
            </a:r>
          </a:p>
          <a:p>
            <a:pPr>
              <a:buNone/>
            </a:pPr>
            <a:r>
              <a:rPr lang="en-US" dirty="0"/>
              <a:t>    head  </a:t>
            </a:r>
          </a:p>
          <a:p>
            <a:pPr>
              <a:buNone/>
            </a:pPr>
            <a:r>
              <a:rPr lang="en-US" dirty="0"/>
              <a:t>        title A simple pug example  </a:t>
            </a:r>
          </a:p>
          <a:p>
            <a:pPr>
              <a:buNone/>
            </a:pPr>
            <a:r>
              <a:rPr lang="en-US" dirty="0"/>
              <a:t>    body  </a:t>
            </a:r>
          </a:p>
          <a:p>
            <a:pPr>
              <a:buNone/>
            </a:pPr>
            <a:r>
              <a:rPr lang="en-US" dirty="0"/>
              <a:t>        </a:t>
            </a:r>
            <a:r>
              <a:rPr lang="en-US" sz="2400" dirty="0"/>
              <a:t>h1 This page is produced by pug template engine  </a:t>
            </a:r>
            <a:endParaRPr lang="en-US" dirty="0"/>
          </a:p>
          <a:p>
            <a:pPr>
              <a:buNone/>
            </a:pPr>
            <a:r>
              <a:rPr lang="en-US" dirty="0"/>
              <a:t>        </a:t>
            </a:r>
            <a:r>
              <a:rPr lang="en-US" sz="2400" dirty="0"/>
              <a:t>p some paragraph here.. </a:t>
            </a:r>
            <a:r>
              <a:rPr lang="en-US" dirty="0"/>
              <a:t> </a:t>
            </a:r>
          </a:p>
        </p:txBody>
      </p:sp>
    </p:spTree>
    <p:extLst>
      <p:ext uri="{BB962C8B-B14F-4D97-AF65-F5344CB8AC3E}">
        <p14:creationId xmlns:p14="http://schemas.microsoft.com/office/powerpoint/2010/main" val="34384635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                       server.js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err="1"/>
              <a:t>const</a:t>
            </a:r>
            <a:r>
              <a:rPr lang="en-US" dirty="0"/>
              <a:t> express = require('express')</a:t>
            </a:r>
          </a:p>
          <a:p>
            <a:pPr>
              <a:buNone/>
            </a:pPr>
            <a:r>
              <a:rPr lang="en-US" dirty="0" err="1"/>
              <a:t>const</a:t>
            </a:r>
            <a:r>
              <a:rPr lang="en-US" dirty="0"/>
              <a:t> app = express()</a:t>
            </a:r>
          </a:p>
          <a:p>
            <a:pPr>
              <a:buNone/>
            </a:pPr>
            <a:endParaRPr lang="en-US" dirty="0"/>
          </a:p>
          <a:p>
            <a:pPr>
              <a:buNone/>
            </a:pPr>
            <a:r>
              <a:rPr lang="en-US" dirty="0" err="1">
                <a:solidFill>
                  <a:srgbClr val="FF0000"/>
                </a:solidFill>
              </a:rPr>
              <a:t>app.set</a:t>
            </a:r>
            <a:r>
              <a:rPr lang="en-US" dirty="0">
                <a:solidFill>
                  <a:srgbClr val="FF0000"/>
                </a:solidFill>
              </a:rPr>
              <a:t>("view </a:t>
            </a:r>
            <a:r>
              <a:rPr lang="en-US" dirty="0" err="1">
                <a:solidFill>
                  <a:srgbClr val="FF0000"/>
                </a:solidFill>
              </a:rPr>
              <a:t>engine","pug</a:t>
            </a:r>
            <a:r>
              <a:rPr lang="en-US" dirty="0">
                <a:solidFill>
                  <a:srgbClr val="FF0000"/>
                </a:solidFill>
              </a:rPr>
              <a:t>")</a:t>
            </a:r>
          </a:p>
          <a:p>
            <a:pPr>
              <a:buNone/>
            </a:pPr>
            <a:r>
              <a:rPr lang="en-US" dirty="0" err="1">
                <a:solidFill>
                  <a:srgbClr val="FF0000"/>
                </a:solidFill>
              </a:rPr>
              <a:t>app.set</a:t>
            </a:r>
            <a:r>
              <a:rPr lang="en-US" dirty="0">
                <a:solidFill>
                  <a:srgbClr val="FF0000"/>
                </a:solidFill>
              </a:rPr>
              <a:t>('views','./views')</a:t>
            </a:r>
          </a:p>
          <a:p>
            <a:pPr>
              <a:buNone/>
            </a:pPr>
            <a:endParaRPr lang="en-US" dirty="0"/>
          </a:p>
          <a:p>
            <a:pPr>
              <a:buNone/>
            </a:pPr>
            <a:r>
              <a:rPr lang="en-US" dirty="0" err="1"/>
              <a:t>const</a:t>
            </a:r>
            <a:r>
              <a:rPr lang="en-US" dirty="0"/>
              <a:t> port = 3001</a:t>
            </a:r>
            <a:br>
              <a:rPr lang="en-US" dirty="0"/>
            </a:br>
            <a:br>
              <a:rPr lang="en-US" dirty="0"/>
            </a:br>
            <a:r>
              <a:rPr lang="en-US" dirty="0" err="1"/>
              <a:t>app.get</a:t>
            </a:r>
            <a:r>
              <a:rPr lang="en-US" dirty="0"/>
              <a:t>('/', (</a:t>
            </a:r>
            <a:r>
              <a:rPr lang="en-US" dirty="0" err="1"/>
              <a:t>req</a:t>
            </a:r>
            <a:r>
              <a:rPr lang="en-US" dirty="0"/>
              <a:t>, res) =&gt; {</a:t>
            </a:r>
            <a:r>
              <a:rPr lang="en-US" dirty="0" err="1"/>
              <a:t>res.render</a:t>
            </a:r>
            <a:r>
              <a:rPr lang="en-US" dirty="0"/>
              <a:t>('index');})</a:t>
            </a:r>
          </a:p>
          <a:p>
            <a:pPr>
              <a:buNone/>
            </a:pPr>
            <a:br>
              <a:rPr lang="en-US" dirty="0"/>
            </a:br>
            <a:r>
              <a:rPr lang="en-US" dirty="0" err="1"/>
              <a:t>app.listen</a:t>
            </a:r>
            <a:r>
              <a:rPr lang="en-US" dirty="0"/>
              <a:t>(port, () =&gt; {</a:t>
            </a:r>
          </a:p>
          <a:p>
            <a:pPr>
              <a:buNone/>
            </a:pPr>
            <a:r>
              <a:rPr lang="en-US" dirty="0"/>
              <a:t>  console.log(`Example app listening at http://localhost:${port}`)</a:t>
            </a:r>
          </a:p>
          <a:p>
            <a:pPr>
              <a:buNone/>
            </a:pPr>
            <a:r>
              <a:rPr lang="en-US" dirty="0"/>
              <a:t>})</a:t>
            </a:r>
          </a:p>
          <a:p>
            <a:endParaRPr lang="en-US" dirty="0"/>
          </a:p>
        </p:txBody>
      </p:sp>
    </p:spTree>
    <p:extLst>
      <p:ext uri="{BB962C8B-B14F-4D97-AF65-F5344CB8AC3E}">
        <p14:creationId xmlns:p14="http://schemas.microsoft.com/office/powerpoint/2010/main" val="39425724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Passing Values to Templates</a:t>
            </a:r>
            <a:endParaRPr lang="en-US" dirty="0"/>
          </a:p>
        </p:txBody>
      </p:sp>
      <p:sp>
        <p:nvSpPr>
          <p:cNvPr id="3" name="Content Placeholder 2"/>
          <p:cNvSpPr>
            <a:spLocks noGrp="1"/>
          </p:cNvSpPr>
          <p:nvPr>
            <p:ph idx="1"/>
          </p:nvPr>
        </p:nvSpPr>
        <p:spPr/>
        <p:txBody>
          <a:bodyPr>
            <a:normAutofit/>
          </a:bodyPr>
          <a:lstStyle/>
          <a:p>
            <a:pPr>
              <a:buNone/>
            </a:pPr>
            <a:r>
              <a:rPr lang="en-US" dirty="0" err="1"/>
              <a:t>var</a:t>
            </a:r>
            <a:r>
              <a:rPr lang="en-US" dirty="0"/>
              <a:t> express = require('express');</a:t>
            </a:r>
          </a:p>
          <a:p>
            <a:pPr>
              <a:buNone/>
            </a:pPr>
            <a:r>
              <a:rPr lang="en-US" dirty="0"/>
              <a:t> </a:t>
            </a:r>
            <a:r>
              <a:rPr lang="en-US" dirty="0" err="1"/>
              <a:t>var</a:t>
            </a:r>
            <a:r>
              <a:rPr lang="en-US" dirty="0"/>
              <a:t> app = express(); </a:t>
            </a:r>
          </a:p>
          <a:p>
            <a:pPr>
              <a:buNone/>
            </a:pPr>
            <a:r>
              <a:rPr lang="en-US" dirty="0" err="1"/>
              <a:t>app.get</a:t>
            </a:r>
            <a:r>
              <a:rPr lang="en-US" dirty="0"/>
              <a:t>('/</a:t>
            </a:r>
            <a:r>
              <a:rPr lang="en-US" dirty="0" err="1"/>
              <a:t>dynamic_view</a:t>
            </a:r>
            <a:r>
              <a:rPr lang="en-US" dirty="0"/>
              <a:t>', function(</a:t>
            </a:r>
            <a:r>
              <a:rPr lang="en-US" dirty="0" err="1"/>
              <a:t>req</a:t>
            </a:r>
            <a:r>
              <a:rPr lang="en-US" dirty="0"/>
              <a:t>, res){ </a:t>
            </a:r>
            <a:r>
              <a:rPr lang="en-US" dirty="0" err="1"/>
              <a:t>res.render</a:t>
            </a:r>
            <a:r>
              <a:rPr lang="en-US" dirty="0"/>
              <a:t>('dynamic',</a:t>
            </a:r>
          </a:p>
          <a:p>
            <a:pPr>
              <a:buNone/>
            </a:pPr>
            <a:r>
              <a:rPr lang="en-US" dirty="0"/>
              <a:t> { </a:t>
            </a:r>
          </a:p>
          <a:p>
            <a:pPr>
              <a:buNone/>
            </a:pPr>
            <a:r>
              <a:rPr lang="en-US" dirty="0"/>
              <a:t>name: “CSE",</a:t>
            </a:r>
          </a:p>
          <a:p>
            <a:pPr>
              <a:buNone/>
            </a:pPr>
            <a:r>
              <a:rPr lang="en-US" dirty="0"/>
              <a:t> url:"http://www.cse.com" });</a:t>
            </a:r>
          </a:p>
          <a:p>
            <a:pPr>
              <a:buNone/>
            </a:pPr>
            <a:r>
              <a:rPr lang="en-US" dirty="0"/>
              <a:t> });</a:t>
            </a:r>
          </a:p>
          <a:p>
            <a:pPr>
              <a:buNone/>
            </a:pPr>
            <a:r>
              <a:rPr lang="en-US" dirty="0"/>
              <a:t> </a:t>
            </a:r>
            <a:r>
              <a:rPr lang="en-US" dirty="0" err="1"/>
              <a:t>app.listen</a:t>
            </a:r>
            <a:r>
              <a:rPr lang="en-US" dirty="0"/>
              <a:t>(3000);</a:t>
            </a:r>
          </a:p>
          <a:p>
            <a:endParaRPr lang="en-US" dirty="0"/>
          </a:p>
        </p:txBody>
      </p:sp>
    </p:spTree>
    <p:extLst>
      <p:ext uri="{BB962C8B-B14F-4D97-AF65-F5344CB8AC3E}">
        <p14:creationId xmlns:p14="http://schemas.microsoft.com/office/powerpoint/2010/main" val="10312752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a:t>
            </a:r>
            <a:r>
              <a:rPr lang="en-US" dirty="0" err="1">
                <a:solidFill>
                  <a:srgbClr val="FF0000"/>
                </a:solidFill>
              </a:rPr>
              <a:t>dynamic.pug</a:t>
            </a:r>
            <a:endParaRPr lang="en-US" dirty="0"/>
          </a:p>
        </p:txBody>
      </p:sp>
      <p:sp>
        <p:nvSpPr>
          <p:cNvPr id="3" name="Content Placeholder 2"/>
          <p:cNvSpPr>
            <a:spLocks noGrp="1"/>
          </p:cNvSpPr>
          <p:nvPr>
            <p:ph idx="1"/>
          </p:nvPr>
        </p:nvSpPr>
        <p:spPr/>
        <p:txBody>
          <a:bodyPr/>
          <a:lstStyle/>
          <a:p>
            <a:pPr>
              <a:buNone/>
            </a:pPr>
            <a:r>
              <a:rPr lang="en-US" dirty="0"/>
              <a:t>html </a:t>
            </a:r>
          </a:p>
          <a:p>
            <a:pPr>
              <a:buNone/>
            </a:pPr>
            <a:r>
              <a:rPr lang="en-US" dirty="0"/>
              <a:t>head </a:t>
            </a:r>
          </a:p>
          <a:p>
            <a:pPr>
              <a:buNone/>
            </a:pPr>
            <a:r>
              <a:rPr lang="en-US" dirty="0"/>
              <a:t>	title=name</a:t>
            </a:r>
          </a:p>
          <a:p>
            <a:pPr>
              <a:buNone/>
            </a:pPr>
            <a:r>
              <a:rPr lang="en-US" dirty="0"/>
              <a:t>body h1=name </a:t>
            </a:r>
          </a:p>
          <a:p>
            <a:pPr>
              <a:buNone/>
            </a:pPr>
            <a:r>
              <a:rPr lang="en-US" dirty="0"/>
              <a:t>	a(</a:t>
            </a:r>
            <a:r>
              <a:rPr lang="en-US" dirty="0" err="1"/>
              <a:t>href</a:t>
            </a:r>
            <a:r>
              <a:rPr lang="en-US" dirty="0"/>
              <a:t> = </a:t>
            </a:r>
            <a:r>
              <a:rPr lang="en-US" dirty="0" err="1"/>
              <a:t>url</a:t>
            </a:r>
            <a:r>
              <a:rPr lang="en-US" dirty="0"/>
              <a:t>) URL</a:t>
            </a:r>
          </a:p>
          <a:p>
            <a:pPr marL="0" indent="0">
              <a:buNone/>
            </a:pPr>
            <a:endParaRPr lang="en-US" dirty="0"/>
          </a:p>
        </p:txBody>
      </p:sp>
    </p:spTree>
    <p:extLst>
      <p:ext uri="{BB962C8B-B14F-4D97-AF65-F5344CB8AC3E}">
        <p14:creationId xmlns:p14="http://schemas.microsoft.com/office/powerpoint/2010/main" val="21168120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r>
              <a:rPr lang="en-US" dirty="0"/>
              <a:t>                        Forms</a:t>
            </a:r>
          </a:p>
        </p:txBody>
      </p:sp>
      <p:sp>
        <p:nvSpPr>
          <p:cNvPr id="3" name="Content Placeholder 2"/>
          <p:cNvSpPr>
            <a:spLocks noGrp="1"/>
          </p:cNvSpPr>
          <p:nvPr>
            <p:ph idx="1"/>
          </p:nvPr>
        </p:nvSpPr>
        <p:spPr>
          <a:xfrm>
            <a:off x="457200" y="1295400"/>
            <a:ext cx="8229600" cy="5029200"/>
          </a:xfrm>
        </p:spPr>
        <p:txBody>
          <a:bodyPr/>
          <a:lstStyle/>
          <a:p>
            <a:r>
              <a:rPr lang="en-US" sz="3200" dirty="0"/>
              <a:t>Forms are an integral part of the web. Almost every website we visit offers us forms that submit or fetch some information for us. To get started with forms, we will first install the </a:t>
            </a:r>
            <a:r>
              <a:rPr lang="en-US" sz="3200" i="1" dirty="0">
                <a:solidFill>
                  <a:srgbClr val="FF0000"/>
                </a:solidFill>
              </a:rPr>
              <a:t>body-parser</a:t>
            </a:r>
            <a:r>
              <a:rPr lang="en-US" sz="3200" dirty="0"/>
              <a:t>(for parsing JSON and </a:t>
            </a:r>
            <a:r>
              <a:rPr lang="en-US" sz="3200" dirty="0" err="1"/>
              <a:t>url</a:t>
            </a:r>
            <a:r>
              <a:rPr lang="en-US" sz="3200" dirty="0"/>
              <a:t>-encoded data) and </a:t>
            </a:r>
            <a:r>
              <a:rPr lang="en-US" sz="3200" dirty="0" err="1">
                <a:solidFill>
                  <a:srgbClr val="FF0000"/>
                </a:solidFill>
              </a:rPr>
              <a:t>multer</a:t>
            </a:r>
            <a:r>
              <a:rPr lang="en-US" sz="3200" dirty="0"/>
              <a:t>(for parsing multipart/form data) middleware.</a:t>
            </a:r>
          </a:p>
          <a:p>
            <a:endParaRPr lang="en-US" dirty="0"/>
          </a:p>
        </p:txBody>
      </p:sp>
    </p:spTree>
    <p:extLst>
      <p:ext uri="{BB962C8B-B14F-4D97-AF65-F5344CB8AC3E}">
        <p14:creationId xmlns:p14="http://schemas.microsoft.com/office/powerpoint/2010/main" val="36354774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839200" cy="6705600"/>
          </a:xfrm>
        </p:spPr>
        <p:txBody>
          <a:bodyPr>
            <a:normAutofit fontScale="32500" lnSpcReduction="20000"/>
          </a:bodyPr>
          <a:lstStyle/>
          <a:p>
            <a:pPr>
              <a:buNone/>
            </a:pPr>
            <a:r>
              <a:rPr lang="en-US" sz="3500" dirty="0" err="1"/>
              <a:t>var</a:t>
            </a:r>
            <a:r>
              <a:rPr lang="en-US" sz="3500" dirty="0"/>
              <a:t> express = require('express');</a:t>
            </a:r>
          </a:p>
          <a:p>
            <a:pPr>
              <a:buNone/>
            </a:pPr>
            <a:r>
              <a:rPr lang="en-US" sz="3500" dirty="0" err="1"/>
              <a:t>var</a:t>
            </a:r>
            <a:r>
              <a:rPr lang="en-US" sz="3500" dirty="0"/>
              <a:t> </a:t>
            </a:r>
            <a:r>
              <a:rPr lang="en-US" sz="3500" dirty="0" err="1"/>
              <a:t>bodyParser</a:t>
            </a:r>
            <a:r>
              <a:rPr lang="en-US" sz="3500" dirty="0"/>
              <a:t> = require('body-parser');</a:t>
            </a:r>
          </a:p>
          <a:p>
            <a:pPr>
              <a:buNone/>
            </a:pPr>
            <a:r>
              <a:rPr lang="en-US" sz="3500" dirty="0" err="1"/>
              <a:t>var</a:t>
            </a:r>
            <a:r>
              <a:rPr lang="en-US" sz="3500" dirty="0"/>
              <a:t> </a:t>
            </a:r>
            <a:r>
              <a:rPr lang="en-US" sz="3500" dirty="0" err="1"/>
              <a:t>multer</a:t>
            </a:r>
            <a:r>
              <a:rPr lang="en-US" sz="3500" dirty="0"/>
              <a:t> = require('</a:t>
            </a:r>
            <a:r>
              <a:rPr lang="en-US" sz="3500" dirty="0" err="1"/>
              <a:t>multer</a:t>
            </a:r>
            <a:r>
              <a:rPr lang="en-US" sz="3500" dirty="0"/>
              <a:t>');</a:t>
            </a:r>
          </a:p>
          <a:p>
            <a:pPr>
              <a:buNone/>
            </a:pPr>
            <a:r>
              <a:rPr lang="en-US" sz="3500" dirty="0" err="1"/>
              <a:t>var</a:t>
            </a:r>
            <a:r>
              <a:rPr lang="en-US" sz="3500" dirty="0"/>
              <a:t> upload = </a:t>
            </a:r>
            <a:r>
              <a:rPr lang="en-US" sz="3500" dirty="0" err="1"/>
              <a:t>multer</a:t>
            </a:r>
            <a:r>
              <a:rPr lang="en-US" sz="3500" dirty="0"/>
              <a:t>();</a:t>
            </a:r>
          </a:p>
          <a:p>
            <a:pPr>
              <a:buNone/>
            </a:pPr>
            <a:r>
              <a:rPr lang="en-US" sz="3500" dirty="0" err="1"/>
              <a:t>var</a:t>
            </a:r>
            <a:r>
              <a:rPr lang="en-US" sz="3500" dirty="0"/>
              <a:t> app = express();</a:t>
            </a:r>
          </a:p>
          <a:p>
            <a:pPr>
              <a:buNone/>
            </a:pPr>
            <a:endParaRPr lang="en-US" sz="3500" dirty="0"/>
          </a:p>
          <a:p>
            <a:pPr>
              <a:buNone/>
            </a:pPr>
            <a:r>
              <a:rPr lang="en-US" sz="3500" dirty="0" err="1"/>
              <a:t>app.get</a:t>
            </a:r>
            <a:r>
              <a:rPr lang="en-US" sz="3500" dirty="0"/>
              <a:t>('/', function(</a:t>
            </a:r>
            <a:r>
              <a:rPr lang="en-US" sz="3500" dirty="0" err="1"/>
              <a:t>req</a:t>
            </a:r>
            <a:r>
              <a:rPr lang="en-US" sz="3500" dirty="0"/>
              <a:t>, res){</a:t>
            </a:r>
          </a:p>
          <a:p>
            <a:pPr>
              <a:buNone/>
            </a:pPr>
            <a:r>
              <a:rPr lang="en-US" sz="3500" dirty="0"/>
              <a:t>   </a:t>
            </a:r>
            <a:r>
              <a:rPr lang="en-US" sz="3500" dirty="0" err="1"/>
              <a:t>res.render</a:t>
            </a:r>
            <a:r>
              <a:rPr lang="en-US" sz="3500" dirty="0"/>
              <a:t>('form');</a:t>
            </a:r>
          </a:p>
          <a:p>
            <a:pPr>
              <a:buNone/>
            </a:pPr>
            <a:r>
              <a:rPr lang="en-US" sz="3500" dirty="0"/>
              <a:t>});</a:t>
            </a:r>
          </a:p>
          <a:p>
            <a:pPr>
              <a:buNone/>
            </a:pPr>
            <a:endParaRPr lang="en-US" sz="3500" dirty="0"/>
          </a:p>
          <a:p>
            <a:pPr>
              <a:buNone/>
            </a:pPr>
            <a:r>
              <a:rPr lang="en-US" sz="3500" dirty="0" err="1"/>
              <a:t>app.set</a:t>
            </a:r>
            <a:r>
              <a:rPr lang="en-US" sz="3500" dirty="0"/>
              <a:t>('view engine', 'pug');</a:t>
            </a:r>
          </a:p>
          <a:p>
            <a:pPr>
              <a:buNone/>
            </a:pPr>
            <a:r>
              <a:rPr lang="en-US" sz="3500" dirty="0" err="1"/>
              <a:t>app.set</a:t>
            </a:r>
            <a:r>
              <a:rPr lang="en-US" sz="3500" dirty="0"/>
              <a:t>('views', './views');</a:t>
            </a:r>
          </a:p>
          <a:p>
            <a:pPr>
              <a:buNone/>
            </a:pPr>
            <a:endParaRPr lang="en-US" sz="3500" dirty="0"/>
          </a:p>
          <a:p>
            <a:pPr>
              <a:buNone/>
            </a:pPr>
            <a:r>
              <a:rPr lang="en-US" sz="3500" dirty="0"/>
              <a:t>// for parsing application/</a:t>
            </a:r>
            <a:r>
              <a:rPr lang="en-US" sz="3500" dirty="0" err="1"/>
              <a:t>json</a:t>
            </a:r>
            <a:endParaRPr lang="en-US" sz="3500" dirty="0"/>
          </a:p>
          <a:p>
            <a:pPr>
              <a:buNone/>
            </a:pPr>
            <a:r>
              <a:rPr lang="en-US" sz="3500" dirty="0" err="1"/>
              <a:t>app.use</a:t>
            </a:r>
            <a:r>
              <a:rPr lang="en-US" sz="3500" dirty="0"/>
              <a:t>(</a:t>
            </a:r>
            <a:r>
              <a:rPr lang="en-US" sz="3500" dirty="0" err="1"/>
              <a:t>bodyParser.json</a:t>
            </a:r>
            <a:r>
              <a:rPr lang="en-US" sz="3500" dirty="0"/>
              <a:t>()); </a:t>
            </a:r>
          </a:p>
          <a:p>
            <a:pPr>
              <a:buNone/>
            </a:pPr>
            <a:endParaRPr lang="en-US" sz="3500" dirty="0"/>
          </a:p>
          <a:p>
            <a:pPr>
              <a:buNone/>
            </a:pPr>
            <a:r>
              <a:rPr lang="en-US" sz="3500" dirty="0"/>
              <a:t>// for parsing application/</a:t>
            </a:r>
            <a:r>
              <a:rPr lang="en-US" sz="3500" dirty="0" err="1"/>
              <a:t>xwww</a:t>
            </a:r>
            <a:r>
              <a:rPr lang="en-US" sz="3500" dirty="0"/>
              <a:t>-</a:t>
            </a:r>
          </a:p>
          <a:p>
            <a:pPr>
              <a:buNone/>
            </a:pPr>
            <a:r>
              <a:rPr lang="en-US" sz="3500" dirty="0" err="1"/>
              <a:t>app.use</a:t>
            </a:r>
            <a:r>
              <a:rPr lang="en-US" sz="3500" dirty="0"/>
              <a:t>(</a:t>
            </a:r>
            <a:r>
              <a:rPr lang="en-US" sz="3500" dirty="0" err="1"/>
              <a:t>bodyParser.urlencoded</a:t>
            </a:r>
            <a:r>
              <a:rPr lang="en-US" sz="3500" dirty="0"/>
              <a:t>({ extended: true })); </a:t>
            </a:r>
          </a:p>
          <a:p>
            <a:pPr>
              <a:buNone/>
            </a:pPr>
            <a:r>
              <a:rPr lang="en-US" sz="3500" dirty="0"/>
              <a:t>//form-</a:t>
            </a:r>
            <a:r>
              <a:rPr lang="en-US" sz="3500" dirty="0" err="1"/>
              <a:t>urlencoded</a:t>
            </a:r>
            <a:endParaRPr lang="en-US" sz="3500" dirty="0"/>
          </a:p>
          <a:p>
            <a:pPr>
              <a:buNone/>
            </a:pPr>
            <a:endParaRPr lang="en-US" sz="3500" dirty="0"/>
          </a:p>
          <a:p>
            <a:pPr>
              <a:buNone/>
            </a:pPr>
            <a:r>
              <a:rPr lang="en-US" sz="3500" dirty="0"/>
              <a:t>// for parsing multipart/form-data</a:t>
            </a:r>
          </a:p>
          <a:p>
            <a:pPr>
              <a:buNone/>
            </a:pPr>
            <a:r>
              <a:rPr lang="en-US" sz="3500" dirty="0" err="1"/>
              <a:t>app.use</a:t>
            </a:r>
            <a:r>
              <a:rPr lang="en-US" sz="3500" dirty="0"/>
              <a:t>(</a:t>
            </a:r>
            <a:r>
              <a:rPr lang="en-US" sz="3500" dirty="0" err="1"/>
              <a:t>upload.array</a:t>
            </a:r>
            <a:r>
              <a:rPr lang="en-US" sz="3500" dirty="0"/>
              <a:t>()); </a:t>
            </a:r>
          </a:p>
          <a:p>
            <a:pPr>
              <a:buNone/>
            </a:pPr>
            <a:r>
              <a:rPr lang="en-US" sz="3500" dirty="0" err="1"/>
              <a:t>app.use</a:t>
            </a:r>
            <a:r>
              <a:rPr lang="en-US" sz="3500" dirty="0"/>
              <a:t>(</a:t>
            </a:r>
            <a:r>
              <a:rPr lang="en-US" sz="3500" dirty="0" err="1"/>
              <a:t>express.static</a:t>
            </a:r>
            <a:r>
              <a:rPr lang="en-US" sz="3500" dirty="0"/>
              <a:t>('public'));</a:t>
            </a:r>
          </a:p>
          <a:p>
            <a:pPr>
              <a:buNone/>
            </a:pPr>
            <a:endParaRPr lang="en-US" sz="3500" dirty="0"/>
          </a:p>
          <a:p>
            <a:pPr>
              <a:buNone/>
            </a:pPr>
            <a:r>
              <a:rPr lang="en-US" sz="3500" dirty="0" err="1"/>
              <a:t>app.post</a:t>
            </a:r>
            <a:r>
              <a:rPr lang="en-US" sz="3500" dirty="0"/>
              <a:t>('/', function(</a:t>
            </a:r>
            <a:r>
              <a:rPr lang="en-US" sz="3500" dirty="0" err="1"/>
              <a:t>req</a:t>
            </a:r>
            <a:r>
              <a:rPr lang="en-US" sz="3500" dirty="0"/>
              <a:t>, res){</a:t>
            </a:r>
          </a:p>
          <a:p>
            <a:pPr>
              <a:buNone/>
            </a:pPr>
            <a:r>
              <a:rPr lang="en-US" sz="3500" dirty="0"/>
              <a:t>   console.log(</a:t>
            </a:r>
            <a:r>
              <a:rPr lang="en-US" sz="3500" dirty="0" err="1"/>
              <a:t>req.body</a:t>
            </a:r>
            <a:r>
              <a:rPr lang="en-US" sz="3500" dirty="0"/>
              <a:t>);</a:t>
            </a:r>
          </a:p>
          <a:p>
            <a:pPr>
              <a:buNone/>
            </a:pPr>
            <a:r>
              <a:rPr lang="en-US" sz="3500" dirty="0"/>
              <a:t>   </a:t>
            </a:r>
            <a:r>
              <a:rPr lang="en-US" sz="3500" dirty="0" err="1"/>
              <a:t>res.send</a:t>
            </a:r>
            <a:r>
              <a:rPr lang="en-US" sz="3500" dirty="0"/>
              <a:t>("</a:t>
            </a:r>
            <a:r>
              <a:rPr lang="en-US" sz="3500" dirty="0" err="1"/>
              <a:t>recieved</a:t>
            </a:r>
            <a:r>
              <a:rPr lang="en-US" sz="3500" dirty="0"/>
              <a:t> your request!");</a:t>
            </a:r>
          </a:p>
          <a:p>
            <a:pPr>
              <a:buNone/>
            </a:pPr>
            <a:r>
              <a:rPr lang="en-US" sz="3500" dirty="0"/>
              <a:t>});</a:t>
            </a:r>
          </a:p>
          <a:p>
            <a:pPr>
              <a:buNone/>
            </a:pPr>
            <a:r>
              <a:rPr lang="en-US" sz="3500" dirty="0" err="1"/>
              <a:t>app.listen</a:t>
            </a:r>
            <a:r>
              <a:rPr lang="en-US" sz="3500" dirty="0"/>
              <a:t>(3000);</a:t>
            </a:r>
          </a:p>
          <a:p>
            <a:endParaRPr lang="en-US" dirty="0"/>
          </a:p>
        </p:txBody>
      </p:sp>
    </p:spTree>
    <p:extLst>
      <p:ext uri="{BB962C8B-B14F-4D97-AF65-F5344CB8AC3E}">
        <p14:creationId xmlns:p14="http://schemas.microsoft.com/office/powerpoint/2010/main" val="38588126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914400"/>
            <a:ext cx="8229600" cy="5410200"/>
          </a:xfrm>
        </p:spPr>
        <p:txBody>
          <a:bodyPr/>
          <a:lstStyle/>
          <a:p>
            <a:r>
              <a:rPr lang="en-US" sz="3200" dirty="0"/>
              <a:t>After importing the body parser and </a:t>
            </a:r>
            <a:r>
              <a:rPr lang="en-US" sz="3200" dirty="0" err="1"/>
              <a:t>multer</a:t>
            </a:r>
            <a:r>
              <a:rPr lang="en-US" sz="3200" dirty="0"/>
              <a:t>, we will use the </a:t>
            </a:r>
            <a:r>
              <a:rPr lang="en-US" sz="3200" b="1" dirty="0"/>
              <a:t>body-parser</a:t>
            </a:r>
            <a:r>
              <a:rPr lang="en-US" sz="3200" dirty="0"/>
              <a:t> for parsing </a:t>
            </a:r>
            <a:r>
              <a:rPr lang="en-US" sz="3200" dirty="0" err="1"/>
              <a:t>json</a:t>
            </a:r>
            <a:r>
              <a:rPr lang="en-US" sz="3200" dirty="0"/>
              <a:t> and x-www-form-</a:t>
            </a:r>
            <a:r>
              <a:rPr lang="en-US" sz="3200" dirty="0" err="1"/>
              <a:t>urlencoded</a:t>
            </a:r>
            <a:r>
              <a:rPr lang="en-US" sz="3200" dirty="0"/>
              <a:t> header requests, while we will use </a:t>
            </a:r>
            <a:r>
              <a:rPr lang="en-US" sz="3200" b="1" dirty="0" err="1"/>
              <a:t>multer</a:t>
            </a:r>
            <a:r>
              <a:rPr lang="en-US" sz="3200" dirty="0"/>
              <a:t> for parsing multipart/form-data.</a:t>
            </a:r>
          </a:p>
          <a:p>
            <a:r>
              <a:rPr lang="en-US" sz="3200" dirty="0"/>
              <a:t>Let us create an html form to test this out. Create a new view called </a:t>
            </a:r>
            <a:r>
              <a:rPr lang="en-US" sz="3200" b="1" dirty="0" err="1"/>
              <a:t>form.pug</a:t>
            </a:r>
            <a:r>
              <a:rPr lang="en-US" sz="3200" dirty="0"/>
              <a:t> with the following code −</a:t>
            </a:r>
          </a:p>
          <a:p>
            <a:endParaRPr lang="en-US" sz="3200" dirty="0"/>
          </a:p>
          <a:p>
            <a:pPr marL="0" indent="0">
              <a:buNone/>
            </a:pPr>
            <a:endParaRPr lang="en-US" dirty="0"/>
          </a:p>
        </p:txBody>
      </p:sp>
    </p:spTree>
    <p:extLst>
      <p:ext uri="{BB962C8B-B14F-4D97-AF65-F5344CB8AC3E}">
        <p14:creationId xmlns:p14="http://schemas.microsoft.com/office/powerpoint/2010/main" val="37097078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609600"/>
            <a:ext cx="8229600" cy="6248400"/>
          </a:xfrm>
        </p:spPr>
        <p:txBody>
          <a:bodyPr>
            <a:normAutofit/>
          </a:bodyPr>
          <a:lstStyle/>
          <a:p>
            <a:pPr>
              <a:buNone/>
            </a:pPr>
            <a:r>
              <a:rPr lang="en-US" sz="2000" dirty="0"/>
              <a:t>html</a:t>
            </a:r>
          </a:p>
          <a:p>
            <a:pPr>
              <a:buNone/>
            </a:pPr>
            <a:r>
              <a:rPr lang="en-US" sz="2000" dirty="0"/>
              <a:t>   head</a:t>
            </a:r>
          </a:p>
          <a:p>
            <a:pPr>
              <a:buNone/>
            </a:pPr>
            <a:r>
              <a:rPr lang="en-US" sz="2000" dirty="0"/>
              <a:t>      title Form Tester</a:t>
            </a:r>
          </a:p>
          <a:p>
            <a:pPr>
              <a:buNone/>
            </a:pPr>
            <a:r>
              <a:rPr lang="en-US" sz="2000" dirty="0"/>
              <a:t>   body</a:t>
            </a:r>
          </a:p>
          <a:p>
            <a:pPr>
              <a:buNone/>
            </a:pPr>
            <a:r>
              <a:rPr lang="en-US" sz="2000" dirty="0"/>
              <a:t>      form(action = "/", method = "POST")</a:t>
            </a:r>
          </a:p>
          <a:p>
            <a:pPr>
              <a:buNone/>
            </a:pPr>
            <a:r>
              <a:rPr lang="en-US" sz="2000" dirty="0"/>
              <a:t>         div</a:t>
            </a:r>
          </a:p>
          <a:p>
            <a:pPr>
              <a:buNone/>
            </a:pPr>
            <a:r>
              <a:rPr lang="en-US" sz="2000" dirty="0"/>
              <a:t>            label(for = "say") Say:</a:t>
            </a:r>
          </a:p>
          <a:p>
            <a:pPr>
              <a:buNone/>
            </a:pPr>
            <a:r>
              <a:rPr lang="en-US" sz="2000" dirty="0"/>
              <a:t>            input(name = "say" value = "Hi")</a:t>
            </a:r>
          </a:p>
          <a:p>
            <a:pPr>
              <a:buNone/>
            </a:pPr>
            <a:r>
              <a:rPr lang="en-US" sz="2000" dirty="0"/>
              <a:t>         </a:t>
            </a:r>
            <a:r>
              <a:rPr lang="en-US" sz="2000" dirty="0" err="1"/>
              <a:t>br</a:t>
            </a:r>
            <a:endParaRPr lang="en-US" sz="2000" dirty="0"/>
          </a:p>
          <a:p>
            <a:pPr>
              <a:buNone/>
            </a:pPr>
            <a:r>
              <a:rPr lang="en-US" sz="2000" dirty="0"/>
              <a:t>         div</a:t>
            </a:r>
          </a:p>
          <a:p>
            <a:pPr>
              <a:buNone/>
            </a:pPr>
            <a:r>
              <a:rPr lang="en-US" sz="2000" dirty="0"/>
              <a:t>            label(for = "to") To:</a:t>
            </a:r>
          </a:p>
          <a:p>
            <a:pPr>
              <a:buNone/>
            </a:pPr>
            <a:r>
              <a:rPr lang="en-US" sz="2000" dirty="0"/>
              <a:t>            input(name = "to" value = "Express forms")</a:t>
            </a:r>
          </a:p>
          <a:p>
            <a:pPr>
              <a:buNone/>
            </a:pPr>
            <a:r>
              <a:rPr lang="en-US" sz="2000" dirty="0"/>
              <a:t>         </a:t>
            </a:r>
            <a:r>
              <a:rPr lang="en-US" sz="2000" dirty="0" err="1"/>
              <a:t>br</a:t>
            </a:r>
            <a:endParaRPr lang="en-US" sz="2000" dirty="0"/>
          </a:p>
          <a:p>
            <a:pPr>
              <a:buNone/>
            </a:pPr>
            <a:r>
              <a:rPr lang="en-US" sz="2000" dirty="0"/>
              <a:t>         button(type = "submit") Send my greetings</a:t>
            </a:r>
          </a:p>
          <a:p>
            <a:pPr>
              <a:buNone/>
            </a:pPr>
            <a:r>
              <a:rPr lang="en-US" sz="2000"/>
              <a:t>Have a look at your console; it will show you the body of your request as a JavaScript object</a:t>
            </a:r>
          </a:p>
          <a:p>
            <a:pPr>
              <a:buNone/>
            </a:pPr>
            <a:endParaRPr lang="en-US" sz="2000" dirty="0"/>
          </a:p>
          <a:p>
            <a:endParaRPr lang="en-US" sz="2000" dirty="0"/>
          </a:p>
        </p:txBody>
      </p:sp>
    </p:spTree>
    <p:extLst>
      <p:ext uri="{BB962C8B-B14F-4D97-AF65-F5344CB8AC3E}">
        <p14:creationId xmlns:p14="http://schemas.microsoft.com/office/powerpoint/2010/main" val="1960898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pPr algn="ctr"/>
            <a:r>
              <a:rPr lang="en-US" sz="3200" b="1" i="1" dirty="0">
                <a:latin typeface="Algerian" panose="04020705040A02060702" pitchFamily="82" charset="0"/>
              </a:rPr>
              <a:t>Install Node.js on Windows</a:t>
            </a:r>
            <a:br>
              <a:rPr lang="en-US" sz="3200" b="1" i="1" dirty="0">
                <a:latin typeface="Algerian" panose="04020705040A02060702" pitchFamily="82" charset="0"/>
              </a:rPr>
            </a:br>
            <a:endParaRPr lang="en-US" sz="3200" b="1" i="1" dirty="0">
              <a:latin typeface="Algerian" panose="04020705040A02060702" pitchFamily="82" charset="0"/>
            </a:endParaRPr>
          </a:p>
        </p:txBody>
      </p:sp>
      <p:sp>
        <p:nvSpPr>
          <p:cNvPr id="3" name="Content Placeholder 2"/>
          <p:cNvSpPr>
            <a:spLocks noGrp="1"/>
          </p:cNvSpPr>
          <p:nvPr>
            <p:ph idx="1"/>
          </p:nvPr>
        </p:nvSpPr>
        <p:spPr>
          <a:xfrm>
            <a:off x="457200" y="1295400"/>
            <a:ext cx="8229600" cy="5029200"/>
          </a:xfrm>
        </p:spPr>
        <p:txBody>
          <a:bodyPr>
            <a:normAutofit fontScale="92500" lnSpcReduction="2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To install and setup an environment for Node.js, we need the following two softwares available on our computer:</a:t>
            </a:r>
          </a:p>
          <a:p>
            <a:r>
              <a:rPr lang="en-US" dirty="0">
                <a:latin typeface="Times New Roman" panose="02020603050405020304" pitchFamily="18" charset="0"/>
                <a:cs typeface="Times New Roman" panose="02020603050405020304" pitchFamily="18" charset="0"/>
              </a:rPr>
              <a:t>Text Editor.</a:t>
            </a:r>
          </a:p>
          <a:p>
            <a:r>
              <a:rPr lang="en-US" dirty="0">
                <a:latin typeface="Times New Roman" panose="02020603050405020304" pitchFamily="18" charset="0"/>
                <a:cs typeface="Times New Roman" panose="02020603050405020304" pitchFamily="18" charset="0"/>
              </a:rPr>
              <a:t>Node.js Binary installable</a:t>
            </a:r>
          </a:p>
          <a:p>
            <a:pPr marL="0" indent="0">
              <a:buNone/>
            </a:pPr>
            <a:r>
              <a:rPr lang="en-US" b="1" dirty="0">
                <a:latin typeface="Times New Roman" panose="02020603050405020304" pitchFamily="18" charset="0"/>
                <a:cs typeface="Times New Roman" panose="02020603050405020304" pitchFamily="18" charset="0"/>
              </a:rPr>
              <a:t>Text Editor:</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text editor is used to type our program. For example: Notepad is used in Windows, vim or vi can be used on Windows as well as Linux or UNIX.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name and version of the text editor can be different from operating system to operating system.</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files created with text editor are called source files and contain program source code.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source files for Node.js programs are typically named with the extension ".</a:t>
            </a:r>
            <a:r>
              <a:rPr lang="en-US" dirty="0" err="1">
                <a:latin typeface="Times New Roman" panose="02020603050405020304" pitchFamily="18" charset="0"/>
                <a:cs typeface="Times New Roman" panose="02020603050405020304" pitchFamily="18" charset="0"/>
              </a:rPr>
              <a:t>js</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The Node.js Runtime: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source code written in source file is simply JavaScript. It is interpreted and executed by the Node.js interpreter.</a:t>
            </a: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688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sz="3200" b="1" dirty="0">
                <a:latin typeface="+mn-lt"/>
              </a:rPr>
              <a:t>How to download Node.js</a:t>
            </a:r>
            <a:endParaRPr lang="en-US" sz="3200" dirty="0">
              <a:latin typeface="+mn-lt"/>
            </a:endParaRPr>
          </a:p>
        </p:txBody>
      </p:sp>
      <p:sp>
        <p:nvSpPr>
          <p:cNvPr id="3" name="Content Placeholder 2"/>
          <p:cNvSpPr>
            <a:spLocks noGrp="1"/>
          </p:cNvSpPr>
          <p:nvPr>
            <p:ph idx="1"/>
          </p:nvPr>
        </p:nvSpPr>
        <p:spPr>
          <a:xfrm>
            <a:off x="457200" y="1600199"/>
            <a:ext cx="8229600" cy="6189383"/>
          </a:xfrm>
        </p:spPr>
        <p:txBody>
          <a:bodyPr>
            <a:normAutofit/>
          </a:bodyPr>
          <a:lstStyle/>
          <a:p>
            <a:r>
              <a:rPr lang="en-US" sz="2000" dirty="0"/>
              <a:t>we can download the latest version of Node.js installable archive file from </a:t>
            </a:r>
            <a:r>
              <a:rPr lang="en-US" sz="2000" dirty="0">
                <a:hlinkClick r:id="rId2"/>
              </a:rPr>
              <a:t>https://nodejs.org/en/</a:t>
            </a:r>
            <a:endParaRPr lang="en-US" sz="2000" dirty="0"/>
          </a:p>
          <a:p>
            <a:endParaRPr lang="en-US" sz="2000" dirty="0"/>
          </a:p>
        </p:txBody>
      </p:sp>
      <p:pic>
        <p:nvPicPr>
          <p:cNvPr id="2050" name="Picture 2" descr="Install Node.js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90800"/>
            <a:ext cx="7696200" cy="3824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571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4299</TotalTime>
  <Words>7397</Words>
  <Application>Microsoft Office PowerPoint</Application>
  <PresentationFormat>On-screen Show (4:3)</PresentationFormat>
  <Paragraphs>698</Paragraphs>
  <Slides>78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78</vt:i4>
      </vt:variant>
    </vt:vector>
  </HeadingPairs>
  <TitlesOfParts>
    <vt:vector size="90" baseType="lpstr">
      <vt:lpstr>Algerian</vt:lpstr>
      <vt:lpstr>Arial</vt:lpstr>
      <vt:lpstr>Arial Unicode MS</vt:lpstr>
      <vt:lpstr>Calibri</vt:lpstr>
      <vt:lpstr>Calibri Light</vt:lpstr>
      <vt:lpstr>Consolas</vt:lpstr>
      <vt:lpstr>Courier New</vt:lpstr>
      <vt:lpstr>Open Sans</vt:lpstr>
      <vt:lpstr>Times New Roman</vt:lpstr>
      <vt:lpstr>Verdana</vt:lpstr>
      <vt:lpstr>Wingdings</vt:lpstr>
      <vt:lpstr>Office Theme</vt:lpstr>
      <vt:lpstr>                                  Unit-III  Part-A: Node.js: Getting Started With Node, Installation and Simple Server - Project using Simple Node Server, Express Setup and Routing, Template Engines – Project using template Engine.  Part-B: Node MongoDB Driver - Setup, Middleware &amp; Routes - Starting the Project, Creating the UI, Form Validation and User Register, Password Encryption, Login Functionality, Access Control &amp; Logout.    </vt:lpstr>
      <vt:lpstr> Node.js </vt:lpstr>
      <vt:lpstr>PowerPoint Presentation</vt:lpstr>
      <vt:lpstr>PowerPoint Presentation</vt:lpstr>
      <vt:lpstr>PowerPoint Presentation</vt:lpstr>
      <vt:lpstr>PowerPoint Presentation</vt:lpstr>
      <vt:lpstr>Different parts of Node.js</vt:lpstr>
      <vt:lpstr>Install Node.js on Windows </vt:lpstr>
      <vt:lpstr>How to download Node.js</vt:lpstr>
      <vt:lpstr>We deploy the installation of node-v4.4.2 LTS recommended for most users.</vt:lpstr>
      <vt:lpstr>PowerPoint Presentation</vt:lpstr>
      <vt:lpstr>Accept the terms of license agreement.</vt:lpstr>
      <vt:lpstr>Choose the location where you want to install.</vt:lpstr>
      <vt:lpstr>Ready to install</vt:lpstr>
      <vt:lpstr>PowerPoint Presentation</vt:lpstr>
      <vt:lpstr>PowerPoint Presentation</vt:lpstr>
      <vt:lpstr>PowerPoint Presentation</vt:lpstr>
      <vt:lpstr>Node.js Get Started </vt:lpstr>
      <vt:lpstr>PowerPoint Presentation</vt:lpstr>
      <vt:lpstr>Node.js web-based Example</vt:lpstr>
      <vt:lpstr>How to create node.js web applications</vt:lpstr>
      <vt:lpstr>3.Combine step1 and step2 together in a file named “first.js".  </vt:lpstr>
      <vt:lpstr>           Code Explanation</vt:lpstr>
      <vt:lpstr>Executing the code</vt:lpstr>
      <vt:lpstr>Initiate the Node.js File</vt:lpstr>
      <vt:lpstr>Check Output</vt:lpstr>
      <vt:lpstr>     Include Modules</vt:lpstr>
      <vt:lpstr>  Create our Own Modules</vt:lpstr>
      <vt:lpstr>Include our Own Module</vt:lpstr>
      <vt:lpstr>PowerPoint Presentation</vt:lpstr>
      <vt:lpstr>Node.js as a File Server </vt:lpstr>
      <vt:lpstr>Read Files </vt:lpstr>
      <vt:lpstr>PowerPoint Presentation</vt:lpstr>
      <vt:lpstr>Create Files </vt:lpstr>
      <vt:lpstr>The fs.open() method takes a "flag" as the second argument, if the flag is "w" for "writing", the specified file is opened for writing. If the file does not exist, an empty file is created:  </vt:lpstr>
      <vt:lpstr>                 Update Files </vt:lpstr>
      <vt:lpstr>PowerPoint Presentation</vt:lpstr>
      <vt:lpstr>               Delete Files </vt:lpstr>
      <vt:lpstr>              Rename Files </vt:lpstr>
      <vt:lpstr>Node.js NPM </vt:lpstr>
      <vt:lpstr>Download a Package </vt:lpstr>
      <vt:lpstr>           Using a Package </vt:lpstr>
      <vt:lpstr>Node.js Events </vt:lpstr>
      <vt:lpstr>Node.js Upload Files </vt:lpstr>
      <vt:lpstr>Node.js Upload Files </vt:lpstr>
      <vt:lpstr>   Step 2: Parse the Uploaded File </vt:lpstr>
      <vt:lpstr>Node.js Send an Email </vt:lpstr>
      <vt:lpstr>Send an Email </vt:lpstr>
      <vt:lpstr>Express.js </vt:lpstr>
      <vt:lpstr>PowerPoint Presentation</vt:lpstr>
      <vt:lpstr>PowerPoint Presentation</vt:lpstr>
      <vt:lpstr>Express.js Installing </vt:lpstr>
      <vt:lpstr>  Hello world example (app.js)</vt:lpstr>
      <vt:lpstr>                 Basic routing</vt:lpstr>
      <vt:lpstr>Route definition takes the following structure:</vt:lpstr>
      <vt:lpstr>PowerPoint Presentation</vt:lpstr>
      <vt:lpstr>PowerPoint Presentation</vt:lpstr>
      <vt:lpstr>          Express.js Middleware </vt:lpstr>
      <vt:lpstr>Express.js Middleware </vt:lpstr>
      <vt:lpstr>                middleware.js</vt:lpstr>
      <vt:lpstr>PowerPoint Presentation</vt:lpstr>
      <vt:lpstr>     Third Party middleware</vt:lpstr>
      <vt:lpstr>                 body-parser </vt:lpstr>
      <vt:lpstr>                     cookie-parser</vt:lpstr>
      <vt:lpstr>PowerPoint Presentation</vt:lpstr>
      <vt:lpstr>Express.js Template Engine </vt:lpstr>
      <vt:lpstr>PowerPoint Presentation</vt:lpstr>
      <vt:lpstr>Using template engines with Express </vt:lpstr>
      <vt:lpstr>      Pug Template Engine</vt:lpstr>
      <vt:lpstr>PowerPoint Presentation</vt:lpstr>
      <vt:lpstr>                 index.pug</vt:lpstr>
      <vt:lpstr>                       server.js</vt:lpstr>
      <vt:lpstr>   Passing Values to Templates</vt:lpstr>
      <vt:lpstr>           dynamic.pug</vt:lpstr>
      <vt:lpstr>                        Forms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WEB DEVELOPMENT  UNIT - 1</dc:title>
  <dc:creator>student</dc:creator>
  <cp:lastModifiedBy>P</cp:lastModifiedBy>
  <cp:revision>907</cp:revision>
  <dcterms:created xsi:type="dcterms:W3CDTF">2021-04-01T04:31:13Z</dcterms:created>
  <dcterms:modified xsi:type="dcterms:W3CDTF">2023-03-04T13:20:34Z</dcterms:modified>
</cp:coreProperties>
</file>