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82" r:id="rId9"/>
    <p:sldId id="263" r:id="rId10"/>
    <p:sldId id="264" r:id="rId11"/>
    <p:sldId id="265" r:id="rId12"/>
    <p:sldId id="266" r:id="rId13"/>
  </p:sldIdLst>
  <p:sldSz cx="12192000" cy="6858000"/>
  <p:notesSz cx="7772400" cy="10058400"/>
  <p:defaultTextStyle>
    <a:defPPr>
      <a:defRPr lang="en-GB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WenQuanYi Micro Hei"/>
        <a:cs typeface="+mn-cs"/>
      </a:defRPr>
    </a:lvl1pPr>
    <a:lvl2pPr marL="742950" lvl="1" indent="-28575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WenQuanYi Micro Hei"/>
        <a:cs typeface="+mn-cs"/>
      </a:defRPr>
    </a:lvl2pPr>
    <a:lvl3pPr marL="1143000" lvl="2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WenQuanYi Micro Hei"/>
        <a:cs typeface="+mn-cs"/>
      </a:defRPr>
    </a:lvl3pPr>
    <a:lvl4pPr marL="1600200" lvl="3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WenQuanYi Micro Hei"/>
        <a:cs typeface="+mn-cs"/>
      </a:defRPr>
    </a:lvl4pPr>
    <a:lvl5pPr marL="2057400" lvl="4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WenQuanYi Micro Hei"/>
        <a:cs typeface="+mn-cs"/>
      </a:defRPr>
    </a:lvl5pPr>
    <a:lvl6pPr marL="2286000" lvl="5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WenQuanYi Micro Hei"/>
        <a:cs typeface="+mn-cs"/>
      </a:defRPr>
    </a:lvl6pPr>
    <a:lvl7pPr marL="2743200" lvl="6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WenQuanYi Micro Hei"/>
        <a:cs typeface="+mn-cs"/>
      </a:defRPr>
    </a:lvl7pPr>
    <a:lvl8pPr marL="3200400" lvl="7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WenQuanYi Micro Hei"/>
        <a:cs typeface="+mn-cs"/>
      </a:defRPr>
    </a:lvl8pPr>
    <a:lvl9pPr marL="3657600" lvl="8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WenQuanYi Micro Hei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/>
    <p:restoredTop sz="93627"/>
  </p:normalViewPr>
  <p:slideViewPr>
    <p:cSldViewPr showGuides="1">
      <p:cViewPr varScale="1">
        <p:scale>
          <a:sx n="59" d="100"/>
          <a:sy n="59" d="100"/>
        </p:scale>
        <p:origin x="976" y="52"/>
      </p:cViewPr>
      <p:guideLst>
        <p:guide orient="horz" pos="2143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tableStyles" Target="tableStyles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theme" Target="theme/theme1.xml" /><Relationship Id="rId2" Type="http://schemas.openxmlformats.org/officeDocument/2006/relationships/slideMaster" Target="slideMasters/slideMaster2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5" Type="http://schemas.openxmlformats.org/officeDocument/2006/relationships/slide" Target="slides/slide3.xml" /><Relationship Id="rId15" Type="http://schemas.openxmlformats.org/officeDocument/2006/relationships/presProps" Target="presProps.xml" /><Relationship Id="rId10" Type="http://schemas.openxmlformats.org/officeDocument/2006/relationships/slide" Target="slides/slide8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2425" cy="3770312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0" tIns="0" rIns="0" bIns="0" numCol="1" anchor="t" anchorCtr="0" compatLnSpc="1"/>
          <a:lstStyle>
            <a:lvl1pPr eaLnBrk="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0" tIns="0" rIns="0" bIns="0" numCol="1" anchor="t" anchorCtr="0" compatLnSpc="1"/>
          <a:lstStyle>
            <a:lvl1pPr algn="r" eaLnBrk="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 marL="0" marR="0" lvl="0" indent="0" algn="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0" tIns="0" rIns="0" bIns="0" numCol="1" anchor="b" anchorCtr="0" compatLnSpc="1"/>
          <a:lstStyle>
            <a:lvl1pPr eaLnBrk="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0" tIns="0" rIns="0" bIns="0" numCol="1" anchor="b" anchorCtr="0" compatLnSpc="1"/>
          <a:lstStyle/>
          <a:p>
            <a:pPr lvl="0" algn="r" defTabSz="45720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  <a:t>‹#›</a:t>
            </a:fld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 txBox="1">
            <a:spLocks noGrp="1"/>
          </p:cNvSpPr>
          <p:nvPr>
            <p:ph type="sldNum" sz="quarter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  <a:t>1</a:t>
            </a:fld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</p:txBody>
      </p:sp>
      <p:sp>
        <p:nvSpPr>
          <p:cNvPr id="512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4" name="Rectangle 2"/>
          <p:cNvSpPr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/>
          </p:cNvSpPr>
          <p:nvPr>
            <p:ph type="sldNum" sz="quarter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  <a:t>11</a:t>
            </a:fld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</p:txBody>
      </p:sp>
      <p:sp>
        <p:nvSpPr>
          <p:cNvPr id="2560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5604" name="Rectangle 2"/>
          <p:cNvSpPr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 txBox="1">
            <a:spLocks noGrp="1"/>
          </p:cNvSpPr>
          <p:nvPr>
            <p:ph type="sldNum" sz="quarter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  <a:t>2</a:t>
            </a:fld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</p:txBody>
      </p:sp>
      <p:sp>
        <p:nvSpPr>
          <p:cNvPr id="717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2" name="Rectangle 2"/>
          <p:cNvSpPr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 txBox="1">
            <a:spLocks noGrp="1"/>
          </p:cNvSpPr>
          <p:nvPr>
            <p:ph type="sldNum" sz="quarter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  <a:t>3</a:t>
            </a:fld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</p:txBody>
      </p:sp>
      <p:sp>
        <p:nvSpPr>
          <p:cNvPr id="921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220" name="Rectangle 2"/>
          <p:cNvSpPr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/>
          </p:cNvSpPr>
          <p:nvPr>
            <p:ph type="sldNum" sz="quarter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  <a:t>4</a:t>
            </a:fld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</p:txBody>
      </p:sp>
      <p:sp>
        <p:nvSpPr>
          <p:cNvPr id="11267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268" name="Rectangle 2"/>
          <p:cNvSpPr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/>
          </p:cNvSpPr>
          <p:nvPr>
            <p:ph type="sldNum" sz="quarter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  <a:t>5</a:t>
            </a:fld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</p:txBody>
      </p:sp>
      <p:sp>
        <p:nvSpPr>
          <p:cNvPr id="133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316" name="Rectangle 2"/>
          <p:cNvSpPr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/>
          </p:cNvSpPr>
          <p:nvPr>
            <p:ph type="sldNum" sz="quarter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  <a:t>6</a:t>
            </a:fld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</p:txBody>
      </p:sp>
      <p:sp>
        <p:nvSpPr>
          <p:cNvPr id="1536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364" name="Rectangle 2"/>
          <p:cNvSpPr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/>
          </p:cNvSpPr>
          <p:nvPr>
            <p:ph type="sldNum" sz="quarter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  <a:t>8</a:t>
            </a:fld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</p:txBody>
      </p:sp>
      <p:sp>
        <p:nvSpPr>
          <p:cNvPr id="1945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60" name="Rectangle 2"/>
          <p:cNvSpPr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/>
          </p:cNvSpPr>
          <p:nvPr>
            <p:ph type="sldNum" sz="quarter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  <a:t>9</a:t>
            </a:fld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</p:txBody>
      </p:sp>
      <p:sp>
        <p:nvSpPr>
          <p:cNvPr id="21507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1508" name="Rectangle 2"/>
          <p:cNvSpPr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/>
          </p:cNvSpPr>
          <p:nvPr>
            <p:ph type="sldNum" sz="quarter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  <a:t>10</a:t>
            </a:fld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</p:txBody>
      </p:sp>
      <p:sp>
        <p:nvSpPr>
          <p:cNvPr id="2355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3556" name="Rectangle 2"/>
          <p:cNvSpPr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604963"/>
            <a:ext cx="2741084" cy="3975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4963"/>
            <a:ext cx="8026400" cy="3975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130425"/>
            <a:ext cx="10361084" cy="14684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382684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0201"/>
            <a:ext cx="53848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39"/>
            <a:ext cx="2741084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4963"/>
            <a:ext cx="5382684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4963"/>
            <a:ext cx="5384800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0" tIns="69088" rIns="0" bIns="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 /><Relationship Id="rId3" Type="http://schemas.openxmlformats.org/officeDocument/2006/relationships/slideLayout" Target="../slideLayouts/slideLayout15.xml" /><Relationship Id="rId7" Type="http://schemas.openxmlformats.org/officeDocument/2006/relationships/slideLayout" Target="../slideLayouts/slideLayout19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4.xml" /><Relationship Id="rId1" Type="http://schemas.openxmlformats.org/officeDocument/2006/relationships/slideLayout" Target="../slideLayouts/slideLayout13.xml" /><Relationship Id="rId6" Type="http://schemas.openxmlformats.org/officeDocument/2006/relationships/slideLayout" Target="../slideLayouts/slideLayout18.xml" /><Relationship Id="rId11" Type="http://schemas.openxmlformats.org/officeDocument/2006/relationships/slideLayout" Target="../slideLayouts/slideLayout23.xml" /><Relationship Id="rId5" Type="http://schemas.openxmlformats.org/officeDocument/2006/relationships/slideLayout" Target="../slideLayouts/slideLayout17.xml" /><Relationship Id="rId10" Type="http://schemas.openxmlformats.org/officeDocument/2006/relationships/slideLayout" Target="../slideLayouts/slideLayout22.xml" /><Relationship Id="rId4" Type="http://schemas.openxmlformats.org/officeDocument/2006/relationships/slideLayout" Target="../slideLayouts/slideLayout16.xml" /><Relationship Id="rId9" Type="http://schemas.openxmlformats.org/officeDocument/2006/relationships/slideLayout" Target="../slideLayouts/slideLayout2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>
          <a:xfrm>
            <a:off x="914400" y="2130425"/>
            <a:ext cx="10361613" cy="14684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GB" altLang="en-US" dirty="0"/>
              <a:t>Click to edit Master title style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609600" y="6356350"/>
            <a:ext cx="2843213" cy="363538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200">
                <a:solidFill>
                  <a:srgbClr val="8B8B8B"/>
                </a:solidFill>
                <a:latin typeface="+mn-lt"/>
                <a:ea typeface="DejaVu Sans" charset="0"/>
                <a:cs typeface="DejaVu Sans" charset="0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</a:p>
        </p:txBody>
      </p:sp>
      <p:sp>
        <p:nvSpPr>
          <p:cNvPr id="1028" name="Text Box 3"/>
          <p:cNvSpPr txBox="1"/>
          <p:nvPr/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8737600" y="6356350"/>
            <a:ext cx="2843213" cy="363538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Times New Roman" panose="02020603050405020304" pitchFamily="18" charset="0"/>
              <a:defRPr sz="1200">
                <a:solidFill>
                  <a:srgbClr val="8B8B8B"/>
                </a:solidFill>
                <a:latin typeface="Calibri" panose="020F0502020204030204" charset="0"/>
                <a:ea typeface="DejaVu Sans"/>
              </a:defRPr>
            </a:lvl1pPr>
          </a:lstStyle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  <p:sp>
        <p:nvSpPr>
          <p:cNvPr id="1030" name="Rectangle 5"/>
          <p:cNvSpPr>
            <a:spLocks noGrp="1"/>
          </p:cNvSpPr>
          <p:nvPr>
            <p:ph type="body" idx="1"/>
          </p:nvPr>
        </p:nvSpPr>
        <p:spPr>
          <a:xfrm>
            <a:off x="609600" y="1604963"/>
            <a:ext cx="10971213" cy="3975100"/>
          </a:xfrm>
          <a:prstGeom prst="rect">
            <a:avLst/>
          </a:prstGeom>
          <a:noFill/>
          <a:ln w="9525">
            <a:noFill/>
          </a:ln>
        </p:spPr>
        <p:txBody>
          <a:bodyPr lIns="0" tIns="69088" rIns="0" bIns="0"/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3000"/>
        </a:lnSpc>
        <a:spcBef>
          <a:spcPts val="114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14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GB" altLang="en-US" dirty="0"/>
              <a:t>Click to edit Master title style</a:t>
            </a:r>
          </a:p>
        </p:txBody>
      </p:sp>
      <p:sp>
        <p:nvSpPr>
          <p:cNvPr id="2051" name="Rectangle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1213" cy="4524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GB" altLang="en-US" dirty="0"/>
              <a:t>Click to edit Master text styles</a:t>
            </a:r>
          </a:p>
          <a:p>
            <a:pPr lvl="1"/>
            <a:r>
              <a:rPr lang="en-GB" altLang="en-US" dirty="0"/>
              <a:t>Second level</a:t>
            </a:r>
          </a:p>
          <a:p>
            <a:pPr lvl="2"/>
            <a:r>
              <a:rPr lang="en-GB" altLang="en-US" dirty="0"/>
              <a:t>Third level</a:t>
            </a:r>
          </a:p>
          <a:p>
            <a:pPr lvl="3"/>
            <a:r>
              <a:rPr lang="en-GB" altLang="en-US" dirty="0"/>
              <a:t>Fourth level</a:t>
            </a:r>
          </a:p>
          <a:p>
            <a:pPr lvl="4"/>
            <a:r>
              <a:rPr lang="en-GB" altLang="en-US" dirty="0"/>
              <a:t>Fifth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09600" y="6356350"/>
            <a:ext cx="2843213" cy="363538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200">
                <a:solidFill>
                  <a:srgbClr val="8B8B8B"/>
                </a:solidFill>
                <a:latin typeface="+mn-lt"/>
                <a:ea typeface="DejaVu Sans" charset="0"/>
                <a:cs typeface="DejaVu Sans" charset="0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</a:p>
        </p:txBody>
      </p:sp>
      <p:sp>
        <p:nvSpPr>
          <p:cNvPr id="2053" name="Text Box 4"/>
          <p:cNvSpPr txBox="1"/>
          <p:nvPr/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37600" y="6356350"/>
            <a:ext cx="2843213" cy="363538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Times New Roman" panose="02020603050405020304" pitchFamily="18" charset="0"/>
              <a:defRPr sz="1200">
                <a:solidFill>
                  <a:srgbClr val="8B8B8B"/>
                </a:solidFill>
                <a:latin typeface="Calibri" panose="020F0502020204030204" charset="0"/>
                <a:ea typeface="DejaVu Sans"/>
              </a:defRPr>
            </a:lvl1pPr>
          </a:lstStyle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/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3000"/>
        </a:lnSpc>
        <a:spcBef>
          <a:spcPts val="114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Relationship Id="rId4" Type="http://schemas.openxmlformats.org/officeDocument/2006/relationships/image" Target="../media/image2.jpe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6.xml" /><Relationship Id="rId5" Type="http://schemas.openxmlformats.org/officeDocument/2006/relationships/image" Target="../media/image3.jpeg" /><Relationship Id="rId4" Type="http://schemas.openxmlformats.org/officeDocument/2006/relationships/image" Target="../media/image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2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2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2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2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2.jpe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6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2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2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/>
          </p:cNvSpPr>
          <p:nvPr>
            <p:ph type="subTitle"/>
          </p:nvPr>
        </p:nvSpPr>
        <p:spPr>
          <a:xfrm>
            <a:off x="95250" y="5285105"/>
            <a:ext cx="4228465" cy="1437005"/>
          </a:xfrm>
          <a:solidFill>
            <a:srgbClr val="FFFFFF">
              <a:alpha val="100000"/>
            </a:srgbClr>
          </a:solidFill>
        </p:spPr>
        <p:txBody>
          <a:bodyPr vert="horz" wrap="square" lIns="91440" tIns="45720" rIns="91440" bIns="45720" anchor="t" anchorCtr="0"/>
          <a:lstStyle>
            <a:lvl1pPr marL="0" lvl="0" indent="0"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  <a:lvl2pPr marL="457200" lvl="1" indent="0"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2pPr>
            <a:lvl3pPr marL="914400" lvl="2" indent="0"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3pPr>
            <a:lvl4pPr marL="1371600" lvl="3" indent="0"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4pPr>
            <a:lvl5pPr marL="1828800" lvl="4" indent="0"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5pPr>
          </a:lstStyle>
          <a:p>
            <a:pPr lvl="0" algn="just" defTabSz="457200" eaLnBrk="1" hangingPunct="1">
              <a:lnSpc>
                <a:spcPct val="100000"/>
              </a:lnSpc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lang="en-I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BY:</a:t>
            </a:r>
          </a:p>
          <a:p>
            <a:pPr lvl="0" algn="just" defTabSz="457200" eaLnBrk="1" hangingPunct="1">
              <a:lnSpc>
                <a:spcPct val="100000"/>
              </a:lnSpc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DEEPIKA S</a:t>
            </a:r>
          </a:p>
          <a:p>
            <a:pPr lvl="0" algn="just" defTabSz="457200" eaLnBrk="1" hangingPunct="1">
              <a:lnSpc>
                <a:spcPct val="100000"/>
              </a:lnSpc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23038117104220</a:t>
            </a:r>
            <a:r>
              <a:rPr lang="en-I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I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99" name="Rectangle 2"/>
          <p:cNvSpPr/>
          <p:nvPr/>
        </p:nvSpPr>
        <p:spPr>
          <a:xfrm>
            <a:off x="1679575" y="-1684337"/>
            <a:ext cx="3543300" cy="35147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4100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5" y="73025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1" name="Rectangle 4"/>
          <p:cNvSpPr/>
          <p:nvPr/>
        </p:nvSpPr>
        <p:spPr>
          <a:xfrm>
            <a:off x="1382713" y="236538"/>
            <a:ext cx="9424987" cy="950595"/>
          </a:xfrm>
          <a:prstGeom prst="rect">
            <a:avLst/>
          </a:prstGeom>
          <a:noFill/>
          <a:ln w="9525">
            <a:noFill/>
          </a:ln>
        </p:spPr>
        <p:txBody>
          <a:bodyPr lIns="90000" tIns="45000" rIns="90000" bIns="45000">
            <a:spAutoFit/>
          </a:bodyPr>
          <a:lstStyle/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K.RAMAKRISHNAN COLLEGE OF TECHNOLOGY</a:t>
            </a:r>
          </a:p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(AUTONOMOUS), TRICHY.</a:t>
            </a:r>
            <a:endParaRPr lang="en-US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102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6438" y="160338"/>
            <a:ext cx="1154112" cy="1103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1"/>
          <p:cNvSpPr txBox="1">
            <a:spLocks noChangeArrowheads="1"/>
          </p:cNvSpPr>
          <p:nvPr/>
        </p:nvSpPr>
        <p:spPr bwMode="auto">
          <a:xfrm>
            <a:off x="8450580" y="5203190"/>
            <a:ext cx="3528060" cy="14541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 marL="342900" indent="-342900" algn="l" defTabSz="457200" rtl="0" eaLnBrk="0" fontAlgn="base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3000"/>
              </a:lnSpc>
              <a:spcBef>
                <a:spcPts val="11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lnSpc>
                <a:spcPct val="8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lnSpc>
                <a:spcPct val="8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lnSpc>
                <a:spcPct val="8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lnSpc>
                <a:spcPct val="8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SUPERVISOR</a:t>
            </a: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Mr. M. Saravanan, M.E.,</a:t>
            </a: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AP/CSE.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104" name="TextBox 3"/>
          <p:cNvSpPr txBox="1"/>
          <p:nvPr/>
        </p:nvSpPr>
        <p:spPr>
          <a:xfrm>
            <a:off x="3048000" y="2571750"/>
            <a:ext cx="6546850" cy="1506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ctr" defTabSz="457200" eaLnBrk="1" hangingPunct="1"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DISASTER MANAGEMENT SYSTEM</a:t>
            </a:r>
            <a:endParaRPr lang="en-US" altLang="en-IN" sz="4000" b="1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sp>
        <p:nvSpPr>
          <p:cNvPr id="22531" name="Text Box 2"/>
          <p:cNvSpPr txBox="1"/>
          <p:nvPr/>
        </p:nvSpPr>
        <p:spPr>
          <a:xfrm>
            <a:off x="0" y="1220788"/>
            <a:ext cx="12187238" cy="56372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defTabSz="457200" rtl="0" eaLnBrk="0" fontAlgn="base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3000"/>
              </a:lnSpc>
              <a:spcBef>
                <a:spcPts val="11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3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2532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75" y="57150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3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125" y="117475"/>
            <a:ext cx="1154113" cy="11033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8847455" y="8083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3688B7-CF12-E714-23F2-10A0D80487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86" y="1779587"/>
            <a:ext cx="7677048" cy="471487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/>
          </p:cNvSpPr>
          <p:nvPr>
            <p:ph type="title"/>
          </p:nvPr>
        </p:nvSpPr>
        <p:spPr>
          <a:xfrm>
            <a:off x="1774825" y="2492375"/>
            <a:ext cx="8229600" cy="760413"/>
          </a:xfrm>
        </p:spPr>
        <p:txBody>
          <a:bodyPr vert="horz" wrap="square" lIns="91440" tIns="45720" rIns="91440" bIns="45720" anchor="ctr" anchorCtr="0"/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?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/>
          </p:cNvSpPr>
          <p:nvPr>
            <p:ph type="title"/>
          </p:nvPr>
        </p:nvSpPr>
        <p:spPr>
          <a:xfrm>
            <a:off x="1981200" y="190500"/>
            <a:ext cx="8229600" cy="758825"/>
          </a:xfrm>
        </p:spPr>
        <p:txBody>
          <a:bodyPr vert="horz" wrap="square" lIns="91440" tIns="45720" rIns="91440" bIns="45720" anchor="ctr" anchorCtr="0"/>
          <a:lstStyle/>
          <a:p>
            <a:pPr algn="ctr" defTabSz="457200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OVERVIEW</a:t>
            </a:r>
            <a:endParaRPr lang="en-US" altLang="en-US" sz="3000" b="1" dirty="0">
              <a:solidFill>
                <a:srgbClr val="FF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47" name="Text Box 2"/>
          <p:cNvSpPr txBox="1"/>
          <p:nvPr/>
        </p:nvSpPr>
        <p:spPr>
          <a:xfrm>
            <a:off x="623888" y="1412875"/>
            <a:ext cx="11187112" cy="50403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defTabSz="457200" rtl="0" eaLnBrk="0" fontAlgn="base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3000"/>
              </a:lnSpc>
              <a:spcBef>
                <a:spcPts val="11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algn="just" defTabSz="457200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charset="0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457200" lvl="0" indent="-457200" algn="just" defTabSz="457200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charset="0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Introduction</a:t>
            </a:r>
          </a:p>
          <a:p>
            <a:pPr marL="457200" lvl="0" indent="-457200" algn="just" defTabSz="457200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charset="0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lvl="0" indent="-457200" algn="just" defTabSz="457200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charset="0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 (Programming concepts relevant to problem statement)</a:t>
            </a:r>
          </a:p>
          <a:p>
            <a:pPr marL="457200" lvl="0" indent="-457200" algn="just" defTabSz="457200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charset="0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the proposed system </a:t>
            </a:r>
          </a:p>
          <a:p>
            <a:pPr marL="457200" lvl="0" indent="-457200" algn="just" defTabSz="457200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charset="0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</a:t>
            </a:r>
          </a:p>
          <a:p>
            <a:pPr marL="0" lvl="0" indent="0" algn="just" defTabSz="457200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I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  M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erits </a:t>
            </a:r>
          </a:p>
          <a:p>
            <a:pPr marL="0" lvl="0" indent="0" algn="just" defTabSz="457200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I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 Result and Discussion </a:t>
            </a:r>
          </a:p>
          <a:p>
            <a:pPr marL="0" lvl="0" indent="0" algn="just" defTabSz="457200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I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endParaRPr lang="en-US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75" y="57150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125" y="117475"/>
            <a:ext cx="1154113" cy="1103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/>
          </p:cNvSpPr>
          <p:nvPr>
            <p:ph type="title"/>
          </p:nvPr>
        </p:nvSpPr>
        <p:spPr>
          <a:xfrm>
            <a:off x="1981200" y="190500"/>
            <a:ext cx="8229600" cy="758825"/>
          </a:xfrm>
        </p:spPr>
        <p:txBody>
          <a:bodyPr vert="horz" wrap="square" lIns="91440" tIns="45720" rIns="91440" bIns="45720" anchor="ctr" anchorCtr="0"/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195" name="Text Box 2"/>
          <p:cNvSpPr txBox="1"/>
          <p:nvPr/>
        </p:nvSpPr>
        <p:spPr>
          <a:xfrm>
            <a:off x="-317500" y="1572895"/>
            <a:ext cx="12263755" cy="483108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defTabSz="457200" rtl="0" eaLnBrk="0" fontAlgn="base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3000"/>
              </a:lnSpc>
              <a:spcBef>
                <a:spcPts val="11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143000" lvl="1" indent="-4572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charset="0"/>
              <a:buChar char="Ø"/>
            </a:pPr>
            <a:r>
              <a:rPr lang="en-I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</a:t>
            </a:r>
            <a:r>
              <a: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objective </a:t>
            </a:r>
            <a:r>
              <a:rPr lang="en-I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 to</a:t>
            </a: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create a centralized disaster management platform that allows for efficient reporting, tracking, and managing of disaster-related information, improving coordination and response times during emergencies.</a:t>
            </a:r>
          </a:p>
          <a:p>
            <a:pPr marL="1143000" lvl="1" indent="-4572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charset="0"/>
              <a:buChar char="Ø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design and implement a Java-based system that enhances disaster management by enabling real-time disaster reporting, efficient coordination of rescue teams, and effective resource allocation, ultimately improving the speed and effectiveness of emergency response during disasters.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4572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charset="0"/>
              <a:buChar char="Ø"/>
            </a:pP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685800" lvl="0" indent="-4572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charset="0"/>
              <a:buChar char="Ø"/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75" y="57150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125" y="117475"/>
            <a:ext cx="1154113" cy="1103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/>
          </p:cNvSpPr>
          <p:nvPr>
            <p:ph type="title"/>
          </p:nvPr>
        </p:nvSpPr>
        <p:spPr>
          <a:xfrm>
            <a:off x="1981200" y="190500"/>
            <a:ext cx="8229600" cy="758825"/>
          </a:xfrm>
        </p:spPr>
        <p:txBody>
          <a:bodyPr vert="horz" wrap="square" lIns="91440" tIns="45720" rIns="91440" bIns="45720" anchor="ctr" anchorCtr="0"/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INTRODUCTION</a:t>
            </a:r>
            <a:endParaRPr lang="en-US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43" name="Text Box 2"/>
          <p:cNvSpPr txBox="1"/>
          <p:nvPr/>
        </p:nvSpPr>
        <p:spPr>
          <a:xfrm>
            <a:off x="0" y="1220788"/>
            <a:ext cx="12187238" cy="56372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defTabSz="457200" rtl="0" eaLnBrk="0" fontAlgn="base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3000"/>
              </a:lnSpc>
              <a:spcBef>
                <a:spcPts val="11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creating a Disaster Management System that simplifies the management of disaster-related information. 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provides functionalities to record disasters, assign rescue teams, and retrieve stored data efficiently. 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aims to act as a centralized system for managing emergencies by reducing delays and improving decision-making.</a:t>
            </a:r>
          </a:p>
        </p:txBody>
      </p:sp>
      <p:pic>
        <p:nvPicPr>
          <p:cNvPr id="1024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75" y="57150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125" y="117475"/>
            <a:ext cx="1154113" cy="1103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/>
          </p:cNvSpPr>
          <p:nvPr>
            <p:ph type="title"/>
          </p:nvPr>
        </p:nvSpPr>
        <p:spPr>
          <a:xfrm>
            <a:off x="1981200" y="190500"/>
            <a:ext cx="8229600" cy="758825"/>
          </a:xfrm>
        </p:spPr>
        <p:txBody>
          <a:bodyPr vert="horz" wrap="square" lIns="91440" tIns="45720" rIns="91440" bIns="45720" anchor="ctr" anchorCtr="0"/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291" name="Text Box 2"/>
          <p:cNvSpPr txBox="1"/>
          <p:nvPr/>
        </p:nvSpPr>
        <p:spPr>
          <a:xfrm>
            <a:off x="-24765" y="1220788"/>
            <a:ext cx="12187238" cy="56372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defTabSz="457200" rtl="0" eaLnBrk="0" fontAlgn="base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3000"/>
              </a:lnSpc>
              <a:spcBef>
                <a:spcPts val="11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defTabSz="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Disaster management processes often suffer from:</a:t>
            </a:r>
          </a:p>
          <a:p>
            <a:pPr lvl="1" algn="just" defTabSz="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centralized systems for disaster reporting and rescue team management.</a:t>
            </a:r>
          </a:p>
          <a:p>
            <a:pPr lvl="1" algn="just" defTabSz="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Delays in communication and response time during emergencies.</a:t>
            </a:r>
          </a:p>
          <a:p>
            <a:pPr lvl="1" algn="just" defTabSz="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keeping track of resources and personnel involved in disaster response.</a:t>
            </a:r>
          </a:p>
          <a:p>
            <a:pPr marL="457200" lvl="1" indent="0" algn="just" defTabSz="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defTabSz="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solve these problems by implementing a system that allows users to:</a:t>
            </a:r>
          </a:p>
          <a:p>
            <a:pPr lvl="1" algn="just" defTabSz="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disasters in real-time.</a:t>
            </a:r>
          </a:p>
          <a:p>
            <a:pPr lvl="1" algn="just" defTabSz="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and track rescue teams.</a:t>
            </a:r>
          </a:p>
          <a:p>
            <a:pPr lvl="1" algn="just" defTabSz="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disaster and rescue data effectively.</a:t>
            </a:r>
          </a:p>
        </p:txBody>
      </p:sp>
      <p:pic>
        <p:nvPicPr>
          <p:cNvPr id="12292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75" y="57150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3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125" y="117475"/>
            <a:ext cx="1154113" cy="1103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/>
          </p:cNvSpPr>
          <p:nvPr>
            <p:ph type="title"/>
          </p:nvPr>
        </p:nvSpPr>
        <p:spPr>
          <a:xfrm>
            <a:off x="1981200" y="190500"/>
            <a:ext cx="8229600" cy="758825"/>
          </a:xfrm>
        </p:spPr>
        <p:txBody>
          <a:bodyPr vert="horz" wrap="square" lIns="91440" tIns="45720" rIns="91440" bIns="45720" anchor="ctr" anchorCtr="0"/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</a:t>
            </a:r>
            <a:endParaRPr lang="en-US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339" name="Text Box 2"/>
          <p:cNvSpPr txBox="1"/>
          <p:nvPr/>
        </p:nvSpPr>
        <p:spPr>
          <a:xfrm>
            <a:off x="551815" y="765175"/>
            <a:ext cx="11315700" cy="578929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defTabSz="457200" rtl="0" eaLnBrk="0" fontAlgn="base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3000"/>
              </a:lnSpc>
              <a:spcBef>
                <a:spcPts val="11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45720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defTabSz="45720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21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(OOP):</a:t>
            </a:r>
          </a:p>
          <a:p>
            <a:pPr lvl="1" algn="l" defTabSz="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575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Disaster, RescueTeam) and objects are used to model disaster and rescue data.</a:t>
            </a:r>
          </a:p>
          <a:p>
            <a:pPr marL="0" lvl="0" indent="0" algn="l" defTabSz="45720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Handling:</a:t>
            </a:r>
          </a:p>
          <a:p>
            <a:pPr lvl="1" algn="l" defTabSz="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Using ActionListener to handle button actions such as adding/viewing data.</a:t>
            </a:r>
          </a:p>
          <a:p>
            <a:pPr marL="0" lvl="0" indent="0" algn="l" defTabSz="45720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(GUI):</a:t>
            </a:r>
          </a:p>
          <a:p>
            <a:pPr lvl="1" algn="l" defTabSz="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Developed using Java AWT to create user-friendly forms and buttons.</a:t>
            </a:r>
          </a:p>
          <a:p>
            <a:pPr marL="0" lvl="0" indent="0" algn="l" defTabSz="45720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Collections Framework:</a:t>
            </a: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defTabSz="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ArrayList is used to store and manage disaster and rescue team data dynamically.</a:t>
            </a:r>
          </a:p>
          <a:p>
            <a:pPr marL="0" lvl="0" indent="0" algn="l" defTabSz="45720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Handling:</a:t>
            </a:r>
          </a:p>
          <a:p>
            <a:pPr lvl="1" algn="l" defTabSz="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Ensures robust handling of user input errors and system anomalies.</a:t>
            </a:r>
          </a:p>
          <a:p>
            <a:pPr marL="0" lvl="0" indent="0" algn="l" defTabSz="45720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40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75" y="57150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1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7570" y="45085"/>
            <a:ext cx="1154113" cy="1103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ARCHITECTURE OF THE PROPOSED</a:t>
            </a:r>
            <a:b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</a:t>
            </a:r>
            <a:endParaRPr lang="en-US" sz="360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</a:p>
        </p:txBody>
      </p:sp>
      <p:pic>
        <p:nvPicPr>
          <p:cNvPr id="16388" name="Picture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-27305"/>
            <a:ext cx="1068070" cy="10598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1" name="Picture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848975" y="25400"/>
            <a:ext cx="1460500" cy="1390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Flowchart: Terminator 6"/>
          <p:cNvSpPr/>
          <p:nvPr/>
        </p:nvSpPr>
        <p:spPr>
          <a:xfrm>
            <a:off x="5160010" y="1556385"/>
            <a:ext cx="1944370" cy="608965"/>
          </a:xfrm>
          <a:prstGeom prst="flowChartTerminator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IN" altLang="en-GB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     START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096000" y="2165350"/>
            <a:ext cx="0" cy="54356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traight Connector 11"/>
          <p:cNvCxnSpPr/>
          <p:nvPr/>
        </p:nvCxnSpPr>
        <p:spPr>
          <a:xfrm>
            <a:off x="776605" y="2708910"/>
            <a:ext cx="10657205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traight Arrow Connector 12"/>
          <p:cNvCxnSpPr/>
          <p:nvPr/>
        </p:nvCxnSpPr>
        <p:spPr>
          <a:xfrm>
            <a:off x="767715" y="2708910"/>
            <a:ext cx="8890" cy="50736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4" name="Flowchart: Process 13"/>
          <p:cNvSpPr/>
          <p:nvPr/>
        </p:nvSpPr>
        <p:spPr>
          <a:xfrm>
            <a:off x="47625" y="3195955"/>
            <a:ext cx="1875155" cy="539750"/>
          </a:xfrm>
          <a:prstGeom prst="flowChartProces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IN" altLang="en-GB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ADD DISASTER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137535" y="2725420"/>
            <a:ext cx="6350" cy="41529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6" name="Flowchart: Process 15"/>
          <p:cNvSpPr/>
          <p:nvPr/>
        </p:nvSpPr>
        <p:spPr>
          <a:xfrm>
            <a:off x="2135505" y="3157220"/>
            <a:ext cx="1821815" cy="531495"/>
          </a:xfrm>
          <a:prstGeom prst="flowChartProces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IN" altLang="en-GB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VIEW DETAILS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1415395" y="2708910"/>
            <a:ext cx="0" cy="431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8" name="Flowchart: Process 17"/>
          <p:cNvSpPr/>
          <p:nvPr/>
        </p:nvSpPr>
        <p:spPr>
          <a:xfrm>
            <a:off x="10848975" y="3131820"/>
            <a:ext cx="1151890" cy="432435"/>
          </a:xfrm>
          <a:prstGeom prst="flowChartProces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IN" altLang="en-GB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  EXIT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096000" y="2700020"/>
            <a:ext cx="0" cy="431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0" name="Straight Arrow Connector 19"/>
          <p:cNvCxnSpPr/>
          <p:nvPr/>
        </p:nvCxnSpPr>
        <p:spPr>
          <a:xfrm>
            <a:off x="8472170" y="2700020"/>
            <a:ext cx="0" cy="431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2" name="Flowchart: Process 21"/>
          <p:cNvSpPr/>
          <p:nvPr/>
        </p:nvSpPr>
        <p:spPr>
          <a:xfrm>
            <a:off x="4872355" y="3131820"/>
            <a:ext cx="2157730" cy="711200"/>
          </a:xfrm>
          <a:prstGeom prst="flowChartProces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IN" altLang="en-GB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ADD RESCUE TEAM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7536180" y="3131820"/>
            <a:ext cx="1821815" cy="728345"/>
          </a:xfrm>
          <a:prstGeom prst="flowChartProces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IN" altLang="en-GB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VIEW RESCUE TEAM</a:t>
            </a:r>
          </a:p>
        </p:txBody>
      </p:sp>
      <p:sp>
        <p:nvSpPr>
          <p:cNvPr id="24" name="Flowchart: Alternate Process 23"/>
          <p:cNvSpPr/>
          <p:nvPr/>
        </p:nvSpPr>
        <p:spPr>
          <a:xfrm>
            <a:off x="263525" y="4220845"/>
            <a:ext cx="3510280" cy="1656080"/>
          </a:xfrm>
          <a:prstGeom prst="flowChartAlternateProces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IN" altLang="en-GB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Enter Disaster Name</a:t>
            </a:r>
          </a:p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IN" altLang="en-GB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IN" altLang="en-GB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Enter Disaster Location</a:t>
            </a:r>
          </a:p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IN" altLang="en-GB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IN" altLang="en-GB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Enter Disaster Severity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58825" y="3748405"/>
            <a:ext cx="8890" cy="47625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6" name="Straight Arrow Connector 25"/>
          <p:cNvCxnSpPr/>
          <p:nvPr/>
        </p:nvCxnSpPr>
        <p:spPr>
          <a:xfrm flipV="1">
            <a:off x="3143885" y="3688080"/>
            <a:ext cx="0" cy="53276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8" name="Straight Arrow Connector 27"/>
          <p:cNvCxnSpPr/>
          <p:nvPr/>
        </p:nvCxnSpPr>
        <p:spPr>
          <a:xfrm>
            <a:off x="6033135" y="3860800"/>
            <a:ext cx="8890" cy="50736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9" name="Straight Arrow Connector 28"/>
          <p:cNvCxnSpPr/>
          <p:nvPr/>
        </p:nvCxnSpPr>
        <p:spPr>
          <a:xfrm flipV="1">
            <a:off x="8472170" y="3860800"/>
            <a:ext cx="0" cy="546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0" name="Flowchart: Alternate Process 29"/>
          <p:cNvSpPr/>
          <p:nvPr/>
        </p:nvSpPr>
        <p:spPr>
          <a:xfrm>
            <a:off x="5520055" y="4385310"/>
            <a:ext cx="3510280" cy="1299845"/>
          </a:xfrm>
          <a:prstGeom prst="flowChartAlternateProces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IN" altLang="en-GB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Enter Rescue Team</a:t>
            </a:r>
          </a:p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IN" altLang="en-GB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IN" altLang="en-GB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Enter Contact Number</a:t>
            </a:r>
          </a:p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IN" altLang="en-GB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IN" altLang="en-GB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1424920" y="3573145"/>
            <a:ext cx="8890" cy="122428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3" name="Flowchart: Terminator 32"/>
          <p:cNvSpPr/>
          <p:nvPr/>
        </p:nvSpPr>
        <p:spPr>
          <a:xfrm>
            <a:off x="10546080" y="4806315"/>
            <a:ext cx="1670685" cy="608965"/>
          </a:xfrm>
          <a:prstGeom prst="flowChartTerminator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IN" altLang="en-GB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     STOP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/>
          </p:cNvSpPr>
          <p:nvPr>
            <p:ph type="title"/>
          </p:nvPr>
        </p:nvSpPr>
        <p:spPr>
          <a:xfrm>
            <a:off x="1981200" y="190500"/>
            <a:ext cx="8229600" cy="758825"/>
          </a:xfrm>
        </p:spPr>
        <p:txBody>
          <a:bodyPr vert="horz" wrap="square" lIns="91440" tIns="45720" rIns="91440" bIns="45720" anchor="ctr" anchorCtr="0"/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sz="32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</a:t>
            </a:r>
            <a:endParaRPr lang="en-US" altLang="en-US" sz="3200" b="1" dirty="0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435" name="Text Box 2"/>
          <p:cNvSpPr txBox="1"/>
          <p:nvPr/>
        </p:nvSpPr>
        <p:spPr>
          <a:xfrm>
            <a:off x="191770" y="1052513"/>
            <a:ext cx="12187238" cy="56372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defTabSz="457200" rtl="0" eaLnBrk="0" fontAlgn="base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3000"/>
              </a:lnSpc>
              <a:spcBef>
                <a:spcPts val="11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defTabSz="45720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1.Add Disaster: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defTabSz="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Allows the user to input disaster details (type, location, and description).</a:t>
            </a:r>
          </a:p>
          <a:p>
            <a:pPr marL="0" lvl="0" indent="0" algn="just" defTabSz="45720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View Disaster:</a:t>
            </a:r>
          </a:p>
          <a:p>
            <a:pPr lvl="1" algn="just" defTabSz="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Displays all stored disasters with details like type, location, and description.</a:t>
            </a:r>
            <a:endParaRPr lang="en-US" alt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defTabSz="45720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 Rescue Team: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defTabSz="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Enables input of rescue team details (name, members, assigned location, and contact info).</a:t>
            </a:r>
          </a:p>
          <a:p>
            <a:pPr marL="0" lvl="0" indent="0" algn="just" defTabSz="45720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View Rescue Team:</a:t>
            </a:r>
          </a:p>
          <a:p>
            <a:pPr lvl="1" algn="just" defTabSz="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Displays all rescue teams and their assigned locations.</a:t>
            </a:r>
          </a:p>
          <a:p>
            <a:pPr marL="0" lvl="0" indent="0" algn="just" defTabSz="45720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Exit:</a:t>
            </a:r>
          </a:p>
          <a:p>
            <a:pPr lvl="1" algn="just" defTabSz="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Safely closes the application.</a:t>
            </a:r>
          </a:p>
        </p:txBody>
      </p:sp>
      <p:pic>
        <p:nvPicPr>
          <p:cNvPr id="1843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75" y="57150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7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125" y="117475"/>
            <a:ext cx="1154113" cy="1103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/>
          </p:cNvSpPr>
          <p:nvPr>
            <p:ph type="title"/>
          </p:nvPr>
        </p:nvSpPr>
        <p:spPr>
          <a:xfrm>
            <a:off x="1981200" y="190500"/>
            <a:ext cx="8229600" cy="758825"/>
          </a:xfrm>
        </p:spPr>
        <p:txBody>
          <a:bodyPr vert="horz" wrap="square" lIns="91440" tIns="45720" rIns="91440" bIns="45720" anchor="ctr" anchorCtr="0"/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MERITS</a:t>
            </a:r>
            <a:endParaRPr lang="en-US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483" name="Text Box 2"/>
          <p:cNvSpPr txBox="1"/>
          <p:nvPr/>
        </p:nvSpPr>
        <p:spPr>
          <a:xfrm>
            <a:off x="620395" y="1052830"/>
            <a:ext cx="12622530" cy="569468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defTabSz="457200" rtl="0" eaLnBrk="0" fontAlgn="base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3000"/>
              </a:lnSpc>
              <a:spcBef>
                <a:spcPts val="11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defTabSz="45720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</a:p>
          <a:p>
            <a:pPr lvl="1" algn="just" defTabSz="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an organized way to manage disaster-related information.</a:t>
            </a:r>
          </a:p>
          <a:p>
            <a:pPr marL="0" lvl="0" indent="0" algn="just" defTabSz="45720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I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User-Friendly:</a:t>
            </a:r>
          </a:p>
          <a:p>
            <a:pPr lvl="1" algn="just" defTabSz="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GUI ensures easy use by non-technical personnel.</a:t>
            </a:r>
          </a:p>
          <a:p>
            <a:pPr marL="0" lvl="0" indent="0" algn="just" defTabSz="45720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I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Updates:</a:t>
            </a:r>
          </a:p>
          <a:p>
            <a:pPr lvl="1" algn="just" defTabSz="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Disaster reports and rescue team details can be updated dynamically.</a:t>
            </a:r>
          </a:p>
          <a:p>
            <a:pPr marL="0" lvl="0" indent="0" algn="just" defTabSz="45720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I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Modularity:</a:t>
            </a:r>
          </a:p>
          <a:p>
            <a:pPr lvl="1" algn="just" defTabSz="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 division into modules for easy maintenance and extension.</a:t>
            </a:r>
          </a:p>
          <a:p>
            <a:pPr marL="0" lvl="0" indent="0" algn="just" defTabSz="45720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I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Portability:</a:t>
            </a:r>
          </a:p>
          <a:p>
            <a:pPr lvl="1" algn="just" defTabSz="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Java-based application, it is platform-independent.</a:t>
            </a:r>
          </a:p>
        </p:txBody>
      </p:sp>
      <p:pic>
        <p:nvPicPr>
          <p:cNvPr id="2048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75" y="57150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125" y="117475"/>
            <a:ext cx="1154113" cy="1103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WenQuanYi Micro Hei"/>
        <a:cs typeface="WenQuanYi Micro Hei"/>
      </a:majorFont>
      <a:minorFont>
        <a:latin typeface="Calibri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WenQuanYi Micro Hei"/>
        <a:cs typeface="WenQuanYi Micro Hei"/>
      </a:majorFont>
      <a:minorFont>
        <a:latin typeface="Calibri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3422</Words>
  <Application>Microsoft Office PowerPoint</Application>
  <PresentationFormat>Widescreen</PresentationFormat>
  <Paragraphs>132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1_Office Theme</vt:lpstr>
      <vt:lpstr>PowerPoint Presentation</vt:lpstr>
      <vt:lpstr>PRESENTATION OVERVIEW</vt:lpstr>
      <vt:lpstr>OBJECTIVE</vt:lpstr>
      <vt:lpstr>PROJECT INTRODUCTION</vt:lpstr>
      <vt:lpstr>PROBLEM STATEMENT</vt:lpstr>
      <vt:lpstr>METHODOLOGIES</vt:lpstr>
      <vt:lpstr>ARCHITECTURE OF THE PROPOSED SYSTEM</vt:lpstr>
      <vt:lpstr>LIST OF MODULES</vt:lpstr>
      <vt:lpstr>MERITS</vt:lpstr>
      <vt:lpstr>RESULTS AND DISCUSSION</vt:lpstr>
      <vt:lpstr>QUERIES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Prithika Arumugam</dc:creator>
  <cp:lastModifiedBy>919342292191</cp:lastModifiedBy>
  <cp:revision>172</cp:revision>
  <dcterms:created xsi:type="dcterms:W3CDTF">2018-05-03T08:24:00Z</dcterms:created>
  <dcterms:modified xsi:type="dcterms:W3CDTF">2024-12-02T04:51:22Z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0</vt:r8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18</vt:r8>
  </property>
  <property fmtid="{D5CDD505-2E9C-101B-9397-08002B2CF9AE}" pid="12" name="ICV">
    <vt:lpwstr>3266C69709404D869F623FDCE52BA313_13</vt:lpwstr>
  </property>
  <property fmtid="{D5CDD505-2E9C-101B-9397-08002B2CF9AE}" pid="13" name="KSOProductBuildVer">
    <vt:lpwstr>1033-12.2.0.18911</vt:lpwstr>
  </property>
</Properties>
</file>