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3"/>
  </p:notesMasterIdLst>
  <p:sldIdLst>
    <p:sldId id="256" r:id="rId2"/>
    <p:sldId id="257" r:id="rId3"/>
    <p:sldId id="258" r:id="rId4"/>
    <p:sldId id="259" r:id="rId5"/>
    <p:sldId id="260" r:id="rId6"/>
    <p:sldId id="261" r:id="rId7"/>
    <p:sldId id="262" r:id="rId8"/>
    <p:sldId id="263" r:id="rId9"/>
    <p:sldId id="270" r:id="rId10"/>
    <p:sldId id="265" r:id="rId11"/>
    <p:sldId id="267" r:id="rId12"/>
    <p:sldId id="268" r:id="rId13"/>
    <p:sldId id="269" r:id="rId14"/>
    <p:sldId id="266" r:id="rId15"/>
    <p:sldId id="271" r:id="rId16"/>
    <p:sldId id="272" r:id="rId17"/>
    <p:sldId id="273" r:id="rId18"/>
    <p:sldId id="274" r:id="rId19"/>
    <p:sldId id="275" r:id="rId20"/>
    <p:sldId id="276" r:id="rId21"/>
    <p:sldId id="278" r:id="rId22"/>
    <p:sldId id="279" r:id="rId23"/>
    <p:sldId id="280" r:id="rId24"/>
    <p:sldId id="281" r:id="rId25"/>
    <p:sldId id="283" r:id="rId26"/>
    <p:sldId id="277" r:id="rId27"/>
    <p:sldId id="289" r:id="rId28"/>
    <p:sldId id="285" r:id="rId29"/>
    <p:sldId id="286" r:id="rId30"/>
    <p:sldId id="287"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71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5B73C2-0F45-45C9-BACA-47A4D36E3DFD}" type="datetimeFigureOut">
              <a:rPr lang="en-US" smtClean="0"/>
              <a:t>9/1/2018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B4F90E-368E-4366-885D-8A6B353FE1CB}" type="slidenum">
              <a:rPr lang="en-US" smtClean="0"/>
              <a:t>‹#›</a:t>
            </a:fld>
            <a:endParaRPr lang="en-US"/>
          </a:p>
        </p:txBody>
      </p:sp>
    </p:spTree>
    <p:extLst>
      <p:ext uri="{BB962C8B-B14F-4D97-AF65-F5344CB8AC3E}">
        <p14:creationId xmlns:p14="http://schemas.microsoft.com/office/powerpoint/2010/main" val="41610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B4F90E-368E-4366-885D-8A6B353FE1CB}" type="slidenum">
              <a:rPr lang="en-US" smtClean="0"/>
              <a:t>28</a:t>
            </a:fld>
            <a:endParaRPr lang="en-US"/>
          </a:p>
        </p:txBody>
      </p:sp>
    </p:spTree>
    <p:extLst>
      <p:ext uri="{BB962C8B-B14F-4D97-AF65-F5344CB8AC3E}">
        <p14:creationId xmlns:p14="http://schemas.microsoft.com/office/powerpoint/2010/main" val="2723176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ED1AFC0F-3F04-422F-8AD5-05355EDA6C4D}" type="datetimeFigureOut">
              <a:rPr lang="en-US" smtClean="0"/>
              <a:t>9/1/2018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0B9BA70-7ACF-49D8-827C-C19A71F9A539}"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1AFC0F-3F04-422F-8AD5-05355EDA6C4D}" type="datetimeFigureOut">
              <a:rPr lang="en-US" smtClean="0"/>
              <a:t>9/1/2018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B9BA70-7ACF-49D8-827C-C19A71F9A5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1AFC0F-3F04-422F-8AD5-05355EDA6C4D}" type="datetimeFigureOut">
              <a:rPr lang="en-US" smtClean="0"/>
              <a:t>9/1/2018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B9BA70-7ACF-49D8-827C-C19A71F9A5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D1AFC0F-3F04-422F-8AD5-05355EDA6C4D}" type="datetimeFigureOut">
              <a:rPr lang="en-US" smtClean="0"/>
              <a:t>9/1/2018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B9BA70-7ACF-49D8-827C-C19A71F9A5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D1AFC0F-3F04-422F-8AD5-05355EDA6C4D}" type="datetimeFigureOut">
              <a:rPr lang="en-US" smtClean="0"/>
              <a:t>9/1/2018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0B9BA70-7ACF-49D8-827C-C19A71F9A539}"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D1AFC0F-3F04-422F-8AD5-05355EDA6C4D}" type="datetimeFigureOut">
              <a:rPr lang="en-US" smtClean="0"/>
              <a:t>9/1/2018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B9BA70-7ACF-49D8-827C-C19A71F9A53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D1AFC0F-3F04-422F-8AD5-05355EDA6C4D}" type="datetimeFigureOut">
              <a:rPr lang="en-US" smtClean="0"/>
              <a:t>9/1/2018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0B9BA70-7ACF-49D8-827C-C19A71F9A5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D1AFC0F-3F04-422F-8AD5-05355EDA6C4D}" type="datetimeFigureOut">
              <a:rPr lang="en-US" smtClean="0"/>
              <a:t>9/1/2018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0B9BA70-7ACF-49D8-827C-C19A71F9A5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ED1AFC0F-3F04-422F-8AD5-05355EDA6C4D}" type="datetimeFigureOut">
              <a:rPr lang="en-US" smtClean="0"/>
              <a:t>9/1/2018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0B9BA70-7ACF-49D8-827C-C19A71F9A539}"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D1AFC0F-3F04-422F-8AD5-05355EDA6C4D}" type="datetimeFigureOut">
              <a:rPr lang="en-US" smtClean="0"/>
              <a:t>9/1/2018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B9BA70-7ACF-49D8-827C-C19A71F9A5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D1AFC0F-3F04-422F-8AD5-05355EDA6C4D}" type="datetimeFigureOut">
              <a:rPr lang="en-US" smtClean="0"/>
              <a:t>9/1/2018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0B9BA70-7ACF-49D8-827C-C19A71F9A539}"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D1AFC0F-3F04-422F-8AD5-05355EDA6C4D}" type="datetimeFigureOut">
              <a:rPr lang="en-US" smtClean="0"/>
              <a:t>9/1/2018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0B9BA70-7ACF-49D8-827C-C19A71F9A539}"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5400"/>
            <a:ext cx="6172200" cy="1702160"/>
          </a:xfrm>
        </p:spPr>
        <p:txBody>
          <a:bodyPr>
            <a:normAutofit/>
          </a:bodyPr>
          <a:lstStyle/>
          <a:p>
            <a:r>
              <a:rPr lang="en-US" dirty="0" smtClean="0"/>
              <a:t>BIG DATA – HADOOP AND COMPONENTS</a:t>
            </a:r>
            <a:endParaRPr lang="en-US" dirty="0"/>
          </a:p>
        </p:txBody>
      </p:sp>
      <p:sp>
        <p:nvSpPr>
          <p:cNvPr id="3" name="Subtitle 2"/>
          <p:cNvSpPr>
            <a:spLocks noGrp="1"/>
          </p:cNvSpPr>
          <p:nvPr>
            <p:ph type="subTitle" idx="1"/>
          </p:nvPr>
        </p:nvSpPr>
        <p:spPr>
          <a:xfrm>
            <a:off x="1371600" y="4724400"/>
            <a:ext cx="7406640" cy="1752600"/>
          </a:xfrm>
        </p:spPr>
        <p:txBody>
          <a:bodyPr>
            <a:normAutofit/>
          </a:bodyPr>
          <a:lstStyle/>
          <a:p>
            <a:r>
              <a:rPr lang="en-US" dirty="0" smtClean="0"/>
              <a:t>BY:</a:t>
            </a:r>
          </a:p>
          <a:p>
            <a:r>
              <a:rPr lang="en-US" dirty="0" smtClean="0"/>
              <a:t>DEEPIKA DHANAJAYAN</a:t>
            </a:r>
            <a:endParaRPr lang="en-US" dirty="0"/>
          </a:p>
        </p:txBody>
      </p:sp>
    </p:spTree>
    <p:extLst>
      <p:ext uri="{BB962C8B-B14F-4D97-AF65-F5344CB8AC3E}">
        <p14:creationId xmlns:p14="http://schemas.microsoft.com/office/powerpoint/2010/main" val="11650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HADOOP ARCHITECTURE</a:t>
            </a:r>
            <a:endParaRPr lang="en-US" dirty="0"/>
          </a:p>
        </p:txBody>
      </p:sp>
      <p:sp>
        <p:nvSpPr>
          <p:cNvPr id="3" name="Content Placeholder 2"/>
          <p:cNvSpPr>
            <a:spLocks noGrp="1"/>
          </p:cNvSpPr>
          <p:nvPr>
            <p:ph idx="1"/>
          </p:nvPr>
        </p:nvSpPr>
        <p:spPr/>
        <p:txBody>
          <a:bodyPr/>
          <a:lstStyle/>
          <a:p>
            <a:pPr marL="82296" indent="0">
              <a:buNone/>
            </a:pPr>
            <a:endParaRPr lang="en-US" dirty="0"/>
          </a:p>
        </p:txBody>
      </p:sp>
      <p:pic>
        <p:nvPicPr>
          <p:cNvPr id="1026" name="Picture 2" descr="Hadoop High level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858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475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Apache </a:t>
            </a:r>
            <a:r>
              <a:rPr lang="en-US" dirty="0" err="1"/>
              <a:t>Hadoop</a:t>
            </a:r>
            <a:r>
              <a:rPr lang="en-US" dirty="0"/>
              <a:t> </a:t>
            </a:r>
            <a:r>
              <a:rPr lang="en-US" dirty="0" smtClean="0"/>
              <a:t>Module</a:t>
            </a:r>
            <a:endParaRPr lang="en-US" dirty="0"/>
          </a:p>
        </p:txBody>
      </p:sp>
      <p:sp>
        <p:nvSpPr>
          <p:cNvPr id="3" name="Content Placeholder 2"/>
          <p:cNvSpPr>
            <a:spLocks noGrp="1"/>
          </p:cNvSpPr>
          <p:nvPr>
            <p:ph idx="1"/>
          </p:nvPr>
        </p:nvSpPr>
        <p:spPr/>
        <p:txBody>
          <a:bodyPr>
            <a:normAutofit fontScale="92500" lnSpcReduction="10000"/>
          </a:bodyPr>
          <a:lstStyle/>
          <a:p>
            <a:r>
              <a:rPr lang="en-US" sz="2700" b="1" dirty="0" err="1" smtClean="0">
                <a:solidFill>
                  <a:srgbClr val="FFC000"/>
                </a:solidFill>
                <a:latin typeface="Times New Roman" pitchFamily="18" charset="0"/>
                <a:cs typeface="Times New Roman" pitchFamily="18" charset="0"/>
              </a:rPr>
              <a:t>Hadoop</a:t>
            </a:r>
            <a:r>
              <a:rPr lang="en-US" sz="2700" b="1" dirty="0" smtClean="0">
                <a:solidFill>
                  <a:srgbClr val="FFC000"/>
                </a:solidFill>
                <a:latin typeface="Times New Roman" pitchFamily="18" charset="0"/>
                <a:cs typeface="Times New Roman" pitchFamily="18" charset="0"/>
              </a:rPr>
              <a:t> </a:t>
            </a:r>
            <a:r>
              <a:rPr lang="en-US" sz="2700" b="1" dirty="0">
                <a:solidFill>
                  <a:srgbClr val="FFC000"/>
                </a:solidFill>
                <a:latin typeface="Times New Roman" pitchFamily="18" charset="0"/>
                <a:cs typeface="Times New Roman" pitchFamily="18" charset="0"/>
              </a:rPr>
              <a:t>Common</a:t>
            </a:r>
            <a:r>
              <a:rPr lang="en-US" sz="2700" b="1" dirty="0" smtClean="0">
                <a:solidFill>
                  <a:srgbClr val="FFC000"/>
                </a:solidFill>
                <a:latin typeface="Times New Roman" pitchFamily="18" charset="0"/>
                <a:cs typeface="Times New Roman" pitchFamily="18" charset="0"/>
              </a:rPr>
              <a:t>:</a:t>
            </a:r>
          </a:p>
          <a:p>
            <a:pPr marL="82296" indent="0">
              <a:buNone/>
            </a:pPr>
            <a:r>
              <a:rPr lang="en-US" sz="2700" b="1" dirty="0">
                <a:latin typeface="Times New Roman" pitchFamily="18" charset="0"/>
                <a:cs typeface="Times New Roman" pitchFamily="18" charset="0"/>
              </a:rPr>
              <a:t>	</a:t>
            </a:r>
            <a:r>
              <a:rPr lang="en-US" sz="2700" dirty="0">
                <a:latin typeface="Times New Roman" pitchFamily="18" charset="0"/>
                <a:cs typeface="Times New Roman" pitchFamily="18" charset="0"/>
              </a:rPr>
              <a:t> Includes the common utilities which supports the other </a:t>
            </a:r>
            <a:r>
              <a:rPr lang="en-US" sz="2700" dirty="0" err="1">
                <a:latin typeface="Times New Roman" pitchFamily="18" charset="0"/>
                <a:cs typeface="Times New Roman" pitchFamily="18" charset="0"/>
              </a:rPr>
              <a:t>Hadoop</a:t>
            </a:r>
            <a:r>
              <a:rPr lang="en-US" sz="2700" dirty="0">
                <a:latin typeface="Times New Roman" pitchFamily="18" charset="0"/>
                <a:cs typeface="Times New Roman" pitchFamily="18" charset="0"/>
              </a:rPr>
              <a:t> modules</a:t>
            </a:r>
          </a:p>
          <a:p>
            <a:r>
              <a:rPr lang="en-US" sz="2700" dirty="0" smtClean="0">
                <a:solidFill>
                  <a:srgbClr val="FFC000"/>
                </a:solidFill>
                <a:latin typeface="Times New Roman" pitchFamily="18" charset="0"/>
                <a:cs typeface="Times New Roman" pitchFamily="18" charset="0"/>
              </a:rPr>
              <a:t>HDFS:</a:t>
            </a:r>
          </a:p>
          <a:p>
            <a:pPr marL="82296" indent="0">
              <a:buNone/>
            </a:pPr>
            <a:r>
              <a:rPr lang="en-US" sz="2700" dirty="0">
                <a:solidFill>
                  <a:srgbClr val="FFC000"/>
                </a:solidFill>
                <a:latin typeface="Times New Roman" pitchFamily="18" charset="0"/>
                <a:cs typeface="Times New Roman" pitchFamily="18" charset="0"/>
              </a:rPr>
              <a:t>	</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Hadoop</a:t>
            </a:r>
            <a:r>
              <a:rPr lang="en-US" sz="2700" dirty="0">
                <a:latin typeface="Times New Roman" pitchFamily="18" charset="0"/>
                <a:cs typeface="Times New Roman" pitchFamily="18" charset="0"/>
              </a:rPr>
              <a:t> Distributed File System provides unrestricted, high-speed access to the data application.</a:t>
            </a:r>
          </a:p>
          <a:p>
            <a:r>
              <a:rPr lang="en-US" sz="2700" b="1" dirty="0" err="1" smtClean="0">
                <a:solidFill>
                  <a:srgbClr val="FFC000"/>
                </a:solidFill>
                <a:latin typeface="Times New Roman" pitchFamily="18" charset="0"/>
                <a:cs typeface="Times New Roman" pitchFamily="18" charset="0"/>
              </a:rPr>
              <a:t>Hadoop</a:t>
            </a:r>
            <a:r>
              <a:rPr lang="en-US" sz="2700" b="1" dirty="0" smtClean="0">
                <a:solidFill>
                  <a:srgbClr val="FFC000"/>
                </a:solidFill>
                <a:latin typeface="Times New Roman" pitchFamily="18" charset="0"/>
                <a:cs typeface="Times New Roman" pitchFamily="18" charset="0"/>
              </a:rPr>
              <a:t> YARN</a:t>
            </a:r>
          </a:p>
          <a:p>
            <a:pPr marL="82296" indent="0">
              <a:buNone/>
            </a:pPr>
            <a:r>
              <a:rPr lang="en-US" sz="2700" b="1" dirty="0">
                <a:latin typeface="Times New Roman" pitchFamily="18" charset="0"/>
                <a:cs typeface="Times New Roman" pitchFamily="18" charset="0"/>
              </a:rPr>
              <a:t>	</a:t>
            </a:r>
            <a:r>
              <a:rPr lang="en-US" sz="2300" dirty="0">
                <a:latin typeface="Times New Roman" pitchFamily="18" charset="0"/>
                <a:cs typeface="Times New Roman" pitchFamily="18" charset="0"/>
              </a:rPr>
              <a:t> This technology is basically used for scheduling of job and efficient management of the cluster resource.</a:t>
            </a:r>
          </a:p>
          <a:p>
            <a:r>
              <a:rPr lang="en-US" sz="2700" dirty="0" err="1" smtClean="0">
                <a:solidFill>
                  <a:srgbClr val="FFC000"/>
                </a:solidFill>
                <a:latin typeface="Times New Roman" pitchFamily="18" charset="0"/>
                <a:cs typeface="Times New Roman" pitchFamily="18" charset="0"/>
              </a:rPr>
              <a:t>MapReduce</a:t>
            </a:r>
            <a:r>
              <a:rPr lang="en-US" sz="2700" dirty="0" smtClean="0">
                <a:solidFill>
                  <a:srgbClr val="FFC000"/>
                </a:solidFill>
                <a:latin typeface="Times New Roman" pitchFamily="18" charset="0"/>
                <a:cs typeface="Times New Roman" pitchFamily="18" charset="0"/>
              </a:rPr>
              <a:t>:</a:t>
            </a:r>
            <a:r>
              <a:rPr lang="en-US" sz="2700" dirty="0">
                <a:solidFill>
                  <a:srgbClr val="FFC000"/>
                </a:solidFill>
                <a:latin typeface="Times New Roman" pitchFamily="18" charset="0"/>
                <a:cs typeface="Times New Roman" pitchFamily="18" charset="0"/>
              </a:rPr>
              <a:t> </a:t>
            </a:r>
            <a:endParaRPr lang="en-US" sz="2700" dirty="0" smtClean="0">
              <a:solidFill>
                <a:srgbClr val="FFC000"/>
              </a:solidFill>
              <a:latin typeface="Times New Roman" pitchFamily="18" charset="0"/>
              <a:cs typeface="Times New Roman" pitchFamily="18" charset="0"/>
            </a:endParaRPr>
          </a:p>
          <a:p>
            <a:pPr marL="82296" indent="0">
              <a:buNone/>
            </a:pPr>
            <a:r>
              <a:rPr lang="en-US" sz="2700" dirty="0">
                <a:latin typeface="Times New Roman" pitchFamily="18" charset="0"/>
                <a:cs typeface="Times New Roman" pitchFamily="18" charset="0"/>
              </a:rPr>
              <a:t>	</a:t>
            </a:r>
            <a:r>
              <a:rPr lang="en-US" sz="2700" dirty="0" smtClean="0">
                <a:latin typeface="Times New Roman" pitchFamily="18" charset="0"/>
                <a:cs typeface="Times New Roman" pitchFamily="18" charset="0"/>
              </a:rPr>
              <a:t>This </a:t>
            </a:r>
            <a:r>
              <a:rPr lang="en-US" sz="2700" dirty="0">
                <a:latin typeface="Times New Roman" pitchFamily="18" charset="0"/>
                <a:cs typeface="Times New Roman" pitchFamily="18" charset="0"/>
              </a:rPr>
              <a:t>is a highly efficient methodology for parallel processing of huge volumes of data.</a:t>
            </a:r>
          </a:p>
          <a:p>
            <a:endParaRPr lang="en-US" dirty="0"/>
          </a:p>
        </p:txBody>
      </p:sp>
    </p:spTree>
    <p:extLst>
      <p:ext uri="{BB962C8B-B14F-4D97-AF65-F5344CB8AC3E}">
        <p14:creationId xmlns:p14="http://schemas.microsoft.com/office/powerpoint/2010/main" val="216647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 1.X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2562225"/>
            <a:ext cx="5118100" cy="3457575"/>
          </a:xfrm>
        </p:spPr>
      </p:pic>
    </p:spTree>
    <p:extLst>
      <p:ext uri="{BB962C8B-B14F-4D97-AF65-F5344CB8AC3E}">
        <p14:creationId xmlns:p14="http://schemas.microsoft.com/office/powerpoint/2010/main" val="2166475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Architecture 1.x</a:t>
            </a:r>
          </a:p>
        </p:txBody>
      </p:sp>
      <p:sp>
        <p:nvSpPr>
          <p:cNvPr id="3" name="Content Placeholder 2"/>
          <p:cNvSpPr>
            <a:spLocks noGrp="1"/>
          </p:cNvSpPr>
          <p:nvPr>
            <p:ph idx="1"/>
          </p:nvPr>
        </p:nvSpPr>
        <p:spPr/>
        <p:txBody>
          <a:bodyPr>
            <a:normAutofit fontScale="62500" lnSpcReduction="20000"/>
          </a:bodyPr>
          <a:lstStyle/>
          <a:p>
            <a:pPr algn="just"/>
            <a:r>
              <a:rPr lang="en-US" dirty="0">
                <a:latin typeface="Times New Roman" pitchFamily="18" charset="0"/>
                <a:cs typeface="Times New Roman" pitchFamily="18" charset="0"/>
              </a:rPr>
              <a:t>It is only suitable for Batch Processing of Huge amount of Data, which is already in </a:t>
            </a:r>
            <a:r>
              <a:rPr lang="en-US" dirty="0" err="1">
                <a:latin typeface="Times New Roman" pitchFamily="18" charset="0"/>
                <a:cs typeface="Times New Roman" pitchFamily="18" charset="0"/>
              </a:rPr>
              <a:t>Hadoop</a:t>
            </a:r>
            <a:r>
              <a:rPr lang="en-US" dirty="0">
                <a:latin typeface="Times New Roman" pitchFamily="18" charset="0"/>
                <a:cs typeface="Times New Roman" pitchFamily="18" charset="0"/>
              </a:rPr>
              <a:t> System.</a:t>
            </a:r>
          </a:p>
          <a:p>
            <a:pPr algn="just"/>
            <a:r>
              <a:rPr lang="en-US" dirty="0">
                <a:latin typeface="Times New Roman" pitchFamily="18" charset="0"/>
                <a:cs typeface="Times New Roman" pitchFamily="18" charset="0"/>
              </a:rPr>
              <a:t>It is not suitable for Real-time Data Processing and data Streaming.</a:t>
            </a:r>
          </a:p>
          <a:p>
            <a:pPr algn="just"/>
            <a:r>
              <a:rPr lang="en-US" dirty="0">
                <a:latin typeface="Times New Roman" pitchFamily="18" charset="0"/>
                <a:cs typeface="Times New Roman" pitchFamily="18" charset="0"/>
              </a:rPr>
              <a:t>It supports up to </a:t>
            </a:r>
            <a:r>
              <a:rPr lang="en-US" b="1" dirty="0">
                <a:latin typeface="Times New Roman" pitchFamily="18" charset="0"/>
                <a:cs typeface="Times New Roman" pitchFamily="18" charset="0"/>
              </a:rPr>
              <a:t>4000 Nodes</a:t>
            </a:r>
            <a:r>
              <a:rPr lang="en-US" dirty="0">
                <a:latin typeface="Times New Roman" pitchFamily="18" charset="0"/>
                <a:cs typeface="Times New Roman" pitchFamily="18" charset="0"/>
              </a:rPr>
              <a:t> per Cluster.</a:t>
            </a:r>
          </a:p>
          <a:p>
            <a:pPr algn="just"/>
            <a:r>
              <a:rPr lang="en-US" dirty="0">
                <a:latin typeface="Times New Roman" pitchFamily="18" charset="0"/>
                <a:cs typeface="Times New Roman" pitchFamily="18" charset="0"/>
              </a:rPr>
              <a:t>It has a single component : Job Tracker to perform many activities like Resource Management, Job Scheduling, Job Monitoring, Re-scheduling Jobs etc.</a:t>
            </a:r>
          </a:p>
          <a:p>
            <a:pPr algn="just"/>
            <a:r>
              <a:rPr lang="en-US" dirty="0">
                <a:latin typeface="Times New Roman" pitchFamily="18" charset="0"/>
                <a:cs typeface="Times New Roman" pitchFamily="18" charset="0"/>
              </a:rPr>
              <a:t>Job Tracker is the single point of failure.</a:t>
            </a:r>
          </a:p>
          <a:p>
            <a:pPr algn="just"/>
            <a:r>
              <a:rPr lang="en-US" dirty="0">
                <a:latin typeface="Times New Roman" pitchFamily="18" charset="0"/>
                <a:cs typeface="Times New Roman" pitchFamily="18" charset="0"/>
              </a:rPr>
              <a:t>It does not support Multi-tenancy Support.</a:t>
            </a:r>
          </a:p>
          <a:p>
            <a:pPr algn="just"/>
            <a:r>
              <a:rPr lang="en-US" dirty="0">
                <a:latin typeface="Times New Roman" pitchFamily="18" charset="0"/>
                <a:cs typeface="Times New Roman" pitchFamily="18" charset="0"/>
              </a:rPr>
              <a:t>It supports only one Name Node and One Namespace per Cluster.</a:t>
            </a:r>
          </a:p>
          <a:p>
            <a:pPr algn="just"/>
            <a:r>
              <a:rPr lang="en-US" dirty="0">
                <a:latin typeface="Times New Roman" pitchFamily="18" charset="0"/>
                <a:cs typeface="Times New Roman" pitchFamily="18" charset="0"/>
              </a:rPr>
              <a:t>It runs only Map/Reduce jobs.</a:t>
            </a:r>
          </a:p>
          <a:p>
            <a:pPr algn="just"/>
            <a:r>
              <a:rPr lang="en-US" dirty="0">
                <a:latin typeface="Times New Roman" pitchFamily="18" charset="0"/>
                <a:cs typeface="Times New Roman" pitchFamily="18" charset="0"/>
              </a:rPr>
              <a:t>It follows Slots concept in HDFS to allocate Resources (Memory, RAM, CPU). It has static Map and Reduce Slots. That means once it assigns resources to Map/Reduce jobs, it cannot re-use them even though some slots are idle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66475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Architecture 2.x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2500" y="2014537"/>
            <a:ext cx="5924550" cy="3667125"/>
          </a:xfrm>
        </p:spPr>
      </p:pic>
    </p:spTree>
    <p:extLst>
      <p:ext uri="{BB962C8B-B14F-4D97-AF65-F5344CB8AC3E}">
        <p14:creationId xmlns:p14="http://schemas.microsoft.com/office/powerpoint/2010/main" val="2166475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Hadoop</a:t>
            </a:r>
            <a:r>
              <a:rPr lang="en-US" b="1" dirty="0"/>
              <a:t> 2.x YARN Benefits</a:t>
            </a:r>
            <a:endParaRPr lang="en-US" dirty="0"/>
          </a:p>
        </p:txBody>
      </p:sp>
      <p:sp>
        <p:nvSpPr>
          <p:cNvPr id="3" name="Content Placeholder 2"/>
          <p:cNvSpPr>
            <a:spLocks noGrp="1"/>
          </p:cNvSpPr>
          <p:nvPr>
            <p:ph idx="1"/>
          </p:nvPr>
        </p:nvSpPr>
        <p:spPr/>
        <p:txBody>
          <a:bodyPr/>
          <a:lstStyle/>
          <a:p>
            <a:pPr algn="just"/>
            <a:r>
              <a:rPr lang="en-US" dirty="0"/>
              <a:t>Highly Scalability</a:t>
            </a:r>
          </a:p>
          <a:p>
            <a:pPr algn="just"/>
            <a:r>
              <a:rPr lang="en-US" dirty="0"/>
              <a:t>Highly Availability</a:t>
            </a:r>
          </a:p>
          <a:p>
            <a:pPr algn="just"/>
            <a:r>
              <a:rPr lang="en-US" dirty="0"/>
              <a:t>Supports Multiple Programming Models</a:t>
            </a:r>
          </a:p>
          <a:p>
            <a:pPr algn="just"/>
            <a:r>
              <a:rPr lang="en-US" dirty="0"/>
              <a:t>Supports Multi-Tenancy</a:t>
            </a:r>
          </a:p>
          <a:p>
            <a:pPr algn="just"/>
            <a:r>
              <a:rPr lang="en-US" dirty="0"/>
              <a:t>Supports Multiple Namespaces</a:t>
            </a:r>
          </a:p>
          <a:p>
            <a:pPr algn="just"/>
            <a:r>
              <a:rPr lang="en-US" dirty="0"/>
              <a:t>Improved Cluster Utilization</a:t>
            </a:r>
          </a:p>
          <a:p>
            <a:pPr algn="just"/>
            <a:r>
              <a:rPr lang="en-US" dirty="0"/>
              <a:t>Supports Horizontal Scalability</a:t>
            </a:r>
          </a:p>
          <a:p>
            <a:endParaRPr lang="en-US" dirty="0"/>
          </a:p>
          <a:p>
            <a:endParaRPr lang="en-US" dirty="0"/>
          </a:p>
        </p:txBody>
      </p:sp>
    </p:spTree>
    <p:extLst>
      <p:ext uri="{BB962C8B-B14F-4D97-AF65-F5344CB8AC3E}">
        <p14:creationId xmlns:p14="http://schemas.microsoft.com/office/powerpoint/2010/main" val="917019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dirty="0"/>
              <a:t>HDFS (</a:t>
            </a:r>
            <a:r>
              <a:rPr lang="en-US" sz="3000" dirty="0" err="1"/>
              <a:t>Hadoop</a:t>
            </a:r>
            <a:r>
              <a:rPr lang="en-US" sz="3000" dirty="0"/>
              <a:t> Distributed File System)</a:t>
            </a:r>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cs typeface="Times New Roman" pitchFamily="18" charset="0"/>
              </a:rPr>
              <a:t>HDFS is the primary distributed storage used by </a:t>
            </a:r>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applications. </a:t>
            </a:r>
          </a:p>
          <a:p>
            <a:pPr algn="just"/>
            <a:r>
              <a:rPr lang="en-US" dirty="0" smtClean="0">
                <a:latin typeface="Times New Roman" pitchFamily="18" charset="0"/>
                <a:cs typeface="Times New Roman" pitchFamily="18" charset="0"/>
              </a:rPr>
              <a:t>A HDFS cluster primarily consists of a Name Node that manages the file system metadata and Data Nodes that store the actual data. </a:t>
            </a:r>
          </a:p>
          <a:p>
            <a:pPr algn="just"/>
            <a:r>
              <a:rPr lang="en-US" dirty="0" smtClean="0">
                <a:latin typeface="Times New Roman" pitchFamily="18" charset="0"/>
                <a:cs typeface="Times New Roman" pitchFamily="18" charset="0"/>
              </a:rPr>
              <a:t>Clients contact Name Node for file metadata or file modifications and perform actual file I/O directly with the Data Nodes.</a:t>
            </a:r>
          </a:p>
          <a:p>
            <a:pPr algn="just"/>
            <a:r>
              <a:rPr lang="en-US" dirty="0" err="1" smtClean="0">
                <a:latin typeface="Times New Roman" pitchFamily="18" charset="0"/>
                <a:cs typeface="Times New Roman" pitchFamily="18" charset="0"/>
              </a:rPr>
              <a:t>Hadoop</a:t>
            </a:r>
            <a:r>
              <a:rPr lang="en-US" dirty="0" smtClean="0">
                <a:latin typeface="Times New Roman" pitchFamily="18" charset="0"/>
                <a:cs typeface="Times New Roman" pitchFamily="18" charset="0"/>
              </a:rPr>
              <a:t>, including HDFS, is well suited for distributed storage and distributed processing using commodity hardware. </a:t>
            </a:r>
          </a:p>
          <a:p>
            <a:pPr algn="just"/>
            <a:r>
              <a:rPr lang="en-US" dirty="0" smtClean="0">
                <a:latin typeface="Times New Roman" pitchFamily="18" charset="0"/>
                <a:cs typeface="Times New Roman" pitchFamily="18" charset="0"/>
              </a:rPr>
              <a:t>It is fault tolerant, scalable, and extremely simple to expand.</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3481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HDFS Architecture</a:t>
            </a:r>
            <a:endParaRPr lang="en-US" dirty="0"/>
          </a:p>
        </p:txBody>
      </p:sp>
      <p:pic>
        <p:nvPicPr>
          <p:cNvPr id="4" name="Picture 2" descr="hadoop hdfs architecture tutoria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100" y="1447800"/>
            <a:ext cx="7499350" cy="4495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813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Name Node and Data Node</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HDFS has a master/slave architecture.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HDFS cluster consists of a single Name Node, a master server that manages the file system namespace and regulates access to files by clients. In addition, there are a number of Data Nodes, usually one per node in the cluster, which manage storage attached to the nodes that they run 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a:t>
            </a:r>
            <a:r>
              <a:rPr lang="en-US" b="1" dirty="0">
                <a:solidFill>
                  <a:srgbClr val="FF0000"/>
                </a:solidFill>
                <a:latin typeface="Times New Roman" pitchFamily="18" charset="0"/>
                <a:cs typeface="Times New Roman" pitchFamily="18" charset="0"/>
              </a:rPr>
              <a:t>Name Node </a:t>
            </a:r>
            <a:r>
              <a:rPr lang="en-US" dirty="0">
                <a:latin typeface="Times New Roman" pitchFamily="18" charset="0"/>
                <a:cs typeface="Times New Roman" pitchFamily="18" charset="0"/>
              </a:rPr>
              <a:t>executes file system namespace operations like opening, closing, and renaming files and directories. It also determines the mapping of blocks to Data Nodes. The Name Node is the arbitrator and repository for all HDFS metadata.</a:t>
            </a:r>
          </a:p>
          <a:p>
            <a:pPr algn="just"/>
            <a:r>
              <a:rPr lang="en-US" dirty="0">
                <a:latin typeface="Times New Roman" pitchFamily="18" charset="0"/>
                <a:cs typeface="Times New Roman" pitchFamily="18" charset="0"/>
              </a:rPr>
              <a:t>The </a:t>
            </a:r>
            <a:r>
              <a:rPr lang="en-US" b="1" dirty="0">
                <a:solidFill>
                  <a:srgbClr val="FF0000"/>
                </a:solidFill>
                <a:latin typeface="Times New Roman" pitchFamily="18" charset="0"/>
                <a:cs typeface="Times New Roman" pitchFamily="18" charset="0"/>
              </a:rPr>
              <a:t>Data Nodes </a:t>
            </a:r>
            <a:r>
              <a:rPr lang="en-US" dirty="0">
                <a:latin typeface="Times New Roman" pitchFamily="18" charset="0"/>
                <a:cs typeface="Times New Roman" pitchFamily="18" charset="0"/>
              </a:rPr>
              <a:t>are responsible for serving read and write requests from the file system’s clients. The Data Nodes also perform block creation, deletion, and replication upon instruction from the Name Node.</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34813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MAPREDUCE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dirty="0" err="1"/>
              <a:t>Mapreduce</a:t>
            </a:r>
            <a:r>
              <a:rPr lang="en-US" dirty="0"/>
              <a:t> is mainly a data processing component of </a:t>
            </a:r>
            <a:r>
              <a:rPr lang="en-US" dirty="0" err="1"/>
              <a:t>Hadoop</a:t>
            </a:r>
            <a:r>
              <a:rPr lang="en-US" dirty="0"/>
              <a:t>. </a:t>
            </a:r>
            <a:endParaRPr lang="en-US" dirty="0" smtClean="0"/>
          </a:p>
          <a:p>
            <a:r>
              <a:rPr lang="en-US" dirty="0" smtClean="0"/>
              <a:t>It </a:t>
            </a:r>
            <a:r>
              <a:rPr lang="en-US" dirty="0"/>
              <a:t>is a programming model for processing large number of data sets. It contains the task of data processing and distributes the particular tasks across the nodes. It consists of two phases –</a:t>
            </a:r>
          </a:p>
          <a:p>
            <a:pPr lvl="2"/>
            <a:r>
              <a:rPr lang="en-US" sz="3300" dirty="0"/>
              <a:t>Map</a:t>
            </a:r>
          </a:p>
          <a:p>
            <a:pPr lvl="2"/>
            <a:r>
              <a:rPr lang="en-US" sz="3300" dirty="0"/>
              <a:t>Reduce</a:t>
            </a:r>
          </a:p>
          <a:p>
            <a:r>
              <a:rPr lang="en-US" dirty="0"/>
              <a:t>Map converts a typical dataset into another set of data where individual elements are divided into key/value pairs.</a:t>
            </a:r>
          </a:p>
          <a:p>
            <a:r>
              <a:rPr lang="en-US" dirty="0"/>
              <a:t>Reduce task takes the output files from a map considering as an input and then integrate the data tuples into a smaller set of tuples. Always it is been executed after the map job is done.</a:t>
            </a:r>
          </a:p>
          <a:p>
            <a:endParaRPr lang="en-US" dirty="0"/>
          </a:p>
        </p:txBody>
      </p:sp>
      <p:pic>
        <p:nvPicPr>
          <p:cNvPr id="4" name="Picture 2" descr="Image result for mapredu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088" y="304800"/>
            <a:ext cx="2514600" cy="1038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81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0"/>
            <a:ext cx="7620000" cy="990600"/>
          </a:xfrm>
        </p:spPr>
        <p:txBody>
          <a:bodyPr/>
          <a:lstStyle/>
          <a:p>
            <a:pPr algn="ctr"/>
            <a:r>
              <a:rPr lang="en-US" dirty="0" smtClean="0"/>
              <a:t>Big data</a:t>
            </a:r>
            <a:endParaRPr lang="en-US" dirty="0"/>
          </a:p>
        </p:txBody>
      </p:sp>
      <p:sp>
        <p:nvSpPr>
          <p:cNvPr id="3" name="Subtitle 2"/>
          <p:cNvSpPr>
            <a:spLocks noGrp="1"/>
          </p:cNvSpPr>
          <p:nvPr>
            <p:ph type="subTitle" idx="1"/>
          </p:nvPr>
        </p:nvSpPr>
        <p:spPr>
          <a:xfrm>
            <a:off x="1066800" y="1600200"/>
            <a:ext cx="7391400" cy="4724400"/>
          </a:xfrm>
        </p:spPr>
        <p:txBody>
          <a:bodyPr>
            <a:normAutofit/>
          </a:bodyPr>
          <a:lstStyle/>
          <a:p>
            <a:pPr marL="342900" indent="-342900">
              <a:buFont typeface="Wingdings" pitchFamily="2" charset="2"/>
              <a:buChar char="q"/>
            </a:pPr>
            <a:r>
              <a:rPr lang="en-US" sz="2000" b="0" dirty="0">
                <a:solidFill>
                  <a:schemeClr val="tx1"/>
                </a:solidFill>
                <a:latin typeface="Times New Roman" pitchFamily="18" charset="0"/>
                <a:cs typeface="Times New Roman" pitchFamily="18" charset="0"/>
              </a:rPr>
              <a:t>Big data is </a:t>
            </a:r>
            <a:r>
              <a:rPr lang="en-US" sz="2000" b="0" dirty="0" smtClean="0">
                <a:solidFill>
                  <a:schemeClr val="tx1"/>
                </a:solidFill>
                <a:latin typeface="Times New Roman" pitchFamily="18" charset="0"/>
                <a:cs typeface="Times New Roman" pitchFamily="18" charset="0"/>
              </a:rPr>
              <a:t>data sets</a:t>
            </a:r>
            <a:r>
              <a:rPr lang="en-US" sz="2000" b="0" dirty="0">
                <a:solidFill>
                  <a:schemeClr val="tx1"/>
                </a:solidFill>
                <a:latin typeface="Times New Roman" pitchFamily="18" charset="0"/>
                <a:cs typeface="Times New Roman" pitchFamily="18" charset="0"/>
              </a:rPr>
              <a:t> that are so big and complex that traditional data-processing application software are inadequate to deal with them</a:t>
            </a:r>
            <a:r>
              <a:rPr lang="en-US" sz="2000" b="0" dirty="0" smtClean="0">
                <a:solidFill>
                  <a:schemeClr val="tx1"/>
                </a:solidFill>
                <a:latin typeface="Times New Roman" pitchFamily="18" charset="0"/>
                <a:cs typeface="Times New Roman" pitchFamily="18" charset="0"/>
              </a:rPr>
              <a:t>.</a:t>
            </a:r>
          </a:p>
          <a:p>
            <a:pPr marL="342900" indent="-342900">
              <a:buFont typeface="Wingdings" pitchFamily="2" charset="2"/>
              <a:buChar char="q"/>
            </a:pPr>
            <a:r>
              <a:rPr lang="en-US" sz="2000" b="0" dirty="0">
                <a:solidFill>
                  <a:schemeClr val="tx1"/>
                </a:solidFill>
                <a:latin typeface="Times New Roman" pitchFamily="18" charset="0"/>
                <a:cs typeface="Times New Roman" pitchFamily="18" charset="0"/>
              </a:rPr>
              <a:t>Big data challenges include capturing data, data storage, data analysis, search, sharing, transfer, visualization, querying, updating and information privacy.</a:t>
            </a:r>
          </a:p>
          <a:p>
            <a:pPr marL="342900" indent="-342900">
              <a:buFont typeface="Wingdings" pitchFamily="2" charset="2"/>
              <a:buChar char="q"/>
            </a:pPr>
            <a:r>
              <a:rPr lang="en-US" sz="2000" b="0" i="1" dirty="0" smtClean="0">
                <a:solidFill>
                  <a:schemeClr val="tx1"/>
                </a:solidFill>
                <a:latin typeface="Times New Roman" pitchFamily="18" charset="0"/>
                <a:cs typeface="Times New Roman" pitchFamily="18" charset="0"/>
              </a:rPr>
              <a:t>Big </a:t>
            </a:r>
            <a:r>
              <a:rPr lang="en-US" sz="2000" b="0" i="1" dirty="0">
                <a:solidFill>
                  <a:schemeClr val="tx1"/>
                </a:solidFill>
                <a:latin typeface="Times New Roman" pitchFamily="18" charset="0"/>
                <a:cs typeface="Times New Roman" pitchFamily="18" charset="0"/>
              </a:rPr>
              <a:t>Data</a:t>
            </a:r>
            <a:r>
              <a:rPr lang="en-US" sz="2000" b="0" dirty="0">
                <a:solidFill>
                  <a:schemeClr val="tx1"/>
                </a:solidFill>
                <a:latin typeface="Times New Roman" pitchFamily="18" charset="0"/>
                <a:cs typeface="Times New Roman" pitchFamily="18" charset="0"/>
              </a:rPr>
              <a:t> is a phrase used to mean a massive volume of both </a:t>
            </a:r>
            <a:r>
              <a:rPr lang="en-US" sz="2000" b="0" dirty="0" smtClean="0">
                <a:solidFill>
                  <a:schemeClr val="tx1"/>
                </a:solidFill>
                <a:latin typeface="Times New Roman" pitchFamily="18" charset="0"/>
                <a:cs typeface="Times New Roman" pitchFamily="18" charset="0"/>
              </a:rPr>
              <a:t>structured and unstructured data</a:t>
            </a:r>
          </a:p>
          <a:p>
            <a:pPr marL="342900" indent="-342900">
              <a:buFont typeface="Wingdings" pitchFamily="2" charset="2"/>
              <a:buChar char="q"/>
            </a:pPr>
            <a:r>
              <a:rPr lang="en-US" sz="2000" b="0" dirty="0" smtClean="0">
                <a:solidFill>
                  <a:schemeClr val="tx1"/>
                </a:solidFill>
                <a:latin typeface="Times New Roman" pitchFamily="18" charset="0"/>
                <a:cs typeface="Times New Roman" pitchFamily="18" charset="0"/>
              </a:rPr>
              <a:t>Big Data has the potential to help companies improve operations and make faster, more intelligent decisions.</a:t>
            </a:r>
          </a:p>
          <a:p>
            <a:pPr marL="342900" indent="-342900">
              <a:buFont typeface="Wingdings" pitchFamily="2" charset="2"/>
              <a:buChar char="q"/>
            </a:pPr>
            <a:r>
              <a:rPr lang="en-US" sz="2000" b="0" dirty="0" smtClean="0">
                <a:solidFill>
                  <a:schemeClr val="tx1"/>
                </a:solidFill>
                <a:latin typeface="Times New Roman" pitchFamily="18" charset="0"/>
                <a:cs typeface="Times New Roman" pitchFamily="18" charset="0"/>
              </a:rPr>
              <a:t>Quite simply, big data reflects the changing world we live in. The more things change, the more the changes are captured and recorded as data. </a:t>
            </a:r>
          </a:p>
        </p:txBody>
      </p:sp>
    </p:spTree>
    <p:extLst>
      <p:ext uri="{BB962C8B-B14F-4D97-AF65-F5344CB8AC3E}">
        <p14:creationId xmlns:p14="http://schemas.microsoft.com/office/powerpoint/2010/main" val="4218239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MapReduce</a:t>
            </a:r>
            <a:r>
              <a:rPr lang="en-US" dirty="0" smtClean="0"/>
              <a:t> Architecture</a:t>
            </a:r>
            <a:endParaRPr lang="en-US" dirty="0"/>
          </a:p>
        </p:txBody>
      </p:sp>
      <p:pic>
        <p:nvPicPr>
          <p:cNvPr id="4" name="Picture 2" descr="https://intellipaat.com/mediaFiles/2015/07/Mapreduce-and-yar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0037" y="1509712"/>
            <a:ext cx="7229475"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813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latin typeface="Times New Roman" pitchFamily="18" charset="0"/>
                <a:cs typeface="Times New Roman" pitchFamily="18" charset="0"/>
              </a:rPr>
              <a:t>MapReduce</a:t>
            </a:r>
            <a:r>
              <a:rPr lang="en-US" dirty="0" smtClean="0">
                <a:latin typeface="Times New Roman" pitchFamily="18" charset="0"/>
                <a:cs typeface="Times New Roman" pitchFamily="18" charset="0"/>
              </a:rPr>
              <a:t> Classes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pPr algn="just"/>
            <a:r>
              <a:rPr lang="en-US" b="1" dirty="0"/>
              <a:t>Mapper</a:t>
            </a:r>
            <a:r>
              <a:rPr lang="en-US" dirty="0"/>
              <a:t>: Mapper maps input key/value pairs to a set of intermediate key/value pairs. The </a:t>
            </a:r>
            <a:r>
              <a:rPr lang="en-US" dirty="0" err="1"/>
              <a:t>Hadoop</a:t>
            </a:r>
            <a:r>
              <a:rPr lang="en-US" dirty="0"/>
              <a:t> Map Reduce framework spawns one map task for each Input Split generated by the Input Format for the job.</a:t>
            </a:r>
          </a:p>
          <a:p>
            <a:pPr algn="just"/>
            <a:r>
              <a:rPr lang="en-US" b="1" dirty="0"/>
              <a:t>Reducer</a:t>
            </a:r>
            <a:r>
              <a:rPr lang="en-US" dirty="0"/>
              <a:t>: Reducer reduces a set of intermediate values which share a key to a smaller set of values. The number of reduces for the job is set by the user via </a:t>
            </a:r>
            <a:r>
              <a:rPr lang="en-US" dirty="0" err="1"/>
              <a:t>Job.setNumReduceTasks</a:t>
            </a:r>
            <a:r>
              <a:rPr lang="en-US" dirty="0"/>
              <a:t>(</a:t>
            </a:r>
            <a:r>
              <a:rPr lang="en-US" dirty="0" err="1"/>
              <a:t>int</a:t>
            </a:r>
            <a:r>
              <a:rPr lang="en-US" dirty="0"/>
              <a:t>).</a:t>
            </a:r>
          </a:p>
          <a:p>
            <a:pPr algn="just"/>
            <a:r>
              <a:rPr lang="en-US" b="1" dirty="0"/>
              <a:t>Combiner</a:t>
            </a:r>
            <a:r>
              <a:rPr lang="en-US" dirty="0"/>
              <a:t>: A Combiner, also known as a </a:t>
            </a:r>
            <a:r>
              <a:rPr lang="en-US" b="1" dirty="0">
                <a:solidFill>
                  <a:srgbClr val="FF0000"/>
                </a:solidFill>
              </a:rPr>
              <a:t>semi-reducer</a:t>
            </a:r>
            <a:r>
              <a:rPr lang="en-US" b="1" dirty="0"/>
              <a:t>,</a:t>
            </a:r>
            <a:r>
              <a:rPr lang="en-US" dirty="0"/>
              <a:t> is an optional class that operates by accepting the inputs from the Map class and thereafter passing the output key-value pairs to the Reducer class. The main function of a Combiner is to summarize the map output records with the same key. The output (key-value collection) of the combiner will be sent over the network to the actual Reducer task as input.</a:t>
            </a:r>
          </a:p>
          <a:p>
            <a:pPr algn="just"/>
            <a:r>
              <a:rPr lang="en-US" b="1" dirty="0" err="1"/>
              <a:t>Partitioner</a:t>
            </a:r>
            <a:r>
              <a:rPr lang="en-US" dirty="0"/>
              <a:t>: </a:t>
            </a:r>
            <a:r>
              <a:rPr lang="en-US" dirty="0" err="1"/>
              <a:t>Partitioner</a:t>
            </a:r>
            <a:r>
              <a:rPr lang="en-US" dirty="0"/>
              <a:t> controls the partitioning of the keys of the intermediate map-outputs. The key (or a subset of the key) is used to derive the partition, typically by a hash function.</a:t>
            </a:r>
          </a:p>
          <a:p>
            <a:pPr algn="just"/>
            <a:endParaRPr lang="en-US" dirty="0"/>
          </a:p>
          <a:p>
            <a:pPr algn="just"/>
            <a:endParaRPr lang="en-US" dirty="0"/>
          </a:p>
          <a:p>
            <a:pPr algn="just"/>
            <a:endParaRPr lang="en-US" dirty="0"/>
          </a:p>
          <a:p>
            <a:endParaRPr lang="en-US" dirty="0"/>
          </a:p>
        </p:txBody>
      </p:sp>
    </p:spTree>
    <p:extLst>
      <p:ext uri="{BB962C8B-B14F-4D97-AF65-F5344CB8AC3E}">
        <p14:creationId xmlns:p14="http://schemas.microsoft.com/office/powerpoint/2010/main" val="63304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HIVE </a:t>
            </a:r>
            <a:endParaRPr lang="en-US" dirty="0"/>
          </a:p>
        </p:txBody>
      </p:sp>
      <p:sp>
        <p:nvSpPr>
          <p:cNvPr id="3" name="Content Placeholder 2"/>
          <p:cNvSpPr>
            <a:spLocks noGrp="1"/>
          </p:cNvSpPr>
          <p:nvPr>
            <p:ph idx="1"/>
          </p:nvPr>
        </p:nvSpPr>
        <p:spPr/>
        <p:txBody>
          <a:bodyPr>
            <a:normAutofit fontScale="55000" lnSpcReduction="20000"/>
          </a:bodyPr>
          <a:lstStyle/>
          <a:p>
            <a:r>
              <a:rPr lang="en-US" dirty="0"/>
              <a:t>Hive is a data warehouse infrastructure tool to process structured data in </a:t>
            </a:r>
            <a:r>
              <a:rPr lang="en-US" dirty="0" err="1"/>
              <a:t>Hadoop</a:t>
            </a:r>
            <a:r>
              <a:rPr lang="en-US" dirty="0"/>
              <a:t>. It resides on top of </a:t>
            </a:r>
            <a:r>
              <a:rPr lang="en-US" dirty="0" err="1"/>
              <a:t>Hadoop</a:t>
            </a:r>
            <a:r>
              <a:rPr lang="en-US" dirty="0"/>
              <a:t> to summarize Big Data, and makes querying and analyzing easy.</a:t>
            </a:r>
          </a:p>
          <a:p>
            <a:r>
              <a:rPr lang="en-US" dirty="0"/>
              <a:t>Initially Hive was developed by Facebook, later the Apache Software Foundation took it up and developed it further as an open source under the name Apache Hive. It is used by different companies. For example, Amazon uses it in Amazon Elastic </a:t>
            </a:r>
            <a:r>
              <a:rPr lang="en-US" dirty="0" err="1"/>
              <a:t>MapReduce</a:t>
            </a:r>
            <a:r>
              <a:rPr lang="en-US" dirty="0"/>
              <a:t>.</a:t>
            </a:r>
          </a:p>
          <a:p>
            <a:pPr marL="82296" indent="0">
              <a:buNone/>
            </a:pPr>
            <a:r>
              <a:rPr lang="en-US" sz="4400" b="1" dirty="0"/>
              <a:t>Hive is not</a:t>
            </a:r>
          </a:p>
          <a:p>
            <a:r>
              <a:rPr lang="en-US" dirty="0"/>
              <a:t>A relational database</a:t>
            </a:r>
          </a:p>
          <a:p>
            <a:r>
              <a:rPr lang="en-US" dirty="0"/>
              <a:t>A design for </a:t>
            </a:r>
            <a:r>
              <a:rPr lang="en-US" dirty="0" err="1"/>
              <a:t>OnLine</a:t>
            </a:r>
            <a:r>
              <a:rPr lang="en-US" dirty="0"/>
              <a:t> Transaction Processing (OLTP)</a:t>
            </a:r>
          </a:p>
          <a:p>
            <a:r>
              <a:rPr lang="en-US" dirty="0"/>
              <a:t>A language for real-time queries and row-level updates</a:t>
            </a:r>
          </a:p>
          <a:p>
            <a:pPr marL="82296" indent="0">
              <a:buNone/>
            </a:pPr>
            <a:r>
              <a:rPr lang="en-US" sz="4500" b="1" dirty="0"/>
              <a:t>Features of Hive</a:t>
            </a:r>
          </a:p>
          <a:p>
            <a:r>
              <a:rPr lang="en-US" dirty="0"/>
              <a:t>It stores schema in a database and processed data into HDFS.</a:t>
            </a:r>
          </a:p>
          <a:p>
            <a:r>
              <a:rPr lang="en-US" dirty="0"/>
              <a:t>It is designed for OLAP.</a:t>
            </a:r>
          </a:p>
          <a:p>
            <a:r>
              <a:rPr lang="en-US" dirty="0"/>
              <a:t>It provides SQL type language for querying called </a:t>
            </a:r>
            <a:r>
              <a:rPr lang="en-US" dirty="0" err="1"/>
              <a:t>HiveQL</a:t>
            </a:r>
            <a:r>
              <a:rPr lang="en-US" dirty="0"/>
              <a:t> or HQL.</a:t>
            </a:r>
          </a:p>
          <a:p>
            <a:r>
              <a:rPr lang="en-US" dirty="0"/>
              <a:t>It is familiar, fast, scalable, and extensible.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4038600"/>
            <a:ext cx="2787353" cy="2250184"/>
          </a:xfrm>
          <a:prstGeom prst="rect">
            <a:avLst/>
          </a:prstGeom>
        </p:spPr>
      </p:pic>
    </p:spTree>
    <p:extLst>
      <p:ext uri="{BB962C8B-B14F-4D97-AF65-F5344CB8AC3E}">
        <p14:creationId xmlns:p14="http://schemas.microsoft.com/office/powerpoint/2010/main" val="63304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PIG</a:t>
            </a:r>
            <a:endParaRPr lang="en-US" dirty="0"/>
          </a:p>
        </p:txBody>
      </p:sp>
      <p:sp>
        <p:nvSpPr>
          <p:cNvPr id="5" name="Rectangle 4"/>
          <p:cNvSpPr/>
          <p:nvPr/>
        </p:nvSpPr>
        <p:spPr>
          <a:xfrm>
            <a:off x="914400" y="1305342"/>
            <a:ext cx="8153400" cy="4247317"/>
          </a:xfrm>
          <a:prstGeom prst="rect">
            <a:avLst/>
          </a:prstGeom>
        </p:spPr>
        <p:txBody>
          <a:bodyPr wrap="square">
            <a:spAutoFit/>
          </a:bodyPr>
          <a:lstStyle/>
          <a:p>
            <a:pPr algn="just"/>
            <a:r>
              <a:rPr lang="en-US" b="1" dirty="0" smtClean="0"/>
              <a:t>Apache Pig</a:t>
            </a:r>
            <a:r>
              <a:rPr lang="en-US" dirty="0" smtClean="0"/>
              <a:t> is a platform for analyzing large data sets that consists of a high-level language for expressing data analysis programs, coupled with infrastructure for evaluating these programs. </a:t>
            </a:r>
          </a:p>
          <a:p>
            <a:pPr algn="just"/>
            <a:endParaRPr lang="en-US" dirty="0"/>
          </a:p>
          <a:p>
            <a:pPr algn="just"/>
            <a:r>
              <a:rPr lang="en-US" dirty="0" smtClean="0"/>
              <a:t>The salient property of Pig programs is that their structure is amenable to substantial parallelization, which in turns enables them to handle very large data sets.</a:t>
            </a:r>
          </a:p>
          <a:p>
            <a:pPr algn="just"/>
            <a:endParaRPr lang="en-US" b="1" dirty="0"/>
          </a:p>
          <a:p>
            <a:pPr algn="just"/>
            <a:r>
              <a:rPr lang="en-US" b="1" dirty="0" smtClean="0"/>
              <a:t>Key Properties</a:t>
            </a:r>
            <a:r>
              <a:rPr lang="en-US" dirty="0" smtClean="0"/>
              <a:t>:</a:t>
            </a:r>
          </a:p>
          <a:p>
            <a:pPr lvl="1" algn="just"/>
            <a:r>
              <a:rPr lang="en-US" dirty="0" smtClean="0"/>
              <a:t>Ease of Programming</a:t>
            </a:r>
          </a:p>
          <a:p>
            <a:pPr lvl="1" algn="just"/>
            <a:r>
              <a:rPr lang="en-US" dirty="0" smtClean="0"/>
              <a:t>Optimization opportunities</a:t>
            </a:r>
          </a:p>
          <a:p>
            <a:pPr lvl="1" algn="just"/>
            <a:r>
              <a:rPr lang="en-US" dirty="0" smtClean="0"/>
              <a:t>Extensibility</a:t>
            </a:r>
          </a:p>
          <a:p>
            <a:pPr algn="just"/>
            <a:endParaRPr lang="en-US" b="1" dirty="0"/>
          </a:p>
          <a:p>
            <a:pPr algn="just"/>
            <a:r>
              <a:rPr lang="en-US" b="1" dirty="0" smtClean="0"/>
              <a:t>Two modes of Pig</a:t>
            </a:r>
            <a:r>
              <a:rPr lang="en-US" dirty="0" smtClean="0"/>
              <a:t>:</a:t>
            </a:r>
          </a:p>
          <a:p>
            <a:pPr lvl="1" algn="just"/>
            <a:r>
              <a:rPr lang="en-US" dirty="0" smtClean="0"/>
              <a:t>Local Mode</a:t>
            </a:r>
          </a:p>
          <a:p>
            <a:pPr lvl="1" algn="just"/>
            <a:r>
              <a:rPr lang="en-US" dirty="0" smtClean="0"/>
              <a:t>Map reduce Mode</a:t>
            </a:r>
            <a:endParaRPr lang="en-US" dirty="0"/>
          </a:p>
        </p:txBody>
      </p:sp>
      <p:pic>
        <p:nvPicPr>
          <p:cNvPr id="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2600" y="2667000"/>
            <a:ext cx="2488121" cy="3578662"/>
          </a:xfrm>
          <a:prstGeom prst="rect">
            <a:avLst/>
          </a:prstGeom>
        </p:spPr>
      </p:pic>
    </p:spTree>
    <p:extLst>
      <p:ext uri="{BB962C8B-B14F-4D97-AF65-F5344CB8AC3E}">
        <p14:creationId xmlns:p14="http://schemas.microsoft.com/office/powerpoint/2010/main" val="63304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SQOOP</a:t>
            </a:r>
            <a:endParaRPr lang="en-US" dirty="0"/>
          </a:p>
        </p:txBody>
      </p:sp>
      <p:sp>
        <p:nvSpPr>
          <p:cNvPr id="3" name="Content Placeholder 2"/>
          <p:cNvSpPr>
            <a:spLocks noGrp="1"/>
          </p:cNvSpPr>
          <p:nvPr>
            <p:ph idx="1"/>
          </p:nvPr>
        </p:nvSpPr>
        <p:spPr/>
        <p:txBody>
          <a:bodyPr>
            <a:normAutofit/>
          </a:bodyPr>
          <a:lstStyle/>
          <a:p>
            <a:pPr algn="just"/>
            <a:r>
              <a:rPr lang="en-US" sz="2300" dirty="0">
                <a:latin typeface="Times New Roman" pitchFamily="18" charset="0"/>
                <a:cs typeface="Times New Roman" pitchFamily="18" charset="0"/>
              </a:rPr>
              <a:t>Apache </a:t>
            </a:r>
            <a:r>
              <a:rPr lang="en-US" sz="2300" dirty="0" err="1">
                <a:latin typeface="Times New Roman" pitchFamily="18" charset="0"/>
                <a:cs typeface="Times New Roman" pitchFamily="18" charset="0"/>
              </a:rPr>
              <a:t>Sqoop</a:t>
            </a:r>
            <a:r>
              <a:rPr lang="en-US" sz="2300" dirty="0">
                <a:latin typeface="Times New Roman" pitchFamily="18" charset="0"/>
                <a:cs typeface="Times New Roman" pitchFamily="18" charset="0"/>
              </a:rPr>
              <a:t> is a tool designed for efficiently transferring bulk data between Apache </a:t>
            </a:r>
            <a:r>
              <a:rPr lang="en-US" sz="2300" dirty="0" err="1">
                <a:latin typeface="Times New Roman" pitchFamily="18" charset="0"/>
                <a:cs typeface="Times New Roman" pitchFamily="18" charset="0"/>
              </a:rPr>
              <a:t>Hadoop</a:t>
            </a:r>
            <a:r>
              <a:rPr lang="en-US" sz="2300" dirty="0">
                <a:latin typeface="Times New Roman" pitchFamily="18" charset="0"/>
                <a:cs typeface="Times New Roman" pitchFamily="18" charset="0"/>
              </a:rPr>
              <a:t> and structured </a:t>
            </a:r>
            <a:r>
              <a:rPr lang="en-US" sz="2300" dirty="0" err="1">
                <a:latin typeface="Times New Roman" pitchFamily="18" charset="0"/>
                <a:cs typeface="Times New Roman" pitchFamily="18" charset="0"/>
              </a:rPr>
              <a:t>datastores</a:t>
            </a:r>
            <a:r>
              <a:rPr lang="en-US" sz="2300" dirty="0">
                <a:latin typeface="Times New Roman" pitchFamily="18" charset="0"/>
                <a:cs typeface="Times New Roman" pitchFamily="18" charset="0"/>
              </a:rPr>
              <a:t> such as relational databases.</a:t>
            </a:r>
          </a:p>
          <a:p>
            <a:pPr algn="just"/>
            <a:r>
              <a:rPr lang="en-US" sz="2300" dirty="0">
                <a:latin typeface="Times New Roman" pitchFamily="18" charset="0"/>
                <a:cs typeface="Times New Roman" pitchFamily="18" charset="0"/>
              </a:rPr>
              <a:t>You can use </a:t>
            </a:r>
            <a:r>
              <a:rPr lang="en-US" sz="2300" dirty="0" err="1">
                <a:latin typeface="Times New Roman" pitchFamily="18" charset="0"/>
                <a:cs typeface="Times New Roman" pitchFamily="18" charset="0"/>
              </a:rPr>
              <a:t>Sqoop</a:t>
            </a:r>
            <a:r>
              <a:rPr lang="en-US" sz="2300" dirty="0">
                <a:latin typeface="Times New Roman" pitchFamily="18" charset="0"/>
                <a:cs typeface="Times New Roman" pitchFamily="18" charset="0"/>
              </a:rPr>
              <a:t> to import data from external structured </a:t>
            </a:r>
            <a:r>
              <a:rPr lang="en-US" sz="2300" dirty="0" err="1">
                <a:latin typeface="Times New Roman" pitchFamily="18" charset="0"/>
                <a:cs typeface="Times New Roman" pitchFamily="18" charset="0"/>
              </a:rPr>
              <a:t>datastores</a:t>
            </a:r>
            <a:r>
              <a:rPr lang="en-US" sz="2300" dirty="0">
                <a:latin typeface="Times New Roman" pitchFamily="18" charset="0"/>
                <a:cs typeface="Times New Roman" pitchFamily="18" charset="0"/>
              </a:rPr>
              <a:t> into </a:t>
            </a:r>
            <a:r>
              <a:rPr lang="en-US" sz="2300" dirty="0" err="1">
                <a:latin typeface="Times New Roman" pitchFamily="18" charset="0"/>
                <a:cs typeface="Times New Roman" pitchFamily="18" charset="0"/>
              </a:rPr>
              <a:t>Hadoop</a:t>
            </a:r>
            <a:r>
              <a:rPr lang="en-US" sz="2300" dirty="0">
                <a:latin typeface="Times New Roman" pitchFamily="18" charset="0"/>
                <a:cs typeface="Times New Roman" pitchFamily="18" charset="0"/>
              </a:rPr>
              <a:t> Distributed File System or related systems like Hive and </a:t>
            </a:r>
            <a:r>
              <a:rPr lang="en-US" sz="2300" dirty="0" err="1">
                <a:latin typeface="Times New Roman" pitchFamily="18" charset="0"/>
                <a:cs typeface="Times New Roman" pitchFamily="18" charset="0"/>
              </a:rPr>
              <a:t>HBase</a:t>
            </a:r>
            <a:r>
              <a:rPr lang="en-US" sz="2300" dirty="0">
                <a:latin typeface="Times New Roman" pitchFamily="18" charset="0"/>
                <a:cs typeface="Times New Roman" pitchFamily="18" charset="0"/>
              </a:rPr>
              <a:t>. </a:t>
            </a:r>
          </a:p>
          <a:p>
            <a:pPr algn="just"/>
            <a:r>
              <a:rPr lang="en-US" sz="2300" dirty="0">
                <a:latin typeface="Times New Roman" pitchFamily="18" charset="0"/>
                <a:cs typeface="Times New Roman" pitchFamily="18" charset="0"/>
              </a:rPr>
              <a:t>Conversely, </a:t>
            </a:r>
            <a:r>
              <a:rPr lang="en-US" sz="2300" dirty="0" err="1">
                <a:latin typeface="Times New Roman" pitchFamily="18" charset="0"/>
                <a:cs typeface="Times New Roman" pitchFamily="18" charset="0"/>
              </a:rPr>
              <a:t>Sqoop</a:t>
            </a:r>
            <a:r>
              <a:rPr lang="en-US" sz="2300" dirty="0">
                <a:latin typeface="Times New Roman" pitchFamily="18" charset="0"/>
                <a:cs typeface="Times New Roman" pitchFamily="18" charset="0"/>
              </a:rPr>
              <a:t> can be used to extract data from </a:t>
            </a:r>
            <a:r>
              <a:rPr lang="en-US" sz="2300" dirty="0" err="1">
                <a:latin typeface="Times New Roman" pitchFamily="18" charset="0"/>
                <a:cs typeface="Times New Roman" pitchFamily="18" charset="0"/>
              </a:rPr>
              <a:t>Hadoop</a:t>
            </a:r>
            <a:r>
              <a:rPr lang="en-US" sz="2300" dirty="0">
                <a:latin typeface="Times New Roman" pitchFamily="18" charset="0"/>
                <a:cs typeface="Times New Roman" pitchFamily="18" charset="0"/>
              </a:rPr>
              <a:t> and export it to external structured </a:t>
            </a:r>
            <a:r>
              <a:rPr lang="en-US" sz="2300" dirty="0" err="1">
                <a:latin typeface="Times New Roman" pitchFamily="18" charset="0"/>
                <a:cs typeface="Times New Roman" pitchFamily="18" charset="0"/>
              </a:rPr>
              <a:t>datastores</a:t>
            </a:r>
            <a:r>
              <a:rPr lang="en-US" sz="2300" dirty="0">
                <a:latin typeface="Times New Roman" pitchFamily="18" charset="0"/>
                <a:cs typeface="Times New Roman" pitchFamily="18" charset="0"/>
              </a:rPr>
              <a:t> such as relational databases and enterprise data warehouses</a:t>
            </a:r>
            <a:r>
              <a:rPr lang="en-US" sz="2300" dirty="0" smtClean="0">
                <a:latin typeface="Times New Roman" pitchFamily="18" charset="0"/>
                <a:cs typeface="Times New Roman" pitchFamily="18" charset="0"/>
              </a:rPr>
              <a:t>.</a:t>
            </a:r>
          </a:p>
          <a:p>
            <a:pPr algn="just"/>
            <a:endParaRPr lang="en-US" sz="2300" dirty="0">
              <a:latin typeface="Times New Roman" pitchFamily="18" charset="0"/>
              <a:cs typeface="Times New Roman" pitchFamily="18" charset="0"/>
            </a:endParaRPr>
          </a:p>
        </p:txBody>
      </p:sp>
      <p:pic>
        <p:nvPicPr>
          <p:cNvPr id="4" name="Picture 2" descr="Image result for SQ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5029200"/>
            <a:ext cx="272415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04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HBASE</a:t>
            </a:r>
            <a:endParaRPr lang="en-US" dirty="0"/>
          </a:p>
        </p:txBody>
      </p:sp>
      <p:sp>
        <p:nvSpPr>
          <p:cNvPr id="3" name="Content Placeholder 2"/>
          <p:cNvSpPr>
            <a:spLocks noGrp="1"/>
          </p:cNvSpPr>
          <p:nvPr>
            <p:ph idx="1"/>
          </p:nvPr>
        </p:nvSpPr>
        <p:spPr>
          <a:xfrm>
            <a:off x="838200" y="1447800"/>
            <a:ext cx="8095488" cy="3886200"/>
          </a:xfrm>
        </p:spPr>
        <p:txBody>
          <a:bodyPr>
            <a:normAutofit fontScale="85000" lnSpcReduction="20000"/>
          </a:bodyPr>
          <a:lstStyle/>
          <a:p>
            <a:pPr algn="just"/>
            <a:r>
              <a:rPr lang="en-US" dirty="0">
                <a:latin typeface="Times New Roman" pitchFamily="18" charset="0"/>
                <a:cs typeface="Times New Roman" pitchFamily="18" charset="0"/>
              </a:rPr>
              <a:t>Apache </a:t>
            </a:r>
            <a:r>
              <a:rPr lang="en-US" dirty="0" err="1">
                <a:latin typeface="Times New Roman" pitchFamily="18" charset="0"/>
                <a:cs typeface="Times New Roman" pitchFamily="18" charset="0"/>
              </a:rPr>
              <a:t>HBase</a:t>
            </a:r>
            <a:r>
              <a:rPr lang="en-US" dirty="0">
                <a:latin typeface="Times New Roman" pitchFamily="18" charset="0"/>
                <a:cs typeface="Times New Roman" pitchFamily="18" charset="0"/>
              </a:rPr>
              <a:t> is an open-source, distributed, versioned, non-relational database modeled after Google's </a:t>
            </a:r>
            <a:r>
              <a:rPr lang="en-US" dirty="0" err="1" smtClean="0">
                <a:latin typeface="Times New Roman" pitchFamily="18" charset="0"/>
                <a:cs typeface="Times New Roman" pitchFamily="18" charset="0"/>
              </a:rPr>
              <a:t>Bigtable</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Distributed Storage System for Structured Data by Chang et al. Just as </a:t>
            </a:r>
            <a:r>
              <a:rPr lang="en-US" dirty="0" err="1">
                <a:latin typeface="Times New Roman" pitchFamily="18" charset="0"/>
                <a:cs typeface="Times New Roman" pitchFamily="18" charset="0"/>
              </a:rPr>
              <a:t>Bigtable</a:t>
            </a:r>
            <a:r>
              <a:rPr lang="en-US" dirty="0">
                <a:latin typeface="Times New Roman" pitchFamily="18" charset="0"/>
                <a:cs typeface="Times New Roman" pitchFamily="18" charset="0"/>
              </a:rPr>
              <a:t> leverages the distributed data storage provided by the Google File System, Apache </a:t>
            </a:r>
            <a:r>
              <a:rPr lang="en-US" dirty="0" err="1">
                <a:latin typeface="Times New Roman" pitchFamily="18" charset="0"/>
                <a:cs typeface="Times New Roman" pitchFamily="18" charset="0"/>
              </a:rPr>
              <a:t>HBase</a:t>
            </a:r>
            <a:r>
              <a:rPr lang="en-US" dirty="0">
                <a:latin typeface="Times New Roman" pitchFamily="18" charset="0"/>
                <a:cs typeface="Times New Roman" pitchFamily="18" charset="0"/>
              </a:rPr>
              <a:t> provides </a:t>
            </a:r>
            <a:r>
              <a:rPr lang="en-US" dirty="0" err="1">
                <a:latin typeface="Times New Roman" pitchFamily="18" charset="0"/>
                <a:cs typeface="Times New Roman" pitchFamily="18" charset="0"/>
              </a:rPr>
              <a:t>Bigtable</a:t>
            </a:r>
            <a:r>
              <a:rPr lang="en-US" dirty="0">
                <a:latin typeface="Times New Roman" pitchFamily="18" charset="0"/>
                <a:cs typeface="Times New Roman" pitchFamily="18" charset="0"/>
              </a:rPr>
              <a:t>-like capabilities on top of </a:t>
            </a:r>
            <a:r>
              <a:rPr lang="en-US" dirty="0" err="1">
                <a:latin typeface="Times New Roman" pitchFamily="18" charset="0"/>
                <a:cs typeface="Times New Roman" pitchFamily="18" charset="0"/>
              </a:rPr>
              <a:t>Hadoop</a:t>
            </a:r>
            <a:r>
              <a:rPr lang="en-US" dirty="0">
                <a:latin typeface="Times New Roman" pitchFamily="18" charset="0"/>
                <a:cs typeface="Times New Roman" pitchFamily="18" charset="0"/>
              </a:rPr>
              <a:t> and HDFS.</a:t>
            </a:r>
          </a:p>
          <a:p>
            <a:pPr algn="just"/>
            <a:r>
              <a:rPr lang="en-US" dirty="0" err="1">
                <a:latin typeface="Times New Roman" pitchFamily="18" charset="0"/>
                <a:cs typeface="Times New Roman" pitchFamily="18" charset="0"/>
              </a:rPr>
              <a:t>HBase</a:t>
            </a:r>
            <a:r>
              <a:rPr lang="en-US" dirty="0">
                <a:latin typeface="Times New Roman" pitchFamily="18" charset="0"/>
                <a:cs typeface="Times New Roman" pitchFamily="18" charset="0"/>
              </a:rPr>
              <a:t> is a type of "</a:t>
            </a:r>
            <a:r>
              <a:rPr lang="en-US" dirty="0" err="1">
                <a:latin typeface="Times New Roman" pitchFamily="18" charset="0"/>
                <a:cs typeface="Times New Roman" pitchFamily="18" charset="0"/>
              </a:rPr>
              <a:t>NoSQL</a:t>
            </a:r>
            <a:r>
              <a:rPr lang="en-US" dirty="0">
                <a:latin typeface="Times New Roman" pitchFamily="18" charset="0"/>
                <a:cs typeface="Times New Roman" pitchFamily="18" charset="0"/>
              </a:rPr>
              <a:t>" database.</a:t>
            </a:r>
          </a:p>
          <a:p>
            <a:pPr algn="just"/>
            <a:r>
              <a:rPr lang="en-US" dirty="0" err="1">
                <a:latin typeface="Times New Roman" pitchFamily="18" charset="0"/>
                <a:cs typeface="Times New Roman" pitchFamily="18" charset="0"/>
              </a:rPr>
              <a:t>HBase</a:t>
            </a:r>
            <a:r>
              <a:rPr lang="en-US" dirty="0">
                <a:latin typeface="Times New Roman" pitchFamily="18" charset="0"/>
                <a:cs typeface="Times New Roman" pitchFamily="18" charset="0"/>
              </a:rPr>
              <a:t> is really more a "Data Store" than "Data Base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4" name="Picture 4" descr="Image result for H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334000"/>
            <a:ext cx="447675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272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Times New Roman" pitchFamily="18" charset="0"/>
                <a:cs typeface="Times New Roman" pitchFamily="18" charset="0"/>
              </a:rPr>
              <a:t>ZOOKEEPER</a:t>
            </a:r>
            <a:endParaRPr lang="en-US"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9400" y="1447800"/>
            <a:ext cx="2294849" cy="4800600"/>
          </a:xfrm>
          <a:prstGeom prst="rect">
            <a:avLst/>
          </a:prstGeom>
        </p:spPr>
      </p:pic>
      <p:sp>
        <p:nvSpPr>
          <p:cNvPr id="5" name="Rectangle 4"/>
          <p:cNvSpPr/>
          <p:nvPr/>
        </p:nvSpPr>
        <p:spPr>
          <a:xfrm>
            <a:off x="1066800" y="2551837"/>
            <a:ext cx="5791200" cy="1477328"/>
          </a:xfrm>
          <a:prstGeom prst="rect">
            <a:avLst/>
          </a:prstGeom>
        </p:spPr>
        <p:txBody>
          <a:bodyPr wrap="square">
            <a:spAutoFit/>
          </a:bodyPr>
          <a:lstStyle/>
          <a:p>
            <a:pPr algn="just"/>
            <a:r>
              <a:rPr lang="en-US" dirty="0" err="1" smtClean="0"/>
              <a:t>ZooKeeper</a:t>
            </a:r>
            <a:r>
              <a:rPr lang="en-US" dirty="0" smtClean="0"/>
              <a:t> is a centralized service for maintaining configuration information, naming, providing distributed synchronization, and providing group services. All of these kinds of services are used in some form or another by distributed applications. </a:t>
            </a:r>
          </a:p>
        </p:txBody>
      </p:sp>
    </p:spTree>
    <p:extLst>
      <p:ext uri="{BB962C8B-B14F-4D97-AF65-F5344CB8AC3E}">
        <p14:creationId xmlns:p14="http://schemas.microsoft.com/office/powerpoint/2010/main" val="734813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a:bodyPr>
          <a:lstStyle/>
          <a:p>
            <a:r>
              <a:rPr lang="en-US" sz="2300" dirty="0" smtClean="0"/>
              <a:t>1a.</a:t>
            </a:r>
            <a:r>
              <a:rPr lang="en-US" sz="2300" dirty="0">
                <a:effectLst/>
              </a:rPr>
              <a:t> </a:t>
            </a:r>
            <a:r>
              <a:rPr lang="en-IN" sz="2300" dirty="0">
                <a:effectLst/>
              </a:rPr>
              <a:t>Is the number of petitions with Data Engineer job title increasing over time</a:t>
            </a:r>
            <a:r>
              <a:rPr lang="en-IN" sz="2300" dirty="0" smtClean="0">
                <a:effectLst/>
              </a:rPr>
              <a:t>?</a:t>
            </a:r>
            <a:endParaRPr lang="en-US" sz="23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794385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055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1" y="274638"/>
            <a:ext cx="7943087" cy="1143000"/>
          </a:xfrm>
        </p:spPr>
        <p:txBody>
          <a:bodyPr>
            <a:normAutofit/>
          </a:bodyPr>
          <a:lstStyle/>
          <a:p>
            <a:r>
              <a:rPr lang="en-US" sz="2300" dirty="0" smtClean="0"/>
              <a:t>1b.</a:t>
            </a:r>
            <a:r>
              <a:rPr lang="en-IN" sz="2300" dirty="0">
                <a:effectLst/>
              </a:rPr>
              <a:t> Find top 5 job titles who are having highest </a:t>
            </a:r>
            <a:r>
              <a:rPr lang="en-IN" sz="2300" dirty="0" err="1">
                <a:effectLst/>
              </a:rPr>
              <a:t>avg</a:t>
            </a:r>
            <a:r>
              <a:rPr lang="en-IN" sz="2300" dirty="0">
                <a:effectLst/>
              </a:rPr>
              <a:t> growth in applications.[ALL</a:t>
            </a:r>
            <a:r>
              <a:rPr lang="en-IN" sz="2300" dirty="0" smtClean="0">
                <a:effectLst/>
              </a:rPr>
              <a:t>]</a:t>
            </a:r>
            <a:endParaRPr lang="en-US" sz="2300"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1" y="1371600"/>
            <a:ext cx="79248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99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a:bodyPr>
          <a:lstStyle/>
          <a:p>
            <a:r>
              <a:rPr lang="en-US" sz="2300" dirty="0" smtClean="0"/>
              <a:t>2a.</a:t>
            </a:r>
            <a:r>
              <a:rPr lang="en-IN" sz="2300" dirty="0">
                <a:effectLst/>
              </a:rPr>
              <a:t> Which part of the US has the most Data Engineer jobs for each year</a:t>
            </a:r>
            <a:r>
              <a:rPr lang="en-IN" sz="2300" dirty="0" smtClean="0">
                <a:effectLst/>
              </a:rPr>
              <a:t>?</a:t>
            </a:r>
            <a:endParaRPr lang="en-US" sz="23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794385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05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8153400" cy="990600"/>
          </a:xfrm>
        </p:spPr>
        <p:txBody>
          <a:bodyPr/>
          <a:lstStyle/>
          <a:p>
            <a:r>
              <a:rPr lang="en-US" dirty="0" smtClean="0"/>
              <a:t>CHARACTERISTIC OF BIG DATA </a:t>
            </a:r>
            <a:endParaRPr lang="en-US" dirty="0"/>
          </a:p>
        </p:txBody>
      </p:sp>
      <p:sp>
        <p:nvSpPr>
          <p:cNvPr id="3" name="Subtitle 2"/>
          <p:cNvSpPr>
            <a:spLocks noGrp="1"/>
          </p:cNvSpPr>
          <p:nvPr>
            <p:ph type="subTitle" idx="1"/>
          </p:nvPr>
        </p:nvSpPr>
        <p:spPr>
          <a:xfrm>
            <a:off x="1066800" y="1219200"/>
            <a:ext cx="7620000" cy="4953000"/>
          </a:xfrm>
        </p:spPr>
        <p:txBody>
          <a:bodyPr/>
          <a:lstStyle/>
          <a:p>
            <a:pPr algn="just"/>
            <a:r>
              <a:rPr lang="en-US" sz="2300" dirty="0" smtClean="0"/>
              <a:t>The </a:t>
            </a:r>
            <a:r>
              <a:rPr lang="en-US" sz="2300" dirty="0"/>
              <a:t>concept gained momentum in the early 2000s when industry analyst Doug Laney articulated the now-mainstream definition of big data as the three </a:t>
            </a:r>
            <a:r>
              <a:rPr lang="en-US" sz="2300" dirty="0" err="1"/>
              <a:t>Vs</a:t>
            </a:r>
            <a:r>
              <a:rPr lang="en-US" sz="2300" dirty="0"/>
              <a:t>:</a:t>
            </a:r>
          </a:p>
          <a:p>
            <a:pPr marL="800100" lvl="1" indent="-342900" algn="just">
              <a:buFont typeface="Arial" pitchFamily="34" charset="0"/>
              <a:buChar char="•"/>
            </a:pPr>
            <a:r>
              <a:rPr lang="en-US" sz="2300" b="1" dirty="0">
                <a:solidFill>
                  <a:schemeClr val="accent1">
                    <a:lumMod val="50000"/>
                  </a:schemeClr>
                </a:solidFill>
              </a:rPr>
              <a:t>Volume</a:t>
            </a:r>
          </a:p>
          <a:p>
            <a:pPr marL="800100" lvl="1" indent="-342900" algn="just">
              <a:buFont typeface="Arial" pitchFamily="34" charset="0"/>
              <a:buChar char="•"/>
            </a:pPr>
            <a:r>
              <a:rPr lang="en-US" sz="2300" b="1" dirty="0">
                <a:solidFill>
                  <a:schemeClr val="accent1">
                    <a:lumMod val="50000"/>
                  </a:schemeClr>
                </a:solidFill>
              </a:rPr>
              <a:t>Velocity</a:t>
            </a:r>
          </a:p>
          <a:p>
            <a:pPr marL="800100" lvl="1" indent="-342900" algn="just">
              <a:buFont typeface="Arial" pitchFamily="34" charset="0"/>
              <a:buChar char="•"/>
            </a:pPr>
            <a:r>
              <a:rPr lang="en-US" sz="2300" b="1" dirty="0">
                <a:solidFill>
                  <a:schemeClr val="accent1">
                    <a:lumMod val="50000"/>
                  </a:schemeClr>
                </a:solidFill>
              </a:rPr>
              <a:t>Variety</a:t>
            </a:r>
          </a:p>
          <a:p>
            <a:pPr algn="just"/>
            <a:r>
              <a:rPr lang="en-US" sz="2300" dirty="0"/>
              <a:t>Two additional dimensions are added in later stage:</a:t>
            </a:r>
          </a:p>
          <a:p>
            <a:pPr marL="800100" lvl="1" indent="-342900" algn="just">
              <a:buFont typeface="Arial" pitchFamily="34" charset="0"/>
              <a:buChar char="•"/>
            </a:pPr>
            <a:r>
              <a:rPr lang="en-US" sz="2300" b="1" dirty="0">
                <a:solidFill>
                  <a:schemeClr val="accent1">
                    <a:lumMod val="50000"/>
                  </a:schemeClr>
                </a:solidFill>
              </a:rPr>
              <a:t>Variability</a:t>
            </a:r>
          </a:p>
          <a:p>
            <a:pPr marL="800100" lvl="1" indent="-342900" algn="just">
              <a:buFont typeface="Arial" pitchFamily="34" charset="0"/>
              <a:buChar char="•"/>
            </a:pPr>
            <a:r>
              <a:rPr lang="en-US" sz="2300" b="1" dirty="0">
                <a:solidFill>
                  <a:schemeClr val="accent1">
                    <a:lumMod val="50000"/>
                  </a:schemeClr>
                </a:solidFill>
              </a:rPr>
              <a:t>Veracity</a:t>
            </a:r>
          </a:p>
          <a:p>
            <a:endParaRPr lang="en-US" dirty="0"/>
          </a:p>
        </p:txBody>
      </p:sp>
    </p:spTree>
    <p:extLst>
      <p:ext uri="{BB962C8B-B14F-4D97-AF65-F5344CB8AC3E}">
        <p14:creationId xmlns:p14="http://schemas.microsoft.com/office/powerpoint/2010/main" val="3064328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a:bodyPr>
          <a:lstStyle/>
          <a:p>
            <a:r>
              <a:rPr lang="en-US" sz="2300" dirty="0" smtClean="0"/>
              <a:t>2b.</a:t>
            </a:r>
            <a:r>
              <a:rPr lang="en-IN" sz="2300" dirty="0">
                <a:effectLst/>
              </a:rPr>
              <a:t> find top 5 locations in the US who have got certified visa for each year.[certified]</a:t>
            </a:r>
            <a:endParaRPr lang="en-US" sz="23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447800"/>
            <a:ext cx="794385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055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124200"/>
            <a:ext cx="7498080" cy="114300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285352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790688" cy="1265238"/>
          </a:xfrm>
        </p:spPr>
        <p:txBody>
          <a:bodyPr/>
          <a:lstStyle/>
          <a:p>
            <a:r>
              <a:rPr lang="en-US" dirty="0" smtClean="0"/>
              <a:t>5Vs</a:t>
            </a:r>
            <a:endParaRPr lang="en-US" dirty="0"/>
          </a:p>
        </p:txBody>
      </p:sp>
      <p:sp>
        <p:nvSpPr>
          <p:cNvPr id="3" name="Content Placeholder 2"/>
          <p:cNvSpPr>
            <a:spLocks noGrp="1"/>
          </p:cNvSpPr>
          <p:nvPr>
            <p:ph idx="1"/>
          </p:nvPr>
        </p:nvSpPr>
        <p:spPr>
          <a:xfrm>
            <a:off x="1143000" y="1295400"/>
            <a:ext cx="7790688" cy="5486400"/>
          </a:xfrm>
        </p:spPr>
        <p:txBody>
          <a:bodyPr>
            <a:normAutofit fontScale="62500" lnSpcReduction="20000"/>
          </a:bodyPr>
          <a:lstStyle/>
          <a:p>
            <a:pPr algn="just"/>
            <a:r>
              <a:rPr lang="en-US" sz="3300" b="1" dirty="0" smtClean="0">
                <a:latin typeface="Times New Roman" pitchFamily="18" charset="0"/>
                <a:cs typeface="Times New Roman" pitchFamily="18" charset="0"/>
              </a:rPr>
              <a:t>Volume:</a:t>
            </a:r>
          </a:p>
          <a:p>
            <a:pPr marL="82296" indent="0" algn="just">
              <a:buNone/>
            </a:pPr>
            <a:r>
              <a:rPr lang="en-US" sz="3300" b="1" dirty="0">
                <a:latin typeface="Times New Roman" pitchFamily="18" charset="0"/>
                <a:cs typeface="Times New Roman" pitchFamily="18" charset="0"/>
              </a:rPr>
              <a:t>	</a:t>
            </a:r>
            <a:r>
              <a:rPr lang="en-US" sz="3300" dirty="0" smtClean="0">
                <a:latin typeface="Times New Roman" pitchFamily="18" charset="0"/>
                <a:cs typeface="Times New Roman" pitchFamily="18" charset="0"/>
              </a:rPr>
              <a:t>The quantity of generated and stored data. The size of the data determines the value and potential insight- and whether it can actually be considered big data or not.</a:t>
            </a:r>
          </a:p>
          <a:p>
            <a:pPr algn="just"/>
            <a:r>
              <a:rPr lang="en-US" sz="3300" b="1" dirty="0" smtClean="0">
                <a:latin typeface="Times New Roman" pitchFamily="18" charset="0"/>
                <a:cs typeface="Times New Roman" pitchFamily="18" charset="0"/>
              </a:rPr>
              <a:t>Variety</a:t>
            </a:r>
            <a:r>
              <a:rPr lang="en-US" sz="3300" b="1" dirty="0">
                <a:latin typeface="Times New Roman" pitchFamily="18" charset="0"/>
                <a:cs typeface="Times New Roman" pitchFamily="18" charset="0"/>
              </a:rPr>
              <a:t>:</a:t>
            </a:r>
            <a:r>
              <a:rPr lang="en-US" sz="3300" dirty="0">
                <a:latin typeface="Times New Roman" pitchFamily="18" charset="0"/>
                <a:cs typeface="Times New Roman" pitchFamily="18" charset="0"/>
              </a:rPr>
              <a:t> </a:t>
            </a:r>
            <a:endParaRPr lang="en-US" sz="3300" dirty="0" smtClean="0">
              <a:latin typeface="Times New Roman" pitchFamily="18" charset="0"/>
              <a:cs typeface="Times New Roman" pitchFamily="18" charset="0"/>
            </a:endParaRPr>
          </a:p>
          <a:p>
            <a:pPr marL="82296" indent="0" algn="just">
              <a:buNone/>
            </a:pPr>
            <a:r>
              <a:rPr lang="en-US" sz="3300" dirty="0">
                <a:latin typeface="Times New Roman" pitchFamily="18" charset="0"/>
                <a:cs typeface="Times New Roman" pitchFamily="18" charset="0"/>
              </a:rPr>
              <a:t>	</a:t>
            </a:r>
            <a:r>
              <a:rPr lang="en-US" sz="3300" dirty="0" smtClean="0">
                <a:latin typeface="Times New Roman" pitchFamily="18" charset="0"/>
                <a:cs typeface="Times New Roman" pitchFamily="18" charset="0"/>
              </a:rPr>
              <a:t>The </a:t>
            </a:r>
            <a:r>
              <a:rPr lang="en-US" sz="3300" dirty="0">
                <a:latin typeface="Times New Roman" pitchFamily="18" charset="0"/>
                <a:cs typeface="Times New Roman" pitchFamily="18" charset="0"/>
              </a:rPr>
              <a:t>type and nature of the data. This helps people who analyze it to effectively use the resulting insight.</a:t>
            </a:r>
          </a:p>
          <a:p>
            <a:pPr algn="just"/>
            <a:r>
              <a:rPr lang="en-US" sz="3300" b="1" dirty="0">
                <a:latin typeface="Times New Roman" pitchFamily="18" charset="0"/>
                <a:cs typeface="Times New Roman" pitchFamily="18" charset="0"/>
              </a:rPr>
              <a:t>Velocity:</a:t>
            </a:r>
            <a:r>
              <a:rPr lang="en-US" sz="3300" dirty="0">
                <a:latin typeface="Times New Roman" pitchFamily="18" charset="0"/>
                <a:cs typeface="Times New Roman" pitchFamily="18" charset="0"/>
              </a:rPr>
              <a:t> </a:t>
            </a:r>
            <a:endParaRPr lang="en-US" sz="3300" dirty="0" smtClean="0">
              <a:latin typeface="Times New Roman" pitchFamily="18" charset="0"/>
              <a:cs typeface="Times New Roman" pitchFamily="18" charset="0"/>
            </a:endParaRPr>
          </a:p>
          <a:p>
            <a:pPr marL="82296" indent="0" algn="just">
              <a:buNone/>
            </a:pPr>
            <a:r>
              <a:rPr lang="en-US" sz="3300" dirty="0">
                <a:latin typeface="Times New Roman" pitchFamily="18" charset="0"/>
                <a:cs typeface="Times New Roman" pitchFamily="18" charset="0"/>
              </a:rPr>
              <a:t>	</a:t>
            </a:r>
            <a:r>
              <a:rPr lang="en-US" sz="3300" dirty="0" smtClean="0">
                <a:latin typeface="Times New Roman" pitchFamily="18" charset="0"/>
                <a:cs typeface="Times New Roman" pitchFamily="18" charset="0"/>
              </a:rPr>
              <a:t>In </a:t>
            </a:r>
            <a:r>
              <a:rPr lang="en-US" sz="3300" dirty="0">
                <a:latin typeface="Times New Roman" pitchFamily="18" charset="0"/>
                <a:cs typeface="Times New Roman" pitchFamily="18" charset="0"/>
              </a:rPr>
              <a:t>this context, the speed at which the data is generated and processed to meet the demands and challenges that lie in the path of growth and development.</a:t>
            </a:r>
          </a:p>
          <a:p>
            <a:pPr algn="just"/>
            <a:r>
              <a:rPr lang="en-US" sz="3300" b="1" dirty="0">
                <a:latin typeface="Times New Roman" pitchFamily="18" charset="0"/>
                <a:cs typeface="Times New Roman" pitchFamily="18" charset="0"/>
              </a:rPr>
              <a:t>Variability:</a:t>
            </a:r>
            <a:r>
              <a:rPr lang="en-US" sz="3300" dirty="0">
                <a:latin typeface="Times New Roman" pitchFamily="18" charset="0"/>
                <a:cs typeface="Times New Roman" pitchFamily="18" charset="0"/>
              </a:rPr>
              <a:t> </a:t>
            </a:r>
            <a:endParaRPr lang="en-US" sz="3300" dirty="0" smtClean="0">
              <a:latin typeface="Times New Roman" pitchFamily="18" charset="0"/>
              <a:cs typeface="Times New Roman" pitchFamily="18" charset="0"/>
            </a:endParaRPr>
          </a:p>
          <a:p>
            <a:pPr marL="82296" indent="0" algn="just">
              <a:buNone/>
            </a:pPr>
            <a:r>
              <a:rPr lang="en-US" sz="3300" dirty="0">
                <a:latin typeface="Times New Roman" pitchFamily="18" charset="0"/>
                <a:cs typeface="Times New Roman" pitchFamily="18" charset="0"/>
              </a:rPr>
              <a:t>	</a:t>
            </a:r>
            <a:r>
              <a:rPr lang="en-US" sz="3300" dirty="0" smtClean="0">
                <a:latin typeface="Times New Roman" pitchFamily="18" charset="0"/>
                <a:cs typeface="Times New Roman" pitchFamily="18" charset="0"/>
              </a:rPr>
              <a:t>Inconsistency </a:t>
            </a:r>
            <a:r>
              <a:rPr lang="en-US" sz="3300" dirty="0">
                <a:latin typeface="Times New Roman" pitchFamily="18" charset="0"/>
                <a:cs typeface="Times New Roman" pitchFamily="18" charset="0"/>
              </a:rPr>
              <a:t>of the data set can hamper processes to handle and manage it. Changing data and changing model.</a:t>
            </a:r>
          </a:p>
          <a:p>
            <a:pPr algn="just"/>
            <a:r>
              <a:rPr lang="en-US" sz="3300" b="1" dirty="0">
                <a:latin typeface="Times New Roman" pitchFamily="18" charset="0"/>
                <a:cs typeface="Times New Roman" pitchFamily="18" charset="0"/>
              </a:rPr>
              <a:t>Veracity</a:t>
            </a:r>
            <a:r>
              <a:rPr lang="en-US" sz="3300" b="1" dirty="0" smtClean="0">
                <a:latin typeface="Times New Roman" pitchFamily="18" charset="0"/>
                <a:cs typeface="Times New Roman" pitchFamily="18" charset="0"/>
              </a:rPr>
              <a:t>:</a:t>
            </a:r>
          </a:p>
          <a:p>
            <a:pPr marL="82296" indent="0" algn="just">
              <a:buNone/>
            </a:pPr>
            <a:r>
              <a:rPr lang="en-US" sz="3300" b="1" dirty="0">
                <a:latin typeface="Times New Roman" pitchFamily="18" charset="0"/>
                <a:cs typeface="Times New Roman" pitchFamily="18" charset="0"/>
              </a:rPr>
              <a:t>	</a:t>
            </a:r>
            <a:r>
              <a:rPr lang="en-US" sz="3300" dirty="0" smtClean="0">
                <a:latin typeface="Times New Roman" pitchFamily="18" charset="0"/>
                <a:cs typeface="Times New Roman" pitchFamily="18" charset="0"/>
              </a:rPr>
              <a:t> </a:t>
            </a:r>
            <a:r>
              <a:rPr lang="en-US" sz="3300" dirty="0">
                <a:latin typeface="Times New Roman" pitchFamily="18" charset="0"/>
                <a:cs typeface="Times New Roman" pitchFamily="18" charset="0"/>
              </a:rPr>
              <a:t>The quality of captured data can vary greatly, affecting the accurate analysis.</a:t>
            </a:r>
          </a:p>
          <a:p>
            <a:endParaRPr lang="en-US" dirty="0"/>
          </a:p>
        </p:txBody>
      </p:sp>
    </p:spTree>
    <p:extLst>
      <p:ext uri="{BB962C8B-B14F-4D97-AF65-F5344CB8AC3E}">
        <p14:creationId xmlns:p14="http://schemas.microsoft.com/office/powerpoint/2010/main" val="7699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BENEFITS </a:t>
            </a:r>
            <a:endParaRPr lang="en-US" dirty="0"/>
          </a:p>
        </p:txBody>
      </p:sp>
      <p:sp>
        <p:nvSpPr>
          <p:cNvPr id="3" name="Content Placeholder 2"/>
          <p:cNvSpPr>
            <a:spLocks noGrp="1"/>
          </p:cNvSpPr>
          <p:nvPr>
            <p:ph idx="1"/>
          </p:nvPr>
        </p:nvSpPr>
        <p:spPr/>
        <p:txBody>
          <a:bodyPr>
            <a:normAutofit/>
          </a:bodyPr>
          <a:lstStyle/>
          <a:p>
            <a:r>
              <a:rPr lang="en-US" dirty="0"/>
              <a:t>Big Data is timely</a:t>
            </a:r>
          </a:p>
          <a:p>
            <a:r>
              <a:rPr lang="en-US" dirty="0"/>
              <a:t>Big Data is accessible </a:t>
            </a:r>
          </a:p>
          <a:p>
            <a:r>
              <a:rPr lang="en-US" dirty="0"/>
              <a:t>Big Data is holistic</a:t>
            </a:r>
          </a:p>
          <a:p>
            <a:r>
              <a:rPr lang="en-US" dirty="0"/>
              <a:t>Big Data is secure</a:t>
            </a:r>
          </a:p>
          <a:p>
            <a:r>
              <a:rPr lang="en-US" dirty="0"/>
              <a:t>Big Data is Relevant</a:t>
            </a:r>
          </a:p>
          <a:p>
            <a:r>
              <a:rPr lang="en-US" dirty="0" smtClean="0"/>
              <a:t>Big </a:t>
            </a:r>
            <a:r>
              <a:rPr lang="en-US" dirty="0"/>
              <a:t>Data is actionable </a:t>
            </a:r>
          </a:p>
          <a:p>
            <a:r>
              <a:rPr lang="en-US" dirty="0" smtClean="0"/>
              <a:t>Cost Reduction</a:t>
            </a:r>
          </a:p>
          <a:p>
            <a:r>
              <a:rPr lang="en-US" dirty="0" smtClean="0"/>
              <a:t>Faster</a:t>
            </a:r>
            <a:endParaRPr lang="en-US" dirty="0"/>
          </a:p>
        </p:txBody>
      </p:sp>
    </p:spTree>
    <p:extLst>
      <p:ext uri="{BB962C8B-B14F-4D97-AF65-F5344CB8AC3E}">
        <p14:creationId xmlns:p14="http://schemas.microsoft.com/office/powerpoint/2010/main" val="257208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SECTORS USING BIG DATA</a:t>
            </a:r>
            <a:endParaRPr lang="en-US" dirty="0"/>
          </a:p>
        </p:txBody>
      </p:sp>
      <p:sp>
        <p:nvSpPr>
          <p:cNvPr id="3" name="Content Placeholder 2"/>
          <p:cNvSpPr>
            <a:spLocks noGrp="1"/>
          </p:cNvSpPr>
          <p:nvPr>
            <p:ph idx="1"/>
          </p:nvPr>
        </p:nvSpPr>
        <p:spPr/>
        <p:txBody>
          <a:bodyPr>
            <a:normAutofit/>
          </a:bodyPr>
          <a:lstStyle/>
          <a:p>
            <a:pPr algn="just"/>
            <a:r>
              <a:rPr lang="en-US" sz="2300" dirty="0" smtClean="0">
                <a:latin typeface="Times New Roman" pitchFamily="18" charset="0"/>
                <a:cs typeface="Times New Roman" pitchFamily="18" charset="0"/>
              </a:rPr>
              <a:t>Banking</a:t>
            </a:r>
          </a:p>
          <a:p>
            <a:pPr algn="just"/>
            <a:r>
              <a:rPr lang="en-US" sz="2300" dirty="0" smtClean="0">
                <a:latin typeface="Times New Roman" pitchFamily="18" charset="0"/>
                <a:cs typeface="Times New Roman" pitchFamily="18" charset="0"/>
              </a:rPr>
              <a:t>Education</a:t>
            </a:r>
          </a:p>
          <a:p>
            <a:pPr algn="just"/>
            <a:r>
              <a:rPr lang="en-US" sz="2300" dirty="0" smtClean="0">
                <a:latin typeface="Times New Roman" pitchFamily="18" charset="0"/>
                <a:cs typeface="Times New Roman" pitchFamily="18" charset="0"/>
              </a:rPr>
              <a:t>Government </a:t>
            </a:r>
          </a:p>
          <a:p>
            <a:pPr algn="just"/>
            <a:r>
              <a:rPr lang="en-US" sz="2300" dirty="0" smtClean="0">
                <a:latin typeface="Times New Roman" pitchFamily="18" charset="0"/>
                <a:cs typeface="Times New Roman" pitchFamily="18" charset="0"/>
              </a:rPr>
              <a:t>Health Care</a:t>
            </a:r>
          </a:p>
          <a:p>
            <a:pPr algn="just"/>
            <a:r>
              <a:rPr lang="en-US" sz="2300" dirty="0" smtClean="0">
                <a:latin typeface="Times New Roman" pitchFamily="18" charset="0"/>
                <a:cs typeface="Times New Roman" pitchFamily="18" charset="0"/>
              </a:rPr>
              <a:t>Manufacturing </a:t>
            </a:r>
          </a:p>
          <a:p>
            <a:pPr algn="just"/>
            <a:r>
              <a:rPr lang="en-US" sz="2300" dirty="0" smtClean="0">
                <a:latin typeface="Times New Roman" pitchFamily="18" charset="0"/>
                <a:cs typeface="Times New Roman" pitchFamily="18" charset="0"/>
              </a:rPr>
              <a:t>Retail</a:t>
            </a:r>
          </a:p>
          <a:p>
            <a:pPr algn="just"/>
            <a:r>
              <a:rPr lang="en-US" sz="2300" dirty="0" smtClean="0">
                <a:latin typeface="Times New Roman" pitchFamily="18" charset="0"/>
                <a:cs typeface="Times New Roman" pitchFamily="18" charset="0"/>
              </a:rPr>
              <a:t>Finance</a:t>
            </a:r>
          </a:p>
          <a:p>
            <a:pPr algn="just"/>
            <a:r>
              <a:rPr lang="en-US" sz="2300" dirty="0" smtClean="0">
                <a:latin typeface="Times New Roman" pitchFamily="18" charset="0"/>
                <a:cs typeface="Times New Roman" pitchFamily="18" charset="0"/>
              </a:rPr>
              <a:t>Media</a:t>
            </a:r>
          </a:p>
          <a:p>
            <a:pPr algn="just"/>
            <a:r>
              <a:rPr lang="en-US" sz="2300" dirty="0" smtClean="0">
                <a:latin typeface="Times New Roman" pitchFamily="18" charset="0"/>
                <a:cs typeface="Times New Roman" pitchFamily="18" charset="0"/>
              </a:rPr>
              <a:t>Information Technologies </a:t>
            </a:r>
          </a:p>
          <a:p>
            <a:pPr marL="82296" indent="0" algn="just">
              <a:buNone/>
            </a:pPr>
            <a:r>
              <a:rPr lang="en-US" sz="2300" dirty="0" smtClean="0">
                <a:latin typeface="Times New Roman" pitchFamily="18" charset="0"/>
                <a:cs typeface="Times New Roman" pitchFamily="18" charset="0"/>
              </a:rPr>
              <a:t> and more or less everywhere…</a:t>
            </a:r>
          </a:p>
        </p:txBody>
      </p:sp>
    </p:spTree>
    <p:extLst>
      <p:ext uri="{BB962C8B-B14F-4D97-AF65-F5344CB8AC3E}">
        <p14:creationId xmlns:p14="http://schemas.microsoft.com/office/powerpoint/2010/main" val="216647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2011362"/>
          </a:xfrm>
        </p:spPr>
        <p:txBody>
          <a:bodyPr/>
          <a:lstStyle/>
          <a:p>
            <a:pPr algn="ctr"/>
            <a:endParaRPr lang="en-US" dirty="0"/>
          </a:p>
        </p:txBody>
      </p:sp>
      <p:sp>
        <p:nvSpPr>
          <p:cNvPr id="3" name="Content Placeholder 2"/>
          <p:cNvSpPr>
            <a:spLocks noGrp="1"/>
          </p:cNvSpPr>
          <p:nvPr>
            <p:ph idx="1"/>
          </p:nvPr>
        </p:nvSpPr>
        <p:spPr>
          <a:xfrm>
            <a:off x="1066800" y="2232166"/>
            <a:ext cx="7879080" cy="4397234"/>
          </a:xfrm>
        </p:spPr>
        <p:txBody>
          <a:bodyPr>
            <a:normAutofit/>
          </a:bodyPr>
          <a:lstStyle/>
          <a:p>
            <a:r>
              <a:rPr lang="en-US" sz="2300" dirty="0" err="1">
                <a:latin typeface="Times New Roman" pitchFamily="18" charset="0"/>
                <a:cs typeface="Times New Roman" pitchFamily="18" charset="0"/>
              </a:rPr>
              <a:t>Hadoop</a:t>
            </a:r>
            <a:r>
              <a:rPr lang="en-US" sz="2300" dirty="0">
                <a:latin typeface="Times New Roman" pitchFamily="18" charset="0"/>
                <a:cs typeface="Times New Roman" pitchFamily="18" charset="0"/>
              </a:rPr>
              <a:t> is an Apache open source framework written in java that allows distributed processing of large datasets across clusters of computers using simple programming models. </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A </a:t>
            </a:r>
            <a:r>
              <a:rPr lang="en-US" sz="2300" dirty="0" err="1">
                <a:latin typeface="Times New Roman" pitchFamily="18" charset="0"/>
                <a:cs typeface="Times New Roman" pitchFamily="18" charset="0"/>
              </a:rPr>
              <a:t>Hadoop</a:t>
            </a:r>
            <a:r>
              <a:rPr lang="en-US" sz="2300" dirty="0">
                <a:latin typeface="Times New Roman" pitchFamily="18" charset="0"/>
                <a:cs typeface="Times New Roman" pitchFamily="18" charset="0"/>
              </a:rPr>
              <a:t> frame-worked application works in an environment that provides distributed storage and computation across clusters of computers</a:t>
            </a:r>
            <a:r>
              <a:rPr lang="en-US" sz="2300" dirty="0" smtClean="0">
                <a:latin typeface="Times New Roman" pitchFamily="18" charset="0"/>
                <a:cs typeface="Times New Roman" pitchFamily="18" charset="0"/>
              </a:rPr>
              <a:t>.</a:t>
            </a:r>
          </a:p>
          <a:p>
            <a:r>
              <a:rPr lang="en-US" sz="2300" dirty="0" smtClean="0">
                <a:latin typeface="Times New Roman" pitchFamily="18" charset="0"/>
                <a:cs typeface="Times New Roman" pitchFamily="18" charset="0"/>
              </a:rPr>
              <a:t> </a:t>
            </a:r>
            <a:r>
              <a:rPr lang="en-US" sz="2300" dirty="0" err="1">
                <a:latin typeface="Times New Roman" pitchFamily="18" charset="0"/>
                <a:cs typeface="Times New Roman" pitchFamily="18" charset="0"/>
              </a:rPr>
              <a:t>Hadoop</a:t>
            </a:r>
            <a:r>
              <a:rPr lang="en-US" sz="2300" dirty="0">
                <a:latin typeface="Times New Roman" pitchFamily="18" charset="0"/>
                <a:cs typeface="Times New Roman" pitchFamily="18" charset="0"/>
              </a:rPr>
              <a:t> is designed to scale up from single server to thousands of machines, each offering local computation and </a:t>
            </a:r>
            <a:r>
              <a:rPr lang="en-US" sz="2300" dirty="0" smtClean="0">
                <a:latin typeface="Times New Roman" pitchFamily="18" charset="0"/>
                <a:cs typeface="Times New Roman" pitchFamily="18" charset="0"/>
              </a:rPr>
              <a:t>storage.</a:t>
            </a:r>
          </a:p>
          <a:p>
            <a:pPr marL="82296" indent="0">
              <a:buNone/>
            </a:pPr>
            <a:endParaRPr lang="en-US" sz="2300" dirty="0" smtClean="0">
              <a:latin typeface="Times New Roman" pitchFamily="18" charset="0"/>
              <a:cs typeface="Times New Roman" pitchFamily="18" charset="0"/>
            </a:endParaRPr>
          </a:p>
        </p:txBody>
      </p:sp>
      <p:pic>
        <p:nvPicPr>
          <p:cNvPr id="5" name="Picture 2" descr="Image result for HAD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56839"/>
            <a:ext cx="3352800" cy="187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47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HADOOP - ECOSYSTEM</a:t>
            </a:r>
            <a:endParaRPr lang="en-US" dirty="0"/>
          </a:p>
        </p:txBody>
      </p:sp>
      <p:pic>
        <p:nvPicPr>
          <p:cNvPr id="4" name="Picture 2" descr="Image result for HADOO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70866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475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t>
            </a:r>
            <a:r>
              <a:rPr lang="en-US" dirty="0" err="1"/>
              <a:t>Hadoop</a:t>
            </a:r>
            <a:r>
              <a:rPr lang="en-US" dirty="0"/>
              <a:t>-related projects at Apache include</a:t>
            </a:r>
            <a:r>
              <a:rPr lang="en-US" dirty="0" smtClean="0"/>
              <a:t>:</a:t>
            </a:r>
            <a:endParaRPr lang="en-US" dirty="0"/>
          </a:p>
        </p:txBody>
      </p:sp>
      <p:sp>
        <p:nvSpPr>
          <p:cNvPr id="4" name="Content Placeholder 2"/>
          <p:cNvSpPr>
            <a:spLocks noGrp="1"/>
          </p:cNvSpPr>
          <p:nvPr>
            <p:ph idx="1"/>
          </p:nvPr>
        </p:nvSpPr>
        <p:spPr/>
        <p:txBody>
          <a:bodyPr>
            <a:normAutofit fontScale="62500" lnSpcReduction="20000"/>
          </a:bodyPr>
          <a:lstStyle/>
          <a:p>
            <a:pPr algn="just"/>
            <a:r>
              <a:rPr lang="en-US" b="1" dirty="0" err="1" smtClean="0">
                <a:latin typeface="Times New Roman" pitchFamily="18" charset="0"/>
                <a:cs typeface="Times New Roman" pitchFamily="18" charset="0"/>
              </a:rPr>
              <a:t>HBase</a:t>
            </a:r>
            <a:r>
              <a:rPr lang="en-US" dirty="0" smtClean="0">
                <a:latin typeface="Times New Roman" pitchFamily="18" charset="0"/>
                <a:cs typeface="Times New Roman" pitchFamily="18" charset="0"/>
              </a:rPr>
              <a:t>:</a:t>
            </a:r>
          </a:p>
          <a:p>
            <a:pPr marL="82296"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scalable, distributed database that supports structured data storage for large tables.</a:t>
            </a:r>
          </a:p>
          <a:p>
            <a:pPr algn="just"/>
            <a:r>
              <a:rPr lang="en-US" b="1" dirty="0" smtClean="0">
                <a:latin typeface="Times New Roman" pitchFamily="18" charset="0"/>
                <a:cs typeface="Times New Roman" pitchFamily="18" charset="0"/>
              </a:rPr>
              <a:t>Hive:</a:t>
            </a:r>
            <a:endParaRPr lang="en-US" dirty="0">
              <a:latin typeface="Times New Roman" pitchFamily="18" charset="0"/>
              <a:cs typeface="Times New Roman" pitchFamily="18" charset="0"/>
            </a:endParaRPr>
          </a:p>
          <a:p>
            <a:pPr marL="82296" indent="0" algn="just">
              <a:buNone/>
            </a:pPr>
            <a:r>
              <a:rPr lang="en-US" dirty="0" smtClean="0">
                <a:latin typeface="Times New Roman" pitchFamily="18" charset="0"/>
                <a:cs typeface="Times New Roman" pitchFamily="18" charset="0"/>
              </a:rPr>
              <a:t>	A </a:t>
            </a:r>
            <a:r>
              <a:rPr lang="en-US" dirty="0">
                <a:latin typeface="Times New Roman" pitchFamily="18" charset="0"/>
                <a:cs typeface="Times New Roman" pitchFamily="18" charset="0"/>
              </a:rPr>
              <a:t>data warehouse infrastructure that provides data summarization and ad hoc querying.</a:t>
            </a:r>
          </a:p>
          <a:p>
            <a:pPr algn="just"/>
            <a:r>
              <a:rPr lang="en-US" b="1" dirty="0" smtClean="0">
                <a:latin typeface="Times New Roman" pitchFamily="18" charset="0"/>
                <a:cs typeface="Times New Roman" pitchFamily="18" charset="0"/>
              </a:rPr>
              <a:t>Pig</a:t>
            </a:r>
            <a:r>
              <a:rPr lang="en-US" dirty="0" smtClean="0">
                <a:latin typeface="Times New Roman" pitchFamily="18" charset="0"/>
                <a:cs typeface="Times New Roman" pitchFamily="18" charset="0"/>
              </a:rPr>
              <a:t>:</a:t>
            </a:r>
          </a:p>
          <a:p>
            <a:pPr marL="82296"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high-level data-flow language and execution framework for parallel computation.</a:t>
            </a:r>
          </a:p>
          <a:p>
            <a:pPr algn="just"/>
            <a:r>
              <a:rPr lang="en-US" b="1" dirty="0" smtClean="0">
                <a:latin typeface="Times New Roman" pitchFamily="18" charset="0"/>
                <a:cs typeface="Times New Roman" pitchFamily="18" charset="0"/>
              </a:rPr>
              <a:t>Flume</a:t>
            </a:r>
            <a:r>
              <a:rPr lang="en-US" dirty="0" smtClean="0">
                <a:latin typeface="Times New Roman" pitchFamily="18" charset="0"/>
                <a:cs typeface="Times New Roman" pitchFamily="18" charset="0"/>
              </a:rPr>
              <a:t>:</a:t>
            </a:r>
          </a:p>
          <a:p>
            <a:pPr marL="82296"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distributed, reliable, and available service for efficiently collecting, aggregating, and moving large amounts of streaming event data</a:t>
            </a:r>
            <a:r>
              <a:rPr lang="en-US" dirty="0" smtClean="0">
                <a:latin typeface="Times New Roman" pitchFamily="18" charset="0"/>
                <a:cs typeface="Times New Roman" pitchFamily="18" charset="0"/>
              </a:rPr>
              <a:t>.</a:t>
            </a:r>
          </a:p>
          <a:p>
            <a:pPr algn="just"/>
            <a:r>
              <a:rPr lang="en-US" b="1" dirty="0" err="1" smtClean="0">
                <a:latin typeface="Times New Roman" pitchFamily="18" charset="0"/>
                <a:cs typeface="Times New Roman" pitchFamily="18" charset="0"/>
              </a:rPr>
              <a:t>ZooKeeper</a:t>
            </a:r>
            <a:r>
              <a:rPr lang="en-US" dirty="0" smtClean="0">
                <a:latin typeface="Times New Roman" pitchFamily="18" charset="0"/>
                <a:cs typeface="Times New Roman" pitchFamily="18" charset="0"/>
              </a:rPr>
              <a:t>:</a:t>
            </a:r>
          </a:p>
          <a:p>
            <a:pPr marL="82296" indent="0" algn="just">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high-performance coordination service for distributed applications.</a:t>
            </a:r>
          </a:p>
        </p:txBody>
      </p:sp>
    </p:spTree>
    <p:extLst>
      <p:ext uri="{BB962C8B-B14F-4D97-AF65-F5344CB8AC3E}">
        <p14:creationId xmlns:p14="http://schemas.microsoft.com/office/powerpoint/2010/main" val="3678803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5827</TotalTime>
  <Words>992</Words>
  <Application>Microsoft Office PowerPoint</Application>
  <PresentationFormat>On-screen Show (4:3)</PresentationFormat>
  <Paragraphs>162</Paragraphs>
  <Slides>31</Slides>
  <Notes>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Solstice</vt:lpstr>
      <vt:lpstr>BIG DATA – HADOOP AND COMPONENTS</vt:lpstr>
      <vt:lpstr>Big data</vt:lpstr>
      <vt:lpstr>CHARACTERISTIC OF BIG DATA </vt:lpstr>
      <vt:lpstr>5Vs</vt:lpstr>
      <vt:lpstr>ADVANTAGES AND BENEFITS </vt:lpstr>
      <vt:lpstr>SECTORS USING BIG DATA</vt:lpstr>
      <vt:lpstr>PowerPoint Presentation</vt:lpstr>
      <vt:lpstr>HADOOP - ECOSYSTEM</vt:lpstr>
      <vt:lpstr> Hadoop-related projects at Apache include:</vt:lpstr>
      <vt:lpstr>HADOOP ARCHITECTURE</vt:lpstr>
      <vt:lpstr>Apache Hadoop Module</vt:lpstr>
      <vt:lpstr>Architecture 1.X</vt:lpstr>
      <vt:lpstr>Limitations of Architecture 1.x</vt:lpstr>
      <vt:lpstr>Architecture 2.x</vt:lpstr>
      <vt:lpstr>Hadoop 2.x YARN Benefits</vt:lpstr>
      <vt:lpstr>HDFS (Hadoop Distributed File System)</vt:lpstr>
      <vt:lpstr>HDFS Architecture</vt:lpstr>
      <vt:lpstr>Name Node and Data Node</vt:lpstr>
      <vt:lpstr>MAPREDUCE</vt:lpstr>
      <vt:lpstr>MapReduce Architecture</vt:lpstr>
      <vt:lpstr>MapReduce Classes</vt:lpstr>
      <vt:lpstr>HIVE </vt:lpstr>
      <vt:lpstr>PIG</vt:lpstr>
      <vt:lpstr>SQOOP</vt:lpstr>
      <vt:lpstr>HBASE</vt:lpstr>
      <vt:lpstr>ZOOKEEPER</vt:lpstr>
      <vt:lpstr>1a. Is the number of petitions with Data Engineer job title increasing over time?</vt:lpstr>
      <vt:lpstr>1b. Find top 5 job titles who are having highest avg growth in applications.[ALL]</vt:lpstr>
      <vt:lpstr>2a. Which part of the US has the most Data Engineer jobs for each year?</vt:lpstr>
      <vt:lpstr>2b. find top 5 locations in the US who have got certified visa for each year.[certified]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 HADOOP AND COMPONENTS</dc:title>
  <dc:creator>HP</dc:creator>
  <cp:lastModifiedBy>HP</cp:lastModifiedBy>
  <cp:revision>15</cp:revision>
  <dcterms:created xsi:type="dcterms:W3CDTF">2018-08-27T16:33:12Z</dcterms:created>
  <dcterms:modified xsi:type="dcterms:W3CDTF">2018-09-01T02:36:47Z</dcterms:modified>
</cp:coreProperties>
</file>