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16B4E-4AEB-4061-8183-273AA49BC68C}" v="40" dt="2022-08-08T18:21:51.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78" d="100"/>
          <a:sy n="78" d="100"/>
        </p:scale>
        <p:origin x="878"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Jagota" userId="feeef187dbfca2ac" providerId="LiveId" clId="{18216B4E-4AEB-4061-8183-273AA49BC68C}"/>
    <pc:docChg chg="custSel modSld">
      <pc:chgData name="Amit Jagota" userId="feeef187dbfca2ac" providerId="LiveId" clId="{18216B4E-4AEB-4061-8183-273AA49BC68C}" dt="2022-08-08T18:19:08.929" v="2" actId="313"/>
      <pc:docMkLst>
        <pc:docMk/>
      </pc:docMkLst>
      <pc:sldChg chg="modSp mod">
        <pc:chgData name="Amit Jagota" userId="feeef187dbfca2ac" providerId="LiveId" clId="{18216B4E-4AEB-4061-8183-273AA49BC68C}" dt="2022-08-08T18:19:08.929" v="2" actId="313"/>
        <pc:sldMkLst>
          <pc:docMk/>
          <pc:sldMk cId="2332292403" sldId="260"/>
        </pc:sldMkLst>
        <pc:spChg chg="mod">
          <ac:chgData name="Amit Jagota" userId="feeef187dbfca2ac" providerId="LiveId" clId="{18216B4E-4AEB-4061-8183-273AA49BC68C}" dt="2022-08-08T18:19:08.929" v="2" actId="313"/>
          <ac:spMkLst>
            <pc:docMk/>
            <pc:sldMk cId="2332292403" sldId="260"/>
            <ac:spMk id="3" creationId="{D13978E0-C67D-0EA7-93D6-07CD299F70A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3267E-5EDF-CBF3-9108-42C23A456A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3F06B3-56E8-7D02-CAB0-C174D58C63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0605DB-C6E6-C2DF-618C-FE4F0C5D135B}"/>
              </a:ext>
            </a:extLst>
          </p:cNvPr>
          <p:cNvSpPr>
            <a:spLocks noGrp="1"/>
          </p:cNvSpPr>
          <p:nvPr>
            <p:ph type="dt" sz="half" idx="10"/>
          </p:nvPr>
        </p:nvSpPr>
        <p:spPr/>
        <p:txBody>
          <a:bodyPr/>
          <a:lstStyle/>
          <a:p>
            <a:fld id="{948528EC-09D4-42D2-99F0-091B0E2A8961}" type="datetimeFigureOut">
              <a:rPr lang="en-US" smtClean="0"/>
              <a:t>8/8/2022</a:t>
            </a:fld>
            <a:endParaRPr lang="en-US"/>
          </a:p>
        </p:txBody>
      </p:sp>
      <p:sp>
        <p:nvSpPr>
          <p:cNvPr id="5" name="Footer Placeholder 4">
            <a:extLst>
              <a:ext uri="{FF2B5EF4-FFF2-40B4-BE49-F238E27FC236}">
                <a16:creationId xmlns:a16="http://schemas.microsoft.com/office/drawing/2014/main" id="{93EF6655-2BA8-543F-C4B5-05876098B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E0244-5246-DACE-CF8A-44CF7E8F9FFC}"/>
              </a:ext>
            </a:extLst>
          </p:cNvPr>
          <p:cNvSpPr>
            <a:spLocks noGrp="1"/>
          </p:cNvSpPr>
          <p:nvPr>
            <p:ph type="sldNum" sz="quarter" idx="12"/>
          </p:nvPr>
        </p:nvSpPr>
        <p:spPr/>
        <p:txBody>
          <a:bodyPr/>
          <a:lstStyle/>
          <a:p>
            <a:fld id="{DAD206AE-2B63-45C4-95D0-B78FE0104A66}" type="slidenum">
              <a:rPr lang="en-US" smtClean="0"/>
              <a:t>‹#›</a:t>
            </a:fld>
            <a:endParaRPr lang="en-US"/>
          </a:p>
        </p:txBody>
      </p:sp>
    </p:spTree>
    <p:extLst>
      <p:ext uri="{BB962C8B-B14F-4D97-AF65-F5344CB8AC3E}">
        <p14:creationId xmlns:p14="http://schemas.microsoft.com/office/powerpoint/2010/main" val="156503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882E-DCAB-BADA-2D5D-CE7339B670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EC24F6-B3A8-A998-6952-51D8E6A5B2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AA306-3497-C70A-8F67-FAA404E455B1}"/>
              </a:ext>
            </a:extLst>
          </p:cNvPr>
          <p:cNvSpPr>
            <a:spLocks noGrp="1"/>
          </p:cNvSpPr>
          <p:nvPr>
            <p:ph type="dt" sz="half" idx="10"/>
          </p:nvPr>
        </p:nvSpPr>
        <p:spPr/>
        <p:txBody>
          <a:bodyPr/>
          <a:lstStyle/>
          <a:p>
            <a:fld id="{948528EC-09D4-42D2-99F0-091B0E2A8961}" type="datetimeFigureOut">
              <a:rPr lang="en-US" smtClean="0"/>
              <a:t>8/8/2022</a:t>
            </a:fld>
            <a:endParaRPr lang="en-US"/>
          </a:p>
        </p:txBody>
      </p:sp>
      <p:sp>
        <p:nvSpPr>
          <p:cNvPr id="5" name="Footer Placeholder 4">
            <a:extLst>
              <a:ext uri="{FF2B5EF4-FFF2-40B4-BE49-F238E27FC236}">
                <a16:creationId xmlns:a16="http://schemas.microsoft.com/office/drawing/2014/main" id="{9A2FB896-4F74-18DE-ADE0-1FC9BD05B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3175B-B60B-27E7-7DAC-03657B8B4542}"/>
              </a:ext>
            </a:extLst>
          </p:cNvPr>
          <p:cNvSpPr>
            <a:spLocks noGrp="1"/>
          </p:cNvSpPr>
          <p:nvPr>
            <p:ph type="sldNum" sz="quarter" idx="12"/>
          </p:nvPr>
        </p:nvSpPr>
        <p:spPr/>
        <p:txBody>
          <a:bodyPr/>
          <a:lstStyle/>
          <a:p>
            <a:fld id="{DAD206AE-2B63-45C4-95D0-B78FE0104A66}" type="slidenum">
              <a:rPr lang="en-US" smtClean="0"/>
              <a:t>‹#›</a:t>
            </a:fld>
            <a:endParaRPr lang="en-US"/>
          </a:p>
        </p:txBody>
      </p:sp>
    </p:spTree>
    <p:extLst>
      <p:ext uri="{BB962C8B-B14F-4D97-AF65-F5344CB8AC3E}">
        <p14:creationId xmlns:p14="http://schemas.microsoft.com/office/powerpoint/2010/main" val="75564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BC18B4-53D6-6D6C-B825-D6CC6B9C25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0BF7DD-22D6-E3B4-EAFA-0015CCB430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2A0C5-B3BF-48D1-E389-C161DA84042E}"/>
              </a:ext>
            </a:extLst>
          </p:cNvPr>
          <p:cNvSpPr>
            <a:spLocks noGrp="1"/>
          </p:cNvSpPr>
          <p:nvPr>
            <p:ph type="dt" sz="half" idx="10"/>
          </p:nvPr>
        </p:nvSpPr>
        <p:spPr/>
        <p:txBody>
          <a:bodyPr/>
          <a:lstStyle/>
          <a:p>
            <a:fld id="{948528EC-09D4-42D2-99F0-091B0E2A8961}" type="datetimeFigureOut">
              <a:rPr lang="en-US" smtClean="0"/>
              <a:t>8/8/2022</a:t>
            </a:fld>
            <a:endParaRPr lang="en-US"/>
          </a:p>
        </p:txBody>
      </p:sp>
      <p:sp>
        <p:nvSpPr>
          <p:cNvPr id="5" name="Footer Placeholder 4">
            <a:extLst>
              <a:ext uri="{FF2B5EF4-FFF2-40B4-BE49-F238E27FC236}">
                <a16:creationId xmlns:a16="http://schemas.microsoft.com/office/drawing/2014/main" id="{1D50F120-0815-1F8A-F2AC-6DE0C6C71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F0726-E52B-1608-9245-FB39E1565698}"/>
              </a:ext>
            </a:extLst>
          </p:cNvPr>
          <p:cNvSpPr>
            <a:spLocks noGrp="1"/>
          </p:cNvSpPr>
          <p:nvPr>
            <p:ph type="sldNum" sz="quarter" idx="12"/>
          </p:nvPr>
        </p:nvSpPr>
        <p:spPr/>
        <p:txBody>
          <a:bodyPr/>
          <a:lstStyle/>
          <a:p>
            <a:fld id="{DAD206AE-2B63-45C4-95D0-B78FE0104A66}" type="slidenum">
              <a:rPr lang="en-US" smtClean="0"/>
              <a:t>‹#›</a:t>
            </a:fld>
            <a:endParaRPr lang="en-US"/>
          </a:p>
        </p:txBody>
      </p:sp>
    </p:spTree>
    <p:extLst>
      <p:ext uri="{BB962C8B-B14F-4D97-AF65-F5344CB8AC3E}">
        <p14:creationId xmlns:p14="http://schemas.microsoft.com/office/powerpoint/2010/main" val="148985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CF62-F261-9AF2-BAF3-68234AC1D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DEA87D-4491-0047-9325-4BCBAA3F2A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42368-529E-3D10-127F-8E644614054D}"/>
              </a:ext>
            </a:extLst>
          </p:cNvPr>
          <p:cNvSpPr>
            <a:spLocks noGrp="1"/>
          </p:cNvSpPr>
          <p:nvPr>
            <p:ph type="dt" sz="half" idx="10"/>
          </p:nvPr>
        </p:nvSpPr>
        <p:spPr/>
        <p:txBody>
          <a:bodyPr/>
          <a:lstStyle/>
          <a:p>
            <a:fld id="{948528EC-09D4-42D2-99F0-091B0E2A8961}" type="datetimeFigureOut">
              <a:rPr lang="en-US" smtClean="0"/>
              <a:t>8/8/2022</a:t>
            </a:fld>
            <a:endParaRPr lang="en-US"/>
          </a:p>
        </p:txBody>
      </p:sp>
      <p:sp>
        <p:nvSpPr>
          <p:cNvPr id="5" name="Footer Placeholder 4">
            <a:extLst>
              <a:ext uri="{FF2B5EF4-FFF2-40B4-BE49-F238E27FC236}">
                <a16:creationId xmlns:a16="http://schemas.microsoft.com/office/drawing/2014/main" id="{603152DC-686F-8BFE-3A31-F46DB2069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B4565-5553-AB11-21CF-F58CC080A205}"/>
              </a:ext>
            </a:extLst>
          </p:cNvPr>
          <p:cNvSpPr>
            <a:spLocks noGrp="1"/>
          </p:cNvSpPr>
          <p:nvPr>
            <p:ph type="sldNum" sz="quarter" idx="12"/>
          </p:nvPr>
        </p:nvSpPr>
        <p:spPr/>
        <p:txBody>
          <a:bodyPr/>
          <a:lstStyle/>
          <a:p>
            <a:fld id="{DAD206AE-2B63-45C4-95D0-B78FE0104A66}" type="slidenum">
              <a:rPr lang="en-US" smtClean="0"/>
              <a:t>‹#›</a:t>
            </a:fld>
            <a:endParaRPr lang="en-US"/>
          </a:p>
        </p:txBody>
      </p:sp>
    </p:spTree>
    <p:extLst>
      <p:ext uri="{BB962C8B-B14F-4D97-AF65-F5344CB8AC3E}">
        <p14:creationId xmlns:p14="http://schemas.microsoft.com/office/powerpoint/2010/main" val="123492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D0E8F-25DA-A66A-D6A8-D66E07357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86B856-2556-F7A7-C66A-C9C1833562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980271-3E0D-7497-A5A0-328054363719}"/>
              </a:ext>
            </a:extLst>
          </p:cNvPr>
          <p:cNvSpPr>
            <a:spLocks noGrp="1"/>
          </p:cNvSpPr>
          <p:nvPr>
            <p:ph type="dt" sz="half" idx="10"/>
          </p:nvPr>
        </p:nvSpPr>
        <p:spPr/>
        <p:txBody>
          <a:bodyPr/>
          <a:lstStyle/>
          <a:p>
            <a:fld id="{948528EC-09D4-42D2-99F0-091B0E2A8961}" type="datetimeFigureOut">
              <a:rPr lang="en-US" smtClean="0"/>
              <a:t>8/8/2022</a:t>
            </a:fld>
            <a:endParaRPr lang="en-US"/>
          </a:p>
        </p:txBody>
      </p:sp>
      <p:sp>
        <p:nvSpPr>
          <p:cNvPr id="5" name="Footer Placeholder 4">
            <a:extLst>
              <a:ext uri="{FF2B5EF4-FFF2-40B4-BE49-F238E27FC236}">
                <a16:creationId xmlns:a16="http://schemas.microsoft.com/office/drawing/2014/main" id="{EA9AFAEE-C71D-A680-DB04-C77EEA34D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A1C02-0302-75C3-77DB-F4AC2E7B6390}"/>
              </a:ext>
            </a:extLst>
          </p:cNvPr>
          <p:cNvSpPr>
            <a:spLocks noGrp="1"/>
          </p:cNvSpPr>
          <p:nvPr>
            <p:ph type="sldNum" sz="quarter" idx="12"/>
          </p:nvPr>
        </p:nvSpPr>
        <p:spPr/>
        <p:txBody>
          <a:bodyPr/>
          <a:lstStyle/>
          <a:p>
            <a:fld id="{DAD206AE-2B63-45C4-95D0-B78FE0104A66}" type="slidenum">
              <a:rPr lang="en-US" smtClean="0"/>
              <a:t>‹#›</a:t>
            </a:fld>
            <a:endParaRPr lang="en-US"/>
          </a:p>
        </p:txBody>
      </p:sp>
    </p:spTree>
    <p:extLst>
      <p:ext uri="{BB962C8B-B14F-4D97-AF65-F5344CB8AC3E}">
        <p14:creationId xmlns:p14="http://schemas.microsoft.com/office/powerpoint/2010/main" val="220589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2976-208B-C7BF-3EBD-4C85E4C985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FEB83A-021F-FAB3-F5DD-2F6BD3218F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868444-904C-4AD2-F50E-834654A28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27B23-8999-4EA5-7E5A-7FCB84B4C960}"/>
              </a:ext>
            </a:extLst>
          </p:cNvPr>
          <p:cNvSpPr>
            <a:spLocks noGrp="1"/>
          </p:cNvSpPr>
          <p:nvPr>
            <p:ph type="dt" sz="half" idx="10"/>
          </p:nvPr>
        </p:nvSpPr>
        <p:spPr/>
        <p:txBody>
          <a:bodyPr/>
          <a:lstStyle/>
          <a:p>
            <a:fld id="{948528EC-09D4-42D2-99F0-091B0E2A8961}" type="datetimeFigureOut">
              <a:rPr lang="en-US" smtClean="0"/>
              <a:t>8/8/2022</a:t>
            </a:fld>
            <a:endParaRPr lang="en-US"/>
          </a:p>
        </p:txBody>
      </p:sp>
      <p:sp>
        <p:nvSpPr>
          <p:cNvPr id="6" name="Footer Placeholder 5">
            <a:extLst>
              <a:ext uri="{FF2B5EF4-FFF2-40B4-BE49-F238E27FC236}">
                <a16:creationId xmlns:a16="http://schemas.microsoft.com/office/drawing/2014/main" id="{266A6F9C-BBBC-B7A1-E449-BE7A89CE2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ED4F57-2583-E4A3-7C7E-EF0F9ACB8C09}"/>
              </a:ext>
            </a:extLst>
          </p:cNvPr>
          <p:cNvSpPr>
            <a:spLocks noGrp="1"/>
          </p:cNvSpPr>
          <p:nvPr>
            <p:ph type="sldNum" sz="quarter" idx="12"/>
          </p:nvPr>
        </p:nvSpPr>
        <p:spPr/>
        <p:txBody>
          <a:bodyPr/>
          <a:lstStyle/>
          <a:p>
            <a:fld id="{DAD206AE-2B63-45C4-95D0-B78FE0104A66}" type="slidenum">
              <a:rPr lang="en-US" smtClean="0"/>
              <a:t>‹#›</a:t>
            </a:fld>
            <a:endParaRPr lang="en-US"/>
          </a:p>
        </p:txBody>
      </p:sp>
    </p:spTree>
    <p:extLst>
      <p:ext uri="{BB962C8B-B14F-4D97-AF65-F5344CB8AC3E}">
        <p14:creationId xmlns:p14="http://schemas.microsoft.com/office/powerpoint/2010/main" val="186263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3AB6-DFB2-048B-8962-17251488A4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CACB91-7E3C-6A5B-6030-6F416CE97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B78FF5-A7FF-9224-9DC3-D5DEABE187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1C4E44-6011-7300-9CEB-90024432D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F2CBC2-EBF6-98FD-2EAC-BE5C8506AB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D61F77-910B-1B5D-DBCA-83D0D9FE0D32}"/>
              </a:ext>
            </a:extLst>
          </p:cNvPr>
          <p:cNvSpPr>
            <a:spLocks noGrp="1"/>
          </p:cNvSpPr>
          <p:nvPr>
            <p:ph type="dt" sz="half" idx="10"/>
          </p:nvPr>
        </p:nvSpPr>
        <p:spPr/>
        <p:txBody>
          <a:bodyPr/>
          <a:lstStyle/>
          <a:p>
            <a:fld id="{948528EC-09D4-42D2-99F0-091B0E2A8961}" type="datetimeFigureOut">
              <a:rPr lang="en-US" smtClean="0"/>
              <a:t>8/8/2022</a:t>
            </a:fld>
            <a:endParaRPr lang="en-US"/>
          </a:p>
        </p:txBody>
      </p:sp>
      <p:sp>
        <p:nvSpPr>
          <p:cNvPr id="8" name="Footer Placeholder 7">
            <a:extLst>
              <a:ext uri="{FF2B5EF4-FFF2-40B4-BE49-F238E27FC236}">
                <a16:creationId xmlns:a16="http://schemas.microsoft.com/office/drawing/2014/main" id="{D95809CF-1056-64E7-902D-E3337A93FC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78A074-6C1D-9DED-2114-783AB880545B}"/>
              </a:ext>
            </a:extLst>
          </p:cNvPr>
          <p:cNvSpPr>
            <a:spLocks noGrp="1"/>
          </p:cNvSpPr>
          <p:nvPr>
            <p:ph type="sldNum" sz="quarter" idx="12"/>
          </p:nvPr>
        </p:nvSpPr>
        <p:spPr/>
        <p:txBody>
          <a:bodyPr/>
          <a:lstStyle/>
          <a:p>
            <a:fld id="{DAD206AE-2B63-45C4-95D0-B78FE0104A66}" type="slidenum">
              <a:rPr lang="en-US" smtClean="0"/>
              <a:t>‹#›</a:t>
            </a:fld>
            <a:endParaRPr lang="en-US"/>
          </a:p>
        </p:txBody>
      </p:sp>
    </p:spTree>
    <p:extLst>
      <p:ext uri="{BB962C8B-B14F-4D97-AF65-F5344CB8AC3E}">
        <p14:creationId xmlns:p14="http://schemas.microsoft.com/office/powerpoint/2010/main" val="4186282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C4C5-EBC9-64FA-7928-6FAA864F9A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530AD8-BD42-9CD0-7092-539B803F20ED}"/>
              </a:ext>
            </a:extLst>
          </p:cNvPr>
          <p:cNvSpPr>
            <a:spLocks noGrp="1"/>
          </p:cNvSpPr>
          <p:nvPr>
            <p:ph type="dt" sz="half" idx="10"/>
          </p:nvPr>
        </p:nvSpPr>
        <p:spPr/>
        <p:txBody>
          <a:bodyPr/>
          <a:lstStyle/>
          <a:p>
            <a:fld id="{948528EC-09D4-42D2-99F0-091B0E2A8961}" type="datetimeFigureOut">
              <a:rPr lang="en-US" smtClean="0"/>
              <a:t>8/8/2022</a:t>
            </a:fld>
            <a:endParaRPr lang="en-US"/>
          </a:p>
        </p:txBody>
      </p:sp>
      <p:sp>
        <p:nvSpPr>
          <p:cNvPr id="4" name="Footer Placeholder 3">
            <a:extLst>
              <a:ext uri="{FF2B5EF4-FFF2-40B4-BE49-F238E27FC236}">
                <a16:creationId xmlns:a16="http://schemas.microsoft.com/office/drawing/2014/main" id="{2DF74EA8-5A57-13AB-F626-D49D6F085E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BED628-0529-CCC6-3292-C0E7ED7E1501}"/>
              </a:ext>
            </a:extLst>
          </p:cNvPr>
          <p:cNvSpPr>
            <a:spLocks noGrp="1"/>
          </p:cNvSpPr>
          <p:nvPr>
            <p:ph type="sldNum" sz="quarter" idx="12"/>
          </p:nvPr>
        </p:nvSpPr>
        <p:spPr/>
        <p:txBody>
          <a:bodyPr/>
          <a:lstStyle/>
          <a:p>
            <a:fld id="{DAD206AE-2B63-45C4-95D0-B78FE0104A66}" type="slidenum">
              <a:rPr lang="en-US" smtClean="0"/>
              <a:t>‹#›</a:t>
            </a:fld>
            <a:endParaRPr lang="en-US"/>
          </a:p>
        </p:txBody>
      </p:sp>
    </p:spTree>
    <p:extLst>
      <p:ext uri="{BB962C8B-B14F-4D97-AF65-F5344CB8AC3E}">
        <p14:creationId xmlns:p14="http://schemas.microsoft.com/office/powerpoint/2010/main" val="389122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631D9F-6F7E-6B05-9985-6755491834E5}"/>
              </a:ext>
            </a:extLst>
          </p:cNvPr>
          <p:cNvSpPr>
            <a:spLocks noGrp="1"/>
          </p:cNvSpPr>
          <p:nvPr>
            <p:ph type="dt" sz="half" idx="10"/>
          </p:nvPr>
        </p:nvSpPr>
        <p:spPr/>
        <p:txBody>
          <a:bodyPr/>
          <a:lstStyle/>
          <a:p>
            <a:fld id="{948528EC-09D4-42D2-99F0-091B0E2A8961}" type="datetimeFigureOut">
              <a:rPr lang="en-US" smtClean="0"/>
              <a:t>8/8/2022</a:t>
            </a:fld>
            <a:endParaRPr lang="en-US"/>
          </a:p>
        </p:txBody>
      </p:sp>
      <p:sp>
        <p:nvSpPr>
          <p:cNvPr id="3" name="Footer Placeholder 2">
            <a:extLst>
              <a:ext uri="{FF2B5EF4-FFF2-40B4-BE49-F238E27FC236}">
                <a16:creationId xmlns:a16="http://schemas.microsoft.com/office/drawing/2014/main" id="{03C006A1-F61A-0D14-46FD-A043F3266D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2B98F1-B30A-288A-1B28-44C2D1B6C794}"/>
              </a:ext>
            </a:extLst>
          </p:cNvPr>
          <p:cNvSpPr>
            <a:spLocks noGrp="1"/>
          </p:cNvSpPr>
          <p:nvPr>
            <p:ph type="sldNum" sz="quarter" idx="12"/>
          </p:nvPr>
        </p:nvSpPr>
        <p:spPr/>
        <p:txBody>
          <a:bodyPr/>
          <a:lstStyle/>
          <a:p>
            <a:fld id="{DAD206AE-2B63-45C4-95D0-B78FE0104A66}" type="slidenum">
              <a:rPr lang="en-US" smtClean="0"/>
              <a:t>‹#›</a:t>
            </a:fld>
            <a:endParaRPr lang="en-US"/>
          </a:p>
        </p:txBody>
      </p:sp>
    </p:spTree>
    <p:extLst>
      <p:ext uri="{BB962C8B-B14F-4D97-AF65-F5344CB8AC3E}">
        <p14:creationId xmlns:p14="http://schemas.microsoft.com/office/powerpoint/2010/main" val="2925333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69BB-2726-178F-D833-27432FDDD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858FE1-D994-19B2-E57C-45E16906D1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8CC161-D3BF-D9C1-F6F8-D1E39EFC8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AFFFA-B2B9-0BE8-C9FB-57A4C1F3CC05}"/>
              </a:ext>
            </a:extLst>
          </p:cNvPr>
          <p:cNvSpPr>
            <a:spLocks noGrp="1"/>
          </p:cNvSpPr>
          <p:nvPr>
            <p:ph type="dt" sz="half" idx="10"/>
          </p:nvPr>
        </p:nvSpPr>
        <p:spPr/>
        <p:txBody>
          <a:bodyPr/>
          <a:lstStyle/>
          <a:p>
            <a:fld id="{948528EC-09D4-42D2-99F0-091B0E2A8961}" type="datetimeFigureOut">
              <a:rPr lang="en-US" smtClean="0"/>
              <a:t>8/8/2022</a:t>
            </a:fld>
            <a:endParaRPr lang="en-US"/>
          </a:p>
        </p:txBody>
      </p:sp>
      <p:sp>
        <p:nvSpPr>
          <p:cNvPr id="6" name="Footer Placeholder 5">
            <a:extLst>
              <a:ext uri="{FF2B5EF4-FFF2-40B4-BE49-F238E27FC236}">
                <a16:creationId xmlns:a16="http://schemas.microsoft.com/office/drawing/2014/main" id="{2D7E1D56-9EAD-ABD4-64B5-B22990CD95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5940F5-8AEF-177E-8789-290ECFD17F4F}"/>
              </a:ext>
            </a:extLst>
          </p:cNvPr>
          <p:cNvSpPr>
            <a:spLocks noGrp="1"/>
          </p:cNvSpPr>
          <p:nvPr>
            <p:ph type="sldNum" sz="quarter" idx="12"/>
          </p:nvPr>
        </p:nvSpPr>
        <p:spPr/>
        <p:txBody>
          <a:bodyPr/>
          <a:lstStyle/>
          <a:p>
            <a:fld id="{DAD206AE-2B63-45C4-95D0-B78FE0104A66}" type="slidenum">
              <a:rPr lang="en-US" smtClean="0"/>
              <a:t>‹#›</a:t>
            </a:fld>
            <a:endParaRPr lang="en-US"/>
          </a:p>
        </p:txBody>
      </p:sp>
    </p:spTree>
    <p:extLst>
      <p:ext uri="{BB962C8B-B14F-4D97-AF65-F5344CB8AC3E}">
        <p14:creationId xmlns:p14="http://schemas.microsoft.com/office/powerpoint/2010/main" val="322951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1C5-A1ED-DD49-024B-BF6251F03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5F6343-4100-1575-739A-9A33848FC3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2B6BE3-E9A1-9B9B-83C7-3E990327D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B63E8-15B6-63D1-FF30-203E411511C9}"/>
              </a:ext>
            </a:extLst>
          </p:cNvPr>
          <p:cNvSpPr>
            <a:spLocks noGrp="1"/>
          </p:cNvSpPr>
          <p:nvPr>
            <p:ph type="dt" sz="half" idx="10"/>
          </p:nvPr>
        </p:nvSpPr>
        <p:spPr/>
        <p:txBody>
          <a:bodyPr/>
          <a:lstStyle/>
          <a:p>
            <a:fld id="{948528EC-09D4-42D2-99F0-091B0E2A8961}" type="datetimeFigureOut">
              <a:rPr lang="en-US" smtClean="0"/>
              <a:t>8/8/2022</a:t>
            </a:fld>
            <a:endParaRPr lang="en-US"/>
          </a:p>
        </p:txBody>
      </p:sp>
      <p:sp>
        <p:nvSpPr>
          <p:cNvPr id="6" name="Footer Placeholder 5">
            <a:extLst>
              <a:ext uri="{FF2B5EF4-FFF2-40B4-BE49-F238E27FC236}">
                <a16:creationId xmlns:a16="http://schemas.microsoft.com/office/drawing/2014/main" id="{79ED9032-92BD-3B00-4110-C95A87DA09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4262A9-5B9C-AD63-3B34-1658F2147E03}"/>
              </a:ext>
            </a:extLst>
          </p:cNvPr>
          <p:cNvSpPr>
            <a:spLocks noGrp="1"/>
          </p:cNvSpPr>
          <p:nvPr>
            <p:ph type="sldNum" sz="quarter" idx="12"/>
          </p:nvPr>
        </p:nvSpPr>
        <p:spPr/>
        <p:txBody>
          <a:bodyPr/>
          <a:lstStyle/>
          <a:p>
            <a:fld id="{DAD206AE-2B63-45C4-95D0-B78FE0104A66}" type="slidenum">
              <a:rPr lang="en-US" smtClean="0"/>
              <a:t>‹#›</a:t>
            </a:fld>
            <a:endParaRPr lang="en-US"/>
          </a:p>
        </p:txBody>
      </p:sp>
    </p:spTree>
    <p:extLst>
      <p:ext uri="{BB962C8B-B14F-4D97-AF65-F5344CB8AC3E}">
        <p14:creationId xmlns:p14="http://schemas.microsoft.com/office/powerpoint/2010/main" val="573629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13C3C-E4F7-C2E5-7758-535176924A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25308-0F40-D073-AE26-D9A1741F8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DC22E-810D-D894-D4B2-7A7CC9E804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528EC-09D4-42D2-99F0-091B0E2A8961}" type="datetimeFigureOut">
              <a:rPr lang="en-US" smtClean="0"/>
              <a:t>8/8/2022</a:t>
            </a:fld>
            <a:endParaRPr lang="en-US"/>
          </a:p>
        </p:txBody>
      </p:sp>
      <p:sp>
        <p:nvSpPr>
          <p:cNvPr id="5" name="Footer Placeholder 4">
            <a:extLst>
              <a:ext uri="{FF2B5EF4-FFF2-40B4-BE49-F238E27FC236}">
                <a16:creationId xmlns:a16="http://schemas.microsoft.com/office/drawing/2014/main" id="{055C45C8-EF24-6BA3-77B1-7BA2B4292B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2DF2D8-0F50-5806-4F8C-63C3B2F6B3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206AE-2B63-45C4-95D0-B78FE0104A66}" type="slidenum">
              <a:rPr lang="en-US" smtClean="0"/>
              <a:t>‹#›</a:t>
            </a:fld>
            <a:endParaRPr lang="en-US"/>
          </a:p>
        </p:txBody>
      </p:sp>
    </p:spTree>
    <p:extLst>
      <p:ext uri="{BB962C8B-B14F-4D97-AF65-F5344CB8AC3E}">
        <p14:creationId xmlns:p14="http://schemas.microsoft.com/office/powerpoint/2010/main" val="1814315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AB6-0C39-2DE0-637C-02CD61C9E59C}"/>
              </a:ext>
            </a:extLst>
          </p:cNvPr>
          <p:cNvSpPr>
            <a:spLocks noGrp="1"/>
          </p:cNvSpPr>
          <p:nvPr>
            <p:ph type="ctrTitle"/>
          </p:nvPr>
        </p:nvSpPr>
        <p:spPr/>
        <p:txBody>
          <a:bodyPr>
            <a:normAutofit fontScale="90000"/>
          </a:bodyPr>
          <a:lstStyle/>
          <a:p>
            <a:r>
              <a:rPr lang="en-US" dirty="0"/>
              <a:t>Project Presentation on:</a:t>
            </a:r>
            <a:br>
              <a:rPr lang="en-US" dirty="0"/>
            </a:br>
            <a:r>
              <a:rPr lang="en-US" dirty="0"/>
              <a:t>Housing Price Prediction Project</a:t>
            </a:r>
            <a:br>
              <a:rPr lang="en-US" dirty="0"/>
            </a:br>
            <a:endParaRPr lang="en-US" dirty="0"/>
          </a:p>
        </p:txBody>
      </p:sp>
      <p:sp>
        <p:nvSpPr>
          <p:cNvPr id="3" name="Subtitle 2">
            <a:extLst>
              <a:ext uri="{FF2B5EF4-FFF2-40B4-BE49-F238E27FC236}">
                <a16:creationId xmlns:a16="http://schemas.microsoft.com/office/drawing/2014/main" id="{60C5E2C6-18D3-2C3E-2047-2C403DF16BE4}"/>
              </a:ext>
            </a:extLst>
          </p:cNvPr>
          <p:cNvSpPr>
            <a:spLocks noGrp="1"/>
          </p:cNvSpPr>
          <p:nvPr>
            <p:ph type="subTitle" idx="1"/>
          </p:nvPr>
        </p:nvSpPr>
        <p:spPr>
          <a:xfrm>
            <a:off x="6344239" y="4907756"/>
            <a:ext cx="4323761" cy="1655762"/>
          </a:xfrm>
        </p:spPr>
        <p:txBody>
          <a:bodyPr/>
          <a:lstStyle/>
          <a:p>
            <a:r>
              <a:rPr lang="en-US" dirty="0"/>
              <a:t>Submitted By:</a:t>
            </a:r>
          </a:p>
          <a:p>
            <a:r>
              <a:rPr lang="en-US" dirty="0"/>
              <a:t>Deepak </a:t>
            </a:r>
            <a:r>
              <a:rPr lang="en-US" dirty="0" err="1"/>
              <a:t>Papneja</a:t>
            </a:r>
            <a:endParaRPr lang="en-US" dirty="0"/>
          </a:p>
          <a:p>
            <a:r>
              <a:rPr lang="en-US" dirty="0"/>
              <a:t>Internship 28</a:t>
            </a:r>
          </a:p>
        </p:txBody>
      </p:sp>
      <p:pic>
        <p:nvPicPr>
          <p:cNvPr id="4" name="Picture 3" descr="Real House Prices Increased 21.7% YoY in December - DSNews">
            <a:extLst>
              <a:ext uri="{FF2B5EF4-FFF2-40B4-BE49-F238E27FC236}">
                <a16:creationId xmlns:a16="http://schemas.microsoft.com/office/drawing/2014/main" id="{CB335E03-13F2-9935-F8D9-51928FB949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4259" y="2859857"/>
            <a:ext cx="4152900" cy="2514600"/>
          </a:xfrm>
          <a:prstGeom prst="rect">
            <a:avLst/>
          </a:prstGeom>
          <a:noFill/>
          <a:ln>
            <a:noFill/>
          </a:ln>
        </p:spPr>
      </p:pic>
    </p:spTree>
    <p:extLst>
      <p:ext uri="{BB962C8B-B14F-4D97-AF65-F5344CB8AC3E}">
        <p14:creationId xmlns:p14="http://schemas.microsoft.com/office/powerpoint/2010/main" val="381495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6964D3-90D3-86F1-4011-8439CBE69DFE}"/>
              </a:ext>
            </a:extLst>
          </p:cNvPr>
          <p:cNvSpPr txBox="1"/>
          <p:nvPr/>
        </p:nvSpPr>
        <p:spPr>
          <a:xfrm>
            <a:off x="426563" y="403019"/>
            <a:ext cx="11545477" cy="1348574"/>
          </a:xfrm>
          <a:prstGeom prst="rect">
            <a:avLst/>
          </a:prstGeom>
          <a:noFill/>
        </p:spPr>
        <p:txBody>
          <a:bodyPr wrap="square">
            <a:spAutoFit/>
          </a:bodyPr>
          <a:lstStyle/>
          <a:p>
            <a:pPr marL="685800" marR="0">
              <a:lnSpc>
                <a:spcPct val="106000"/>
              </a:lnSpc>
              <a:spcBef>
                <a:spcPts val="0"/>
              </a:spcBef>
              <a:spcAft>
                <a:spcPts val="800"/>
              </a:spcAft>
            </a:pPr>
            <a:r>
              <a:rPr lang="en-US" sz="1800" b="1" dirty="0">
                <a:effectLst/>
                <a:latin typeface="Arial" panose="020B0604020202020204" pitchFamily="34" charset="0"/>
                <a:ea typeface="Calibri" panose="020F0502020204030204" pitchFamily="34" charset="0"/>
              </a:rPr>
              <a:t>Second Swarmplot</a:t>
            </a:r>
            <a:r>
              <a:rPr lang="en-US" sz="1800" dirty="0">
                <a:effectLst/>
                <a:latin typeface="Arial" panose="020B0604020202020204" pitchFamily="34" charset="0"/>
                <a:ea typeface="Calibri" panose="020F0502020204030204" pitchFamily="34" charset="0"/>
              </a:rPr>
              <a:t>:</a:t>
            </a:r>
          </a:p>
          <a:p>
            <a:pPr marL="685800" marR="0" algn="just">
              <a:lnSpc>
                <a:spcPct val="106000"/>
              </a:lnSpc>
              <a:spcBef>
                <a:spcPts val="0"/>
              </a:spcBef>
              <a:spcAft>
                <a:spcPts val="800"/>
              </a:spcAft>
            </a:pPr>
            <a:r>
              <a:rPr lang="en-US" sz="1800" dirty="0">
                <a:effectLst/>
                <a:latin typeface="Arial" panose="020B0604020202020204" pitchFamily="34" charset="0"/>
                <a:ea typeface="Calibri" panose="020F0502020204030204" pitchFamily="34" charset="0"/>
              </a:rPr>
              <a:t>Then I plotted the second swarmplot between next 20 categorical features and the target variable and analyzed that there was one feature ‘heating’ which was having one particular value for almost 95% values as depicted from subplot 8 of this plot. So, dropped that particular feature.</a:t>
            </a:r>
          </a:p>
        </p:txBody>
      </p:sp>
      <p:pic>
        <p:nvPicPr>
          <p:cNvPr id="4" name="Picture 3">
            <a:extLst>
              <a:ext uri="{FF2B5EF4-FFF2-40B4-BE49-F238E27FC236}">
                <a16:creationId xmlns:a16="http://schemas.microsoft.com/office/drawing/2014/main" id="{67483EDA-1423-A598-B965-721BA5B2554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1278" y="2413263"/>
            <a:ext cx="8380428" cy="3915246"/>
          </a:xfrm>
          <a:prstGeom prst="rect">
            <a:avLst/>
          </a:prstGeom>
          <a:noFill/>
          <a:ln>
            <a:noFill/>
          </a:ln>
        </p:spPr>
      </p:pic>
      <p:sp>
        <p:nvSpPr>
          <p:cNvPr id="6" name="TextBox 5">
            <a:extLst>
              <a:ext uri="{FF2B5EF4-FFF2-40B4-BE49-F238E27FC236}">
                <a16:creationId xmlns:a16="http://schemas.microsoft.com/office/drawing/2014/main" id="{1D4B7CD9-815A-77DD-F8C0-709D3786B080}"/>
              </a:ext>
            </a:extLst>
          </p:cNvPr>
          <p:cNvSpPr txBox="1"/>
          <p:nvPr/>
        </p:nvSpPr>
        <p:spPr>
          <a:xfrm>
            <a:off x="10013622" y="5122342"/>
            <a:ext cx="1958418" cy="952377"/>
          </a:xfrm>
          <a:prstGeom prst="rect">
            <a:avLst/>
          </a:prstGeom>
          <a:noFill/>
        </p:spPr>
        <p:txBody>
          <a:bodyPr wrap="square">
            <a:spAutoFit/>
          </a:bodyPr>
          <a:lstStyle/>
          <a:p>
            <a:pPr marL="685800" marR="0" algn="ctr">
              <a:lnSpc>
                <a:spcPct val="106000"/>
              </a:lnSpc>
              <a:spcBef>
                <a:spcPts val="0"/>
              </a:spcBef>
              <a:spcAft>
                <a:spcPts val="800"/>
              </a:spcAft>
            </a:pPr>
            <a:r>
              <a:rPr lang="en-US" sz="1800" dirty="0">
                <a:effectLst/>
                <a:latin typeface="Arial" panose="020B0604020202020204" pitchFamily="34" charset="0"/>
                <a:ea typeface="Calibri" panose="020F0502020204030204" pitchFamily="34" charset="0"/>
              </a:rPr>
              <a:t>Fig. Second Swarmplot</a:t>
            </a:r>
          </a:p>
        </p:txBody>
      </p:sp>
    </p:spTree>
    <p:extLst>
      <p:ext uri="{BB962C8B-B14F-4D97-AF65-F5344CB8AC3E}">
        <p14:creationId xmlns:p14="http://schemas.microsoft.com/office/powerpoint/2010/main" val="2914696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ED2A38-035A-1C0D-6C74-65C724F0B391}"/>
              </a:ext>
            </a:extLst>
          </p:cNvPr>
          <p:cNvSpPr txBox="1"/>
          <p:nvPr/>
        </p:nvSpPr>
        <p:spPr>
          <a:xfrm>
            <a:off x="492549" y="403019"/>
            <a:ext cx="11262675" cy="1348574"/>
          </a:xfrm>
          <a:prstGeom prst="rect">
            <a:avLst/>
          </a:prstGeom>
          <a:noFill/>
        </p:spPr>
        <p:txBody>
          <a:bodyPr wrap="square">
            <a:spAutoFit/>
          </a:bodyPr>
          <a:lstStyle/>
          <a:p>
            <a:pPr marL="685800" marR="0">
              <a:lnSpc>
                <a:spcPct val="106000"/>
              </a:lnSpc>
              <a:spcBef>
                <a:spcPts val="0"/>
              </a:spcBef>
              <a:spcAft>
                <a:spcPts val="800"/>
              </a:spcAft>
            </a:pPr>
            <a:r>
              <a:rPr lang="en-US" sz="1800" b="1" dirty="0">
                <a:effectLst/>
                <a:latin typeface="Arial" panose="020B0604020202020204" pitchFamily="34" charset="0"/>
                <a:ea typeface="Calibri" panose="020F0502020204030204" pitchFamily="34" charset="0"/>
              </a:rPr>
              <a:t>Third Swarmplot</a:t>
            </a:r>
            <a:r>
              <a:rPr lang="en-US" sz="1800" dirty="0">
                <a:effectLst/>
                <a:latin typeface="Arial" panose="020B0604020202020204" pitchFamily="34" charset="0"/>
                <a:ea typeface="Calibri" panose="020F0502020204030204" pitchFamily="34" charset="0"/>
              </a:rPr>
              <a:t>:</a:t>
            </a:r>
          </a:p>
          <a:p>
            <a:pPr marL="685800" marR="0">
              <a:lnSpc>
                <a:spcPct val="106000"/>
              </a:lnSpc>
              <a:spcBef>
                <a:spcPts val="0"/>
              </a:spcBef>
              <a:spcAft>
                <a:spcPts val="800"/>
              </a:spcAft>
            </a:pPr>
            <a:r>
              <a:rPr lang="en-US" sz="1800" dirty="0">
                <a:effectLst/>
                <a:latin typeface="Arial" panose="020B0604020202020204" pitchFamily="34" charset="0"/>
                <a:ea typeface="Calibri" panose="020F0502020204030204" pitchFamily="34" charset="0"/>
              </a:rPr>
              <a:t>This last swarmplot showed that two features '</a:t>
            </a:r>
            <a:r>
              <a:rPr lang="en-US" sz="1800" dirty="0" err="1">
                <a:effectLst/>
                <a:latin typeface="Arial" panose="020B0604020202020204" pitchFamily="34" charset="0"/>
                <a:ea typeface="Calibri" panose="020F0502020204030204" pitchFamily="34" charset="0"/>
              </a:rPr>
              <a:t>garagequal</a:t>
            </a:r>
            <a:r>
              <a:rPr lang="en-US" sz="1800" dirty="0">
                <a:effectLst/>
                <a:latin typeface="Arial" panose="020B0604020202020204" pitchFamily="34" charset="0"/>
                <a:ea typeface="Calibri" panose="020F0502020204030204" pitchFamily="34" charset="0"/>
              </a:rPr>
              <a:t>' and '</a:t>
            </a:r>
            <a:r>
              <a:rPr lang="en-US" sz="1800" dirty="0" err="1">
                <a:effectLst/>
                <a:latin typeface="Arial" panose="020B0604020202020204" pitchFamily="34" charset="0"/>
                <a:ea typeface="Calibri" panose="020F0502020204030204" pitchFamily="34" charset="0"/>
              </a:rPr>
              <a:t>garagecond</a:t>
            </a:r>
            <a:r>
              <a:rPr lang="en-US" sz="1800" dirty="0">
                <a:effectLst/>
                <a:latin typeface="Arial" panose="020B0604020202020204" pitchFamily="34" charset="0"/>
                <a:ea typeface="Calibri" panose="020F0502020204030204" pitchFamily="34" charset="0"/>
              </a:rPr>
              <a:t>' were having one particular value for almost 90% of the dataset as shown in subplot 5 &amp; 6 of this plot. So, after checking their </a:t>
            </a:r>
            <a:r>
              <a:rPr lang="en-US" sz="1800" dirty="0" err="1">
                <a:effectLst/>
                <a:latin typeface="Arial" panose="020B0604020202020204" pitchFamily="34" charset="0"/>
                <a:ea typeface="Calibri" panose="020F0502020204030204" pitchFamily="34" charset="0"/>
              </a:rPr>
              <a:t>count_values</a:t>
            </a:r>
            <a:r>
              <a:rPr lang="en-US" sz="1800" dirty="0">
                <a:effectLst/>
                <a:latin typeface="Arial" panose="020B0604020202020204" pitchFamily="34" charset="0"/>
                <a:ea typeface="Calibri" panose="020F0502020204030204" pitchFamily="34" charset="0"/>
              </a:rPr>
              <a:t>, I dropped these </a:t>
            </a:r>
            <a:r>
              <a:rPr lang="en-US" sz="1800" dirty="0" err="1">
                <a:effectLst/>
                <a:latin typeface="Arial" panose="020B0604020202020204" pitchFamily="34" charset="0"/>
                <a:ea typeface="Calibri" panose="020F0502020204030204" pitchFamily="34" charset="0"/>
              </a:rPr>
              <a:t>featurtes</a:t>
            </a:r>
            <a:r>
              <a:rPr lang="en-US" sz="1800" dirty="0">
                <a:effectLst/>
                <a:latin typeface="Arial" panose="020B0604020202020204" pitchFamily="34" charset="0"/>
                <a:ea typeface="Calibri" panose="020F0502020204030204" pitchFamily="34" charset="0"/>
              </a:rPr>
              <a:t>.</a:t>
            </a:r>
          </a:p>
        </p:txBody>
      </p:sp>
      <p:pic>
        <p:nvPicPr>
          <p:cNvPr id="4" name="Picture 3">
            <a:extLst>
              <a:ext uri="{FF2B5EF4-FFF2-40B4-BE49-F238E27FC236}">
                <a16:creationId xmlns:a16="http://schemas.microsoft.com/office/drawing/2014/main" id="{09E7EBA5-C01D-2A0C-F0E1-51ADDE46D3D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9722" y="2376932"/>
            <a:ext cx="5355590" cy="3725545"/>
          </a:xfrm>
          <a:prstGeom prst="rect">
            <a:avLst/>
          </a:prstGeom>
          <a:noFill/>
          <a:ln>
            <a:noFill/>
          </a:ln>
        </p:spPr>
      </p:pic>
      <p:sp>
        <p:nvSpPr>
          <p:cNvPr id="6" name="TextBox 5">
            <a:extLst>
              <a:ext uri="{FF2B5EF4-FFF2-40B4-BE49-F238E27FC236}">
                <a16:creationId xmlns:a16="http://schemas.microsoft.com/office/drawing/2014/main" id="{F81ECD37-5CA2-7590-A905-35A57DA8B160}"/>
              </a:ext>
            </a:extLst>
          </p:cNvPr>
          <p:cNvSpPr txBox="1"/>
          <p:nvPr/>
        </p:nvSpPr>
        <p:spPr>
          <a:xfrm>
            <a:off x="7984301" y="4737076"/>
            <a:ext cx="2787977" cy="369332"/>
          </a:xfrm>
          <a:prstGeom prst="rect">
            <a:avLst/>
          </a:prstGeom>
          <a:noFill/>
        </p:spPr>
        <p:txBody>
          <a:bodyPr wrap="square">
            <a:spAutoFit/>
          </a:bodyPr>
          <a:lstStyle/>
          <a:p>
            <a:r>
              <a:rPr lang="en-US" sz="1800" dirty="0">
                <a:effectLst/>
                <a:latin typeface="Arial" panose="020B0604020202020204" pitchFamily="34" charset="0"/>
                <a:ea typeface="Calibri" panose="020F0502020204030204" pitchFamily="34" charset="0"/>
              </a:rPr>
              <a:t>Fig. Third Swarmplot</a:t>
            </a:r>
            <a:endParaRPr lang="en-US" dirty="0"/>
          </a:p>
        </p:txBody>
      </p:sp>
    </p:spTree>
    <p:extLst>
      <p:ext uri="{BB962C8B-B14F-4D97-AF65-F5344CB8AC3E}">
        <p14:creationId xmlns:p14="http://schemas.microsoft.com/office/powerpoint/2010/main" val="2585168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48EE51-22D7-3FE7-9C99-10A4F586DC83}"/>
              </a:ext>
            </a:extLst>
          </p:cNvPr>
          <p:cNvSpPr txBox="1"/>
          <p:nvPr/>
        </p:nvSpPr>
        <p:spPr>
          <a:xfrm>
            <a:off x="697584" y="527901"/>
            <a:ext cx="8444059" cy="3923125"/>
          </a:xfrm>
          <a:prstGeom prst="rect">
            <a:avLst/>
          </a:prstGeom>
          <a:noFill/>
        </p:spPr>
        <p:txBody>
          <a:bodyPr wrap="square">
            <a:spAutoFit/>
          </a:bodyPr>
          <a:lstStyle/>
          <a:p>
            <a:pPr marL="457200" marR="0" algn="ctr">
              <a:lnSpc>
                <a:spcPct val="106000"/>
              </a:lnSpc>
              <a:spcBef>
                <a:spcPts val="0"/>
              </a:spcBef>
              <a:spcAft>
                <a:spcPts val="0"/>
              </a:spcAft>
            </a:pPr>
            <a:r>
              <a:rPr lang="en-US" sz="1600" b="1" dirty="0">
                <a:effectLst/>
                <a:latin typeface="Arial" panose="020B0604020202020204" pitchFamily="34" charset="0"/>
                <a:ea typeface="Calibri" panose="020F0502020204030204" pitchFamily="34" charset="0"/>
              </a:rPr>
              <a:t>ASSUMPTIONS</a:t>
            </a:r>
          </a:p>
          <a:p>
            <a:pPr marL="457200" marR="0">
              <a:lnSpc>
                <a:spcPct val="106000"/>
              </a:lnSpc>
              <a:spcBef>
                <a:spcPts val="0"/>
              </a:spcBef>
              <a:spcAft>
                <a:spcPts val="0"/>
              </a:spcAft>
            </a:pPr>
            <a:endParaRPr lang="en-US" sz="1200" dirty="0">
              <a:latin typeface="Arial" panose="020B0604020202020204" pitchFamily="34" charset="0"/>
              <a:ea typeface="Calibri" panose="020F0502020204030204" pitchFamily="34" charset="0"/>
            </a:endParaRPr>
          </a:p>
          <a:p>
            <a:pPr marL="457200" marR="0">
              <a:lnSpc>
                <a:spcPct val="106000"/>
              </a:lnSpc>
              <a:spcBef>
                <a:spcPts val="0"/>
              </a:spcBef>
              <a:spcAft>
                <a:spcPts val="0"/>
              </a:spcAft>
            </a:pPr>
            <a:r>
              <a:rPr lang="en-US" sz="1600" dirty="0">
                <a:effectLst/>
                <a:latin typeface="Arial" panose="020B0604020202020204" pitchFamily="34" charset="0"/>
                <a:ea typeface="Calibri" panose="020F0502020204030204" pitchFamily="34" charset="0"/>
              </a:rPr>
              <a:t>There were basic assumptions which I assumed in my model. These are:</a:t>
            </a:r>
          </a:p>
          <a:p>
            <a:pPr marL="1143000" marR="0" lvl="2" indent="-228600">
              <a:lnSpc>
                <a:spcPct val="106000"/>
              </a:lnSpc>
              <a:spcBef>
                <a:spcPts val="0"/>
              </a:spcBef>
              <a:spcAft>
                <a:spcPts val="0"/>
              </a:spcAft>
              <a:buFont typeface="Wingdings" panose="05000000000000000000" pitchFamily="2" charset="2"/>
              <a:buChar char=""/>
            </a:pPr>
            <a:r>
              <a:rPr lang="en-US" sz="1600" dirty="0">
                <a:effectLst/>
                <a:latin typeface="Arial" panose="020B0604020202020204" pitchFamily="34" charset="0"/>
                <a:ea typeface="Calibri" panose="020F0502020204030204" pitchFamily="34" charset="0"/>
              </a:rPr>
              <a:t>Zscore of 3 is chosen for removing outliers from my train dataset.</a:t>
            </a:r>
          </a:p>
          <a:p>
            <a:pPr marL="1143000" marR="0" lvl="2" indent="-228600">
              <a:lnSpc>
                <a:spcPct val="106000"/>
              </a:lnSpc>
              <a:spcBef>
                <a:spcPts val="0"/>
              </a:spcBef>
              <a:spcAft>
                <a:spcPts val="0"/>
              </a:spcAft>
              <a:buFont typeface="Wingdings" panose="05000000000000000000" pitchFamily="2" charset="2"/>
              <a:buChar char=""/>
            </a:pPr>
            <a:r>
              <a:rPr lang="en-US" sz="1600" dirty="0">
                <a:effectLst/>
                <a:latin typeface="Arial" panose="020B0604020202020204" pitchFamily="34" charset="0"/>
                <a:ea typeface="Calibri" panose="020F0502020204030204" pitchFamily="34" charset="0"/>
              </a:rPr>
              <a:t>Dataloss criteria in case of outliers removal has chosen to be less than 10%.</a:t>
            </a:r>
          </a:p>
          <a:p>
            <a:pPr marL="1143000" marR="0" lvl="2" indent="-228600">
              <a:lnSpc>
                <a:spcPct val="106000"/>
              </a:lnSpc>
              <a:spcBef>
                <a:spcPts val="0"/>
              </a:spcBef>
              <a:spcAft>
                <a:spcPts val="0"/>
              </a:spcAft>
              <a:buFont typeface="Wingdings" panose="05000000000000000000" pitchFamily="2" charset="2"/>
              <a:buChar char=""/>
            </a:pPr>
            <a:r>
              <a:rPr lang="en-US" sz="1600" dirty="0">
                <a:effectLst/>
                <a:latin typeface="Arial" panose="020B0604020202020204" pitchFamily="34" charset="0"/>
                <a:ea typeface="Calibri" panose="020F0502020204030204" pitchFamily="34" charset="0"/>
              </a:rPr>
              <a:t>For skewness removal. I chose the -0.5 to +0.5 as the accepted range of skewness for my model. So, I chose that particular transformation technique after applying of which I got this range of skewness for my train dataset.</a:t>
            </a:r>
          </a:p>
          <a:p>
            <a:pPr marL="1143000" marR="0" lvl="2" indent="-228600">
              <a:lnSpc>
                <a:spcPct val="106000"/>
              </a:lnSpc>
              <a:spcBef>
                <a:spcPts val="0"/>
              </a:spcBef>
              <a:spcAft>
                <a:spcPts val="0"/>
              </a:spcAft>
              <a:buFont typeface="Wingdings" panose="05000000000000000000" pitchFamily="2" charset="2"/>
              <a:buChar char=""/>
            </a:pPr>
            <a:r>
              <a:rPr lang="en-US" sz="1600" dirty="0">
                <a:effectLst/>
                <a:latin typeface="Arial" panose="020B0604020202020204" pitchFamily="34" charset="0"/>
                <a:ea typeface="Calibri" panose="020F0502020204030204" pitchFamily="34" charset="0"/>
              </a:rPr>
              <a:t>For removing features based on the correlation between the independent features, I chose -0.8 to +0.8 as the accepted range. If some feature had higher correlation with some other feature outside of this range, then the feature which had lower correlation with the target variable was dropped.</a:t>
            </a:r>
          </a:p>
          <a:p>
            <a:pPr marL="1143000" marR="0" lvl="2" indent="-228600">
              <a:lnSpc>
                <a:spcPct val="106000"/>
              </a:lnSpc>
              <a:spcBef>
                <a:spcPts val="0"/>
              </a:spcBef>
              <a:spcAft>
                <a:spcPts val="0"/>
              </a:spcAft>
              <a:buFont typeface="Wingdings" panose="05000000000000000000" pitchFamily="2" charset="2"/>
              <a:buChar char=""/>
            </a:pPr>
            <a:r>
              <a:rPr lang="en-US" sz="1600" dirty="0">
                <a:effectLst/>
                <a:latin typeface="Arial" panose="020B0604020202020204" pitchFamily="34" charset="0"/>
                <a:ea typeface="Calibri" panose="020F0502020204030204" pitchFamily="34" charset="0"/>
              </a:rPr>
              <a:t>For removing multicollinearity, the accepted range of vif I chose to be &lt;5.</a:t>
            </a:r>
          </a:p>
          <a:p>
            <a:pPr marL="1143000" marR="0" lvl="2" indent="-228600">
              <a:lnSpc>
                <a:spcPct val="106000"/>
              </a:lnSpc>
              <a:spcBef>
                <a:spcPts val="0"/>
              </a:spcBef>
              <a:spcAft>
                <a:spcPts val="800"/>
              </a:spcAft>
              <a:buFont typeface="Wingdings" panose="05000000000000000000" pitchFamily="2" charset="2"/>
              <a:buChar char=""/>
            </a:pPr>
            <a:r>
              <a:rPr lang="en-US" sz="1600" dirty="0">
                <a:effectLst/>
                <a:latin typeface="Arial" panose="020B0604020202020204" pitchFamily="34" charset="0"/>
                <a:ea typeface="Calibri" panose="020F0502020204030204" pitchFamily="34" charset="0"/>
              </a:rPr>
              <a:t>For selecting the best features based on SelectKBest method, I chose 27 features from the total 54 features fed to it.</a:t>
            </a:r>
          </a:p>
        </p:txBody>
      </p:sp>
    </p:spTree>
    <p:extLst>
      <p:ext uri="{BB962C8B-B14F-4D97-AF65-F5344CB8AC3E}">
        <p14:creationId xmlns:p14="http://schemas.microsoft.com/office/powerpoint/2010/main" val="4241895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C3C2EB-8012-AC91-E6A3-919E3B53386F}"/>
              </a:ext>
            </a:extLst>
          </p:cNvPr>
          <p:cNvSpPr txBox="1"/>
          <p:nvPr/>
        </p:nvSpPr>
        <p:spPr>
          <a:xfrm>
            <a:off x="329938" y="197964"/>
            <a:ext cx="11528982" cy="1552669"/>
          </a:xfrm>
          <a:prstGeom prst="rect">
            <a:avLst/>
          </a:prstGeom>
          <a:noFill/>
        </p:spPr>
        <p:txBody>
          <a:bodyPr wrap="square">
            <a:spAutoFit/>
          </a:bodyPr>
          <a:lstStyle/>
          <a:p>
            <a:pPr marL="1143000" marR="0" lvl="2" indent="-228600">
              <a:lnSpc>
                <a:spcPct val="107000"/>
              </a:lnSpc>
              <a:spcBef>
                <a:spcPts val="0"/>
              </a:spcBef>
              <a:spcAft>
                <a:spcPts val="800"/>
              </a:spcAft>
              <a:buFont typeface="Wingdings" panose="05000000000000000000" pitchFamily="2" charset="2"/>
              <a:buChar char=""/>
            </a:pPr>
            <a:r>
              <a:rPr lang="en-US" sz="1800" b="1" dirty="0">
                <a:effectLst/>
                <a:latin typeface="Arial" panose="020B0604020202020204" pitchFamily="34" charset="0"/>
                <a:ea typeface="Calibri" panose="020F0502020204030204" pitchFamily="34" charset="0"/>
              </a:rPr>
              <a:t>Outliers Removal</a:t>
            </a:r>
            <a:r>
              <a:rPr lang="en-US" sz="1800" dirty="0">
                <a:effectLst/>
                <a:latin typeface="Arial" panose="020B0604020202020204" pitchFamily="34" charset="0"/>
                <a:ea typeface="Calibri" panose="020F0502020204030204" pitchFamily="34" charset="0"/>
              </a:rPr>
              <a:t>:  I removed the outlier from train dataset using zscore method. Firstly, I analyzed outliers using boxplots and then found that there were 97 datapoints which I needed to delete in order to remove outliers from my train dataset. As the data loss was less than 10% (it was almost 8%), so, I deleted those datapoints and hence, left with 1071 records from 1168 records that was available earlier. </a:t>
            </a:r>
          </a:p>
        </p:txBody>
      </p:sp>
      <p:pic>
        <p:nvPicPr>
          <p:cNvPr id="4" name="Picture 3">
            <a:extLst>
              <a:ext uri="{FF2B5EF4-FFF2-40B4-BE49-F238E27FC236}">
                <a16:creationId xmlns:a16="http://schemas.microsoft.com/office/drawing/2014/main" id="{A4999B9A-B6EE-D578-96E9-AC6C3CEA8C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9373" y="2116772"/>
            <a:ext cx="9257122" cy="4425430"/>
          </a:xfrm>
          <a:prstGeom prst="rect">
            <a:avLst/>
          </a:prstGeom>
          <a:noFill/>
          <a:ln>
            <a:noFill/>
          </a:ln>
        </p:spPr>
      </p:pic>
    </p:spTree>
    <p:extLst>
      <p:ext uri="{BB962C8B-B14F-4D97-AF65-F5344CB8AC3E}">
        <p14:creationId xmlns:p14="http://schemas.microsoft.com/office/powerpoint/2010/main" val="2010551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0DF1C-09A3-679C-5643-392D36C356E8}"/>
              </a:ext>
            </a:extLst>
          </p:cNvPr>
          <p:cNvSpPr txBox="1"/>
          <p:nvPr/>
        </p:nvSpPr>
        <p:spPr>
          <a:xfrm>
            <a:off x="377072" y="254525"/>
            <a:ext cx="8314441" cy="1639616"/>
          </a:xfrm>
          <a:prstGeom prst="rect">
            <a:avLst/>
          </a:prstGeom>
          <a:noFill/>
        </p:spPr>
        <p:txBody>
          <a:bodyPr wrap="square">
            <a:spAutoFit/>
          </a:bodyPr>
          <a:lstStyle/>
          <a:p>
            <a:pPr marL="1600200" marR="0" lvl="3" indent="-228600">
              <a:lnSpc>
                <a:spcPct val="106000"/>
              </a:lnSpc>
              <a:spcBef>
                <a:spcPts val="0"/>
              </a:spcBef>
              <a:spcAft>
                <a:spcPts val="0"/>
              </a:spcAft>
              <a:buFont typeface="Symbol" panose="05050102010706020507" pitchFamily="18" charset="2"/>
              <a:buChar char=""/>
            </a:pPr>
            <a:r>
              <a:rPr lang="en-US" sz="1600" b="1" dirty="0">
                <a:effectLst/>
                <a:latin typeface="Arial" panose="020B0604020202020204" pitchFamily="34" charset="0"/>
                <a:ea typeface="Calibri" panose="020F0502020204030204" pitchFamily="34" charset="0"/>
              </a:rPr>
              <a:t>Skewness Removal: </a:t>
            </a:r>
            <a:endParaRPr lang="en-US" sz="1600" dirty="0">
              <a:effectLst/>
              <a:latin typeface="Arial" panose="020B0604020202020204" pitchFamily="34" charset="0"/>
              <a:ea typeface="Calibri" panose="020F0502020204030204" pitchFamily="34" charset="0"/>
            </a:endParaRPr>
          </a:p>
          <a:p>
            <a:pPr marL="914400" marR="0">
              <a:lnSpc>
                <a:spcPct val="106000"/>
              </a:lnSpc>
              <a:spcBef>
                <a:spcPts val="0"/>
              </a:spcBef>
              <a:spcAft>
                <a:spcPts val="0"/>
              </a:spcAft>
            </a:pPr>
            <a:r>
              <a:rPr lang="en-US" sz="1600" b="1" dirty="0">
                <a:effectLst/>
                <a:latin typeface="Arial" panose="020B0604020202020204" pitchFamily="34" charset="0"/>
                <a:ea typeface="Calibri" panose="020F0502020204030204" pitchFamily="34" charset="0"/>
              </a:rPr>
              <a:t> </a:t>
            </a:r>
            <a:endParaRPr lang="en-US" sz="1600" dirty="0">
              <a:effectLst/>
              <a:latin typeface="Arial" panose="020B0604020202020204" pitchFamily="34" charset="0"/>
              <a:ea typeface="Calibri" panose="020F0502020204030204" pitchFamily="34" charset="0"/>
            </a:endParaRPr>
          </a:p>
          <a:p>
            <a:pPr marL="914400" marR="0" algn="just">
              <a:lnSpc>
                <a:spcPct val="106000"/>
              </a:lnSpc>
              <a:spcBef>
                <a:spcPts val="0"/>
              </a:spcBef>
              <a:spcAft>
                <a:spcPts val="800"/>
              </a:spcAft>
            </a:pPr>
            <a:r>
              <a:rPr lang="en-US" sz="1600" dirty="0">
                <a:effectLst/>
                <a:latin typeface="Arial" panose="020B0604020202020204" pitchFamily="34" charset="0"/>
                <a:ea typeface="Calibri" panose="020F0502020204030204" pitchFamily="34" charset="0"/>
              </a:rPr>
              <a:t>Then I plotted distribution plot for checking skewness in the train dataset and found that there was a lot of skewness associated with some features. Hence, after quantifying them, I used PowerTransformer for removing the skewness and got the skewness in the range -0.5 to +0.5</a:t>
            </a:r>
            <a:r>
              <a:rPr lang="en-US" sz="1200" dirty="0">
                <a:effectLst/>
                <a:latin typeface="Arial" panose="020B0604020202020204" pitchFamily="34" charset="0"/>
                <a:ea typeface="Calibri" panose="020F0502020204030204" pitchFamily="34" charset="0"/>
              </a:rPr>
              <a:t>.</a:t>
            </a:r>
          </a:p>
        </p:txBody>
      </p:sp>
      <p:pic>
        <p:nvPicPr>
          <p:cNvPr id="4" name="Picture 3">
            <a:extLst>
              <a:ext uri="{FF2B5EF4-FFF2-40B4-BE49-F238E27FC236}">
                <a16:creationId xmlns:a16="http://schemas.microsoft.com/office/drawing/2014/main" id="{0331EDB6-9A67-A143-71BE-7E84C30D980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7460" y="2262433"/>
            <a:ext cx="9191134" cy="4321246"/>
          </a:xfrm>
          <a:prstGeom prst="rect">
            <a:avLst/>
          </a:prstGeom>
          <a:noFill/>
          <a:ln>
            <a:noFill/>
          </a:ln>
        </p:spPr>
      </p:pic>
    </p:spTree>
    <p:extLst>
      <p:ext uri="{BB962C8B-B14F-4D97-AF65-F5344CB8AC3E}">
        <p14:creationId xmlns:p14="http://schemas.microsoft.com/office/powerpoint/2010/main" val="673580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1BDA92-46C9-B0A4-AFC6-2DB8BAC5F3FE}"/>
              </a:ext>
            </a:extLst>
          </p:cNvPr>
          <p:cNvSpPr txBox="1"/>
          <p:nvPr/>
        </p:nvSpPr>
        <p:spPr>
          <a:xfrm>
            <a:off x="197962" y="207390"/>
            <a:ext cx="11613823" cy="2126801"/>
          </a:xfrm>
          <a:prstGeom prst="rect">
            <a:avLst/>
          </a:prstGeom>
          <a:noFill/>
        </p:spPr>
        <p:txBody>
          <a:bodyPr wrap="square">
            <a:spAutoFit/>
          </a:bodyPr>
          <a:lstStyle/>
          <a:p>
            <a:pPr marL="342900" marR="0" lvl="0" indent="-342900">
              <a:lnSpc>
                <a:spcPct val="106000"/>
              </a:lnSpc>
              <a:spcBef>
                <a:spcPts val="0"/>
              </a:spcBef>
              <a:spcAft>
                <a:spcPts val="0"/>
              </a:spcAft>
              <a:buFont typeface="Symbol" panose="05050102010706020507" pitchFamily="18" charset="2"/>
              <a:buChar char=""/>
            </a:pPr>
            <a:r>
              <a:rPr lang="en-US" sz="1800" b="1" dirty="0">
                <a:effectLst/>
                <a:latin typeface="Arial" panose="020B0604020202020204" pitchFamily="34" charset="0"/>
                <a:ea typeface="Calibri" panose="020F0502020204030204" pitchFamily="34" charset="0"/>
              </a:rPr>
              <a:t>Features deletion based on correlation between the features:</a:t>
            </a:r>
            <a:endParaRPr lang="en-US" sz="1800" dirty="0">
              <a:effectLst/>
              <a:latin typeface="Arial" panose="020B0604020202020204" pitchFamily="34" charset="0"/>
              <a:ea typeface="Calibri" panose="020F0502020204030204" pitchFamily="34" charset="0"/>
            </a:endParaRPr>
          </a:p>
          <a:p>
            <a:pPr marL="457200" marR="0">
              <a:lnSpc>
                <a:spcPct val="106000"/>
              </a:lnSpc>
              <a:spcBef>
                <a:spcPts val="0"/>
              </a:spcBef>
              <a:spcAft>
                <a:spcPts val="0"/>
              </a:spcAft>
            </a:pPr>
            <a:r>
              <a:rPr lang="en-US" sz="1800" b="1" dirty="0">
                <a:effectLst/>
                <a:latin typeface="Arial" panose="020B0604020202020204" pitchFamily="34" charset="0"/>
                <a:ea typeface="Calibri" panose="020F0502020204030204" pitchFamily="34" charset="0"/>
              </a:rPr>
              <a:t> </a:t>
            </a:r>
            <a:endParaRPr lang="en-US" sz="1800" dirty="0">
              <a:effectLst/>
              <a:latin typeface="Arial" panose="020B0604020202020204" pitchFamily="34" charset="0"/>
              <a:ea typeface="Calibri" panose="020F0502020204030204" pitchFamily="34" charset="0"/>
            </a:endParaRPr>
          </a:p>
          <a:p>
            <a:pPr marL="457200" marR="0">
              <a:lnSpc>
                <a:spcPct val="106000"/>
              </a:lnSpc>
              <a:spcBef>
                <a:spcPts val="0"/>
              </a:spcBef>
              <a:spcAft>
                <a:spcPts val="800"/>
              </a:spcAft>
            </a:pPr>
            <a:r>
              <a:rPr lang="en-US" sz="1800" dirty="0">
                <a:effectLst/>
                <a:latin typeface="Arial" panose="020B0604020202020204" pitchFamily="34" charset="0"/>
                <a:ea typeface="Calibri" panose="020F0502020204030204" pitchFamily="34" charset="0"/>
              </a:rPr>
              <a:t>I plotted heatmap of correlation matrix and deleted some of the features based on the correlation value between them. I am pasting here the heatmap of correlation matrix before features deletion and after features deletion. I deleted garagearea, exterior1st, garageyrblt and totrmsabvgrd features based on this correlation matrix and hence, I got the heatmap with the correlation values between the features in the range -0.8 to +0.8.</a:t>
            </a:r>
          </a:p>
        </p:txBody>
      </p:sp>
      <p:pic>
        <p:nvPicPr>
          <p:cNvPr id="4" name="Picture 3">
            <a:extLst>
              <a:ext uri="{FF2B5EF4-FFF2-40B4-BE49-F238E27FC236}">
                <a16:creationId xmlns:a16="http://schemas.microsoft.com/office/drawing/2014/main" id="{53DF048B-B439-2089-B14C-0A652BAD9BF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9753" y="2733773"/>
            <a:ext cx="9832156" cy="3289955"/>
          </a:xfrm>
          <a:prstGeom prst="rect">
            <a:avLst/>
          </a:prstGeom>
          <a:noFill/>
          <a:ln>
            <a:noFill/>
          </a:ln>
        </p:spPr>
      </p:pic>
      <p:sp>
        <p:nvSpPr>
          <p:cNvPr id="6" name="TextBox 5">
            <a:extLst>
              <a:ext uri="{FF2B5EF4-FFF2-40B4-BE49-F238E27FC236}">
                <a16:creationId xmlns:a16="http://schemas.microsoft.com/office/drawing/2014/main" id="{2AA4AF59-BC1D-E54D-2457-B5D6E4B987D0}"/>
              </a:ext>
            </a:extLst>
          </p:cNvPr>
          <p:cNvSpPr txBox="1"/>
          <p:nvPr/>
        </p:nvSpPr>
        <p:spPr>
          <a:xfrm>
            <a:off x="3188617" y="6423310"/>
            <a:ext cx="6094428" cy="369332"/>
          </a:xfrm>
          <a:prstGeom prst="rect">
            <a:avLst/>
          </a:prstGeom>
          <a:noFill/>
        </p:spPr>
        <p:txBody>
          <a:bodyPr wrap="square">
            <a:spAutoFit/>
          </a:bodyPr>
          <a:lstStyle/>
          <a:p>
            <a:r>
              <a:rPr lang="en-US" sz="1800" dirty="0">
                <a:ln>
                  <a:noFill/>
                </a:ln>
                <a:solidFill>
                  <a:srgbClr val="000000"/>
                </a:solidFill>
                <a:effectLst/>
                <a:latin typeface="Arial" panose="020B0604020202020204" pitchFamily="34" charset="0"/>
                <a:ea typeface="Calibri" panose="020F0502020204030204" pitchFamily="34" charset="0"/>
              </a:rPr>
              <a:t>Fig. Correlation Heatmap before feature deletion</a:t>
            </a:r>
            <a:endParaRPr lang="en-US" dirty="0"/>
          </a:p>
        </p:txBody>
      </p:sp>
    </p:spTree>
    <p:extLst>
      <p:ext uri="{BB962C8B-B14F-4D97-AF65-F5344CB8AC3E}">
        <p14:creationId xmlns:p14="http://schemas.microsoft.com/office/powerpoint/2010/main" val="1058093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F2BE38-EC66-ED85-5157-AA35C90178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0643" y="659876"/>
            <a:ext cx="10501460" cy="5064014"/>
          </a:xfrm>
          <a:prstGeom prst="rect">
            <a:avLst/>
          </a:prstGeom>
          <a:noFill/>
          <a:ln>
            <a:noFill/>
          </a:ln>
        </p:spPr>
      </p:pic>
      <p:sp>
        <p:nvSpPr>
          <p:cNvPr id="4" name="TextBox 3">
            <a:extLst>
              <a:ext uri="{FF2B5EF4-FFF2-40B4-BE49-F238E27FC236}">
                <a16:creationId xmlns:a16="http://schemas.microsoft.com/office/drawing/2014/main" id="{288581B1-1CF4-E77D-0C81-BD0B70B97807}"/>
              </a:ext>
            </a:extLst>
          </p:cNvPr>
          <p:cNvSpPr txBox="1"/>
          <p:nvPr/>
        </p:nvSpPr>
        <p:spPr>
          <a:xfrm>
            <a:off x="2623009" y="6014516"/>
            <a:ext cx="6094428" cy="367216"/>
          </a:xfrm>
          <a:prstGeom prst="rect">
            <a:avLst/>
          </a:prstGeom>
          <a:noFill/>
        </p:spPr>
        <p:txBody>
          <a:bodyPr wrap="square">
            <a:spAutoFit/>
          </a:bodyPr>
          <a:lstStyle/>
          <a:p>
            <a:pPr marL="457200" marR="0" algn="ctr">
              <a:lnSpc>
                <a:spcPct val="107000"/>
              </a:lnSpc>
              <a:spcBef>
                <a:spcPts val="0"/>
              </a:spcBef>
              <a:spcAft>
                <a:spcPts val="800"/>
              </a:spcAft>
            </a:pPr>
            <a:r>
              <a:rPr lang="en-US" sz="1800" dirty="0">
                <a:ln>
                  <a:noFill/>
                </a:ln>
                <a:solidFill>
                  <a:srgbClr val="000000"/>
                </a:solidFill>
                <a:effectLst/>
                <a:latin typeface="Arial" panose="020B0604020202020204" pitchFamily="34" charset="0"/>
                <a:ea typeface="Calibri" panose="020F0502020204030204" pitchFamily="34" charset="0"/>
              </a:rPr>
              <a:t>Fig. Correlation Heatmap after feature Deletion.</a:t>
            </a:r>
            <a:endParaRPr lang="en-US"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460150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F2317A-69D6-0B61-4C48-8DEE69996C35}"/>
              </a:ext>
            </a:extLst>
          </p:cNvPr>
          <p:cNvSpPr txBox="1"/>
          <p:nvPr/>
        </p:nvSpPr>
        <p:spPr>
          <a:xfrm>
            <a:off x="982743" y="476343"/>
            <a:ext cx="8877693" cy="3421962"/>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800" b="1" dirty="0">
                <a:ln>
                  <a:noFill/>
                </a:ln>
                <a:solidFill>
                  <a:srgbClr val="000000"/>
                </a:solidFill>
                <a:effectLst/>
                <a:latin typeface="Arial" panose="020B0604020202020204" pitchFamily="34" charset="0"/>
                <a:ea typeface="Calibri" panose="020F0502020204030204" pitchFamily="34" charset="0"/>
              </a:rPr>
              <a:t>Mullticollinearity Removal:</a:t>
            </a:r>
            <a:endParaRPr lang="en-US" sz="1800" dirty="0">
              <a:effectLst/>
              <a:latin typeface="Arial" panose="020B0604020202020204" pitchFamily="34" charset="0"/>
              <a:ea typeface="Calibri" panose="020F0502020204030204" pitchFamily="34" charset="0"/>
            </a:endParaRPr>
          </a:p>
          <a:p>
            <a:pPr marL="457200" marR="0">
              <a:lnSpc>
                <a:spcPct val="107000"/>
              </a:lnSpc>
              <a:spcBef>
                <a:spcPts val="0"/>
              </a:spcBef>
              <a:spcAft>
                <a:spcPts val="800"/>
              </a:spcAft>
            </a:pPr>
            <a:r>
              <a:rPr lang="en-US" sz="1800" b="1" dirty="0">
                <a:ln>
                  <a:noFill/>
                </a:ln>
                <a:solidFill>
                  <a:srgbClr val="000000"/>
                </a:solidFill>
                <a:effectLst/>
                <a:latin typeface="Arial" panose="020B0604020202020204" pitchFamily="34" charset="0"/>
                <a:ea typeface="Calibri" panose="020F0502020204030204" pitchFamily="34" charset="0"/>
              </a:rPr>
              <a:t> </a:t>
            </a:r>
            <a:endParaRPr lang="en-US" sz="1800" dirty="0">
              <a:effectLst/>
              <a:latin typeface="Arial" panose="020B0604020202020204" pitchFamily="34" charset="0"/>
              <a:ea typeface="Calibri" panose="020F0502020204030204" pitchFamily="34" charset="0"/>
            </a:endParaRPr>
          </a:p>
          <a:p>
            <a:r>
              <a:rPr lang="en-US" sz="1800" dirty="0">
                <a:ln>
                  <a:noFill/>
                </a:ln>
                <a:solidFill>
                  <a:srgbClr val="000000"/>
                </a:solidFill>
                <a:effectLst/>
                <a:latin typeface="Arial" panose="020B0604020202020204" pitchFamily="34" charset="0"/>
                <a:ea typeface="Calibri" panose="020F0502020204030204" pitchFamily="34" charset="0"/>
              </a:rPr>
              <a:t>I removed multicollinearity based on vif values. Some features were deleted based on these vif values and at the end, I got vif values in the range of &lt;5.</a:t>
            </a:r>
          </a:p>
          <a:p>
            <a:endParaRPr lang="en-US" dirty="0">
              <a:solidFill>
                <a:srgbClr val="000000"/>
              </a:solidFill>
              <a:latin typeface="Arial" panose="020B0604020202020204" pitchFamily="34" charset="0"/>
              <a:ea typeface="Calibri" panose="020F0502020204030204" pitchFamily="34" charset="0"/>
            </a:endParaRPr>
          </a:p>
          <a:p>
            <a:endParaRPr lang="en-US" sz="1800" dirty="0">
              <a:solidFill>
                <a:srgbClr val="000000"/>
              </a:solidFill>
              <a:effectLst/>
              <a:latin typeface="Arial" panose="020B0604020202020204" pitchFamily="34" charset="0"/>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ln>
                  <a:noFill/>
                </a:ln>
                <a:solidFill>
                  <a:srgbClr val="000000"/>
                </a:solidFill>
                <a:effectLst/>
                <a:latin typeface="Arial" panose="020B0604020202020204" pitchFamily="34" charset="0"/>
                <a:ea typeface="Calibri" panose="020F0502020204030204" pitchFamily="34" charset="0"/>
              </a:rPr>
              <a:t>Scaling:</a:t>
            </a:r>
            <a:endParaRPr lang="en-US" sz="1800" dirty="0">
              <a:effectLst/>
              <a:latin typeface="Arial" panose="020B0604020202020204" pitchFamily="34" charset="0"/>
              <a:ea typeface="Calibri" panose="020F0502020204030204" pitchFamily="34" charset="0"/>
            </a:endParaRPr>
          </a:p>
          <a:p>
            <a:pPr marL="457200" marR="0">
              <a:lnSpc>
                <a:spcPct val="107000"/>
              </a:lnSpc>
              <a:spcBef>
                <a:spcPts val="0"/>
              </a:spcBef>
              <a:spcAft>
                <a:spcPts val="800"/>
              </a:spcAft>
            </a:pPr>
            <a:r>
              <a:rPr lang="en-US" sz="1800" b="1" dirty="0">
                <a:ln>
                  <a:noFill/>
                </a:ln>
                <a:solidFill>
                  <a:srgbClr val="000000"/>
                </a:solidFill>
                <a:effectLst/>
                <a:latin typeface="Arial" panose="020B0604020202020204" pitchFamily="34" charset="0"/>
                <a:ea typeface="Calibri" panose="020F0502020204030204" pitchFamily="34" charset="0"/>
              </a:rPr>
              <a:t> </a:t>
            </a:r>
            <a:endParaRPr lang="en-US" sz="1800" dirty="0">
              <a:effectLst/>
              <a:latin typeface="Arial" panose="020B0604020202020204" pitchFamily="34" charset="0"/>
              <a:ea typeface="Calibri" panose="020F0502020204030204" pitchFamily="34" charset="0"/>
            </a:endParaRPr>
          </a:p>
          <a:p>
            <a:r>
              <a:rPr lang="en-US" sz="1800" dirty="0">
                <a:ln>
                  <a:noFill/>
                </a:ln>
                <a:solidFill>
                  <a:srgbClr val="000000"/>
                </a:solidFill>
                <a:effectLst/>
                <a:latin typeface="Arial" panose="020B0604020202020204" pitchFamily="34" charset="0"/>
                <a:ea typeface="Calibri" panose="020F0502020204030204" pitchFamily="34" charset="0"/>
              </a:rPr>
              <a:t>I used StandardScaler for applying scaling on the continuous features of my dataset</a:t>
            </a:r>
            <a:endParaRPr lang="en-US" dirty="0">
              <a:ln>
                <a:noFill/>
              </a:ln>
              <a:solidFill>
                <a:srgbClr val="000000"/>
              </a:solidFill>
              <a:latin typeface="Arial" panose="020B0604020202020204" pitchFamily="34" charset="0"/>
              <a:ea typeface="Calibri" panose="020F0502020204030204" pitchFamily="34" charset="0"/>
            </a:endParaRPr>
          </a:p>
          <a:p>
            <a:endParaRPr lang="en-US" sz="1800" dirty="0">
              <a:effectLst/>
              <a:latin typeface="Arial" panose="020B0604020202020204" pitchFamily="34" charset="0"/>
              <a:ea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4CD33712-26AB-6117-0E61-8C0A0EF31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014" y="4189304"/>
            <a:ext cx="4904380" cy="2286909"/>
          </a:xfrm>
          <a:prstGeom prst="rect">
            <a:avLst/>
          </a:prstGeom>
        </p:spPr>
      </p:pic>
      <p:sp>
        <p:nvSpPr>
          <p:cNvPr id="6" name="TextBox 5">
            <a:extLst>
              <a:ext uri="{FF2B5EF4-FFF2-40B4-BE49-F238E27FC236}">
                <a16:creationId xmlns:a16="http://schemas.microsoft.com/office/drawing/2014/main" id="{00A7C5BE-8BCE-E802-7307-035B4F001689}"/>
              </a:ext>
            </a:extLst>
          </p:cNvPr>
          <p:cNvSpPr txBox="1"/>
          <p:nvPr/>
        </p:nvSpPr>
        <p:spPr>
          <a:xfrm>
            <a:off x="8269665" y="5406487"/>
            <a:ext cx="2853964" cy="663580"/>
          </a:xfrm>
          <a:prstGeom prst="rect">
            <a:avLst/>
          </a:prstGeom>
          <a:noFill/>
        </p:spPr>
        <p:txBody>
          <a:bodyPr wrap="square">
            <a:spAutoFit/>
          </a:bodyPr>
          <a:lstStyle/>
          <a:p>
            <a:pPr marL="457200" marR="0" algn="ctr">
              <a:lnSpc>
                <a:spcPct val="107000"/>
              </a:lnSpc>
              <a:spcBef>
                <a:spcPts val="0"/>
              </a:spcBef>
              <a:spcAft>
                <a:spcPts val="800"/>
              </a:spcAft>
            </a:pPr>
            <a:r>
              <a:rPr lang="en-US" sz="1800" dirty="0">
                <a:ln>
                  <a:noFill/>
                </a:ln>
                <a:solidFill>
                  <a:srgbClr val="000000"/>
                </a:solidFill>
                <a:effectLst/>
                <a:latin typeface="Arial" panose="020B0604020202020204" pitchFamily="34" charset="0"/>
                <a:ea typeface="Calibri" panose="020F0502020204030204" pitchFamily="34" charset="0"/>
              </a:rPr>
              <a:t>Screenshot vif values after feature deletion.</a:t>
            </a:r>
            <a:endParaRPr lang="en-US"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2558231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1FA07-C021-CE53-3FC1-139EB4429351}"/>
              </a:ext>
            </a:extLst>
          </p:cNvPr>
          <p:cNvSpPr txBox="1"/>
          <p:nvPr/>
        </p:nvSpPr>
        <p:spPr>
          <a:xfrm>
            <a:off x="358218" y="292231"/>
            <a:ext cx="11312165" cy="1757854"/>
          </a:xfrm>
          <a:prstGeom prst="rect">
            <a:avLst/>
          </a:prstGeom>
          <a:noFill/>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pPr>
            <a:r>
              <a:rPr lang="en-US" sz="1800" b="1" dirty="0">
                <a:ln>
                  <a:noFill/>
                </a:ln>
                <a:solidFill>
                  <a:srgbClr val="000000"/>
                </a:solidFill>
                <a:effectLst/>
                <a:latin typeface="Arial" panose="020B0604020202020204" pitchFamily="34" charset="0"/>
                <a:ea typeface="Calibri" panose="020F0502020204030204" pitchFamily="34" charset="0"/>
              </a:rPr>
              <a:t>Feature Selection based on SelectKBest method:</a:t>
            </a:r>
            <a:endParaRPr lang="en-US" sz="1800" dirty="0">
              <a:effectLst/>
              <a:latin typeface="Arial" panose="020B0604020202020204" pitchFamily="34" charset="0"/>
              <a:ea typeface="Calibri" panose="020F0502020204030204" pitchFamily="34" charset="0"/>
            </a:endParaRPr>
          </a:p>
          <a:p>
            <a:pPr marL="228600" marR="0">
              <a:lnSpc>
                <a:spcPct val="107000"/>
              </a:lnSpc>
              <a:spcBef>
                <a:spcPts val="0"/>
              </a:spcBef>
              <a:spcAft>
                <a:spcPts val="800"/>
              </a:spcAft>
            </a:pPr>
            <a:r>
              <a:rPr lang="en-US" sz="1800" b="1" dirty="0">
                <a:ln>
                  <a:noFill/>
                </a:ln>
                <a:solidFill>
                  <a:srgbClr val="000000"/>
                </a:solidFill>
                <a:effectLst/>
                <a:latin typeface="Arial" panose="020B0604020202020204" pitchFamily="34" charset="0"/>
                <a:ea typeface="Calibri" panose="020F0502020204030204" pitchFamily="34" charset="0"/>
              </a:rPr>
              <a:t> </a:t>
            </a:r>
            <a:endParaRPr lang="en-US" sz="1800" dirty="0">
              <a:effectLst/>
              <a:latin typeface="Arial" panose="020B0604020202020204" pitchFamily="34" charset="0"/>
              <a:ea typeface="Calibri" panose="020F0502020204030204" pitchFamily="34" charset="0"/>
            </a:endParaRPr>
          </a:p>
          <a:p>
            <a:pPr marL="457200" marR="0" algn="just">
              <a:lnSpc>
                <a:spcPct val="107000"/>
              </a:lnSpc>
              <a:spcBef>
                <a:spcPts val="0"/>
              </a:spcBef>
              <a:spcAft>
                <a:spcPts val="800"/>
              </a:spcAft>
            </a:pPr>
            <a:r>
              <a:rPr lang="en-US" sz="1800" dirty="0">
                <a:ln>
                  <a:noFill/>
                </a:ln>
                <a:solidFill>
                  <a:srgbClr val="000000"/>
                </a:solidFill>
                <a:effectLst/>
                <a:latin typeface="Arial" panose="020B0604020202020204" pitchFamily="34" charset="0"/>
                <a:ea typeface="Calibri" panose="020F0502020204030204" pitchFamily="34" charset="0"/>
              </a:rPr>
              <a:t>I used SelectKBest method with f_regression score_func to find the best features and selected first 27 features out of 54 features and developed my model with that. I also plotted a graph showing scores of each and every feature of the dataset found from SelectKBest method.</a:t>
            </a:r>
            <a:endParaRPr lang="en-US" sz="1800" dirty="0">
              <a:effectLst/>
              <a:latin typeface="Arial" panose="020B060402020202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C40D37B2-EC0F-1F56-A8F1-FC4B63AD122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1534" y="2805204"/>
            <a:ext cx="9945278" cy="3302635"/>
          </a:xfrm>
          <a:prstGeom prst="rect">
            <a:avLst/>
          </a:prstGeom>
          <a:noFill/>
          <a:ln>
            <a:noFill/>
          </a:ln>
        </p:spPr>
      </p:pic>
    </p:spTree>
    <p:extLst>
      <p:ext uri="{BB962C8B-B14F-4D97-AF65-F5344CB8AC3E}">
        <p14:creationId xmlns:p14="http://schemas.microsoft.com/office/powerpoint/2010/main" val="1096687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2B9069-86A7-4F7D-6132-7F7FC89853FE}"/>
              </a:ext>
            </a:extLst>
          </p:cNvPr>
          <p:cNvSpPr txBox="1"/>
          <p:nvPr/>
        </p:nvSpPr>
        <p:spPr>
          <a:xfrm>
            <a:off x="2422688" y="1621410"/>
            <a:ext cx="7897305" cy="3790653"/>
          </a:xfrm>
          <a:prstGeom prst="rect">
            <a:avLst/>
          </a:prstGeom>
          <a:noFill/>
        </p:spPr>
        <p:txBody>
          <a:bodyPr wrap="square">
            <a:spAutoFit/>
          </a:bodyPr>
          <a:lstStyle/>
          <a:p>
            <a:pPr marL="342900" marR="0" lvl="0" indent="-342900">
              <a:lnSpc>
                <a:spcPct val="106000"/>
              </a:lnSpc>
              <a:spcBef>
                <a:spcPts val="0"/>
              </a:spcBef>
              <a:spcAft>
                <a:spcPts val="0"/>
              </a:spcAft>
              <a:buFont typeface="Symbol" panose="05050102010706020507" pitchFamily="18" charset="2"/>
              <a:buChar char=""/>
            </a:pPr>
            <a:r>
              <a:rPr lang="en-US" sz="2400" b="1" dirty="0">
                <a:effectLst/>
                <a:latin typeface="Arial" panose="020B0604020202020204" pitchFamily="34" charset="0"/>
                <a:ea typeface="Calibri" panose="020F0502020204030204" pitchFamily="34" charset="0"/>
              </a:rPr>
              <a:t>Testing of Identified Approaches (Algorithms)</a:t>
            </a:r>
            <a:endParaRPr lang="en-US" sz="1800" dirty="0">
              <a:effectLst/>
              <a:latin typeface="Arial" panose="020B0604020202020204" pitchFamily="34" charset="0"/>
              <a:ea typeface="Calibri" panose="020F0502020204030204" pitchFamily="34" charset="0"/>
            </a:endParaRPr>
          </a:p>
          <a:p>
            <a:pPr marL="457200" marR="0">
              <a:lnSpc>
                <a:spcPct val="106000"/>
              </a:lnSpc>
              <a:spcBef>
                <a:spcPts val="0"/>
              </a:spcBef>
              <a:spcAft>
                <a:spcPts val="0"/>
              </a:spcAft>
            </a:pPr>
            <a:r>
              <a:rPr lang="en-US" sz="2400" b="1" dirty="0">
                <a:effectLst/>
                <a:latin typeface="Arial" panose="020B0604020202020204" pitchFamily="34" charset="0"/>
                <a:ea typeface="Calibri" panose="020F0502020204030204" pitchFamily="34" charset="0"/>
              </a:rPr>
              <a:t> </a:t>
            </a:r>
            <a:endParaRPr lang="en-US" sz="1800" dirty="0">
              <a:effectLst/>
              <a:latin typeface="Arial" panose="020B0604020202020204" pitchFamily="34" charset="0"/>
              <a:ea typeface="Calibri" panose="020F0502020204030204" pitchFamily="34" charset="0"/>
            </a:endParaRPr>
          </a:p>
          <a:p>
            <a:pPr marL="457200" marR="0">
              <a:lnSpc>
                <a:spcPct val="106000"/>
              </a:lnSpc>
              <a:spcBef>
                <a:spcPts val="0"/>
              </a:spcBef>
              <a:spcAft>
                <a:spcPts val="0"/>
              </a:spcAft>
            </a:pPr>
            <a:r>
              <a:rPr lang="en-US" sz="1800" dirty="0">
                <a:effectLst/>
                <a:latin typeface="Arial" panose="020B0604020202020204" pitchFamily="34" charset="0"/>
                <a:ea typeface="Calibri" panose="020F0502020204030204" pitchFamily="34" charset="0"/>
              </a:rPr>
              <a:t>I used following algorithms for my model:</a:t>
            </a:r>
          </a:p>
          <a:p>
            <a:pPr marL="457200" marR="0">
              <a:lnSpc>
                <a:spcPct val="106000"/>
              </a:lnSpc>
              <a:spcBef>
                <a:spcPts val="0"/>
              </a:spcBef>
              <a:spcAft>
                <a:spcPts val="0"/>
              </a:spcAft>
            </a:pPr>
            <a:r>
              <a:rPr lang="en-US" sz="1800" dirty="0">
                <a:effectLst/>
                <a:latin typeface="Arial" panose="020B0604020202020204" pitchFamily="34" charset="0"/>
                <a:ea typeface="Calibri" panose="020F0502020204030204" pitchFamily="34" charset="0"/>
              </a:rPr>
              <a:t> </a:t>
            </a:r>
          </a:p>
          <a:p>
            <a:pPr marL="342900" marR="0" lvl="0" indent="-342900">
              <a:lnSpc>
                <a:spcPct val="106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LinearRegression.</a:t>
            </a:r>
          </a:p>
          <a:p>
            <a:pPr marL="342900" marR="0" lvl="0" indent="-342900">
              <a:lnSpc>
                <a:spcPct val="106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DecisionTreeRegressor.</a:t>
            </a:r>
          </a:p>
          <a:p>
            <a:pPr marL="342900" marR="0" lvl="0" indent="-342900">
              <a:lnSpc>
                <a:spcPct val="106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KNeighborsRegressor.</a:t>
            </a:r>
          </a:p>
          <a:p>
            <a:pPr marL="342900" marR="0" lvl="0" indent="-342900">
              <a:lnSpc>
                <a:spcPct val="106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AdaBoostRegressor.</a:t>
            </a:r>
          </a:p>
          <a:p>
            <a:pPr marL="342900" marR="0" lvl="0" indent="-342900">
              <a:lnSpc>
                <a:spcPct val="106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RandomForestRegressor.</a:t>
            </a:r>
          </a:p>
          <a:p>
            <a:pPr marL="342900" marR="0" lvl="0" indent="-342900">
              <a:lnSpc>
                <a:spcPct val="106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XGBoostRegressor</a:t>
            </a:r>
          </a:p>
          <a:p>
            <a:pPr marL="342900" marR="0" lvl="0" indent="-342900">
              <a:lnSpc>
                <a:spcPct val="106000"/>
              </a:lnSpc>
              <a:spcBef>
                <a:spcPts val="0"/>
              </a:spcBef>
              <a:spcAft>
                <a:spcPts val="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Regularization Techniques/ algos: Lasso and Ridge.</a:t>
            </a:r>
          </a:p>
          <a:p>
            <a:pPr marL="342900" marR="0" lvl="0" indent="-342900">
              <a:lnSpc>
                <a:spcPct val="106000"/>
              </a:lnSpc>
              <a:spcBef>
                <a:spcPts val="0"/>
              </a:spcBef>
              <a:spcAft>
                <a:spcPts val="80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SVR</a:t>
            </a:r>
          </a:p>
        </p:txBody>
      </p:sp>
    </p:spTree>
    <p:extLst>
      <p:ext uri="{BB962C8B-B14F-4D97-AF65-F5344CB8AC3E}">
        <p14:creationId xmlns:p14="http://schemas.microsoft.com/office/powerpoint/2010/main" val="142742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98971E-583E-253D-3C84-2B81FE342387}"/>
              </a:ext>
            </a:extLst>
          </p:cNvPr>
          <p:cNvSpPr txBox="1"/>
          <p:nvPr/>
        </p:nvSpPr>
        <p:spPr>
          <a:xfrm>
            <a:off x="3047215" y="840038"/>
            <a:ext cx="6094428" cy="5182637"/>
          </a:xfrm>
          <a:prstGeom prst="rect">
            <a:avLst/>
          </a:prstGeom>
          <a:noFill/>
        </p:spPr>
        <p:txBody>
          <a:bodyPr wrap="square">
            <a:spAutoFit/>
          </a:bodyPr>
          <a:lstStyle/>
          <a:p>
            <a:pPr marL="0" marR="0" algn="ctr">
              <a:lnSpc>
                <a:spcPct val="107000"/>
              </a:lnSpc>
              <a:spcBef>
                <a:spcPts val="0"/>
              </a:spcBef>
              <a:spcAft>
                <a:spcPts val="800"/>
              </a:spcAft>
            </a:pPr>
            <a:r>
              <a:rPr lang="en-US" sz="3200" b="1" dirty="0">
                <a:effectLst/>
                <a:latin typeface="Arial" panose="020B0604020202020204" pitchFamily="34" charset="0"/>
                <a:ea typeface="Calibri" panose="020F0502020204030204" pitchFamily="34" charset="0"/>
              </a:rPr>
              <a:t>ACKNOWLEDGMENT</a:t>
            </a:r>
            <a:endParaRPr lang="en-US" sz="1800" dirty="0">
              <a:effectLst/>
              <a:latin typeface="Arial" panose="020B0604020202020204" pitchFamily="34" charset="0"/>
              <a:ea typeface="Calibri" panose="020F0502020204030204" pitchFamily="34" charset="0"/>
            </a:endParaRPr>
          </a:p>
          <a:p>
            <a:pPr marL="0" marR="0" algn="ctr">
              <a:lnSpc>
                <a:spcPct val="107000"/>
              </a:lnSpc>
              <a:spcBef>
                <a:spcPts val="0"/>
              </a:spcBef>
              <a:spcAft>
                <a:spcPts val="800"/>
              </a:spcAft>
            </a:pPr>
            <a:r>
              <a:rPr lang="en-US" sz="3200" b="1" dirty="0">
                <a:effectLst/>
                <a:latin typeface="Arial" panose="020B0604020202020204" pitchFamily="34" charset="0"/>
                <a:ea typeface="Calibri" panose="020F0502020204030204" pitchFamily="34" charset="0"/>
              </a:rPr>
              <a:t> </a:t>
            </a:r>
            <a:endParaRPr lang="en-US" sz="1800" dirty="0">
              <a:effectLst/>
              <a:latin typeface="Arial" panose="020B0604020202020204" pitchFamily="34" charset="0"/>
              <a:ea typeface="Calibri" panose="020F0502020204030204" pitchFamily="34" charset="0"/>
            </a:endParaRPr>
          </a:p>
          <a:p>
            <a:pPr marL="0" marR="0" algn="just">
              <a:lnSpc>
                <a:spcPct val="107000"/>
              </a:lnSpc>
              <a:spcBef>
                <a:spcPts val="0"/>
              </a:spcBef>
              <a:spcAft>
                <a:spcPts val="800"/>
              </a:spcAft>
            </a:pPr>
            <a:r>
              <a:rPr lang="en-US" sz="1800" dirty="0">
                <a:ln>
                  <a:noFill/>
                </a:ln>
                <a:solidFill>
                  <a:srgbClr val="000000"/>
                </a:solidFill>
                <a:effectLst/>
                <a:latin typeface="Arial" panose="020B0604020202020204" pitchFamily="34" charset="0"/>
                <a:ea typeface="Calibri" panose="020F0502020204030204" pitchFamily="34" charset="0"/>
              </a:rPr>
              <a:t>I WOULD LIKE TO THANK ALL OF MY MENTORS IN DATATRAINED EDUCATION  AND FLIPROBO TECHNOLOGIES WHO GUIDED ME IN THIS ENTIRE JOURNEY OF MACHINE LEARNING PROGRAM SO THAT I HAVE GOT ABILITY TO COMPLETE THESE KIND OF PROJECTS. I WOULD ALSO LIKE TO EXPRESS MY GRATITUDE TOWARDS ANALYTICSVIDHYA.COM, GEEKSFORGEEKS.ORG, STACKOVERFLOW.COM, TOWARDSDATASCIENCE.COM, MEDIUM.COM, ETC. ONLINE SOURCES WHICH I HAVE ALWAYS FOLLOWED IN MY ENTIRE JOURNEY OF MACHINE LEARNING.</a:t>
            </a:r>
            <a:endParaRPr lang="en-US"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557098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C63E93-6952-B869-944B-D0C1FD45116E}"/>
              </a:ext>
            </a:extLst>
          </p:cNvPr>
          <p:cNvSpPr txBox="1"/>
          <p:nvPr/>
        </p:nvSpPr>
        <p:spPr>
          <a:xfrm>
            <a:off x="245096" y="216816"/>
            <a:ext cx="11434713" cy="952377"/>
          </a:xfrm>
          <a:prstGeom prst="rect">
            <a:avLst/>
          </a:prstGeom>
          <a:noFill/>
        </p:spPr>
        <p:txBody>
          <a:bodyPr wrap="square">
            <a:spAutoFit/>
          </a:bodyPr>
          <a:lstStyle/>
          <a:p>
            <a:pPr marL="342900" marR="0" lvl="0" indent="-342900">
              <a:lnSpc>
                <a:spcPct val="106000"/>
              </a:lnSpc>
              <a:spcBef>
                <a:spcPts val="0"/>
              </a:spcBef>
              <a:spcAft>
                <a:spcPts val="0"/>
              </a:spcAft>
              <a:buFont typeface="Symbol" panose="05050102010706020507" pitchFamily="18" charset="2"/>
              <a:buChar char=""/>
            </a:pPr>
            <a:r>
              <a:rPr lang="en-US" sz="1800" b="1" dirty="0">
                <a:effectLst/>
                <a:latin typeface="Arial" panose="020B0604020202020204" pitchFamily="34" charset="0"/>
                <a:ea typeface="Calibri" panose="020F0502020204030204" pitchFamily="34" charset="0"/>
              </a:rPr>
              <a:t>Run and Evaluate selected models</a:t>
            </a:r>
            <a:endParaRPr lang="en-US" sz="1400" dirty="0">
              <a:effectLst/>
              <a:latin typeface="Arial" panose="020B0604020202020204" pitchFamily="34" charset="0"/>
              <a:ea typeface="Calibri" panose="020F0502020204030204" pitchFamily="34" charset="0"/>
            </a:endParaRPr>
          </a:p>
          <a:p>
            <a:pPr marL="457200" marR="0">
              <a:lnSpc>
                <a:spcPct val="106000"/>
              </a:lnSpc>
              <a:spcBef>
                <a:spcPts val="0"/>
              </a:spcBef>
              <a:spcAft>
                <a:spcPts val="0"/>
              </a:spcAft>
            </a:pPr>
            <a:r>
              <a:rPr lang="en-US" sz="1800" b="1" dirty="0">
                <a:effectLst/>
                <a:latin typeface="Arial" panose="020B0604020202020204" pitchFamily="34" charset="0"/>
                <a:ea typeface="Calibri" panose="020F0502020204030204" pitchFamily="34" charset="0"/>
              </a:rPr>
              <a:t> </a:t>
            </a:r>
            <a:endParaRPr lang="en-US" sz="1400" dirty="0">
              <a:effectLst/>
              <a:latin typeface="Arial" panose="020B0604020202020204" pitchFamily="34" charset="0"/>
              <a:ea typeface="Calibri" panose="020F0502020204030204" pitchFamily="34" charset="0"/>
            </a:endParaRPr>
          </a:p>
          <a:p>
            <a:pPr marL="457200" marR="0">
              <a:lnSpc>
                <a:spcPct val="106000"/>
              </a:lnSpc>
              <a:spcBef>
                <a:spcPts val="0"/>
              </a:spcBef>
              <a:spcAft>
                <a:spcPts val="800"/>
              </a:spcAft>
            </a:pPr>
            <a:r>
              <a:rPr lang="en-US" sz="1800" dirty="0">
                <a:effectLst/>
                <a:latin typeface="Arial" panose="020B0604020202020204" pitchFamily="34" charset="0"/>
                <a:ea typeface="Calibri" panose="020F0502020204030204" pitchFamily="34" charset="0"/>
              </a:rPr>
              <a:t>I used the below mentioned function to find out the result for each algorithm I tried.</a:t>
            </a:r>
            <a:endParaRPr lang="en-US" sz="1400" dirty="0">
              <a:effectLst/>
              <a:latin typeface="Arial" panose="020B060402020202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92E39DF5-D6B3-B944-5830-58B149E69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472" y="1750377"/>
            <a:ext cx="8955464" cy="4424180"/>
          </a:xfrm>
          <a:prstGeom prst="rect">
            <a:avLst/>
          </a:prstGeom>
        </p:spPr>
      </p:pic>
    </p:spTree>
    <p:extLst>
      <p:ext uri="{BB962C8B-B14F-4D97-AF65-F5344CB8AC3E}">
        <p14:creationId xmlns:p14="http://schemas.microsoft.com/office/powerpoint/2010/main" val="2829226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7CE9E46-8BE5-C26D-37FF-ED6B98D98DEC}"/>
              </a:ext>
            </a:extLst>
          </p:cNvPr>
          <p:cNvSpPr txBox="1"/>
          <p:nvPr/>
        </p:nvSpPr>
        <p:spPr>
          <a:xfrm>
            <a:off x="577392" y="364172"/>
            <a:ext cx="6094428" cy="365165"/>
          </a:xfrm>
          <a:prstGeom prst="rect">
            <a:avLst/>
          </a:prstGeom>
          <a:noFill/>
        </p:spPr>
        <p:txBody>
          <a:bodyPr wrap="square">
            <a:spAutoFit/>
          </a:bodyPr>
          <a:lstStyle/>
          <a:p>
            <a:pPr marL="457200" marR="0">
              <a:lnSpc>
                <a:spcPct val="106000"/>
              </a:lnSpc>
              <a:spcBef>
                <a:spcPts val="0"/>
              </a:spcBef>
              <a:spcAft>
                <a:spcPts val="800"/>
              </a:spcAft>
            </a:pPr>
            <a:r>
              <a:rPr lang="en-US" sz="1800" b="1" dirty="0">
                <a:effectLst/>
                <a:latin typeface="Arial" panose="020B0604020202020204" pitchFamily="34" charset="0"/>
                <a:ea typeface="Calibri" panose="020F0502020204030204" pitchFamily="34" charset="0"/>
              </a:rPr>
              <a:t>Output of linear Regression:</a:t>
            </a:r>
            <a:endParaRPr lang="en-US" sz="1800" dirty="0">
              <a:effectLst/>
              <a:latin typeface="Arial" panose="020B0604020202020204" pitchFamily="34" charset="0"/>
              <a:ea typeface="Calibri" panose="020F0502020204030204" pitchFamily="34" charset="0"/>
            </a:endParaRPr>
          </a:p>
        </p:txBody>
      </p:sp>
      <p:pic>
        <p:nvPicPr>
          <p:cNvPr id="9" name="Picture 8">
            <a:extLst>
              <a:ext uri="{FF2B5EF4-FFF2-40B4-BE49-F238E27FC236}">
                <a16:creationId xmlns:a16="http://schemas.microsoft.com/office/drawing/2014/main" id="{D56C14B1-CF49-0BF5-E7E8-4ACEF1D0B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35" y="1065229"/>
            <a:ext cx="4281261" cy="1743957"/>
          </a:xfrm>
          <a:prstGeom prst="rect">
            <a:avLst/>
          </a:prstGeom>
        </p:spPr>
      </p:pic>
      <p:sp>
        <p:nvSpPr>
          <p:cNvPr id="11" name="TextBox 10">
            <a:extLst>
              <a:ext uri="{FF2B5EF4-FFF2-40B4-BE49-F238E27FC236}">
                <a16:creationId xmlns:a16="http://schemas.microsoft.com/office/drawing/2014/main" id="{9107F4F3-8CB5-3573-BDF4-D51E34E5EA33}"/>
              </a:ext>
            </a:extLst>
          </p:cNvPr>
          <p:cNvSpPr txBox="1"/>
          <p:nvPr/>
        </p:nvSpPr>
        <p:spPr>
          <a:xfrm>
            <a:off x="577392" y="3212676"/>
            <a:ext cx="6094428" cy="365165"/>
          </a:xfrm>
          <a:prstGeom prst="rect">
            <a:avLst/>
          </a:prstGeom>
          <a:noFill/>
        </p:spPr>
        <p:txBody>
          <a:bodyPr wrap="square">
            <a:spAutoFit/>
          </a:bodyPr>
          <a:lstStyle/>
          <a:p>
            <a:pPr marL="457200" marR="0">
              <a:lnSpc>
                <a:spcPct val="106000"/>
              </a:lnSpc>
              <a:spcBef>
                <a:spcPts val="0"/>
              </a:spcBef>
              <a:spcAft>
                <a:spcPts val="800"/>
              </a:spcAft>
            </a:pPr>
            <a:r>
              <a:rPr lang="en-US" sz="1800" b="1" dirty="0">
                <a:effectLst/>
                <a:latin typeface="Arial" panose="020B0604020202020204" pitchFamily="34" charset="0"/>
                <a:ea typeface="Calibri" panose="020F0502020204030204" pitchFamily="34" charset="0"/>
              </a:rPr>
              <a:t>Output of DecisionTreeRegressor:</a:t>
            </a:r>
            <a:endParaRPr lang="en-US" sz="1800" dirty="0">
              <a:effectLst/>
              <a:latin typeface="Arial" panose="020B0604020202020204" pitchFamily="34" charset="0"/>
              <a:ea typeface="Calibri" panose="020F0502020204030204" pitchFamily="34" charset="0"/>
            </a:endParaRPr>
          </a:p>
        </p:txBody>
      </p:sp>
      <p:pic>
        <p:nvPicPr>
          <p:cNvPr id="12" name="Picture 11">
            <a:extLst>
              <a:ext uri="{FF2B5EF4-FFF2-40B4-BE49-F238E27FC236}">
                <a16:creationId xmlns:a16="http://schemas.microsoft.com/office/drawing/2014/main" id="{8B20421B-21A8-9B84-0AA6-DFE390925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40" y="4298624"/>
            <a:ext cx="5402580" cy="1885360"/>
          </a:xfrm>
          <a:prstGeom prst="rect">
            <a:avLst/>
          </a:prstGeom>
        </p:spPr>
      </p:pic>
    </p:spTree>
    <p:extLst>
      <p:ext uri="{BB962C8B-B14F-4D97-AF65-F5344CB8AC3E}">
        <p14:creationId xmlns:p14="http://schemas.microsoft.com/office/powerpoint/2010/main" val="43313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8D3502-5590-0134-B27C-DA36775B7510}"/>
              </a:ext>
            </a:extLst>
          </p:cNvPr>
          <p:cNvSpPr txBox="1"/>
          <p:nvPr/>
        </p:nvSpPr>
        <p:spPr>
          <a:xfrm>
            <a:off x="445417" y="439586"/>
            <a:ext cx="6094428" cy="365165"/>
          </a:xfrm>
          <a:prstGeom prst="rect">
            <a:avLst/>
          </a:prstGeom>
          <a:noFill/>
        </p:spPr>
        <p:txBody>
          <a:bodyPr wrap="square">
            <a:spAutoFit/>
          </a:bodyPr>
          <a:lstStyle/>
          <a:p>
            <a:pPr marL="457200" marR="0">
              <a:lnSpc>
                <a:spcPct val="106000"/>
              </a:lnSpc>
              <a:spcBef>
                <a:spcPts val="0"/>
              </a:spcBef>
              <a:spcAft>
                <a:spcPts val="800"/>
              </a:spcAft>
            </a:pPr>
            <a:r>
              <a:rPr lang="en-US" sz="1800" b="1" dirty="0">
                <a:effectLst/>
                <a:latin typeface="Arial" panose="020B0604020202020204" pitchFamily="34" charset="0"/>
                <a:ea typeface="Calibri" panose="020F0502020204030204" pitchFamily="34" charset="0"/>
              </a:rPr>
              <a:t>Output for KNeighborsRegressor:</a:t>
            </a:r>
            <a:endParaRPr lang="en-US" sz="1800" dirty="0">
              <a:effectLst/>
              <a:latin typeface="Arial" panose="020B060402020202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7E58AAB4-FA51-D442-E3EF-D92FC7CE3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487" y="1055212"/>
            <a:ext cx="4259580" cy="1970791"/>
          </a:xfrm>
          <a:prstGeom prst="rect">
            <a:avLst/>
          </a:prstGeom>
        </p:spPr>
      </p:pic>
      <p:sp>
        <p:nvSpPr>
          <p:cNvPr id="6" name="TextBox 5">
            <a:extLst>
              <a:ext uri="{FF2B5EF4-FFF2-40B4-BE49-F238E27FC236}">
                <a16:creationId xmlns:a16="http://schemas.microsoft.com/office/drawing/2014/main" id="{6ED6BF59-F94C-E642-CCAC-A0BE4599F74C}"/>
              </a:ext>
            </a:extLst>
          </p:cNvPr>
          <p:cNvSpPr txBox="1"/>
          <p:nvPr/>
        </p:nvSpPr>
        <p:spPr>
          <a:xfrm>
            <a:off x="615099" y="3419697"/>
            <a:ext cx="6094428" cy="365165"/>
          </a:xfrm>
          <a:prstGeom prst="rect">
            <a:avLst/>
          </a:prstGeom>
          <a:noFill/>
        </p:spPr>
        <p:txBody>
          <a:bodyPr wrap="square">
            <a:spAutoFit/>
          </a:bodyPr>
          <a:lstStyle/>
          <a:p>
            <a:pPr marL="457200" marR="0">
              <a:lnSpc>
                <a:spcPct val="106000"/>
              </a:lnSpc>
              <a:spcBef>
                <a:spcPts val="0"/>
              </a:spcBef>
              <a:spcAft>
                <a:spcPts val="800"/>
              </a:spcAft>
            </a:pPr>
            <a:r>
              <a:rPr lang="en-US" sz="1800" b="1" dirty="0">
                <a:effectLst/>
                <a:latin typeface="Arial" panose="020B0604020202020204" pitchFamily="34" charset="0"/>
                <a:ea typeface="Calibri" panose="020F0502020204030204" pitchFamily="34" charset="0"/>
              </a:rPr>
              <a:t>Output for AdaBoostRegressor:</a:t>
            </a:r>
            <a:endParaRPr lang="en-US" sz="1800" dirty="0">
              <a:effectLst/>
              <a:latin typeface="Arial" panose="020B060402020202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95AFA0BA-67EC-1D3F-977C-5D47A9614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881" y="4270342"/>
            <a:ext cx="4381500" cy="2290714"/>
          </a:xfrm>
          <a:prstGeom prst="rect">
            <a:avLst/>
          </a:prstGeom>
        </p:spPr>
      </p:pic>
    </p:spTree>
    <p:extLst>
      <p:ext uri="{BB962C8B-B14F-4D97-AF65-F5344CB8AC3E}">
        <p14:creationId xmlns:p14="http://schemas.microsoft.com/office/powerpoint/2010/main" val="527089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538531-DCD5-329D-BA3D-D520F54B7C9B}"/>
              </a:ext>
            </a:extLst>
          </p:cNvPr>
          <p:cNvSpPr txBox="1"/>
          <p:nvPr/>
        </p:nvSpPr>
        <p:spPr>
          <a:xfrm>
            <a:off x="209747" y="317038"/>
            <a:ext cx="6094428" cy="365165"/>
          </a:xfrm>
          <a:prstGeom prst="rect">
            <a:avLst/>
          </a:prstGeom>
          <a:noFill/>
        </p:spPr>
        <p:txBody>
          <a:bodyPr wrap="square">
            <a:spAutoFit/>
          </a:bodyPr>
          <a:lstStyle/>
          <a:p>
            <a:pPr marL="457200" marR="0">
              <a:lnSpc>
                <a:spcPct val="106000"/>
              </a:lnSpc>
              <a:spcBef>
                <a:spcPts val="0"/>
              </a:spcBef>
              <a:spcAft>
                <a:spcPts val="800"/>
              </a:spcAft>
            </a:pPr>
            <a:r>
              <a:rPr lang="en-US" sz="1800" b="1" dirty="0">
                <a:effectLst/>
                <a:latin typeface="Arial" panose="020B0604020202020204" pitchFamily="34" charset="0"/>
                <a:ea typeface="Calibri" panose="020F0502020204030204" pitchFamily="34" charset="0"/>
              </a:rPr>
              <a:t>Output for RandomForestRegressor:</a:t>
            </a:r>
            <a:endParaRPr lang="en-US" sz="1800" dirty="0">
              <a:effectLst/>
              <a:latin typeface="Arial" panose="020B060402020202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11E229BD-7AA0-9FEE-E03B-7351A4F4F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91" y="1243553"/>
            <a:ext cx="5022876" cy="2008694"/>
          </a:xfrm>
          <a:prstGeom prst="rect">
            <a:avLst/>
          </a:prstGeom>
        </p:spPr>
      </p:pic>
      <p:sp>
        <p:nvSpPr>
          <p:cNvPr id="6" name="TextBox 5">
            <a:extLst>
              <a:ext uri="{FF2B5EF4-FFF2-40B4-BE49-F238E27FC236}">
                <a16:creationId xmlns:a16="http://schemas.microsoft.com/office/drawing/2014/main" id="{73C4D009-4588-9C5E-0DCE-05A01FBF1CF7}"/>
              </a:ext>
            </a:extLst>
          </p:cNvPr>
          <p:cNvSpPr txBox="1"/>
          <p:nvPr/>
        </p:nvSpPr>
        <p:spPr>
          <a:xfrm>
            <a:off x="341722" y="3448432"/>
            <a:ext cx="6094428" cy="365165"/>
          </a:xfrm>
          <a:prstGeom prst="rect">
            <a:avLst/>
          </a:prstGeom>
          <a:noFill/>
        </p:spPr>
        <p:txBody>
          <a:bodyPr wrap="square">
            <a:spAutoFit/>
          </a:bodyPr>
          <a:lstStyle/>
          <a:p>
            <a:pPr marL="457200" marR="0">
              <a:lnSpc>
                <a:spcPct val="106000"/>
              </a:lnSpc>
              <a:spcBef>
                <a:spcPts val="0"/>
              </a:spcBef>
              <a:spcAft>
                <a:spcPts val="800"/>
              </a:spcAft>
            </a:pPr>
            <a:r>
              <a:rPr lang="en-US" sz="1800" b="1" dirty="0">
                <a:effectLst/>
                <a:latin typeface="Arial" panose="020B0604020202020204" pitchFamily="34" charset="0"/>
                <a:ea typeface="Calibri" panose="020F0502020204030204" pitchFamily="34" charset="0"/>
              </a:rPr>
              <a:t>Output for SVR:</a:t>
            </a:r>
            <a:endParaRPr lang="en-US" sz="1800" dirty="0">
              <a:effectLst/>
              <a:latin typeface="Arial" panose="020B060402020202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DD8C1759-CEE4-8FD1-8304-FFBBE3D9F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71" y="4399528"/>
            <a:ext cx="5634204" cy="1812735"/>
          </a:xfrm>
          <a:prstGeom prst="rect">
            <a:avLst/>
          </a:prstGeom>
        </p:spPr>
      </p:pic>
    </p:spTree>
    <p:extLst>
      <p:ext uri="{BB962C8B-B14F-4D97-AF65-F5344CB8AC3E}">
        <p14:creationId xmlns:p14="http://schemas.microsoft.com/office/powerpoint/2010/main" val="1210397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06B6C6-FC26-F839-21D9-9BF12C3B7EE6}"/>
              </a:ext>
            </a:extLst>
          </p:cNvPr>
          <p:cNvSpPr txBox="1"/>
          <p:nvPr/>
        </p:nvSpPr>
        <p:spPr>
          <a:xfrm>
            <a:off x="3282885" y="1099463"/>
            <a:ext cx="6094428" cy="365165"/>
          </a:xfrm>
          <a:prstGeom prst="rect">
            <a:avLst/>
          </a:prstGeom>
          <a:noFill/>
        </p:spPr>
        <p:txBody>
          <a:bodyPr wrap="square">
            <a:spAutoFit/>
          </a:bodyPr>
          <a:lstStyle/>
          <a:p>
            <a:pPr marL="457200" marR="0">
              <a:lnSpc>
                <a:spcPct val="106000"/>
              </a:lnSpc>
              <a:spcBef>
                <a:spcPts val="0"/>
              </a:spcBef>
              <a:spcAft>
                <a:spcPts val="800"/>
              </a:spcAft>
            </a:pPr>
            <a:r>
              <a:rPr lang="en-US" sz="1800" b="1" dirty="0">
                <a:effectLst/>
                <a:latin typeface="Arial" panose="020B0604020202020204" pitchFamily="34" charset="0"/>
                <a:ea typeface="Calibri" panose="020F0502020204030204" pitchFamily="34" charset="0"/>
              </a:rPr>
              <a:t>Output for XGBRegressor:</a:t>
            </a:r>
            <a:endParaRPr lang="en-US" sz="1800" dirty="0">
              <a:effectLst/>
              <a:latin typeface="Arial" panose="020B060402020202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A7E023DA-0041-9312-8A2C-77067BF0C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520" y="2148522"/>
            <a:ext cx="8342721" cy="4092022"/>
          </a:xfrm>
          <a:prstGeom prst="rect">
            <a:avLst/>
          </a:prstGeom>
        </p:spPr>
      </p:pic>
    </p:spTree>
    <p:extLst>
      <p:ext uri="{BB962C8B-B14F-4D97-AF65-F5344CB8AC3E}">
        <p14:creationId xmlns:p14="http://schemas.microsoft.com/office/powerpoint/2010/main" val="1949074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59DF45-B776-8079-750D-282C95A87396}"/>
              </a:ext>
            </a:extLst>
          </p:cNvPr>
          <p:cNvSpPr txBox="1"/>
          <p:nvPr/>
        </p:nvSpPr>
        <p:spPr>
          <a:xfrm>
            <a:off x="3575116" y="449013"/>
            <a:ext cx="6094428" cy="365165"/>
          </a:xfrm>
          <a:prstGeom prst="rect">
            <a:avLst/>
          </a:prstGeom>
          <a:noFill/>
        </p:spPr>
        <p:txBody>
          <a:bodyPr wrap="square">
            <a:spAutoFit/>
          </a:bodyPr>
          <a:lstStyle/>
          <a:p>
            <a:pPr marL="457200" marR="0">
              <a:lnSpc>
                <a:spcPct val="106000"/>
              </a:lnSpc>
              <a:spcBef>
                <a:spcPts val="0"/>
              </a:spcBef>
              <a:spcAft>
                <a:spcPts val="800"/>
              </a:spcAft>
            </a:pPr>
            <a:r>
              <a:rPr lang="en-US" sz="1800" b="1" dirty="0">
                <a:effectLst/>
                <a:latin typeface="Arial" panose="020B0604020202020204" pitchFamily="34" charset="0"/>
                <a:ea typeface="Calibri" panose="020F0502020204030204" pitchFamily="34" charset="0"/>
              </a:rPr>
              <a:t>Output for Regularization Lasso:</a:t>
            </a:r>
            <a:endParaRPr lang="en-US" sz="1800" dirty="0">
              <a:effectLst/>
              <a:latin typeface="Arial" panose="020B060402020202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8A7300BE-51FE-BC38-F95F-45329BEF8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006" y="1583703"/>
            <a:ext cx="9209987" cy="4590854"/>
          </a:xfrm>
          <a:prstGeom prst="rect">
            <a:avLst/>
          </a:prstGeom>
        </p:spPr>
      </p:pic>
    </p:spTree>
    <p:extLst>
      <p:ext uri="{BB962C8B-B14F-4D97-AF65-F5344CB8AC3E}">
        <p14:creationId xmlns:p14="http://schemas.microsoft.com/office/powerpoint/2010/main" val="3393589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279686-28FA-3B04-0983-C08CD45E9A1A}"/>
              </a:ext>
            </a:extLst>
          </p:cNvPr>
          <p:cNvSpPr txBox="1"/>
          <p:nvPr/>
        </p:nvSpPr>
        <p:spPr>
          <a:xfrm>
            <a:off x="4169005" y="505574"/>
            <a:ext cx="6094428" cy="365165"/>
          </a:xfrm>
          <a:prstGeom prst="rect">
            <a:avLst/>
          </a:prstGeom>
          <a:noFill/>
        </p:spPr>
        <p:txBody>
          <a:bodyPr wrap="square">
            <a:spAutoFit/>
          </a:bodyPr>
          <a:lstStyle/>
          <a:p>
            <a:pPr marL="457200" marR="0">
              <a:lnSpc>
                <a:spcPct val="106000"/>
              </a:lnSpc>
              <a:spcBef>
                <a:spcPts val="0"/>
              </a:spcBef>
              <a:spcAft>
                <a:spcPts val="800"/>
              </a:spcAft>
            </a:pPr>
            <a:r>
              <a:rPr lang="en-US" sz="1800" b="1" dirty="0">
                <a:effectLst/>
                <a:latin typeface="Arial" panose="020B0604020202020204" pitchFamily="34" charset="0"/>
                <a:ea typeface="Calibri" panose="020F0502020204030204" pitchFamily="34" charset="0"/>
              </a:rPr>
              <a:t>Output for Regularization Ridge:</a:t>
            </a:r>
            <a:endParaRPr lang="en-US" sz="1800" dirty="0">
              <a:effectLst/>
              <a:latin typeface="Arial" panose="020B060402020202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555452C6-2625-5939-3B6E-12F55314D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1093" y="1338606"/>
            <a:ext cx="8578391" cy="4496586"/>
          </a:xfrm>
          <a:prstGeom prst="rect">
            <a:avLst/>
          </a:prstGeom>
        </p:spPr>
      </p:pic>
    </p:spTree>
    <p:extLst>
      <p:ext uri="{BB962C8B-B14F-4D97-AF65-F5344CB8AC3E}">
        <p14:creationId xmlns:p14="http://schemas.microsoft.com/office/powerpoint/2010/main" val="1497119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661336-AED4-9301-E8E0-507715933C66}"/>
              </a:ext>
            </a:extLst>
          </p:cNvPr>
          <p:cNvSpPr txBox="1"/>
          <p:nvPr/>
        </p:nvSpPr>
        <p:spPr>
          <a:xfrm>
            <a:off x="699940" y="292783"/>
            <a:ext cx="9942921" cy="365165"/>
          </a:xfrm>
          <a:prstGeom prst="rect">
            <a:avLst/>
          </a:prstGeom>
          <a:noFill/>
        </p:spPr>
        <p:txBody>
          <a:bodyPr wrap="square">
            <a:spAutoFit/>
          </a:bodyPr>
          <a:lstStyle/>
          <a:p>
            <a:pPr marL="342900" marR="0" lvl="0" indent="-342900">
              <a:lnSpc>
                <a:spcPct val="106000"/>
              </a:lnSpc>
              <a:spcBef>
                <a:spcPts val="0"/>
              </a:spcBef>
              <a:spcAft>
                <a:spcPts val="800"/>
              </a:spcAft>
              <a:buFont typeface="Symbol" panose="05050102010706020507" pitchFamily="18" charset="2"/>
              <a:buChar char=""/>
            </a:pPr>
            <a:r>
              <a:rPr lang="en-US" sz="1800" b="1" dirty="0">
                <a:effectLst/>
                <a:latin typeface="Arial" panose="020B0604020202020204" pitchFamily="34" charset="0"/>
                <a:ea typeface="Calibri" panose="020F0502020204030204" pitchFamily="34" charset="0"/>
              </a:rPr>
              <a:t>Key Metrics for success in solving problem under consideration</a:t>
            </a:r>
            <a:endParaRPr lang="en-US" sz="1400" dirty="0">
              <a:effectLst/>
              <a:latin typeface="Arial" panose="020B060402020202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F76EA477-2F5B-83F1-DBC8-2CFDA4A8E79B}"/>
              </a:ext>
            </a:extLst>
          </p:cNvPr>
          <p:cNvSpPr txBox="1"/>
          <p:nvPr/>
        </p:nvSpPr>
        <p:spPr>
          <a:xfrm>
            <a:off x="527901" y="820132"/>
            <a:ext cx="11227324" cy="1539589"/>
          </a:xfrm>
          <a:prstGeom prst="rect">
            <a:avLst/>
          </a:prstGeom>
          <a:noFill/>
        </p:spPr>
        <p:txBody>
          <a:bodyPr wrap="square">
            <a:spAutoFit/>
          </a:bodyPr>
          <a:lstStyle/>
          <a:p>
            <a:pPr marL="457200" marR="0" algn="just">
              <a:lnSpc>
                <a:spcPct val="106000"/>
              </a:lnSpc>
              <a:spcBef>
                <a:spcPts val="0"/>
              </a:spcBef>
              <a:spcAft>
                <a:spcPts val="0"/>
              </a:spcAft>
            </a:pPr>
            <a:r>
              <a:rPr lang="en-US" sz="1800" dirty="0">
                <a:effectLst/>
                <a:latin typeface="Arial" panose="020B0604020202020204" pitchFamily="34" charset="0"/>
                <a:ea typeface="Calibri" panose="020F0502020204030204" pitchFamily="34" charset="0"/>
              </a:rPr>
              <a:t>Based on the above results and taken r2_score metrics for evaluation, I concluded that LinearRegression algorithm gave the best results and also best </a:t>
            </a:r>
            <a:r>
              <a:rPr lang="en-US" sz="1800" dirty="0" err="1">
                <a:effectLst/>
                <a:latin typeface="Arial" panose="020B0604020202020204" pitchFamily="34" charset="0"/>
                <a:ea typeface="Calibri" panose="020F0502020204030204" pitchFamily="34" charset="0"/>
              </a:rPr>
              <a:t>cross_val_score</a:t>
            </a:r>
            <a:r>
              <a:rPr lang="en-US" sz="1800" dirty="0">
                <a:effectLst/>
                <a:latin typeface="Arial" panose="020B0604020202020204" pitchFamily="34" charset="0"/>
                <a:ea typeface="Calibri" panose="020F0502020204030204" pitchFamily="34" charset="0"/>
              </a:rPr>
              <a:t>. So, I finalized LinearRegression algorithm for my model and developed my model with this algorithm. </a:t>
            </a:r>
          </a:p>
          <a:p>
            <a:pPr marL="457200" marR="0" algn="just">
              <a:lnSpc>
                <a:spcPct val="106000"/>
              </a:lnSpc>
              <a:spcBef>
                <a:spcPts val="0"/>
              </a:spcBef>
              <a:spcAft>
                <a:spcPts val="800"/>
              </a:spcAft>
            </a:pPr>
            <a:r>
              <a:rPr lang="en-US" sz="1800" dirty="0">
                <a:effectLst/>
                <a:latin typeface="Arial" panose="020B0604020202020204" pitchFamily="34" charset="0"/>
                <a:ea typeface="Calibri" panose="020F0502020204030204" pitchFamily="34" charset="0"/>
              </a:rPr>
              <a:t>In order to improve it further, I used GridSearchCV for hypertuning its parameters and got the generalized results as shown in below attached screenshot. </a:t>
            </a:r>
          </a:p>
        </p:txBody>
      </p:sp>
      <p:pic>
        <p:nvPicPr>
          <p:cNvPr id="6" name="Picture 5">
            <a:extLst>
              <a:ext uri="{FF2B5EF4-FFF2-40B4-BE49-F238E27FC236}">
                <a16:creationId xmlns:a16="http://schemas.microsoft.com/office/drawing/2014/main" id="{7005845D-A954-E4FC-4459-319B552A3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962" y="2714920"/>
            <a:ext cx="10397764" cy="3685880"/>
          </a:xfrm>
          <a:prstGeom prst="rect">
            <a:avLst/>
          </a:prstGeom>
        </p:spPr>
      </p:pic>
    </p:spTree>
    <p:extLst>
      <p:ext uri="{BB962C8B-B14F-4D97-AF65-F5344CB8AC3E}">
        <p14:creationId xmlns:p14="http://schemas.microsoft.com/office/powerpoint/2010/main" val="1719872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C49EC2-05FF-9D2C-11E0-75FB63A68ACA}"/>
              </a:ext>
            </a:extLst>
          </p:cNvPr>
          <p:cNvSpPr txBox="1"/>
          <p:nvPr/>
        </p:nvSpPr>
        <p:spPr>
          <a:xfrm>
            <a:off x="386499" y="292231"/>
            <a:ext cx="10812544" cy="1808957"/>
          </a:xfrm>
          <a:prstGeom prst="rect">
            <a:avLst/>
          </a:prstGeom>
          <a:noFill/>
        </p:spPr>
        <p:txBody>
          <a:bodyPr wrap="square">
            <a:spAutoFit/>
          </a:bodyPr>
          <a:lstStyle/>
          <a:p>
            <a:pPr marL="342900" marR="0" lvl="0" indent="-342900">
              <a:lnSpc>
                <a:spcPct val="106000"/>
              </a:lnSpc>
              <a:spcBef>
                <a:spcPts val="0"/>
              </a:spcBef>
              <a:spcAft>
                <a:spcPts val="0"/>
              </a:spcAft>
              <a:buFont typeface="Symbol" panose="05050102010706020507" pitchFamily="18" charset="2"/>
              <a:buChar char=""/>
            </a:pPr>
            <a:r>
              <a:rPr lang="en-US" sz="2400" b="1" dirty="0">
                <a:latin typeface="Arial" panose="020B0604020202020204" pitchFamily="34" charset="0"/>
                <a:ea typeface="Calibri" panose="020F0502020204030204" pitchFamily="34" charset="0"/>
              </a:rPr>
              <a:t>RESULTS </a:t>
            </a:r>
            <a:r>
              <a:rPr lang="en-US" sz="2400" b="1" dirty="0">
                <a:effectLst/>
                <a:latin typeface="Arial" panose="020B0604020202020204" pitchFamily="34" charset="0"/>
                <a:ea typeface="Calibri" panose="020F0502020204030204" pitchFamily="34" charset="0"/>
              </a:rPr>
              <a:t>Visualization</a:t>
            </a:r>
            <a:endParaRPr lang="en-US" sz="1800" dirty="0">
              <a:effectLst/>
              <a:latin typeface="Arial" panose="020B0604020202020204" pitchFamily="34" charset="0"/>
              <a:ea typeface="Calibri" panose="020F0502020204030204" pitchFamily="34" charset="0"/>
            </a:endParaRPr>
          </a:p>
          <a:p>
            <a:pPr marL="457200" marR="0">
              <a:lnSpc>
                <a:spcPct val="106000"/>
              </a:lnSpc>
              <a:spcBef>
                <a:spcPts val="0"/>
              </a:spcBef>
              <a:spcAft>
                <a:spcPts val="800"/>
              </a:spcAft>
            </a:pPr>
            <a:r>
              <a:rPr lang="en-US" sz="2400" b="1" dirty="0">
                <a:effectLst/>
                <a:latin typeface="Arial" panose="020B0604020202020204" pitchFamily="34" charset="0"/>
                <a:ea typeface="Calibri" panose="020F0502020204030204" pitchFamily="34" charset="0"/>
              </a:rPr>
              <a:t> </a:t>
            </a:r>
            <a:endParaRPr lang="en-US" sz="1800" dirty="0">
              <a:effectLst/>
              <a:latin typeface="Arial" panose="020B0604020202020204" pitchFamily="34" charset="0"/>
              <a:ea typeface="Calibri" panose="020F0502020204030204" pitchFamily="34" charset="0"/>
            </a:endParaRPr>
          </a:p>
          <a:p>
            <a:r>
              <a:rPr lang="en-US" sz="1800" dirty="0">
                <a:effectLst/>
                <a:latin typeface="Arial" panose="020B0604020202020204" pitchFamily="34" charset="0"/>
                <a:ea typeface="Calibri" panose="020F0502020204030204" pitchFamily="34" charset="0"/>
              </a:rPr>
              <a:t>All the plots which I have plotted, I have explained them in their respective area in this report. Here, I am going to explore the inferences from the plots of the predicted values got from the algorithm chosen LinearRegression.</a:t>
            </a:r>
            <a:endParaRPr lang="en-US" dirty="0"/>
          </a:p>
        </p:txBody>
      </p:sp>
      <p:sp>
        <p:nvSpPr>
          <p:cNvPr id="5" name="TextBox 4">
            <a:extLst>
              <a:ext uri="{FF2B5EF4-FFF2-40B4-BE49-F238E27FC236}">
                <a16:creationId xmlns:a16="http://schemas.microsoft.com/office/drawing/2014/main" id="{59F1D17C-B7B4-6544-0B78-372A85C9E394}"/>
              </a:ext>
            </a:extLst>
          </p:cNvPr>
          <p:cNvSpPr txBox="1"/>
          <p:nvPr/>
        </p:nvSpPr>
        <p:spPr>
          <a:xfrm>
            <a:off x="235670" y="3113561"/>
            <a:ext cx="5674937" cy="2420406"/>
          </a:xfrm>
          <a:prstGeom prst="rect">
            <a:avLst/>
          </a:prstGeom>
          <a:noFill/>
        </p:spPr>
        <p:txBody>
          <a:bodyPr wrap="square">
            <a:spAutoFit/>
          </a:bodyPr>
          <a:lstStyle/>
          <a:p>
            <a:pPr marL="457200" marR="0">
              <a:lnSpc>
                <a:spcPct val="106000"/>
              </a:lnSpc>
              <a:spcBef>
                <a:spcPts val="0"/>
              </a:spcBef>
              <a:spcAft>
                <a:spcPts val="0"/>
              </a:spcAft>
            </a:pPr>
            <a:r>
              <a:rPr lang="en-US" sz="1800" b="1" dirty="0">
                <a:effectLst/>
                <a:latin typeface="Arial" panose="020B0604020202020204" pitchFamily="34" charset="0"/>
                <a:ea typeface="Calibri" panose="020F0502020204030204" pitchFamily="34" charset="0"/>
              </a:rPr>
              <a:t>Plot 1. Actual vs Predicted:</a:t>
            </a:r>
            <a:endParaRPr lang="en-US" sz="1800" dirty="0">
              <a:effectLst/>
              <a:latin typeface="Arial" panose="020B0604020202020204" pitchFamily="34" charset="0"/>
              <a:ea typeface="Calibri" panose="020F0502020204030204" pitchFamily="34" charset="0"/>
            </a:endParaRPr>
          </a:p>
          <a:p>
            <a:pPr marL="457200" marR="0">
              <a:lnSpc>
                <a:spcPct val="106000"/>
              </a:lnSpc>
              <a:spcBef>
                <a:spcPts val="0"/>
              </a:spcBef>
              <a:spcAft>
                <a:spcPts val="0"/>
              </a:spcAft>
            </a:pPr>
            <a:r>
              <a:rPr lang="en-US" sz="1800" b="1" dirty="0">
                <a:effectLst/>
                <a:latin typeface="Arial" panose="020B0604020202020204" pitchFamily="34" charset="0"/>
                <a:ea typeface="Calibri" panose="020F0502020204030204" pitchFamily="34" charset="0"/>
              </a:rPr>
              <a:t> </a:t>
            </a:r>
            <a:endParaRPr lang="en-US" sz="1800" dirty="0">
              <a:effectLst/>
              <a:latin typeface="Arial" panose="020B0604020202020204" pitchFamily="34" charset="0"/>
              <a:ea typeface="Calibri" panose="020F0502020204030204" pitchFamily="34" charset="0"/>
            </a:endParaRPr>
          </a:p>
          <a:p>
            <a:pPr marL="457200" marR="0">
              <a:lnSpc>
                <a:spcPct val="106000"/>
              </a:lnSpc>
              <a:spcBef>
                <a:spcPts val="0"/>
              </a:spcBef>
              <a:spcAft>
                <a:spcPts val="800"/>
              </a:spcAft>
            </a:pPr>
            <a:r>
              <a:rPr lang="en-US" sz="1800" dirty="0">
                <a:effectLst/>
                <a:latin typeface="Arial" panose="020B0604020202020204" pitchFamily="34" charset="0"/>
                <a:ea typeface="Calibri" panose="020F0502020204030204" pitchFamily="34" charset="0"/>
              </a:rPr>
              <a:t>This plot was drawn between actual values fed to LinearRegression algorithm of the testing pat=rt of the train dataset, y_test and its predicted values y_pred2. Y_test values are here shown by + sign in orange color and the predicted ones are shown by dot in blue color.</a:t>
            </a:r>
          </a:p>
        </p:txBody>
      </p:sp>
      <p:pic>
        <p:nvPicPr>
          <p:cNvPr id="6" name="Picture 5">
            <a:extLst>
              <a:ext uri="{FF2B5EF4-FFF2-40B4-BE49-F238E27FC236}">
                <a16:creationId xmlns:a16="http://schemas.microsoft.com/office/drawing/2014/main" id="{64389F79-A87B-7A67-B659-2BC47C7C5D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2866" y="2281287"/>
            <a:ext cx="4271010" cy="4084955"/>
          </a:xfrm>
          <a:prstGeom prst="rect">
            <a:avLst/>
          </a:prstGeom>
          <a:noFill/>
          <a:ln>
            <a:noFill/>
          </a:ln>
        </p:spPr>
      </p:pic>
    </p:spTree>
    <p:extLst>
      <p:ext uri="{BB962C8B-B14F-4D97-AF65-F5344CB8AC3E}">
        <p14:creationId xmlns:p14="http://schemas.microsoft.com/office/powerpoint/2010/main" val="3283308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68E8BC-970B-10C2-B054-71EC15FC14B2}"/>
              </a:ext>
            </a:extLst>
          </p:cNvPr>
          <p:cNvSpPr txBox="1"/>
          <p:nvPr/>
        </p:nvSpPr>
        <p:spPr>
          <a:xfrm>
            <a:off x="377073" y="263952"/>
            <a:ext cx="4119514" cy="2737737"/>
          </a:xfrm>
          <a:prstGeom prst="rect">
            <a:avLst/>
          </a:prstGeom>
          <a:noFill/>
        </p:spPr>
        <p:txBody>
          <a:bodyPr wrap="square">
            <a:spAutoFit/>
          </a:bodyPr>
          <a:lstStyle/>
          <a:p>
            <a:pPr marL="457200" marR="0">
              <a:lnSpc>
                <a:spcPct val="106000"/>
              </a:lnSpc>
              <a:spcBef>
                <a:spcPts val="0"/>
              </a:spcBef>
              <a:spcAft>
                <a:spcPts val="0"/>
              </a:spcAft>
            </a:pPr>
            <a:r>
              <a:rPr lang="en-US" sz="1800" b="1" dirty="0">
                <a:effectLst/>
                <a:latin typeface="Arial" panose="020B0604020202020204" pitchFamily="34" charset="0"/>
                <a:ea typeface="Calibri" panose="020F0502020204030204" pitchFamily="34" charset="0"/>
              </a:rPr>
              <a:t>Plot 2. Actual-Predicted values plot:</a:t>
            </a:r>
            <a:endParaRPr lang="en-US" sz="1800" dirty="0">
              <a:effectLst/>
              <a:latin typeface="Arial" panose="020B0604020202020204" pitchFamily="34" charset="0"/>
              <a:ea typeface="Calibri" panose="020F0502020204030204" pitchFamily="34" charset="0"/>
            </a:endParaRPr>
          </a:p>
          <a:p>
            <a:pPr marL="457200" marR="0">
              <a:lnSpc>
                <a:spcPct val="106000"/>
              </a:lnSpc>
              <a:spcBef>
                <a:spcPts val="0"/>
              </a:spcBef>
              <a:spcAft>
                <a:spcPts val="800"/>
              </a:spcAft>
            </a:pPr>
            <a:r>
              <a:rPr lang="en-US" sz="1800" b="1" dirty="0">
                <a:effectLst/>
                <a:latin typeface="Arial" panose="020B0604020202020204" pitchFamily="34" charset="0"/>
                <a:ea typeface="Calibri" panose="020F0502020204030204" pitchFamily="34" charset="0"/>
              </a:rPr>
              <a:t> </a:t>
            </a:r>
            <a:endParaRPr lang="en-US" sz="1800" dirty="0">
              <a:effectLst/>
              <a:latin typeface="Arial" panose="020B0604020202020204" pitchFamily="34" charset="0"/>
              <a:ea typeface="Calibri" panose="020F0502020204030204" pitchFamily="34" charset="0"/>
            </a:endParaRPr>
          </a:p>
          <a:p>
            <a:r>
              <a:rPr lang="en-US" sz="1800" dirty="0">
                <a:effectLst/>
                <a:latin typeface="Arial" panose="020B0604020202020204" pitchFamily="34" charset="0"/>
                <a:ea typeface="Calibri" panose="020F0502020204030204" pitchFamily="34" charset="0"/>
              </a:rPr>
              <a:t>This plot was drawn on the behavior/ frequency of difference between actual and predicted values. It shows that the maximum difference between actual and predicted values lie in the range of -2000 to +2000</a:t>
            </a:r>
            <a:endParaRPr lang="en-US" dirty="0"/>
          </a:p>
        </p:txBody>
      </p:sp>
      <p:pic>
        <p:nvPicPr>
          <p:cNvPr id="4" name="Picture 3">
            <a:extLst>
              <a:ext uri="{FF2B5EF4-FFF2-40B4-BE49-F238E27FC236}">
                <a16:creationId xmlns:a16="http://schemas.microsoft.com/office/drawing/2014/main" id="{1D235982-E1A4-3515-F2D4-55609265C3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12281" y="1119266"/>
            <a:ext cx="5598795" cy="5335905"/>
          </a:xfrm>
          <a:prstGeom prst="rect">
            <a:avLst/>
          </a:prstGeom>
          <a:noFill/>
          <a:ln>
            <a:noFill/>
          </a:ln>
        </p:spPr>
      </p:pic>
    </p:spTree>
    <p:extLst>
      <p:ext uri="{BB962C8B-B14F-4D97-AF65-F5344CB8AC3E}">
        <p14:creationId xmlns:p14="http://schemas.microsoft.com/office/powerpoint/2010/main" val="3371001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B47FFC-0F6C-53F1-AD06-570C154BBC52}"/>
              </a:ext>
            </a:extLst>
          </p:cNvPr>
          <p:cNvSpPr txBox="1"/>
          <p:nvPr/>
        </p:nvSpPr>
        <p:spPr>
          <a:xfrm>
            <a:off x="999241" y="480767"/>
            <a:ext cx="8142402" cy="5713167"/>
          </a:xfrm>
          <a:prstGeom prst="rect">
            <a:avLst/>
          </a:prstGeom>
          <a:noFill/>
        </p:spPr>
        <p:txBody>
          <a:bodyPr wrap="square">
            <a:spAutoFit/>
          </a:bodyPr>
          <a:lstStyle/>
          <a:p>
            <a:pPr marL="0" marR="0" algn="ctr">
              <a:lnSpc>
                <a:spcPct val="107000"/>
              </a:lnSpc>
              <a:spcBef>
                <a:spcPts val="0"/>
              </a:spcBef>
              <a:spcAft>
                <a:spcPts val="800"/>
              </a:spcAft>
            </a:pPr>
            <a:r>
              <a:rPr lang="en-US" b="1" dirty="0">
                <a:solidFill>
                  <a:srgbClr val="000000"/>
                </a:solidFill>
                <a:latin typeface="Arial" panose="020B0604020202020204" pitchFamily="34" charset="0"/>
                <a:ea typeface="Calibri" panose="020F0502020204030204" pitchFamily="34" charset="0"/>
              </a:rPr>
              <a:t>INTRODUCTION</a:t>
            </a:r>
            <a:endParaRPr lang="en-US" sz="1800" b="1" dirty="0">
              <a:ln>
                <a:noFill/>
              </a:ln>
              <a:solidFill>
                <a:srgbClr val="000000"/>
              </a:solidFill>
              <a:effectLst/>
              <a:latin typeface="Arial" panose="020B0604020202020204" pitchFamily="34" charset="0"/>
              <a:ea typeface="Calibri" panose="020F0502020204030204" pitchFamily="34" charset="0"/>
            </a:endParaRPr>
          </a:p>
          <a:p>
            <a:pPr marL="0" marR="0" algn="just">
              <a:lnSpc>
                <a:spcPct val="107000"/>
              </a:lnSpc>
              <a:spcBef>
                <a:spcPts val="0"/>
              </a:spcBef>
              <a:spcAft>
                <a:spcPts val="800"/>
              </a:spcAft>
            </a:pPr>
            <a:r>
              <a:rPr lang="en-US" sz="1800" dirty="0">
                <a:ln>
                  <a:noFill/>
                </a:ln>
                <a:solidFill>
                  <a:srgbClr val="000000"/>
                </a:solidFill>
                <a:effectLst/>
                <a:latin typeface="Arial" panose="020B0604020202020204" pitchFamily="34" charset="0"/>
                <a:ea typeface="Calibri" panose="020F0502020204030204" pitchFamily="34" charset="0"/>
              </a:rPr>
              <a:t>It’s always said that food, clothes and shelter are the basic necessities of each and every person on this planet. So, to have own house is everybody’s dream. And in the context of buying own house, the price is the major factor. The price is the most effective feature to decide whether it is affordable for someone or not. And in this project, I am trying to make a model which predicts the price of a particular house based on its specification/ features/ factors.</a:t>
            </a:r>
          </a:p>
          <a:p>
            <a:pPr marL="0" marR="0" algn="just">
              <a:lnSpc>
                <a:spcPct val="107000"/>
              </a:lnSpc>
              <a:spcBef>
                <a:spcPts val="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rPr>
              <a:t> </a:t>
            </a:r>
            <a:r>
              <a:rPr lang="en-US" sz="1800" dirty="0">
                <a:solidFill>
                  <a:srgbClr val="000000"/>
                </a:solidFill>
                <a:effectLst/>
                <a:latin typeface="Arial" panose="020B0604020202020204" pitchFamily="34" charset="0"/>
                <a:ea typeface="Calibri" panose="020F0502020204030204" pitchFamily="34" charset="0"/>
              </a:rPr>
              <a:t>A US-based housing company named </a:t>
            </a:r>
            <a:r>
              <a:rPr lang="en-US" sz="1800" b="1" dirty="0">
                <a:solidFill>
                  <a:srgbClr val="000000"/>
                </a:solidFill>
                <a:effectLst/>
                <a:latin typeface="Arial" panose="020B0604020202020204" pitchFamily="34" charset="0"/>
                <a:ea typeface="Calibri" panose="020F0502020204030204" pitchFamily="34" charset="0"/>
              </a:rPr>
              <a:t>Surprise Housing </a:t>
            </a:r>
            <a:r>
              <a:rPr lang="en-US" sz="1800" dirty="0">
                <a:solidFill>
                  <a:srgbClr val="000000"/>
                </a:solidFill>
                <a:effectLst/>
                <a:latin typeface="Arial" panose="020B0604020202020204" pitchFamily="34" charset="0"/>
                <a:ea typeface="Calibri" panose="020F0502020204030204" pitchFamily="34" charset="0"/>
              </a:rPr>
              <a:t>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a:t>
            </a:r>
            <a:r>
              <a:rPr lang="en-US" sz="1800" dirty="0" err="1">
                <a:solidFill>
                  <a:srgbClr val="000000"/>
                </a:solidFill>
                <a:effectLst/>
                <a:latin typeface="Arial" panose="020B0604020202020204" pitchFamily="34" charset="0"/>
                <a:ea typeface="Calibri" panose="020F0502020204030204" pitchFamily="34" charset="0"/>
              </a:rPr>
              <a:t>fileS</a:t>
            </a:r>
            <a:r>
              <a:rPr lang="en-US" sz="1800" dirty="0">
                <a:solidFill>
                  <a:srgbClr val="000000"/>
                </a:solidFill>
                <a:effectLst/>
                <a:latin typeface="Arial" panose="020B0604020202020204" pitchFamily="34" charset="0"/>
                <a:ea typeface="Calibri" panose="020F0502020204030204" pitchFamily="34" charset="0"/>
              </a:rPr>
              <a:t>.</a:t>
            </a:r>
          </a:p>
          <a:p>
            <a:pPr algn="just">
              <a:lnSpc>
                <a:spcPct val="107000"/>
              </a:lnSpc>
              <a:spcAft>
                <a:spcPts val="800"/>
              </a:spcAft>
            </a:pPr>
            <a:r>
              <a:rPr lang="en-US" sz="1800" dirty="0">
                <a:solidFill>
                  <a:srgbClr val="000000"/>
                </a:solidFill>
                <a:effectLst/>
                <a:latin typeface="Arial" panose="020B0604020202020204" pitchFamily="34" charset="0"/>
                <a:ea typeface="Calibri" panose="020F0502020204030204" pitchFamily="34" charset="0"/>
              </a:rPr>
              <a:t>So, in this project, I will use my data analysis and machine learning techniques to check the relationship between the sale price and all other features available. And then using machine learning techniques, I will develop a model which will try to predict the prices with the accuracy as much as possible.</a:t>
            </a:r>
            <a:endParaRPr lang="en-US" sz="1800" dirty="0">
              <a:effectLst/>
              <a:latin typeface="Arial" panose="020B0604020202020204" pitchFamily="34" charset="0"/>
              <a:ea typeface="Calibri" panose="020F0502020204030204" pitchFamily="34" charset="0"/>
            </a:endParaRPr>
          </a:p>
          <a:p>
            <a:pPr marL="0" marR="0" algn="just">
              <a:lnSpc>
                <a:spcPct val="107000"/>
              </a:lnSpc>
              <a:spcBef>
                <a:spcPts val="0"/>
              </a:spcBef>
              <a:spcAft>
                <a:spcPts val="800"/>
              </a:spcAft>
            </a:pPr>
            <a:endParaRPr lang="en-US"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879542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943C26-424F-582B-2D67-9218B425D39A}"/>
              </a:ext>
            </a:extLst>
          </p:cNvPr>
          <p:cNvSpPr txBox="1"/>
          <p:nvPr/>
        </p:nvSpPr>
        <p:spPr>
          <a:xfrm>
            <a:off x="407710" y="455690"/>
            <a:ext cx="6094428" cy="1539589"/>
          </a:xfrm>
          <a:prstGeom prst="rect">
            <a:avLst/>
          </a:prstGeom>
          <a:noFill/>
        </p:spPr>
        <p:txBody>
          <a:bodyPr wrap="square">
            <a:spAutoFit/>
          </a:bodyPr>
          <a:lstStyle/>
          <a:p>
            <a:pPr marL="457200" marR="0">
              <a:lnSpc>
                <a:spcPct val="106000"/>
              </a:lnSpc>
              <a:spcBef>
                <a:spcPts val="0"/>
              </a:spcBef>
              <a:spcAft>
                <a:spcPts val="0"/>
              </a:spcAft>
            </a:pPr>
            <a:r>
              <a:rPr lang="en-US" sz="1800" b="1" dirty="0">
                <a:effectLst/>
                <a:latin typeface="Arial" panose="020B0604020202020204" pitchFamily="34" charset="0"/>
                <a:ea typeface="Calibri" panose="020F0502020204030204" pitchFamily="34" charset="0"/>
              </a:rPr>
              <a:t>Plot 3. Regression plot between actual and predicted values.</a:t>
            </a:r>
            <a:endParaRPr lang="en-US" sz="1800" dirty="0">
              <a:effectLst/>
              <a:latin typeface="Arial" panose="020B0604020202020204" pitchFamily="34" charset="0"/>
              <a:ea typeface="Calibri" panose="020F0502020204030204" pitchFamily="34" charset="0"/>
            </a:endParaRPr>
          </a:p>
          <a:p>
            <a:pPr marL="457200" marR="0">
              <a:lnSpc>
                <a:spcPct val="106000"/>
              </a:lnSpc>
              <a:spcBef>
                <a:spcPts val="0"/>
              </a:spcBef>
              <a:spcAft>
                <a:spcPts val="0"/>
              </a:spcAft>
            </a:pPr>
            <a:r>
              <a:rPr lang="en-US" sz="1800" dirty="0">
                <a:effectLst/>
                <a:latin typeface="Arial" panose="020B0604020202020204" pitchFamily="34" charset="0"/>
                <a:ea typeface="Calibri" panose="020F0502020204030204" pitchFamily="34" charset="0"/>
              </a:rPr>
              <a:t> </a:t>
            </a:r>
          </a:p>
          <a:p>
            <a:pPr marL="457200" marR="0" algn="just">
              <a:lnSpc>
                <a:spcPct val="106000"/>
              </a:lnSpc>
              <a:spcBef>
                <a:spcPts val="0"/>
              </a:spcBef>
              <a:spcAft>
                <a:spcPts val="800"/>
              </a:spcAft>
            </a:pPr>
            <a:r>
              <a:rPr lang="en-US" sz="1800" dirty="0">
                <a:effectLst/>
                <a:latin typeface="Arial" panose="020B0604020202020204" pitchFamily="34" charset="0"/>
                <a:ea typeface="Calibri" panose="020F0502020204030204" pitchFamily="34" charset="0"/>
              </a:rPr>
              <a:t>This plot shows that the maximum predicted values lie near the best fit line.</a:t>
            </a:r>
          </a:p>
        </p:txBody>
      </p:sp>
      <p:pic>
        <p:nvPicPr>
          <p:cNvPr id="4" name="Picture 3">
            <a:extLst>
              <a:ext uri="{FF2B5EF4-FFF2-40B4-BE49-F238E27FC236}">
                <a16:creationId xmlns:a16="http://schemas.microsoft.com/office/drawing/2014/main" id="{C523EFA8-A680-006F-6AD2-B7FCE992F8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45829" y="2167495"/>
            <a:ext cx="4423410" cy="4234815"/>
          </a:xfrm>
          <a:prstGeom prst="rect">
            <a:avLst/>
          </a:prstGeom>
          <a:noFill/>
          <a:ln>
            <a:noFill/>
          </a:ln>
        </p:spPr>
      </p:pic>
    </p:spTree>
    <p:extLst>
      <p:ext uri="{BB962C8B-B14F-4D97-AF65-F5344CB8AC3E}">
        <p14:creationId xmlns:p14="http://schemas.microsoft.com/office/powerpoint/2010/main" val="2228341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0E6748-52FA-6650-4C87-3CA0ED3241E2}"/>
              </a:ext>
            </a:extLst>
          </p:cNvPr>
          <p:cNvSpPr txBox="1"/>
          <p:nvPr/>
        </p:nvSpPr>
        <p:spPr>
          <a:xfrm>
            <a:off x="3047215" y="1389226"/>
            <a:ext cx="6094428" cy="4084260"/>
          </a:xfrm>
          <a:prstGeom prst="rect">
            <a:avLst/>
          </a:prstGeom>
          <a:noFill/>
        </p:spPr>
        <p:txBody>
          <a:bodyPr wrap="square">
            <a:spAutoFit/>
          </a:bodyPr>
          <a:lstStyle/>
          <a:p>
            <a:pPr marL="342900" marR="0" lvl="0" indent="-342900">
              <a:lnSpc>
                <a:spcPct val="106000"/>
              </a:lnSpc>
              <a:spcBef>
                <a:spcPts val="0"/>
              </a:spcBef>
              <a:spcAft>
                <a:spcPts val="0"/>
              </a:spcAft>
              <a:buFont typeface="Symbol" panose="05050102010706020507" pitchFamily="18" charset="2"/>
              <a:buChar char=""/>
            </a:pPr>
            <a:r>
              <a:rPr lang="en-US" sz="2400" b="1" dirty="0">
                <a:effectLst/>
                <a:latin typeface="Arial" panose="020B0604020202020204" pitchFamily="34" charset="0"/>
                <a:ea typeface="Calibri" panose="020F0502020204030204" pitchFamily="34" charset="0"/>
              </a:rPr>
              <a:t>Interpretation of the Results</a:t>
            </a:r>
            <a:endParaRPr lang="en-US" sz="1800" dirty="0">
              <a:effectLst/>
              <a:latin typeface="Arial" panose="020B0604020202020204" pitchFamily="34" charset="0"/>
              <a:ea typeface="Calibri" panose="020F0502020204030204" pitchFamily="34" charset="0"/>
            </a:endParaRPr>
          </a:p>
          <a:p>
            <a:pPr marL="457200" marR="0">
              <a:lnSpc>
                <a:spcPct val="106000"/>
              </a:lnSpc>
              <a:spcBef>
                <a:spcPts val="0"/>
              </a:spcBef>
              <a:spcAft>
                <a:spcPts val="0"/>
              </a:spcAft>
            </a:pPr>
            <a:r>
              <a:rPr lang="en-US" sz="2400" b="1" dirty="0">
                <a:effectLst/>
                <a:latin typeface="Arial" panose="020B0604020202020204" pitchFamily="34" charset="0"/>
                <a:ea typeface="Calibri" panose="020F0502020204030204" pitchFamily="34" charset="0"/>
              </a:rPr>
              <a:t> </a:t>
            </a:r>
            <a:endParaRPr lang="en-US" sz="1800" dirty="0">
              <a:effectLst/>
              <a:latin typeface="Arial" panose="020B0604020202020204" pitchFamily="34" charset="0"/>
              <a:ea typeface="Calibri" panose="020F0502020204030204" pitchFamily="34" charset="0"/>
            </a:endParaRPr>
          </a:p>
          <a:p>
            <a:pPr marL="457200" marR="0" algn="just">
              <a:lnSpc>
                <a:spcPct val="106000"/>
              </a:lnSpc>
              <a:spcBef>
                <a:spcPts val="0"/>
              </a:spcBef>
              <a:spcAft>
                <a:spcPts val="0"/>
              </a:spcAft>
            </a:pPr>
            <a:r>
              <a:rPr lang="en-US" sz="1800" dirty="0">
                <a:effectLst/>
                <a:latin typeface="Arial" panose="020B0604020202020204" pitchFamily="34" charset="0"/>
                <a:ea typeface="Calibri" panose="020F0502020204030204" pitchFamily="34" charset="0"/>
              </a:rPr>
              <a:t>Based on the above results, it was interpreted that the predicted values lie near the best fit line which shows that the above model is acceptable.</a:t>
            </a:r>
          </a:p>
          <a:p>
            <a:pPr marL="457200" marR="0" algn="just">
              <a:lnSpc>
                <a:spcPct val="106000"/>
              </a:lnSpc>
              <a:spcBef>
                <a:spcPts val="0"/>
              </a:spcBef>
              <a:spcAft>
                <a:spcPts val="0"/>
              </a:spcAft>
            </a:pPr>
            <a:r>
              <a:rPr lang="en-US" sz="1800" dirty="0">
                <a:effectLst/>
                <a:latin typeface="Arial" panose="020B0604020202020204" pitchFamily="34" charset="0"/>
                <a:ea typeface="Calibri" panose="020F0502020204030204" pitchFamily="34" charset="0"/>
              </a:rPr>
              <a:t>Also, the above plot shows that the maximum deviation of the predicted one from the actual values lie in the range of -2000 to +2000 which is acceptable as the minimum value of actual y is 52,000 and its maximum value is 465000.</a:t>
            </a:r>
          </a:p>
          <a:p>
            <a:pPr marL="457200" marR="0" algn="just">
              <a:lnSpc>
                <a:spcPct val="106000"/>
              </a:lnSpc>
              <a:spcBef>
                <a:spcPts val="0"/>
              </a:spcBef>
              <a:spcAft>
                <a:spcPts val="800"/>
              </a:spcAft>
            </a:pPr>
            <a:r>
              <a:rPr lang="en-US" sz="1800" dirty="0">
                <a:effectLst/>
                <a:latin typeface="Arial" panose="020B0604020202020204" pitchFamily="34" charset="0"/>
                <a:ea typeface="Calibri" panose="020F0502020204030204" pitchFamily="34" charset="0"/>
              </a:rPr>
              <a:t>Also, as the </a:t>
            </a:r>
            <a:r>
              <a:rPr lang="en-US" sz="1800" dirty="0" err="1">
                <a:effectLst/>
                <a:latin typeface="Arial" panose="020B0604020202020204" pitchFamily="34" charset="0"/>
                <a:ea typeface="Calibri" panose="020F0502020204030204" pitchFamily="34" charset="0"/>
              </a:rPr>
              <a:t>mean_absolute_error</a:t>
            </a:r>
            <a:r>
              <a:rPr lang="en-US" sz="1800" dirty="0">
                <a:effectLst/>
                <a:latin typeface="Arial" panose="020B0604020202020204" pitchFamily="34" charset="0"/>
                <a:ea typeface="Calibri" panose="020F0502020204030204" pitchFamily="34" charset="0"/>
              </a:rPr>
              <a:t> comes out to be 19,656, so, (</a:t>
            </a:r>
            <a:r>
              <a:rPr lang="en-US" sz="1800" dirty="0" err="1">
                <a:effectLst/>
                <a:latin typeface="Arial" panose="020B0604020202020204" pitchFamily="34" charset="0"/>
                <a:ea typeface="Calibri" panose="020F0502020204030204" pitchFamily="34" charset="0"/>
              </a:rPr>
              <a:t>mae</a:t>
            </a:r>
            <a:r>
              <a:rPr lang="en-US" sz="1800" dirty="0">
                <a:effectLst/>
                <a:latin typeface="Arial" panose="020B0604020202020204" pitchFamily="34" charset="0"/>
                <a:ea typeface="Calibri" panose="020F0502020204030204" pitchFamily="34" charset="0"/>
              </a:rPr>
              <a:t>/(</a:t>
            </a:r>
            <a:r>
              <a:rPr lang="en-US" sz="1800" dirty="0" err="1">
                <a:effectLst/>
                <a:latin typeface="Arial" panose="020B0604020202020204" pitchFamily="34" charset="0"/>
                <a:ea typeface="Calibri" panose="020F0502020204030204" pitchFamily="34" charset="0"/>
              </a:rPr>
              <a:t>y_test.max</a:t>
            </a:r>
            <a:r>
              <a:rPr lang="en-US" sz="1800" dirty="0">
                <a:effectLst/>
                <a:latin typeface="Arial" panose="020B0604020202020204" pitchFamily="34" charset="0"/>
                <a:ea typeface="Calibri" panose="020F0502020204030204" pitchFamily="34" charset="0"/>
              </a:rPr>
              <a:t>()-</a:t>
            </a:r>
            <a:r>
              <a:rPr lang="en-US" sz="1800" dirty="0" err="1">
                <a:effectLst/>
                <a:latin typeface="Arial" panose="020B0604020202020204" pitchFamily="34" charset="0"/>
                <a:ea typeface="Calibri" panose="020F0502020204030204" pitchFamily="34" charset="0"/>
              </a:rPr>
              <a:t>y_test.min</a:t>
            </a:r>
            <a:r>
              <a:rPr lang="en-US" sz="1800" dirty="0">
                <a:effectLst/>
                <a:latin typeface="Arial" panose="020B0604020202020204" pitchFamily="34" charset="0"/>
                <a:ea typeface="Calibri" panose="020F0502020204030204" pitchFamily="34" charset="0"/>
              </a:rPr>
              <a:t>()))*100 comes out to be 4.75% which is acceptable range.</a:t>
            </a:r>
          </a:p>
        </p:txBody>
      </p:sp>
    </p:spTree>
    <p:extLst>
      <p:ext uri="{BB962C8B-B14F-4D97-AF65-F5344CB8AC3E}">
        <p14:creationId xmlns:p14="http://schemas.microsoft.com/office/powerpoint/2010/main" val="2240741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A89392-CFDE-5594-CC40-644D120334C8}"/>
              </a:ext>
            </a:extLst>
          </p:cNvPr>
          <p:cNvSpPr txBox="1"/>
          <p:nvPr/>
        </p:nvSpPr>
        <p:spPr>
          <a:xfrm>
            <a:off x="311084" y="207390"/>
            <a:ext cx="4204355" cy="3807453"/>
          </a:xfrm>
          <a:prstGeom prst="rect">
            <a:avLst/>
          </a:prstGeom>
          <a:noFill/>
        </p:spPr>
        <p:txBody>
          <a:bodyPr wrap="square">
            <a:spAutoFit/>
          </a:bodyPr>
          <a:lstStyle/>
          <a:p>
            <a:pPr marL="0" marR="0" algn="ctr">
              <a:lnSpc>
                <a:spcPct val="107000"/>
              </a:lnSpc>
              <a:spcBef>
                <a:spcPts val="0"/>
              </a:spcBef>
              <a:spcAft>
                <a:spcPts val="800"/>
              </a:spcAft>
            </a:pPr>
            <a:r>
              <a:rPr lang="en-US" sz="2400" b="1" dirty="0">
                <a:ln>
                  <a:noFill/>
                </a:ln>
                <a:solidFill>
                  <a:srgbClr val="000000"/>
                </a:solidFill>
                <a:effectLst/>
                <a:latin typeface="Arial" panose="020B0604020202020204" pitchFamily="34" charset="0"/>
                <a:ea typeface="Calibri" panose="020F0502020204030204" pitchFamily="34" charset="0"/>
              </a:rPr>
              <a:t>CONCLUSION</a:t>
            </a:r>
            <a:endParaRPr lang="en-US" sz="1800" dirty="0">
              <a:effectLst/>
              <a:latin typeface="Arial" panose="020B0604020202020204" pitchFamily="34" charset="0"/>
              <a:ea typeface="Calibri" panose="020F0502020204030204" pitchFamily="34" charset="0"/>
            </a:endParaRPr>
          </a:p>
          <a:p>
            <a:pPr marL="0" marR="0" algn="ctr">
              <a:lnSpc>
                <a:spcPct val="107000"/>
              </a:lnSpc>
              <a:spcBef>
                <a:spcPts val="0"/>
              </a:spcBef>
              <a:spcAft>
                <a:spcPts val="800"/>
              </a:spcAft>
            </a:pPr>
            <a:r>
              <a:rPr lang="en-US" sz="2400" b="1" dirty="0">
                <a:ln>
                  <a:noFill/>
                </a:ln>
                <a:solidFill>
                  <a:srgbClr val="000000"/>
                </a:solidFill>
                <a:effectLst/>
                <a:latin typeface="Arial" panose="020B0604020202020204" pitchFamily="34" charset="0"/>
                <a:ea typeface="Calibri" panose="020F0502020204030204" pitchFamily="34" charset="0"/>
              </a:rPr>
              <a:t> </a:t>
            </a:r>
            <a:endParaRPr lang="en-US" sz="18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0"/>
              </a:spcAft>
              <a:buFont typeface="Symbol" panose="05050102010706020507" pitchFamily="18" charset="2"/>
              <a:buChar char=""/>
            </a:pPr>
            <a:r>
              <a:rPr lang="en-US" sz="2000" b="1" dirty="0">
                <a:effectLst/>
                <a:latin typeface="Arial" panose="020B0604020202020204" pitchFamily="34" charset="0"/>
                <a:ea typeface="Calibri" panose="020F0502020204030204" pitchFamily="34" charset="0"/>
              </a:rPr>
              <a:t>Key Findings and Conclusions of the Study</a:t>
            </a:r>
            <a:endParaRPr lang="en-US" sz="1800" dirty="0">
              <a:effectLst/>
              <a:latin typeface="Arial" panose="020B0604020202020204" pitchFamily="34" charset="0"/>
              <a:ea typeface="Calibri" panose="020F0502020204030204" pitchFamily="34" charset="0"/>
            </a:endParaRPr>
          </a:p>
          <a:p>
            <a:pPr marL="457200" marR="0">
              <a:lnSpc>
                <a:spcPct val="106000"/>
              </a:lnSpc>
              <a:spcBef>
                <a:spcPts val="0"/>
              </a:spcBef>
              <a:spcAft>
                <a:spcPts val="0"/>
              </a:spcAft>
            </a:pPr>
            <a:r>
              <a:rPr lang="en-US" sz="2000" b="1" dirty="0">
                <a:effectLst/>
                <a:latin typeface="Arial" panose="020B0604020202020204" pitchFamily="34" charset="0"/>
                <a:ea typeface="Calibri" panose="020F0502020204030204" pitchFamily="34" charset="0"/>
              </a:rPr>
              <a:t> </a:t>
            </a:r>
            <a:endParaRPr lang="en-US" sz="18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800"/>
              </a:spcAft>
              <a:buFont typeface="Wingdings" panose="05000000000000000000" pitchFamily="2" charset="2"/>
              <a:buChar char=""/>
            </a:pPr>
            <a:r>
              <a:rPr lang="en-US" sz="1800" dirty="0">
                <a:effectLst/>
                <a:latin typeface="Arial" panose="020B0604020202020204" pitchFamily="34" charset="0"/>
                <a:ea typeface="Calibri" panose="020F0502020204030204" pitchFamily="34" charset="0"/>
              </a:rPr>
              <a:t>I found that LinearRegression algo worked well with my model. So, I finalized my model with this algo and hence, found the SalePrice for my test dataset which comes out to be.</a:t>
            </a:r>
          </a:p>
        </p:txBody>
      </p:sp>
      <p:pic>
        <p:nvPicPr>
          <p:cNvPr id="4" name="Picture 3">
            <a:extLst>
              <a:ext uri="{FF2B5EF4-FFF2-40B4-BE49-F238E27FC236}">
                <a16:creationId xmlns:a16="http://schemas.microsoft.com/office/drawing/2014/main" id="{C6328F57-0E30-AF65-4F86-BE91C4B71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486" y="622169"/>
            <a:ext cx="5792970" cy="5721883"/>
          </a:xfrm>
          <a:prstGeom prst="rect">
            <a:avLst/>
          </a:prstGeom>
        </p:spPr>
      </p:pic>
    </p:spTree>
    <p:extLst>
      <p:ext uri="{BB962C8B-B14F-4D97-AF65-F5344CB8AC3E}">
        <p14:creationId xmlns:p14="http://schemas.microsoft.com/office/powerpoint/2010/main" val="3550950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B43D1A-B028-A5CC-93AC-B9026C7B5E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1031" y="1112363"/>
            <a:ext cx="7843101" cy="4100660"/>
          </a:xfrm>
          <a:prstGeom prst="rect">
            <a:avLst/>
          </a:prstGeom>
          <a:noFill/>
          <a:ln>
            <a:noFill/>
          </a:ln>
        </p:spPr>
      </p:pic>
      <p:sp>
        <p:nvSpPr>
          <p:cNvPr id="4" name="TextBox 3">
            <a:extLst>
              <a:ext uri="{FF2B5EF4-FFF2-40B4-BE49-F238E27FC236}">
                <a16:creationId xmlns:a16="http://schemas.microsoft.com/office/drawing/2014/main" id="{C8E395E0-1E76-C8F6-C833-CB03783D2EFF}"/>
              </a:ext>
            </a:extLst>
          </p:cNvPr>
          <p:cNvSpPr txBox="1"/>
          <p:nvPr/>
        </p:nvSpPr>
        <p:spPr>
          <a:xfrm>
            <a:off x="3048786" y="5745637"/>
            <a:ext cx="6094428" cy="365165"/>
          </a:xfrm>
          <a:prstGeom prst="rect">
            <a:avLst/>
          </a:prstGeom>
          <a:noFill/>
        </p:spPr>
        <p:txBody>
          <a:bodyPr wrap="square">
            <a:spAutoFit/>
          </a:bodyPr>
          <a:lstStyle/>
          <a:p>
            <a:pPr marL="914400" marR="0" algn="ctr">
              <a:lnSpc>
                <a:spcPct val="106000"/>
              </a:lnSpc>
              <a:spcBef>
                <a:spcPts val="0"/>
              </a:spcBef>
              <a:spcAft>
                <a:spcPts val="800"/>
              </a:spcAft>
            </a:pPr>
            <a:r>
              <a:rPr lang="en-US" sz="1800" dirty="0">
                <a:effectLst/>
                <a:latin typeface="Arial" panose="020B0604020202020204" pitchFamily="34" charset="0"/>
                <a:ea typeface="Calibri" panose="020F0502020204030204" pitchFamily="34" charset="0"/>
              </a:rPr>
              <a:t>Fig. Predicted SalePrice values for Test dataset.</a:t>
            </a:r>
          </a:p>
        </p:txBody>
      </p:sp>
    </p:spTree>
    <p:extLst>
      <p:ext uri="{BB962C8B-B14F-4D97-AF65-F5344CB8AC3E}">
        <p14:creationId xmlns:p14="http://schemas.microsoft.com/office/powerpoint/2010/main" val="802769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E937C3-31B7-C3F0-B2F7-0E110D1AF596}"/>
              </a:ext>
            </a:extLst>
          </p:cNvPr>
          <p:cNvSpPr txBox="1"/>
          <p:nvPr/>
        </p:nvSpPr>
        <p:spPr>
          <a:xfrm>
            <a:off x="5271941" y="3245392"/>
            <a:ext cx="3183902" cy="642035"/>
          </a:xfrm>
          <a:prstGeom prst="rect">
            <a:avLst/>
          </a:prstGeom>
          <a:noFill/>
        </p:spPr>
        <p:txBody>
          <a:bodyPr wrap="square">
            <a:spAutoFit/>
          </a:bodyPr>
          <a:lstStyle/>
          <a:p>
            <a:pPr marL="0" marR="0">
              <a:lnSpc>
                <a:spcPct val="107000"/>
              </a:lnSpc>
              <a:spcBef>
                <a:spcPts val="0"/>
              </a:spcBef>
              <a:spcAft>
                <a:spcPts val="800"/>
              </a:spcAft>
            </a:pPr>
            <a:r>
              <a:rPr lang="en-US" sz="3600" b="1" dirty="0">
                <a:ln>
                  <a:noFill/>
                </a:ln>
                <a:solidFill>
                  <a:srgbClr val="000000"/>
                </a:solidFill>
                <a:effectLst/>
                <a:latin typeface="Arial" panose="020B0604020202020204" pitchFamily="34" charset="0"/>
                <a:ea typeface="Calibri" panose="020F0502020204030204" pitchFamily="34" charset="0"/>
              </a:rPr>
              <a:t>THANK</a:t>
            </a:r>
            <a:r>
              <a:rPr lang="en-US" sz="1800" b="1" dirty="0">
                <a:ln>
                  <a:noFill/>
                </a:ln>
                <a:solidFill>
                  <a:srgbClr val="000000"/>
                </a:solidFill>
                <a:effectLst/>
                <a:latin typeface="Arial" panose="020B0604020202020204" pitchFamily="34" charset="0"/>
                <a:ea typeface="Calibri" panose="020F0502020204030204" pitchFamily="34" charset="0"/>
              </a:rPr>
              <a:t>   </a:t>
            </a:r>
            <a:r>
              <a:rPr lang="en-US" sz="3600" b="1" dirty="0">
                <a:ln>
                  <a:noFill/>
                </a:ln>
                <a:solidFill>
                  <a:srgbClr val="000000"/>
                </a:solidFill>
                <a:effectLst/>
                <a:latin typeface="Arial" panose="020B0604020202020204" pitchFamily="34" charset="0"/>
                <a:ea typeface="Calibri" panose="020F0502020204030204" pitchFamily="34" charset="0"/>
              </a:rPr>
              <a:t>YOU</a:t>
            </a:r>
            <a:endParaRPr lang="en-US" sz="36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52325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397177-532B-B1A4-69EA-8C744ACDBE68}"/>
              </a:ext>
            </a:extLst>
          </p:cNvPr>
          <p:cNvSpPr txBox="1"/>
          <p:nvPr/>
        </p:nvSpPr>
        <p:spPr>
          <a:xfrm>
            <a:off x="358218" y="471339"/>
            <a:ext cx="11576115" cy="6093078"/>
          </a:xfrm>
          <a:prstGeom prst="rect">
            <a:avLst/>
          </a:prstGeom>
          <a:noFill/>
        </p:spPr>
        <p:txBody>
          <a:bodyPr wrap="square">
            <a:spAutoFit/>
          </a:bodyPr>
          <a:lstStyle/>
          <a:p>
            <a:pPr marL="342900" marR="0" lvl="0" indent="-342900">
              <a:lnSpc>
                <a:spcPct val="106000"/>
              </a:lnSpc>
              <a:spcBef>
                <a:spcPts val="0"/>
              </a:spcBef>
              <a:spcAft>
                <a:spcPts val="0"/>
              </a:spcAft>
              <a:buFont typeface="Symbol" panose="05050102010706020507" pitchFamily="18" charset="2"/>
              <a:buChar char=""/>
            </a:pPr>
            <a:r>
              <a:rPr lang="en-US" sz="2000" b="1" dirty="0">
                <a:effectLst/>
                <a:latin typeface="Arial" panose="020B0604020202020204" pitchFamily="34" charset="0"/>
                <a:ea typeface="Calibri" panose="020F0502020204030204" pitchFamily="34" charset="0"/>
              </a:rPr>
              <a:t>Mathematical/ Analytical Modeling of the Problem</a:t>
            </a:r>
            <a:endParaRPr lang="en-US" sz="1800" dirty="0">
              <a:effectLst/>
              <a:latin typeface="Arial" panose="020B0604020202020204" pitchFamily="34" charset="0"/>
              <a:ea typeface="Calibri" panose="020F0502020204030204" pitchFamily="34" charset="0"/>
            </a:endParaRPr>
          </a:p>
          <a:p>
            <a:pPr marL="457200" marR="0">
              <a:lnSpc>
                <a:spcPct val="106000"/>
              </a:lnSpc>
              <a:spcBef>
                <a:spcPts val="0"/>
              </a:spcBef>
              <a:spcAft>
                <a:spcPts val="0"/>
              </a:spcAft>
            </a:pPr>
            <a:r>
              <a:rPr lang="en-US" sz="1800" dirty="0">
                <a:effectLst/>
                <a:latin typeface="Arial" panose="020B0604020202020204" pitchFamily="34" charset="0"/>
                <a:ea typeface="Calibri" panose="020F0502020204030204" pitchFamily="34" charset="0"/>
              </a:rPr>
              <a:t> </a:t>
            </a:r>
          </a:p>
          <a:p>
            <a:pPr marL="457200" marR="0" algn="just">
              <a:lnSpc>
                <a:spcPct val="106000"/>
              </a:lnSpc>
              <a:spcBef>
                <a:spcPts val="0"/>
              </a:spcBef>
              <a:spcAft>
                <a:spcPts val="0"/>
              </a:spcAft>
            </a:pPr>
            <a:r>
              <a:rPr lang="en-US" sz="1800" dirty="0">
                <a:effectLst/>
                <a:latin typeface="Arial" panose="020B0604020202020204" pitchFamily="34" charset="0"/>
                <a:ea typeface="Calibri" panose="020F0502020204030204" pitchFamily="34" charset="0"/>
              </a:rPr>
              <a:t>There are two datasets in this project which are provided to us. One is Train dataset and other is Test dataset. I developed my model using Train dataset and by using this model, I predicted the ‘</a:t>
            </a:r>
            <a:r>
              <a:rPr lang="en-US" sz="1800" dirty="0" err="1">
                <a:effectLst/>
                <a:latin typeface="Arial" panose="020B0604020202020204" pitchFamily="34" charset="0"/>
                <a:ea typeface="Calibri" panose="020F0502020204030204" pitchFamily="34" charset="0"/>
              </a:rPr>
              <a:t>SalePrice</a:t>
            </a:r>
            <a:r>
              <a:rPr lang="en-US" sz="1800" dirty="0">
                <a:effectLst/>
                <a:latin typeface="Arial" panose="020B0604020202020204" pitchFamily="34" charset="0"/>
                <a:ea typeface="Calibri" panose="020F0502020204030204" pitchFamily="34" charset="0"/>
              </a:rPr>
              <a:t>’ of Test dataset which is asked in this project. This is a regression problem.</a:t>
            </a:r>
          </a:p>
          <a:p>
            <a:pPr marL="457200" marR="0" algn="just">
              <a:lnSpc>
                <a:spcPct val="106000"/>
              </a:lnSpc>
              <a:spcBef>
                <a:spcPts val="0"/>
              </a:spcBef>
              <a:spcAft>
                <a:spcPts val="0"/>
              </a:spcAft>
            </a:pPr>
            <a:r>
              <a:rPr lang="en-US" sz="1800" dirty="0">
                <a:effectLst/>
                <a:latin typeface="Arial" panose="020B0604020202020204" pitchFamily="34" charset="0"/>
                <a:ea typeface="Calibri" panose="020F0502020204030204" pitchFamily="34" charset="0"/>
              </a:rPr>
              <a:t> </a:t>
            </a:r>
          </a:p>
          <a:p>
            <a:pPr marL="457200" marR="0" algn="just">
              <a:lnSpc>
                <a:spcPct val="106000"/>
              </a:lnSpc>
              <a:spcBef>
                <a:spcPts val="0"/>
              </a:spcBef>
              <a:spcAft>
                <a:spcPts val="0"/>
              </a:spcAft>
            </a:pPr>
            <a:r>
              <a:rPr lang="en-US" sz="1800" dirty="0">
                <a:effectLst/>
                <a:latin typeface="Arial" panose="020B0604020202020204" pitchFamily="34" charset="0"/>
                <a:ea typeface="Calibri" panose="020F0502020204030204" pitchFamily="34" charset="0"/>
              </a:rPr>
              <a:t>There are a lot of features (81) in this dataset.  Some of the features are having a lot of Nan values like ore than 90%. So, I deleted those features. Also, there are some other features which have one value for almost 90% of datapoints so I also dropped those features and hence, developed my model in this way. It will be shown with time to time in this project report with the screenshots attached.</a:t>
            </a:r>
          </a:p>
          <a:p>
            <a:pPr marL="457200" marR="0" algn="just">
              <a:lnSpc>
                <a:spcPct val="106000"/>
              </a:lnSpc>
              <a:spcBef>
                <a:spcPts val="0"/>
              </a:spcBef>
              <a:spcAft>
                <a:spcPts val="800"/>
              </a:spcAft>
            </a:pPr>
            <a:r>
              <a:rPr lang="en-US" sz="1800" dirty="0">
                <a:effectLst/>
                <a:latin typeface="Arial" panose="020B0604020202020204" pitchFamily="34" charset="0"/>
                <a:ea typeface="Calibri" panose="020F0502020204030204" pitchFamily="34" charset="0"/>
              </a:rPr>
              <a:t>I also did analysis part on this project by analyzing univariate and bivariate analysis and got some decisions based on these plots. </a:t>
            </a:r>
          </a:p>
          <a:p>
            <a:pPr marL="457200" algn="just">
              <a:lnSpc>
                <a:spcPct val="106000"/>
              </a:lnSpc>
              <a:spcAft>
                <a:spcPts val="800"/>
              </a:spcAft>
            </a:pPr>
            <a:r>
              <a:rPr lang="en-US" sz="1800" dirty="0">
                <a:effectLst/>
                <a:latin typeface="Arial" panose="020B0604020202020204" pitchFamily="34" charset="0"/>
                <a:ea typeface="Calibri" panose="020F0502020204030204" pitchFamily="34" charset="0"/>
              </a:rPr>
              <a:t>The dataset has total 1460 entries each having 81 variables.</a:t>
            </a:r>
          </a:p>
          <a:p>
            <a:pPr marL="457200" marR="0">
              <a:lnSpc>
                <a:spcPct val="106000"/>
              </a:lnSpc>
              <a:spcBef>
                <a:spcPts val="0"/>
              </a:spcBef>
              <a:spcAft>
                <a:spcPts val="0"/>
              </a:spcAft>
            </a:pPr>
            <a:r>
              <a:rPr lang="en-US" sz="1800" dirty="0">
                <a:effectLst/>
                <a:latin typeface="Arial" panose="020B0604020202020204" pitchFamily="34" charset="0"/>
                <a:ea typeface="Calibri" panose="020F0502020204030204" pitchFamily="34" charset="0"/>
              </a:rPr>
              <a:t>The test dataset has 80 columns rather than training dataset which has 81 columns as the target variable SalePrice is to be found here.</a:t>
            </a:r>
          </a:p>
          <a:p>
            <a:pPr marL="457200" marR="0">
              <a:lnSpc>
                <a:spcPct val="106000"/>
              </a:lnSpc>
              <a:spcBef>
                <a:spcPts val="0"/>
              </a:spcBef>
              <a:spcAft>
                <a:spcPts val="800"/>
              </a:spcAft>
            </a:pPr>
            <a:r>
              <a:rPr lang="en-US" sz="1800" dirty="0">
                <a:effectLst/>
                <a:latin typeface="Arial" panose="020B0604020202020204" pitchFamily="34" charset="0"/>
                <a:ea typeface="Calibri" panose="020F0502020204030204" pitchFamily="34" charset="0"/>
              </a:rPr>
              <a:t>Regarding formats, some columns have integer values, some have float values and some other have text values. This is also shown in the following screenshot depicting the datatypes of this dataset.</a:t>
            </a:r>
          </a:p>
          <a:p>
            <a:pPr marL="457200" algn="just">
              <a:lnSpc>
                <a:spcPct val="106000"/>
              </a:lnSpc>
              <a:spcAft>
                <a:spcPts val="800"/>
              </a:spcAft>
            </a:pPr>
            <a:endParaRPr lang="en-US" sz="1800" dirty="0">
              <a:effectLst/>
              <a:latin typeface="Arial" panose="020B0604020202020204" pitchFamily="34" charset="0"/>
              <a:ea typeface="Calibri" panose="020F0502020204030204" pitchFamily="34" charset="0"/>
            </a:endParaRPr>
          </a:p>
          <a:p>
            <a:pPr marL="457200" marR="0" algn="just">
              <a:lnSpc>
                <a:spcPct val="106000"/>
              </a:lnSpc>
              <a:spcBef>
                <a:spcPts val="0"/>
              </a:spcBef>
              <a:spcAft>
                <a:spcPts val="800"/>
              </a:spcAft>
            </a:pPr>
            <a:endParaRPr lang="en-US"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400051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3978E0-C67D-0EA7-93D6-07CD299F70AE}"/>
              </a:ext>
            </a:extLst>
          </p:cNvPr>
          <p:cNvSpPr txBox="1"/>
          <p:nvPr/>
        </p:nvSpPr>
        <p:spPr>
          <a:xfrm>
            <a:off x="131974" y="207390"/>
            <a:ext cx="11896627" cy="4567597"/>
          </a:xfrm>
          <a:prstGeom prst="rect">
            <a:avLst/>
          </a:prstGeom>
          <a:noFill/>
        </p:spPr>
        <p:txBody>
          <a:bodyPr wrap="square">
            <a:spAutoFit/>
          </a:bodyPr>
          <a:lstStyle/>
          <a:p>
            <a:pPr marL="342900" marR="0" lvl="0" indent="-342900">
              <a:lnSpc>
                <a:spcPct val="106000"/>
              </a:lnSpc>
              <a:spcBef>
                <a:spcPts val="0"/>
              </a:spcBef>
              <a:spcAft>
                <a:spcPts val="0"/>
              </a:spcAft>
              <a:buFont typeface="Symbol" panose="05050102010706020507" pitchFamily="18" charset="2"/>
              <a:buChar char=""/>
            </a:pPr>
            <a:r>
              <a:rPr lang="en-US" sz="2000" b="1" dirty="0">
                <a:effectLst/>
                <a:latin typeface="Arial" panose="020B0604020202020204" pitchFamily="34" charset="0"/>
                <a:ea typeface="Calibri" panose="020F0502020204030204" pitchFamily="34" charset="0"/>
              </a:rPr>
              <a:t>Data Preprocessing Done</a:t>
            </a:r>
            <a:endParaRPr lang="en-US" sz="1800" dirty="0">
              <a:effectLst/>
              <a:latin typeface="Arial" panose="020B0604020202020204" pitchFamily="34" charset="0"/>
              <a:ea typeface="Calibri" panose="020F0502020204030204" pitchFamily="34" charset="0"/>
            </a:endParaRPr>
          </a:p>
          <a:p>
            <a:pPr marL="457200" marR="0">
              <a:lnSpc>
                <a:spcPct val="106000"/>
              </a:lnSpc>
              <a:spcBef>
                <a:spcPts val="0"/>
              </a:spcBef>
              <a:spcAft>
                <a:spcPts val="800"/>
              </a:spcAft>
            </a:pPr>
            <a:r>
              <a:rPr lang="en-US" sz="2000" b="1" dirty="0">
                <a:effectLst/>
                <a:latin typeface="Arial" panose="020B0604020202020204" pitchFamily="34" charset="0"/>
                <a:ea typeface="Calibri" panose="020F0502020204030204" pitchFamily="34" charset="0"/>
              </a:rPr>
              <a:t> </a:t>
            </a:r>
            <a:endParaRPr lang="en-US" sz="1800" dirty="0">
              <a:effectLst/>
              <a:latin typeface="Arial" panose="020B0604020202020204" pitchFamily="34" charset="0"/>
              <a:ea typeface="Calibri" panose="020F0502020204030204" pitchFamily="34" charset="0"/>
            </a:endParaRPr>
          </a:p>
          <a:p>
            <a:r>
              <a:rPr lang="en-US" sz="1800" dirty="0">
                <a:effectLst/>
                <a:latin typeface="Arial" panose="020B0604020202020204" pitchFamily="34" charset="0"/>
                <a:ea typeface="Calibri" panose="020F0502020204030204" pitchFamily="34" charset="0"/>
              </a:rPr>
              <a:t>Firstly, I checked the Nan values in the dataset and found that there were some features which were having almost 90% NAN values so, I decided to drop these features. Also, there were features id and utilities from which, id was having unique value for each and every datapoint, hence, I dropped that. Also, utilities feature was having one value for all datapoints so I deleted that. To check this, I also used </a:t>
            </a:r>
            <a:r>
              <a:rPr lang="en-US" sz="1800" dirty="0" err="1">
                <a:effectLst/>
                <a:latin typeface="Arial" panose="020B0604020202020204" pitchFamily="34" charset="0"/>
                <a:ea typeface="Calibri" panose="020F0502020204030204" pitchFamily="34" charset="0"/>
              </a:rPr>
              <a:t>nunique</a:t>
            </a:r>
            <a:r>
              <a:rPr lang="en-US" sz="1800" dirty="0">
                <a:effectLst/>
                <a:latin typeface="Arial" panose="020B0604020202020204" pitchFamily="34" charset="0"/>
                <a:ea typeface="Calibri" panose="020F0502020204030204" pitchFamily="34" charset="0"/>
              </a:rPr>
              <a:t> function to give me the unique values associated with each feature and decided based on this.</a:t>
            </a:r>
          </a:p>
          <a:p>
            <a:r>
              <a:rPr lang="en-US" sz="1800" dirty="0">
                <a:effectLst/>
                <a:latin typeface="Arial" panose="020B0604020202020204" pitchFamily="34" charset="0"/>
                <a:ea typeface="Calibri" panose="020F0502020204030204" pitchFamily="34" charset="0"/>
              </a:rPr>
              <a:t>I formed a combined dataset where I joined train dataset and test dataset for further proceedings of imputation and encoding.</a:t>
            </a:r>
          </a:p>
          <a:p>
            <a:r>
              <a:rPr lang="en-US" sz="1800" dirty="0">
                <a:effectLst/>
                <a:latin typeface="Arial" panose="020B0604020202020204" pitchFamily="34" charset="0"/>
                <a:ea typeface="Calibri" panose="020F0502020204030204" pitchFamily="34" charset="0"/>
              </a:rPr>
              <a:t>Then I divided all features into two categories- categorical and continuous features. For imputation of the features of both the categories, I used the Simple Imputer with strategy ‘mean’ for continuous features and ‘most_frequent’ for the categorical features and hence, imputation was done.</a:t>
            </a:r>
          </a:p>
          <a:p>
            <a:pPr marL="457200" marR="0">
              <a:lnSpc>
                <a:spcPct val="106000"/>
              </a:lnSpc>
              <a:spcBef>
                <a:spcPts val="0"/>
              </a:spcBef>
              <a:spcAft>
                <a:spcPts val="800"/>
              </a:spcAft>
            </a:pPr>
            <a:r>
              <a:rPr lang="en-US" sz="1800" dirty="0">
                <a:effectLst/>
                <a:latin typeface="Arial" panose="020B0604020202020204" pitchFamily="34" charset="0"/>
                <a:ea typeface="Calibri" panose="020F0502020204030204" pitchFamily="34" charset="0"/>
              </a:rPr>
              <a:t> </a:t>
            </a:r>
          </a:p>
          <a:p>
            <a:endParaRPr lang="en-US" sz="1800" dirty="0">
              <a:effectLst/>
              <a:latin typeface="Arial" panose="020B0604020202020204" pitchFamily="34" charset="0"/>
              <a:ea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C1CAB6AC-970E-9CDC-938B-EBEBFC6913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3287" y="4269445"/>
            <a:ext cx="5724525" cy="2310464"/>
          </a:xfrm>
          <a:prstGeom prst="rect">
            <a:avLst/>
          </a:prstGeom>
          <a:noFill/>
          <a:ln>
            <a:noFill/>
          </a:ln>
        </p:spPr>
      </p:pic>
      <p:sp>
        <p:nvSpPr>
          <p:cNvPr id="6" name="TextBox 5">
            <a:extLst>
              <a:ext uri="{FF2B5EF4-FFF2-40B4-BE49-F238E27FC236}">
                <a16:creationId xmlns:a16="http://schemas.microsoft.com/office/drawing/2014/main" id="{BEBFF9C7-1DC5-F9F1-1E01-3DDB70F2F96C}"/>
              </a:ext>
            </a:extLst>
          </p:cNvPr>
          <p:cNvSpPr txBox="1"/>
          <p:nvPr/>
        </p:nvSpPr>
        <p:spPr>
          <a:xfrm>
            <a:off x="8769725" y="5424677"/>
            <a:ext cx="2155941" cy="646331"/>
          </a:xfrm>
          <a:prstGeom prst="rect">
            <a:avLst/>
          </a:prstGeom>
          <a:noFill/>
        </p:spPr>
        <p:txBody>
          <a:bodyPr wrap="square">
            <a:spAutoFit/>
          </a:bodyPr>
          <a:lstStyle/>
          <a:p>
            <a:r>
              <a:rPr lang="en-US" sz="1800" dirty="0">
                <a:effectLst/>
                <a:latin typeface="Arial" panose="020B0604020202020204" pitchFamily="34" charset="0"/>
                <a:ea typeface="Calibri" panose="020F0502020204030204" pitchFamily="34" charset="0"/>
              </a:rPr>
              <a:t>Fig. 1. </a:t>
            </a:r>
            <a:r>
              <a:rPr lang="en-US" sz="1800" dirty="0" err="1">
                <a:effectLst/>
                <a:latin typeface="Arial" panose="020B0604020202020204" pitchFamily="34" charset="0"/>
                <a:ea typeface="Calibri" panose="020F0502020204030204" pitchFamily="34" charset="0"/>
              </a:rPr>
              <a:t>Countplot</a:t>
            </a:r>
            <a:r>
              <a:rPr lang="en-US" sz="1800" dirty="0">
                <a:effectLst/>
                <a:latin typeface="Arial" panose="020B0604020202020204" pitchFamily="34" charset="0"/>
                <a:ea typeface="Calibri" panose="020F0502020204030204" pitchFamily="34" charset="0"/>
              </a:rPr>
              <a:t> of </a:t>
            </a:r>
            <a:r>
              <a:rPr lang="en-US" sz="1800" dirty="0" err="1">
                <a:effectLst/>
                <a:latin typeface="Arial" panose="020B0604020202020204" pitchFamily="34" charset="0"/>
                <a:ea typeface="Calibri" panose="020F0502020204030204" pitchFamily="34" charset="0"/>
              </a:rPr>
              <a:t>nunique</a:t>
            </a:r>
            <a:r>
              <a:rPr lang="en-US" sz="1800" dirty="0">
                <a:effectLst/>
                <a:latin typeface="Arial" panose="020B0604020202020204" pitchFamily="34" charset="0"/>
                <a:ea typeface="Calibri" panose="020F0502020204030204" pitchFamily="34" charset="0"/>
              </a:rPr>
              <a:t> values</a:t>
            </a:r>
            <a:endParaRPr lang="en-US" dirty="0"/>
          </a:p>
        </p:txBody>
      </p:sp>
    </p:spTree>
    <p:extLst>
      <p:ext uri="{BB962C8B-B14F-4D97-AF65-F5344CB8AC3E}">
        <p14:creationId xmlns:p14="http://schemas.microsoft.com/office/powerpoint/2010/main" val="2332292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7D6056-8A64-43EE-3519-630757502DD9}"/>
              </a:ext>
            </a:extLst>
          </p:cNvPr>
          <p:cNvSpPr txBox="1"/>
          <p:nvPr/>
        </p:nvSpPr>
        <p:spPr>
          <a:xfrm>
            <a:off x="0" y="291409"/>
            <a:ext cx="12192000" cy="1245982"/>
          </a:xfrm>
          <a:prstGeom prst="rect">
            <a:avLst/>
          </a:prstGeom>
          <a:noFill/>
        </p:spPr>
        <p:txBody>
          <a:bodyPr wrap="square">
            <a:spAutoFit/>
          </a:bodyPr>
          <a:lstStyle/>
          <a:p>
            <a:pPr marL="457200" marR="0">
              <a:lnSpc>
                <a:spcPct val="106000"/>
              </a:lnSpc>
              <a:spcBef>
                <a:spcPts val="0"/>
              </a:spcBef>
              <a:spcAft>
                <a:spcPts val="0"/>
              </a:spcAft>
            </a:pPr>
            <a:r>
              <a:rPr lang="en-US" sz="1800" b="1" dirty="0">
                <a:effectLst/>
                <a:latin typeface="Arial" panose="020B0604020202020204" pitchFamily="34" charset="0"/>
                <a:ea typeface="Calibri" panose="020F0502020204030204" pitchFamily="34" charset="0"/>
              </a:rPr>
              <a:t>UNIVARIATE ANALYSIS:</a:t>
            </a:r>
          </a:p>
          <a:p>
            <a:pPr marL="457200" marR="0">
              <a:lnSpc>
                <a:spcPct val="106000"/>
              </a:lnSpc>
              <a:spcBef>
                <a:spcPts val="0"/>
              </a:spcBef>
              <a:spcAft>
                <a:spcPts val="0"/>
              </a:spcAft>
            </a:pPr>
            <a:r>
              <a:rPr lang="en-US" sz="1800" b="1" dirty="0">
                <a:effectLst/>
                <a:latin typeface="Arial" panose="020B0604020202020204" pitchFamily="34" charset="0"/>
                <a:ea typeface="Calibri" panose="020F0502020204030204" pitchFamily="34" charset="0"/>
              </a:rPr>
              <a:t>Scatter plots</a:t>
            </a:r>
            <a:r>
              <a:rPr lang="en-US" sz="1800" dirty="0">
                <a:effectLst/>
                <a:latin typeface="Arial" panose="020B0604020202020204" pitchFamily="34" charset="0"/>
                <a:ea typeface="Calibri" panose="020F0502020204030204" pitchFamily="34" charset="0"/>
              </a:rPr>
              <a:t>: These plots have been used to analyze the relationship between continuous features and the target variable.</a:t>
            </a:r>
          </a:p>
          <a:p>
            <a:pPr marL="457200" marR="0">
              <a:lnSpc>
                <a:spcPct val="106000"/>
              </a:lnSpc>
              <a:spcBef>
                <a:spcPts val="0"/>
              </a:spcBef>
              <a:spcAft>
                <a:spcPts val="800"/>
              </a:spcAft>
            </a:pPr>
            <a:r>
              <a:rPr lang="en-US" sz="1800" dirty="0">
                <a:effectLst/>
                <a:latin typeface="Arial" panose="020B0604020202020204" pitchFamily="34" charset="0"/>
                <a:ea typeface="Calibri" panose="020F0502020204030204" pitchFamily="34" charset="0"/>
              </a:rPr>
              <a:t> </a:t>
            </a:r>
          </a:p>
        </p:txBody>
      </p:sp>
      <p:pic>
        <p:nvPicPr>
          <p:cNvPr id="4" name="Picture 3">
            <a:extLst>
              <a:ext uri="{FF2B5EF4-FFF2-40B4-BE49-F238E27FC236}">
                <a16:creationId xmlns:a16="http://schemas.microsoft.com/office/drawing/2014/main" id="{EB86AEEF-7BDB-666F-3C9C-DE9B2707F7A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1473" y="1621410"/>
            <a:ext cx="8795208" cy="4094944"/>
          </a:xfrm>
          <a:prstGeom prst="rect">
            <a:avLst/>
          </a:prstGeom>
          <a:noFill/>
          <a:ln>
            <a:noFill/>
          </a:ln>
        </p:spPr>
      </p:pic>
    </p:spTree>
    <p:extLst>
      <p:ext uri="{BB962C8B-B14F-4D97-AF65-F5344CB8AC3E}">
        <p14:creationId xmlns:p14="http://schemas.microsoft.com/office/powerpoint/2010/main" val="268124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AAFB4A-93AE-AC0C-8C5B-FF1FFF79C41E}"/>
              </a:ext>
            </a:extLst>
          </p:cNvPr>
          <p:cNvSpPr txBox="1"/>
          <p:nvPr/>
        </p:nvSpPr>
        <p:spPr>
          <a:xfrm>
            <a:off x="575036" y="511953"/>
            <a:ext cx="11406432" cy="5062861"/>
          </a:xfrm>
          <a:prstGeom prst="rect">
            <a:avLst/>
          </a:prstGeom>
          <a:noFill/>
        </p:spPr>
        <p:txBody>
          <a:bodyPr wrap="square">
            <a:spAutoFit/>
          </a:bodyPr>
          <a:lstStyle/>
          <a:p>
            <a:pPr marR="0" lvl="0" algn="ctr">
              <a:lnSpc>
                <a:spcPct val="106000"/>
              </a:lnSpc>
              <a:spcBef>
                <a:spcPts val="0"/>
              </a:spcBef>
              <a:spcAft>
                <a:spcPts val="0"/>
              </a:spcAft>
            </a:pPr>
            <a:r>
              <a:rPr lang="en-US" sz="1800" b="1" dirty="0">
                <a:effectLst/>
                <a:latin typeface="Arial" panose="020B0604020202020204" pitchFamily="34" charset="0"/>
                <a:ea typeface="Calibri" panose="020F0502020204030204" pitchFamily="34" charset="0"/>
              </a:rPr>
              <a:t>INTERPRETATIONS FROM UNIVARIATE ANALYSIS USING SCATTER PLOTS:</a:t>
            </a:r>
          </a:p>
          <a:p>
            <a:pPr marR="0" lvl="0">
              <a:lnSpc>
                <a:spcPct val="106000"/>
              </a:lnSpc>
              <a:spcBef>
                <a:spcPts val="0"/>
              </a:spcBef>
              <a:spcAft>
                <a:spcPts val="0"/>
              </a:spcAft>
            </a:pPr>
            <a:endParaRPr lang="en-US" sz="1800" dirty="0">
              <a:effectLst/>
              <a:latin typeface="Arial" panose="020B0604020202020204" pitchFamily="34" charset="0"/>
              <a:ea typeface="Calibri" panose="020F0502020204030204" pitchFamily="34" charset="0"/>
            </a:endParaRPr>
          </a:p>
          <a:p>
            <a:pPr marL="342900" marR="0" lvl="0" indent="-342900">
              <a:lnSpc>
                <a:spcPct val="106000"/>
              </a:lnSpc>
              <a:spcBef>
                <a:spcPts val="0"/>
              </a:spcBef>
              <a:spcAft>
                <a:spcPts val="0"/>
              </a:spcAft>
              <a:buFont typeface="+mj-lt"/>
              <a:buAutoNum type="romanUcPeriod"/>
            </a:pPr>
            <a:r>
              <a:rPr lang="en-US" sz="1800" dirty="0">
                <a:effectLst/>
                <a:latin typeface="Arial" panose="020B0604020202020204" pitchFamily="34" charset="0"/>
                <a:ea typeface="Calibri" panose="020F0502020204030204" pitchFamily="34" charset="0"/>
              </a:rPr>
              <a:t>The above plot shows maximum lotfrontage lies between 0 and 100.</a:t>
            </a:r>
          </a:p>
          <a:p>
            <a:pPr marL="342900" marR="0" lvl="0" indent="-342900">
              <a:lnSpc>
                <a:spcPct val="106000"/>
              </a:lnSpc>
              <a:spcBef>
                <a:spcPts val="0"/>
              </a:spcBef>
              <a:spcAft>
                <a:spcPts val="0"/>
              </a:spcAft>
              <a:buFont typeface="+mj-lt"/>
              <a:buAutoNum type="romanUcPeriod"/>
            </a:pPr>
            <a:r>
              <a:rPr lang="en-US" sz="1800" dirty="0">
                <a:effectLst/>
                <a:latin typeface="Arial" panose="020B0604020202020204" pitchFamily="34" charset="0"/>
                <a:ea typeface="Calibri" panose="020F0502020204030204" pitchFamily="34" charset="0"/>
              </a:rPr>
              <a:t>Maximum lotarea lies between 0 and 20000.</a:t>
            </a:r>
          </a:p>
          <a:p>
            <a:pPr marL="342900" marR="0" lvl="0" indent="-342900">
              <a:lnSpc>
                <a:spcPct val="106000"/>
              </a:lnSpc>
              <a:spcBef>
                <a:spcPts val="0"/>
              </a:spcBef>
              <a:spcAft>
                <a:spcPts val="0"/>
              </a:spcAft>
              <a:buFont typeface="+mj-lt"/>
              <a:buAutoNum type="romanUcPeriod"/>
            </a:pPr>
            <a:r>
              <a:rPr lang="en-US" sz="1800" dirty="0">
                <a:effectLst/>
                <a:latin typeface="Arial" panose="020B0604020202020204" pitchFamily="34" charset="0"/>
                <a:ea typeface="Calibri" panose="020F0502020204030204" pitchFamily="34" charset="0"/>
              </a:rPr>
              <a:t>Yearbuilt feature: it shows that the newly built is the house, more is the price.</a:t>
            </a:r>
          </a:p>
          <a:p>
            <a:pPr marL="342900" marR="0" lvl="0" indent="-342900">
              <a:lnSpc>
                <a:spcPct val="106000"/>
              </a:lnSpc>
              <a:spcBef>
                <a:spcPts val="0"/>
              </a:spcBef>
              <a:spcAft>
                <a:spcPts val="0"/>
              </a:spcAft>
              <a:buFont typeface="+mj-lt"/>
              <a:buAutoNum type="romanUcPeriod"/>
            </a:pPr>
            <a:r>
              <a:rPr lang="en-US" sz="1800" dirty="0">
                <a:effectLst/>
                <a:latin typeface="Arial" panose="020B0604020202020204" pitchFamily="34" charset="0"/>
                <a:ea typeface="Calibri" panose="020F0502020204030204" pitchFamily="34" charset="0"/>
              </a:rPr>
              <a:t>Yearremmodadd feature: most of the datapoints lie between 1990 and 2010.</a:t>
            </a:r>
          </a:p>
          <a:p>
            <a:pPr marL="342900" marR="0" lvl="0" indent="-342900">
              <a:lnSpc>
                <a:spcPct val="106000"/>
              </a:lnSpc>
              <a:spcBef>
                <a:spcPts val="0"/>
              </a:spcBef>
              <a:spcAft>
                <a:spcPts val="0"/>
              </a:spcAft>
              <a:buFont typeface="+mj-lt"/>
              <a:buAutoNum type="romanUcPeriod"/>
            </a:pPr>
            <a:r>
              <a:rPr lang="en-US" sz="1800" dirty="0">
                <a:effectLst/>
                <a:latin typeface="Arial" panose="020B0604020202020204" pitchFamily="34" charset="0"/>
                <a:ea typeface="Calibri" panose="020F0502020204030204" pitchFamily="34" charset="0"/>
              </a:rPr>
              <a:t>Masvnrarea: a lot of datapoints having 0 value. And the next concentration is </a:t>
            </a:r>
            <a:r>
              <a:rPr lang="en-US" sz="1800" dirty="0" err="1">
                <a:effectLst/>
                <a:latin typeface="Arial" panose="020B0604020202020204" pitchFamily="34" charset="0"/>
                <a:ea typeface="Calibri" panose="020F0502020204030204" pitchFamily="34" charset="0"/>
              </a:rPr>
              <a:t>upto</a:t>
            </a:r>
            <a:r>
              <a:rPr lang="en-US" sz="1800" dirty="0">
                <a:effectLst/>
                <a:latin typeface="Arial" panose="020B0604020202020204" pitchFamily="34" charset="0"/>
                <a:ea typeface="Calibri" panose="020F0502020204030204" pitchFamily="34" charset="0"/>
              </a:rPr>
              <a:t> 200. </a:t>
            </a:r>
          </a:p>
          <a:p>
            <a:pPr marL="342900" marR="0" lvl="0" indent="-342900">
              <a:lnSpc>
                <a:spcPct val="106000"/>
              </a:lnSpc>
              <a:spcBef>
                <a:spcPts val="0"/>
              </a:spcBef>
              <a:spcAft>
                <a:spcPts val="0"/>
              </a:spcAft>
              <a:buFont typeface="+mj-lt"/>
              <a:buAutoNum type="romanUcPeriod"/>
            </a:pPr>
            <a:r>
              <a:rPr lang="en-US" sz="1800" dirty="0">
                <a:effectLst/>
                <a:latin typeface="Arial" panose="020B0604020202020204" pitchFamily="34" charset="0"/>
                <a:ea typeface="Calibri" panose="020F0502020204030204" pitchFamily="34" charset="0"/>
              </a:rPr>
              <a:t>Bsmtfinsf1: here, also most of the datapoints have values nearly zero.</a:t>
            </a:r>
          </a:p>
          <a:p>
            <a:pPr marL="342900" marR="0" lvl="0" indent="-342900">
              <a:lnSpc>
                <a:spcPct val="106000"/>
              </a:lnSpc>
              <a:spcBef>
                <a:spcPts val="0"/>
              </a:spcBef>
              <a:spcAft>
                <a:spcPts val="0"/>
              </a:spcAft>
              <a:buFont typeface="+mj-lt"/>
              <a:buAutoNum type="romanUcPeriod"/>
            </a:pPr>
            <a:r>
              <a:rPr lang="en-US" sz="1800" dirty="0">
                <a:effectLst/>
                <a:latin typeface="Arial" panose="020B0604020202020204" pitchFamily="34" charset="0"/>
                <a:ea typeface="Calibri" panose="020F0502020204030204" pitchFamily="34" charset="0"/>
              </a:rPr>
              <a:t>Bsmtunfsf: its values are scattered from 0 to 1500 mainly.</a:t>
            </a:r>
          </a:p>
          <a:p>
            <a:pPr marL="342900" marR="0" lvl="0" indent="-342900">
              <a:lnSpc>
                <a:spcPct val="106000"/>
              </a:lnSpc>
              <a:spcBef>
                <a:spcPts val="0"/>
              </a:spcBef>
              <a:spcAft>
                <a:spcPts val="0"/>
              </a:spcAft>
              <a:buFont typeface="+mj-lt"/>
              <a:buAutoNum type="romanUcPeriod"/>
            </a:pPr>
            <a:r>
              <a:rPr lang="en-US" sz="1800" dirty="0">
                <a:effectLst/>
                <a:latin typeface="Arial" panose="020B0604020202020204" pitchFamily="34" charset="0"/>
                <a:ea typeface="Calibri" panose="020F0502020204030204" pitchFamily="34" charset="0"/>
              </a:rPr>
              <a:t>Totalbsmtsf: its maximum values lie in the range of 1000. More is its value, more is sale price.</a:t>
            </a:r>
          </a:p>
          <a:p>
            <a:pPr marL="342900" marR="0" lvl="0" indent="-342900">
              <a:lnSpc>
                <a:spcPct val="106000"/>
              </a:lnSpc>
              <a:spcBef>
                <a:spcPts val="0"/>
              </a:spcBef>
              <a:spcAft>
                <a:spcPts val="0"/>
              </a:spcAft>
              <a:buFont typeface="+mj-lt"/>
              <a:buAutoNum type="romanUcPeriod"/>
            </a:pPr>
            <a:r>
              <a:rPr lang="en-US" sz="1800" dirty="0">
                <a:effectLst/>
                <a:latin typeface="Arial" panose="020B0604020202020204" pitchFamily="34" charset="0"/>
                <a:ea typeface="Calibri" panose="020F0502020204030204" pitchFamily="34" charset="0"/>
              </a:rPr>
              <a:t>1stflrsf: it’s scattered from 0 to 1000. More is its value, more is sale price.</a:t>
            </a:r>
          </a:p>
          <a:p>
            <a:pPr marL="342900" marR="0" lvl="0" indent="-342900">
              <a:lnSpc>
                <a:spcPct val="106000"/>
              </a:lnSpc>
              <a:spcBef>
                <a:spcPts val="0"/>
              </a:spcBef>
              <a:spcAft>
                <a:spcPts val="0"/>
              </a:spcAft>
              <a:buFont typeface="+mj-lt"/>
              <a:buAutoNum type="romanUcPeriod"/>
            </a:pPr>
            <a:r>
              <a:rPr lang="en-US" sz="1800" dirty="0">
                <a:effectLst/>
                <a:latin typeface="Arial" panose="020B0604020202020204" pitchFamily="34" charset="0"/>
                <a:ea typeface="Calibri" panose="020F0502020204030204" pitchFamily="34" charset="0"/>
              </a:rPr>
              <a:t>2ndflrsf: for a large range of datapoints, it has 0 value. For the rest, it varies from 500 to 1500.</a:t>
            </a:r>
          </a:p>
          <a:p>
            <a:pPr marL="342900" marR="0" lvl="0" indent="-342900">
              <a:lnSpc>
                <a:spcPct val="106000"/>
              </a:lnSpc>
              <a:spcBef>
                <a:spcPts val="0"/>
              </a:spcBef>
              <a:spcAft>
                <a:spcPts val="0"/>
              </a:spcAft>
              <a:buFont typeface="+mj-lt"/>
              <a:buAutoNum type="romanUcPeriod"/>
            </a:pPr>
            <a:r>
              <a:rPr lang="en-US" sz="1800" dirty="0">
                <a:effectLst/>
                <a:latin typeface="Arial" panose="020B0604020202020204" pitchFamily="34" charset="0"/>
                <a:ea typeface="Calibri" panose="020F0502020204030204" pitchFamily="34" charset="0"/>
              </a:rPr>
              <a:t>Grlivarea: more is the area, more is the sale price.</a:t>
            </a:r>
          </a:p>
          <a:p>
            <a:pPr marL="342900" marR="0" lvl="0" indent="-342900">
              <a:lnSpc>
                <a:spcPct val="106000"/>
              </a:lnSpc>
              <a:spcBef>
                <a:spcPts val="0"/>
              </a:spcBef>
              <a:spcAft>
                <a:spcPts val="0"/>
              </a:spcAft>
              <a:buFont typeface="+mj-lt"/>
              <a:buAutoNum type="romanUcPeriod"/>
            </a:pPr>
            <a:r>
              <a:rPr lang="en-US" sz="1800" dirty="0">
                <a:effectLst/>
                <a:latin typeface="Arial" panose="020B0604020202020204" pitchFamily="34" charset="0"/>
                <a:ea typeface="Calibri" panose="020F0502020204030204" pitchFamily="34" charset="0"/>
              </a:rPr>
              <a:t>Garageyrblt: the latest is the garage built, more is the sale price.</a:t>
            </a:r>
          </a:p>
          <a:p>
            <a:pPr marL="342900" marR="0" lvl="0" indent="-342900">
              <a:lnSpc>
                <a:spcPct val="106000"/>
              </a:lnSpc>
              <a:spcBef>
                <a:spcPts val="0"/>
              </a:spcBef>
              <a:spcAft>
                <a:spcPts val="0"/>
              </a:spcAft>
              <a:buFont typeface="+mj-lt"/>
              <a:buAutoNum type="romanUcPeriod"/>
            </a:pPr>
            <a:r>
              <a:rPr lang="en-US" sz="1800" dirty="0">
                <a:effectLst/>
                <a:latin typeface="Arial" panose="020B0604020202020204" pitchFamily="34" charset="0"/>
                <a:ea typeface="Calibri" panose="020F0502020204030204" pitchFamily="34" charset="0"/>
              </a:rPr>
              <a:t>Garagearea: more is the area, more is the sale price.</a:t>
            </a:r>
          </a:p>
          <a:p>
            <a:pPr marL="342900" marR="0" lvl="0" indent="-342900">
              <a:lnSpc>
                <a:spcPct val="106000"/>
              </a:lnSpc>
              <a:spcBef>
                <a:spcPts val="0"/>
              </a:spcBef>
              <a:spcAft>
                <a:spcPts val="0"/>
              </a:spcAft>
              <a:buFont typeface="+mj-lt"/>
              <a:buAutoNum type="romanUcPeriod"/>
            </a:pPr>
            <a:r>
              <a:rPr lang="en-US" sz="1800" dirty="0">
                <a:effectLst/>
                <a:latin typeface="Arial" panose="020B0604020202020204" pitchFamily="34" charset="0"/>
                <a:ea typeface="Calibri" panose="020F0502020204030204" pitchFamily="34" charset="0"/>
              </a:rPr>
              <a:t>Wooddecksf: it has 0 value for many datapoints.</a:t>
            </a:r>
          </a:p>
          <a:p>
            <a:pPr marL="342900" marR="0" lvl="0" indent="-342900">
              <a:lnSpc>
                <a:spcPct val="106000"/>
              </a:lnSpc>
              <a:spcBef>
                <a:spcPts val="0"/>
              </a:spcBef>
              <a:spcAft>
                <a:spcPts val="800"/>
              </a:spcAft>
              <a:buFont typeface="+mj-lt"/>
              <a:buAutoNum type="romanUcPeriod"/>
            </a:pPr>
            <a:r>
              <a:rPr lang="en-US" sz="1800" dirty="0">
                <a:effectLst/>
                <a:latin typeface="Arial" panose="020B0604020202020204" pitchFamily="34" charset="0"/>
                <a:ea typeface="Calibri" panose="020F0502020204030204" pitchFamily="34" charset="0"/>
              </a:rPr>
              <a:t>Openporchsf:  it also has 0 value for many datapoints. For the rest, more is its value, more is the sale price.</a:t>
            </a:r>
          </a:p>
        </p:txBody>
      </p:sp>
    </p:spTree>
    <p:extLst>
      <p:ext uri="{BB962C8B-B14F-4D97-AF65-F5344CB8AC3E}">
        <p14:creationId xmlns:p14="http://schemas.microsoft.com/office/powerpoint/2010/main" val="427934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0A8037-F52D-76CE-8125-F1E5CAD90481}"/>
              </a:ext>
            </a:extLst>
          </p:cNvPr>
          <p:cNvSpPr txBox="1"/>
          <p:nvPr/>
        </p:nvSpPr>
        <p:spPr>
          <a:xfrm>
            <a:off x="527900" y="273377"/>
            <a:ext cx="10048973" cy="4005199"/>
          </a:xfrm>
          <a:prstGeom prst="rect">
            <a:avLst/>
          </a:prstGeom>
          <a:noFill/>
        </p:spPr>
        <p:txBody>
          <a:bodyPr wrap="square">
            <a:spAutoFit/>
          </a:bodyPr>
          <a:lstStyle/>
          <a:p>
            <a:pPr marL="685800" marR="0" algn="ctr">
              <a:lnSpc>
                <a:spcPct val="106000"/>
              </a:lnSpc>
              <a:spcBef>
                <a:spcPts val="0"/>
              </a:spcBef>
              <a:spcAft>
                <a:spcPts val="800"/>
              </a:spcAft>
            </a:pPr>
            <a:r>
              <a:rPr lang="en-US" sz="1800" b="1" dirty="0">
                <a:effectLst/>
                <a:latin typeface="Arial" panose="020B0604020202020204" pitchFamily="34" charset="0"/>
                <a:ea typeface="Calibri" panose="020F0502020204030204" pitchFamily="34" charset="0"/>
              </a:rPr>
              <a:t>UNIVARIATE ANALYSIS :</a:t>
            </a:r>
          </a:p>
          <a:p>
            <a:pPr marL="685800" marR="0">
              <a:lnSpc>
                <a:spcPct val="106000"/>
              </a:lnSpc>
              <a:spcBef>
                <a:spcPts val="0"/>
              </a:spcBef>
              <a:spcAft>
                <a:spcPts val="800"/>
              </a:spcAft>
            </a:pPr>
            <a:r>
              <a:rPr lang="en-US" sz="1800" b="1" dirty="0" err="1">
                <a:effectLst/>
                <a:latin typeface="Arial" panose="020B0604020202020204" pitchFamily="34" charset="0"/>
                <a:ea typeface="Calibri" panose="020F0502020204030204" pitchFamily="34" charset="0"/>
              </a:rPr>
              <a:t>Swarmplots</a:t>
            </a:r>
            <a:r>
              <a:rPr lang="en-US" sz="1800" dirty="0">
                <a:effectLst/>
                <a:latin typeface="Arial" panose="020B0604020202020204" pitchFamily="34" charset="0"/>
                <a:ea typeface="Calibri" panose="020F0502020204030204" pitchFamily="34" charset="0"/>
              </a:rPr>
              <a:t>: These plots have been plotted between categorical features and the target variable. As there are 51 categorical features, so I plotted there 3 plots- first two plots between 20 categorical features and the target variable and the third one is between 11 categorical features and target variable.</a:t>
            </a:r>
          </a:p>
          <a:p>
            <a:pPr marL="685800" marR="0">
              <a:lnSpc>
                <a:spcPct val="106000"/>
              </a:lnSpc>
              <a:spcBef>
                <a:spcPts val="0"/>
              </a:spcBef>
              <a:spcAft>
                <a:spcPts val="800"/>
              </a:spcAft>
            </a:pPr>
            <a:r>
              <a:rPr lang="en-US" sz="1800" b="1" dirty="0">
                <a:effectLst/>
                <a:latin typeface="Arial" panose="020B0604020202020204" pitchFamily="34" charset="0"/>
                <a:ea typeface="Calibri" panose="020F0502020204030204" pitchFamily="34" charset="0"/>
              </a:rPr>
              <a:t> </a:t>
            </a:r>
            <a:endParaRPr lang="en-US" sz="1800" dirty="0">
              <a:effectLst/>
              <a:latin typeface="Arial" panose="020B0604020202020204" pitchFamily="34" charset="0"/>
              <a:ea typeface="Calibri" panose="020F0502020204030204" pitchFamily="34" charset="0"/>
            </a:endParaRPr>
          </a:p>
          <a:p>
            <a:pPr marL="685800" marR="0">
              <a:lnSpc>
                <a:spcPct val="106000"/>
              </a:lnSpc>
              <a:spcBef>
                <a:spcPts val="0"/>
              </a:spcBef>
              <a:spcAft>
                <a:spcPts val="800"/>
              </a:spcAft>
            </a:pPr>
            <a:r>
              <a:rPr lang="en-US" sz="1800" b="1" dirty="0">
                <a:effectLst/>
                <a:latin typeface="Arial" panose="020B0604020202020204" pitchFamily="34" charset="0"/>
                <a:ea typeface="Calibri" panose="020F0502020204030204" pitchFamily="34" charset="0"/>
              </a:rPr>
              <a:t>First swarmplot</a:t>
            </a:r>
            <a:r>
              <a:rPr lang="en-US" sz="1800" dirty="0">
                <a:effectLst/>
                <a:latin typeface="Arial" panose="020B0604020202020204" pitchFamily="34" charset="0"/>
                <a:ea typeface="Calibri" panose="020F0502020204030204" pitchFamily="34" charset="0"/>
              </a:rPr>
              <a:t>:</a:t>
            </a:r>
          </a:p>
          <a:p>
            <a:pPr marL="685800" marR="0" algn="just">
              <a:lnSpc>
                <a:spcPct val="106000"/>
              </a:lnSpc>
              <a:spcBef>
                <a:spcPts val="0"/>
              </a:spcBef>
              <a:spcAft>
                <a:spcPts val="800"/>
              </a:spcAft>
            </a:pPr>
            <a:r>
              <a:rPr lang="en-US" sz="1800" dirty="0">
                <a:effectLst/>
                <a:latin typeface="Arial" panose="020B0604020202020204" pitchFamily="34" charset="0"/>
                <a:ea typeface="Calibri" panose="020F0502020204030204" pitchFamily="34" charset="0"/>
              </a:rPr>
              <a:t>Based on this plot, I analyzed that the 3 features '</a:t>
            </a:r>
            <a:r>
              <a:rPr lang="en-US" sz="1800" dirty="0" err="1">
                <a:effectLst/>
                <a:latin typeface="Arial" panose="020B0604020202020204" pitchFamily="34" charset="0"/>
                <a:ea typeface="Calibri" panose="020F0502020204030204" pitchFamily="34" charset="0"/>
              </a:rPr>
              <a:t>roofmatl</a:t>
            </a:r>
            <a:r>
              <a:rPr lang="en-US" sz="1800" dirty="0">
                <a:effectLst/>
                <a:latin typeface="Arial" panose="020B0604020202020204" pitchFamily="34" charset="0"/>
                <a:ea typeface="Calibri" panose="020F0502020204030204" pitchFamily="34" charset="0"/>
              </a:rPr>
              <a:t>','street' and 'condition2’ was having one particular value for most of the datapoints as shown in subplot 3,10 and 12 of the following figure and hence, I checked the </a:t>
            </a:r>
            <a:r>
              <a:rPr lang="en-US" sz="1800" dirty="0" err="1">
                <a:effectLst/>
                <a:latin typeface="Arial" panose="020B0604020202020204" pitchFamily="34" charset="0"/>
                <a:ea typeface="Calibri" panose="020F0502020204030204" pitchFamily="34" charset="0"/>
              </a:rPr>
              <a:t>value.counts</a:t>
            </a:r>
            <a:r>
              <a:rPr lang="en-US" sz="1800" dirty="0">
                <a:effectLst/>
                <a:latin typeface="Arial" panose="020B0604020202020204" pitchFamily="34" charset="0"/>
                <a:ea typeface="Calibri" panose="020F0502020204030204" pitchFamily="34" charset="0"/>
              </a:rPr>
              <a:t>() for these 3 features which showed that they were holding one particular value for almost 90% data, which made them </a:t>
            </a:r>
            <a:r>
              <a:rPr lang="en-US" sz="1800" dirty="0" err="1">
                <a:effectLst/>
                <a:latin typeface="Arial" panose="020B0604020202020204" pitchFamily="34" charset="0"/>
                <a:ea typeface="Calibri" panose="020F0502020204030204" pitchFamily="34" charset="0"/>
              </a:rPr>
              <a:t>irreluctant</a:t>
            </a:r>
            <a:r>
              <a:rPr lang="en-US" sz="1800" dirty="0">
                <a:effectLst/>
                <a:latin typeface="Arial" panose="020B0604020202020204" pitchFamily="34" charset="0"/>
                <a:ea typeface="Calibri" panose="020F0502020204030204" pitchFamily="34" charset="0"/>
              </a:rPr>
              <a:t> for my model and hence, I dropped these features as shown in screenshot.</a:t>
            </a:r>
          </a:p>
        </p:txBody>
      </p:sp>
    </p:spTree>
    <p:extLst>
      <p:ext uri="{BB962C8B-B14F-4D97-AF65-F5344CB8AC3E}">
        <p14:creationId xmlns:p14="http://schemas.microsoft.com/office/powerpoint/2010/main" val="80949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55B9BF-0BED-367D-7C27-BDD8254CAFF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1534" y="80149"/>
            <a:ext cx="6973347" cy="6777851"/>
          </a:xfrm>
          <a:prstGeom prst="rect">
            <a:avLst/>
          </a:prstGeom>
          <a:noFill/>
          <a:ln>
            <a:noFill/>
          </a:ln>
        </p:spPr>
      </p:pic>
      <p:sp>
        <p:nvSpPr>
          <p:cNvPr id="4" name="TextBox 3">
            <a:extLst>
              <a:ext uri="{FF2B5EF4-FFF2-40B4-BE49-F238E27FC236}">
                <a16:creationId xmlns:a16="http://schemas.microsoft.com/office/drawing/2014/main" id="{3FD2BDAD-34A7-ECDA-9B77-AB5DEC30C8C9}"/>
              </a:ext>
            </a:extLst>
          </p:cNvPr>
          <p:cNvSpPr txBox="1"/>
          <p:nvPr/>
        </p:nvSpPr>
        <p:spPr>
          <a:xfrm>
            <a:off x="8684444" y="4981222"/>
            <a:ext cx="2137527" cy="646331"/>
          </a:xfrm>
          <a:prstGeom prst="rect">
            <a:avLst/>
          </a:prstGeom>
          <a:noFill/>
        </p:spPr>
        <p:txBody>
          <a:bodyPr wrap="square">
            <a:spAutoFit/>
          </a:bodyPr>
          <a:lstStyle/>
          <a:p>
            <a:r>
              <a:rPr lang="en-US" sz="1800" dirty="0">
                <a:effectLst/>
                <a:latin typeface="Arial" panose="020B0604020202020204" pitchFamily="34" charset="0"/>
                <a:ea typeface="Calibri" panose="020F0502020204030204" pitchFamily="34" charset="0"/>
              </a:rPr>
              <a:t>Fig. First Swarmplot</a:t>
            </a:r>
            <a:endParaRPr lang="en-US" dirty="0"/>
          </a:p>
        </p:txBody>
      </p:sp>
    </p:spTree>
    <p:extLst>
      <p:ext uri="{BB962C8B-B14F-4D97-AF65-F5344CB8AC3E}">
        <p14:creationId xmlns:p14="http://schemas.microsoft.com/office/powerpoint/2010/main" val="246781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2383</Words>
  <Application>Microsoft Office PowerPoint</Application>
  <PresentationFormat>Widescreen</PresentationFormat>
  <Paragraphs>140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Symbol</vt:lpstr>
      <vt:lpstr>Times New Roman</vt:lpstr>
      <vt:lpstr>Wingdings</vt:lpstr>
      <vt:lpstr>Office Theme</vt:lpstr>
      <vt:lpstr>Project Presentation on: Housing Price Prediction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 Project</dc:title>
  <dc:creator>Amit Jagota</dc:creator>
  <cp:lastModifiedBy>Amit Jagota</cp:lastModifiedBy>
  <cp:revision>1</cp:revision>
  <dcterms:created xsi:type="dcterms:W3CDTF">2022-08-08T18:04:32Z</dcterms:created>
  <dcterms:modified xsi:type="dcterms:W3CDTF">2022-08-08T18:21:59Z</dcterms:modified>
</cp:coreProperties>
</file>