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333" r:id="rId3"/>
    <p:sldId id="334" r:id="rId4"/>
    <p:sldId id="335" r:id="rId5"/>
    <p:sldId id="336" r:id="rId6"/>
    <p:sldId id="337" r:id="rId7"/>
    <p:sldId id="338" r:id="rId8"/>
    <p:sldId id="257" r:id="rId9"/>
    <p:sldId id="258" r:id="rId10"/>
    <p:sldId id="332"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1" d="100"/>
          <a:sy n="81" d="100"/>
        </p:scale>
        <p:origin x="715"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6DC05C-DE7E-4045-8AC4-671847A6CB5A}" type="datetimeFigureOut">
              <a:rPr lang="en-US" smtClean="0"/>
              <a:t>7/29/2022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176BC-5279-4619-8FEB-8A73F8329ACB}" type="slidenum">
              <a:rPr lang="en-US" smtClean="0"/>
              <a:t>‹#›</a:t>
            </a:fld>
            <a:endParaRPr lang="en-US"/>
          </a:p>
        </p:txBody>
      </p:sp>
    </p:spTree>
    <p:extLst>
      <p:ext uri="{BB962C8B-B14F-4D97-AF65-F5344CB8AC3E}">
        <p14:creationId xmlns:p14="http://schemas.microsoft.com/office/powerpoint/2010/main" val="2480831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A176BC-5279-4619-8FEB-8A73F8329ACB}" type="slidenum">
              <a:rPr lang="en-US" smtClean="0"/>
              <a:t>1</a:t>
            </a:fld>
            <a:endParaRPr lang="en-US"/>
          </a:p>
        </p:txBody>
      </p:sp>
    </p:spTree>
    <p:extLst>
      <p:ext uri="{BB962C8B-B14F-4D97-AF65-F5344CB8AC3E}">
        <p14:creationId xmlns:p14="http://schemas.microsoft.com/office/powerpoint/2010/main" val="3911870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48460-C349-D2F6-175D-57C1668F44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3D6116-1D45-BD7C-5283-F33DA5ED43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F25CC-31B2-C0CA-DEC4-695C5EDC7B2B}"/>
              </a:ext>
            </a:extLst>
          </p:cNvPr>
          <p:cNvSpPr>
            <a:spLocks noGrp="1"/>
          </p:cNvSpPr>
          <p:nvPr>
            <p:ph type="dt" sz="half" idx="10"/>
          </p:nvPr>
        </p:nvSpPr>
        <p:spPr/>
        <p:txBody>
          <a:bodyPr/>
          <a:lstStyle/>
          <a:p>
            <a:fld id="{DBB04876-C43F-4471-B3D9-7EC0AD29DE8F}" type="datetimeFigureOut">
              <a:rPr lang="en-US" smtClean="0"/>
              <a:t>7/29/2022</a:t>
            </a:fld>
            <a:endParaRPr lang="en-US"/>
          </a:p>
        </p:txBody>
      </p:sp>
      <p:sp>
        <p:nvSpPr>
          <p:cNvPr id="5" name="Footer Placeholder 4">
            <a:extLst>
              <a:ext uri="{FF2B5EF4-FFF2-40B4-BE49-F238E27FC236}">
                <a16:creationId xmlns:a16="http://schemas.microsoft.com/office/drawing/2014/main" id="{219839D3-A733-0574-0DBE-42614DA01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DF8C2-5017-CB56-DA38-A0A07DC02EF1}"/>
              </a:ext>
            </a:extLst>
          </p:cNvPr>
          <p:cNvSpPr>
            <a:spLocks noGrp="1"/>
          </p:cNvSpPr>
          <p:nvPr>
            <p:ph type="sldNum" sz="quarter" idx="12"/>
          </p:nvPr>
        </p:nvSpPr>
        <p:spPr/>
        <p:txBody>
          <a:bodyPr/>
          <a:lstStyle/>
          <a:p>
            <a:fld id="{3CD03B31-D948-407A-B5F4-2422F30ED5F0}" type="slidenum">
              <a:rPr lang="en-US" smtClean="0"/>
              <a:t>‹#›</a:t>
            </a:fld>
            <a:endParaRPr lang="en-US"/>
          </a:p>
        </p:txBody>
      </p:sp>
    </p:spTree>
    <p:extLst>
      <p:ext uri="{BB962C8B-B14F-4D97-AF65-F5344CB8AC3E}">
        <p14:creationId xmlns:p14="http://schemas.microsoft.com/office/powerpoint/2010/main" val="2368618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E70D-D903-FA77-6732-0E7E39E12E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41BB3A-9E0A-EE66-5A96-7732F1DE93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6A5084-AA2E-3CAA-D6E4-BF787B735E20}"/>
              </a:ext>
            </a:extLst>
          </p:cNvPr>
          <p:cNvSpPr>
            <a:spLocks noGrp="1"/>
          </p:cNvSpPr>
          <p:nvPr>
            <p:ph type="dt" sz="half" idx="10"/>
          </p:nvPr>
        </p:nvSpPr>
        <p:spPr/>
        <p:txBody>
          <a:bodyPr/>
          <a:lstStyle/>
          <a:p>
            <a:fld id="{DBB04876-C43F-4471-B3D9-7EC0AD29DE8F}" type="datetimeFigureOut">
              <a:rPr lang="en-US" smtClean="0"/>
              <a:t>7/29/2022</a:t>
            </a:fld>
            <a:endParaRPr lang="en-US"/>
          </a:p>
        </p:txBody>
      </p:sp>
      <p:sp>
        <p:nvSpPr>
          <p:cNvPr id="5" name="Footer Placeholder 4">
            <a:extLst>
              <a:ext uri="{FF2B5EF4-FFF2-40B4-BE49-F238E27FC236}">
                <a16:creationId xmlns:a16="http://schemas.microsoft.com/office/drawing/2014/main" id="{806E38A4-FB38-2D7F-28EA-7B1152EFAA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A431E-12C3-CAC0-B337-B3038A98A55E}"/>
              </a:ext>
            </a:extLst>
          </p:cNvPr>
          <p:cNvSpPr>
            <a:spLocks noGrp="1"/>
          </p:cNvSpPr>
          <p:nvPr>
            <p:ph type="sldNum" sz="quarter" idx="12"/>
          </p:nvPr>
        </p:nvSpPr>
        <p:spPr/>
        <p:txBody>
          <a:bodyPr/>
          <a:lstStyle/>
          <a:p>
            <a:fld id="{3CD03B31-D948-407A-B5F4-2422F30ED5F0}" type="slidenum">
              <a:rPr lang="en-US" smtClean="0"/>
              <a:t>‹#›</a:t>
            </a:fld>
            <a:endParaRPr lang="en-US"/>
          </a:p>
        </p:txBody>
      </p:sp>
    </p:spTree>
    <p:extLst>
      <p:ext uri="{BB962C8B-B14F-4D97-AF65-F5344CB8AC3E}">
        <p14:creationId xmlns:p14="http://schemas.microsoft.com/office/powerpoint/2010/main" val="2636486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417506-5D53-4DCF-F9E2-8881CEC860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4008EF-51C3-E732-488A-A7D62952E3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63F20F-F9A6-2AA2-0FDF-795494709CFD}"/>
              </a:ext>
            </a:extLst>
          </p:cNvPr>
          <p:cNvSpPr>
            <a:spLocks noGrp="1"/>
          </p:cNvSpPr>
          <p:nvPr>
            <p:ph type="dt" sz="half" idx="10"/>
          </p:nvPr>
        </p:nvSpPr>
        <p:spPr/>
        <p:txBody>
          <a:bodyPr/>
          <a:lstStyle/>
          <a:p>
            <a:fld id="{DBB04876-C43F-4471-B3D9-7EC0AD29DE8F}" type="datetimeFigureOut">
              <a:rPr lang="en-US" smtClean="0"/>
              <a:t>7/29/2022</a:t>
            </a:fld>
            <a:endParaRPr lang="en-US"/>
          </a:p>
        </p:txBody>
      </p:sp>
      <p:sp>
        <p:nvSpPr>
          <p:cNvPr id="5" name="Footer Placeholder 4">
            <a:extLst>
              <a:ext uri="{FF2B5EF4-FFF2-40B4-BE49-F238E27FC236}">
                <a16:creationId xmlns:a16="http://schemas.microsoft.com/office/drawing/2014/main" id="{20A7DE26-790C-0A9B-0FD8-961DCB4C05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45109-43E7-A591-37C0-D6D045B4FB8C}"/>
              </a:ext>
            </a:extLst>
          </p:cNvPr>
          <p:cNvSpPr>
            <a:spLocks noGrp="1"/>
          </p:cNvSpPr>
          <p:nvPr>
            <p:ph type="sldNum" sz="quarter" idx="12"/>
          </p:nvPr>
        </p:nvSpPr>
        <p:spPr/>
        <p:txBody>
          <a:bodyPr/>
          <a:lstStyle/>
          <a:p>
            <a:fld id="{3CD03B31-D948-407A-B5F4-2422F30ED5F0}" type="slidenum">
              <a:rPr lang="en-US" smtClean="0"/>
              <a:t>‹#›</a:t>
            </a:fld>
            <a:endParaRPr lang="en-US"/>
          </a:p>
        </p:txBody>
      </p:sp>
    </p:spTree>
    <p:extLst>
      <p:ext uri="{BB962C8B-B14F-4D97-AF65-F5344CB8AC3E}">
        <p14:creationId xmlns:p14="http://schemas.microsoft.com/office/powerpoint/2010/main" val="715855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2917-7D86-64BE-49AC-985AD0591D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26D8C8-A4A9-5781-5CE5-41550F67CF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1A0249-E11F-3472-F142-B894309DA9B4}"/>
              </a:ext>
            </a:extLst>
          </p:cNvPr>
          <p:cNvSpPr>
            <a:spLocks noGrp="1"/>
          </p:cNvSpPr>
          <p:nvPr>
            <p:ph type="dt" sz="half" idx="10"/>
          </p:nvPr>
        </p:nvSpPr>
        <p:spPr/>
        <p:txBody>
          <a:bodyPr/>
          <a:lstStyle/>
          <a:p>
            <a:fld id="{DBB04876-C43F-4471-B3D9-7EC0AD29DE8F}" type="datetimeFigureOut">
              <a:rPr lang="en-US" smtClean="0"/>
              <a:t>7/29/2022</a:t>
            </a:fld>
            <a:endParaRPr lang="en-US"/>
          </a:p>
        </p:txBody>
      </p:sp>
      <p:sp>
        <p:nvSpPr>
          <p:cNvPr id="5" name="Footer Placeholder 4">
            <a:extLst>
              <a:ext uri="{FF2B5EF4-FFF2-40B4-BE49-F238E27FC236}">
                <a16:creationId xmlns:a16="http://schemas.microsoft.com/office/drawing/2014/main" id="{007A2048-C232-0BD0-4847-7BBEA56E94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FFD1EA-C405-55BC-356B-064F1C6782A1}"/>
              </a:ext>
            </a:extLst>
          </p:cNvPr>
          <p:cNvSpPr>
            <a:spLocks noGrp="1"/>
          </p:cNvSpPr>
          <p:nvPr>
            <p:ph type="sldNum" sz="quarter" idx="12"/>
          </p:nvPr>
        </p:nvSpPr>
        <p:spPr/>
        <p:txBody>
          <a:bodyPr/>
          <a:lstStyle/>
          <a:p>
            <a:fld id="{3CD03B31-D948-407A-B5F4-2422F30ED5F0}" type="slidenum">
              <a:rPr lang="en-US" smtClean="0"/>
              <a:t>‹#›</a:t>
            </a:fld>
            <a:endParaRPr lang="en-US"/>
          </a:p>
        </p:txBody>
      </p:sp>
    </p:spTree>
    <p:extLst>
      <p:ext uri="{BB962C8B-B14F-4D97-AF65-F5344CB8AC3E}">
        <p14:creationId xmlns:p14="http://schemas.microsoft.com/office/powerpoint/2010/main" val="1037948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EF09-182C-75A4-2251-CAEA0FAFA4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C2ACBB-5C59-4723-0989-45E4643054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395479-E489-912A-AE66-B49F1B6663BE}"/>
              </a:ext>
            </a:extLst>
          </p:cNvPr>
          <p:cNvSpPr>
            <a:spLocks noGrp="1"/>
          </p:cNvSpPr>
          <p:nvPr>
            <p:ph type="dt" sz="half" idx="10"/>
          </p:nvPr>
        </p:nvSpPr>
        <p:spPr/>
        <p:txBody>
          <a:bodyPr/>
          <a:lstStyle/>
          <a:p>
            <a:fld id="{DBB04876-C43F-4471-B3D9-7EC0AD29DE8F}" type="datetimeFigureOut">
              <a:rPr lang="en-US" smtClean="0"/>
              <a:t>7/29/2022</a:t>
            </a:fld>
            <a:endParaRPr lang="en-US"/>
          </a:p>
        </p:txBody>
      </p:sp>
      <p:sp>
        <p:nvSpPr>
          <p:cNvPr id="5" name="Footer Placeholder 4">
            <a:extLst>
              <a:ext uri="{FF2B5EF4-FFF2-40B4-BE49-F238E27FC236}">
                <a16:creationId xmlns:a16="http://schemas.microsoft.com/office/drawing/2014/main" id="{1CC6BF31-E86B-BE4D-84CD-414D3B010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059258-80DA-09AD-DAFA-DCE7C09A8DCA}"/>
              </a:ext>
            </a:extLst>
          </p:cNvPr>
          <p:cNvSpPr>
            <a:spLocks noGrp="1"/>
          </p:cNvSpPr>
          <p:nvPr>
            <p:ph type="sldNum" sz="quarter" idx="12"/>
          </p:nvPr>
        </p:nvSpPr>
        <p:spPr/>
        <p:txBody>
          <a:bodyPr/>
          <a:lstStyle/>
          <a:p>
            <a:fld id="{3CD03B31-D948-407A-B5F4-2422F30ED5F0}" type="slidenum">
              <a:rPr lang="en-US" smtClean="0"/>
              <a:t>‹#›</a:t>
            </a:fld>
            <a:endParaRPr lang="en-US"/>
          </a:p>
        </p:txBody>
      </p:sp>
    </p:spTree>
    <p:extLst>
      <p:ext uri="{BB962C8B-B14F-4D97-AF65-F5344CB8AC3E}">
        <p14:creationId xmlns:p14="http://schemas.microsoft.com/office/powerpoint/2010/main" val="1434060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9A81-AF9E-06F8-EBBE-B6ACCD1583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59FA1C-1529-EBD0-F80B-260282F8AF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E1A5A-38C1-0B47-D693-4392AB8400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0D9E28-7604-2FEE-5EA1-50724FBB3E2F}"/>
              </a:ext>
            </a:extLst>
          </p:cNvPr>
          <p:cNvSpPr>
            <a:spLocks noGrp="1"/>
          </p:cNvSpPr>
          <p:nvPr>
            <p:ph type="dt" sz="half" idx="10"/>
          </p:nvPr>
        </p:nvSpPr>
        <p:spPr/>
        <p:txBody>
          <a:bodyPr/>
          <a:lstStyle/>
          <a:p>
            <a:fld id="{DBB04876-C43F-4471-B3D9-7EC0AD29DE8F}" type="datetimeFigureOut">
              <a:rPr lang="en-US" smtClean="0"/>
              <a:t>7/29/2022</a:t>
            </a:fld>
            <a:endParaRPr lang="en-US"/>
          </a:p>
        </p:txBody>
      </p:sp>
      <p:sp>
        <p:nvSpPr>
          <p:cNvPr id="6" name="Footer Placeholder 5">
            <a:extLst>
              <a:ext uri="{FF2B5EF4-FFF2-40B4-BE49-F238E27FC236}">
                <a16:creationId xmlns:a16="http://schemas.microsoft.com/office/drawing/2014/main" id="{3E201EDC-9080-85C9-094D-B08FDE5B1D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77C66D-6EA2-A51A-D0E9-FE87E4ABE9B7}"/>
              </a:ext>
            </a:extLst>
          </p:cNvPr>
          <p:cNvSpPr>
            <a:spLocks noGrp="1"/>
          </p:cNvSpPr>
          <p:nvPr>
            <p:ph type="sldNum" sz="quarter" idx="12"/>
          </p:nvPr>
        </p:nvSpPr>
        <p:spPr/>
        <p:txBody>
          <a:bodyPr/>
          <a:lstStyle/>
          <a:p>
            <a:fld id="{3CD03B31-D948-407A-B5F4-2422F30ED5F0}" type="slidenum">
              <a:rPr lang="en-US" smtClean="0"/>
              <a:t>‹#›</a:t>
            </a:fld>
            <a:endParaRPr lang="en-US"/>
          </a:p>
        </p:txBody>
      </p:sp>
    </p:spTree>
    <p:extLst>
      <p:ext uri="{BB962C8B-B14F-4D97-AF65-F5344CB8AC3E}">
        <p14:creationId xmlns:p14="http://schemas.microsoft.com/office/powerpoint/2010/main" val="3091578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5DA3C-A24E-4291-0528-981DE064AE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0FBD5A-779B-B27B-8906-019B6AAE7E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A89E40-2AC1-C138-90FF-38B60A431D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906AFF-7832-A9B6-0870-2C1E41C2F0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085DB0-59DC-6B19-2CF7-E3AC9F7A75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96F878-FFEC-4F5A-184A-F06D5B5FA641}"/>
              </a:ext>
            </a:extLst>
          </p:cNvPr>
          <p:cNvSpPr>
            <a:spLocks noGrp="1"/>
          </p:cNvSpPr>
          <p:nvPr>
            <p:ph type="dt" sz="half" idx="10"/>
          </p:nvPr>
        </p:nvSpPr>
        <p:spPr/>
        <p:txBody>
          <a:bodyPr/>
          <a:lstStyle/>
          <a:p>
            <a:fld id="{DBB04876-C43F-4471-B3D9-7EC0AD29DE8F}" type="datetimeFigureOut">
              <a:rPr lang="en-US" smtClean="0"/>
              <a:t>7/29/2022</a:t>
            </a:fld>
            <a:endParaRPr lang="en-US"/>
          </a:p>
        </p:txBody>
      </p:sp>
      <p:sp>
        <p:nvSpPr>
          <p:cNvPr id="8" name="Footer Placeholder 7">
            <a:extLst>
              <a:ext uri="{FF2B5EF4-FFF2-40B4-BE49-F238E27FC236}">
                <a16:creationId xmlns:a16="http://schemas.microsoft.com/office/drawing/2014/main" id="{1F3D70F8-5B52-2802-7AB2-4D5046B491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F63FCF-DA48-4EAF-66C9-322AE7AB86E2}"/>
              </a:ext>
            </a:extLst>
          </p:cNvPr>
          <p:cNvSpPr>
            <a:spLocks noGrp="1"/>
          </p:cNvSpPr>
          <p:nvPr>
            <p:ph type="sldNum" sz="quarter" idx="12"/>
          </p:nvPr>
        </p:nvSpPr>
        <p:spPr/>
        <p:txBody>
          <a:bodyPr/>
          <a:lstStyle/>
          <a:p>
            <a:fld id="{3CD03B31-D948-407A-B5F4-2422F30ED5F0}" type="slidenum">
              <a:rPr lang="en-US" smtClean="0"/>
              <a:t>‹#›</a:t>
            </a:fld>
            <a:endParaRPr lang="en-US"/>
          </a:p>
        </p:txBody>
      </p:sp>
    </p:spTree>
    <p:extLst>
      <p:ext uri="{BB962C8B-B14F-4D97-AF65-F5344CB8AC3E}">
        <p14:creationId xmlns:p14="http://schemas.microsoft.com/office/powerpoint/2010/main" val="523751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741E-F5A2-E70E-5038-61F7BCCDD2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C53053-7A6F-7933-D4CC-0A28CA22AD0C}"/>
              </a:ext>
            </a:extLst>
          </p:cNvPr>
          <p:cNvSpPr>
            <a:spLocks noGrp="1"/>
          </p:cNvSpPr>
          <p:nvPr>
            <p:ph type="dt" sz="half" idx="10"/>
          </p:nvPr>
        </p:nvSpPr>
        <p:spPr/>
        <p:txBody>
          <a:bodyPr/>
          <a:lstStyle/>
          <a:p>
            <a:fld id="{DBB04876-C43F-4471-B3D9-7EC0AD29DE8F}" type="datetimeFigureOut">
              <a:rPr lang="en-US" smtClean="0"/>
              <a:t>7/29/2022</a:t>
            </a:fld>
            <a:endParaRPr lang="en-US"/>
          </a:p>
        </p:txBody>
      </p:sp>
      <p:sp>
        <p:nvSpPr>
          <p:cNvPr id="4" name="Footer Placeholder 3">
            <a:extLst>
              <a:ext uri="{FF2B5EF4-FFF2-40B4-BE49-F238E27FC236}">
                <a16:creationId xmlns:a16="http://schemas.microsoft.com/office/drawing/2014/main" id="{AD4AE35C-8D7A-277E-D9F0-627B7B3C41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4C86C4-083D-0AA9-E4E5-EA5C24C7E998}"/>
              </a:ext>
            </a:extLst>
          </p:cNvPr>
          <p:cNvSpPr>
            <a:spLocks noGrp="1"/>
          </p:cNvSpPr>
          <p:nvPr>
            <p:ph type="sldNum" sz="quarter" idx="12"/>
          </p:nvPr>
        </p:nvSpPr>
        <p:spPr/>
        <p:txBody>
          <a:bodyPr/>
          <a:lstStyle/>
          <a:p>
            <a:fld id="{3CD03B31-D948-407A-B5F4-2422F30ED5F0}" type="slidenum">
              <a:rPr lang="en-US" smtClean="0"/>
              <a:t>‹#›</a:t>
            </a:fld>
            <a:endParaRPr lang="en-US"/>
          </a:p>
        </p:txBody>
      </p:sp>
    </p:spTree>
    <p:extLst>
      <p:ext uri="{BB962C8B-B14F-4D97-AF65-F5344CB8AC3E}">
        <p14:creationId xmlns:p14="http://schemas.microsoft.com/office/powerpoint/2010/main" val="115841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D5EA4E-CBDB-2046-F18A-A6AA1D2C861B}"/>
              </a:ext>
            </a:extLst>
          </p:cNvPr>
          <p:cNvSpPr>
            <a:spLocks noGrp="1"/>
          </p:cNvSpPr>
          <p:nvPr>
            <p:ph type="dt" sz="half" idx="10"/>
          </p:nvPr>
        </p:nvSpPr>
        <p:spPr/>
        <p:txBody>
          <a:bodyPr/>
          <a:lstStyle/>
          <a:p>
            <a:fld id="{DBB04876-C43F-4471-B3D9-7EC0AD29DE8F}" type="datetimeFigureOut">
              <a:rPr lang="en-US" smtClean="0"/>
              <a:t>7/29/2022</a:t>
            </a:fld>
            <a:endParaRPr lang="en-US"/>
          </a:p>
        </p:txBody>
      </p:sp>
      <p:sp>
        <p:nvSpPr>
          <p:cNvPr id="3" name="Footer Placeholder 2">
            <a:extLst>
              <a:ext uri="{FF2B5EF4-FFF2-40B4-BE49-F238E27FC236}">
                <a16:creationId xmlns:a16="http://schemas.microsoft.com/office/drawing/2014/main" id="{4B641DF7-0D5D-7441-B8F2-5BC162D733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F3E62A-73F3-27FB-8283-F5C432E56C5B}"/>
              </a:ext>
            </a:extLst>
          </p:cNvPr>
          <p:cNvSpPr>
            <a:spLocks noGrp="1"/>
          </p:cNvSpPr>
          <p:nvPr>
            <p:ph type="sldNum" sz="quarter" idx="12"/>
          </p:nvPr>
        </p:nvSpPr>
        <p:spPr/>
        <p:txBody>
          <a:bodyPr/>
          <a:lstStyle/>
          <a:p>
            <a:fld id="{3CD03B31-D948-407A-B5F4-2422F30ED5F0}" type="slidenum">
              <a:rPr lang="en-US" smtClean="0"/>
              <a:t>‹#›</a:t>
            </a:fld>
            <a:endParaRPr lang="en-US"/>
          </a:p>
        </p:txBody>
      </p:sp>
    </p:spTree>
    <p:extLst>
      <p:ext uri="{BB962C8B-B14F-4D97-AF65-F5344CB8AC3E}">
        <p14:creationId xmlns:p14="http://schemas.microsoft.com/office/powerpoint/2010/main" val="4101648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E5FE7-03CD-58E5-0AA6-A888F73A7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45594D-9853-24F8-5EFD-C34BAE266D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8FA5B6-3D5E-76DD-E1CC-F998AB5E18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33F3A7-9D1E-5DCF-5D3E-CA88CFB432F8}"/>
              </a:ext>
            </a:extLst>
          </p:cNvPr>
          <p:cNvSpPr>
            <a:spLocks noGrp="1"/>
          </p:cNvSpPr>
          <p:nvPr>
            <p:ph type="dt" sz="half" idx="10"/>
          </p:nvPr>
        </p:nvSpPr>
        <p:spPr/>
        <p:txBody>
          <a:bodyPr/>
          <a:lstStyle/>
          <a:p>
            <a:fld id="{DBB04876-C43F-4471-B3D9-7EC0AD29DE8F}" type="datetimeFigureOut">
              <a:rPr lang="en-US" smtClean="0"/>
              <a:t>7/29/2022</a:t>
            </a:fld>
            <a:endParaRPr lang="en-US"/>
          </a:p>
        </p:txBody>
      </p:sp>
      <p:sp>
        <p:nvSpPr>
          <p:cNvPr id="6" name="Footer Placeholder 5">
            <a:extLst>
              <a:ext uri="{FF2B5EF4-FFF2-40B4-BE49-F238E27FC236}">
                <a16:creationId xmlns:a16="http://schemas.microsoft.com/office/drawing/2014/main" id="{94591BFF-DAA0-BE11-F760-6383C849C6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326A19-5BBE-92E2-F08D-2B0BF788C47B}"/>
              </a:ext>
            </a:extLst>
          </p:cNvPr>
          <p:cNvSpPr>
            <a:spLocks noGrp="1"/>
          </p:cNvSpPr>
          <p:nvPr>
            <p:ph type="sldNum" sz="quarter" idx="12"/>
          </p:nvPr>
        </p:nvSpPr>
        <p:spPr/>
        <p:txBody>
          <a:bodyPr/>
          <a:lstStyle/>
          <a:p>
            <a:fld id="{3CD03B31-D948-407A-B5F4-2422F30ED5F0}" type="slidenum">
              <a:rPr lang="en-US" smtClean="0"/>
              <a:t>‹#›</a:t>
            </a:fld>
            <a:endParaRPr lang="en-US"/>
          </a:p>
        </p:txBody>
      </p:sp>
    </p:spTree>
    <p:extLst>
      <p:ext uri="{BB962C8B-B14F-4D97-AF65-F5344CB8AC3E}">
        <p14:creationId xmlns:p14="http://schemas.microsoft.com/office/powerpoint/2010/main" val="2452284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F8403-37F2-D345-6B97-58D2F76124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2044C0-12B4-4022-3CDA-DDB7E9E929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D490FE1-0D4E-CFAA-C859-B31A3EC6FE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C88533-2924-C639-2140-A16ED9FEF6E2}"/>
              </a:ext>
            </a:extLst>
          </p:cNvPr>
          <p:cNvSpPr>
            <a:spLocks noGrp="1"/>
          </p:cNvSpPr>
          <p:nvPr>
            <p:ph type="dt" sz="half" idx="10"/>
          </p:nvPr>
        </p:nvSpPr>
        <p:spPr/>
        <p:txBody>
          <a:bodyPr/>
          <a:lstStyle/>
          <a:p>
            <a:fld id="{DBB04876-C43F-4471-B3D9-7EC0AD29DE8F}" type="datetimeFigureOut">
              <a:rPr lang="en-US" smtClean="0"/>
              <a:t>7/29/2022</a:t>
            </a:fld>
            <a:endParaRPr lang="en-US"/>
          </a:p>
        </p:txBody>
      </p:sp>
      <p:sp>
        <p:nvSpPr>
          <p:cNvPr id="6" name="Footer Placeholder 5">
            <a:extLst>
              <a:ext uri="{FF2B5EF4-FFF2-40B4-BE49-F238E27FC236}">
                <a16:creationId xmlns:a16="http://schemas.microsoft.com/office/drawing/2014/main" id="{2013FB96-A17E-875E-BF0D-A823FD45D5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61F582-46F2-970E-6004-5704E67F3E10}"/>
              </a:ext>
            </a:extLst>
          </p:cNvPr>
          <p:cNvSpPr>
            <a:spLocks noGrp="1"/>
          </p:cNvSpPr>
          <p:nvPr>
            <p:ph type="sldNum" sz="quarter" idx="12"/>
          </p:nvPr>
        </p:nvSpPr>
        <p:spPr/>
        <p:txBody>
          <a:bodyPr/>
          <a:lstStyle/>
          <a:p>
            <a:fld id="{3CD03B31-D948-407A-B5F4-2422F30ED5F0}" type="slidenum">
              <a:rPr lang="en-US" smtClean="0"/>
              <a:t>‹#›</a:t>
            </a:fld>
            <a:endParaRPr lang="en-US"/>
          </a:p>
        </p:txBody>
      </p:sp>
    </p:spTree>
    <p:extLst>
      <p:ext uri="{BB962C8B-B14F-4D97-AF65-F5344CB8AC3E}">
        <p14:creationId xmlns:p14="http://schemas.microsoft.com/office/powerpoint/2010/main" val="3343843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314D6F-DFBB-D6B6-DEF4-1D6A003686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B8E4D9-E827-7A7F-1EE2-EE35EE557E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50321C-3A9F-F652-6E22-19A4FB0D46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04876-C43F-4471-B3D9-7EC0AD29DE8F}" type="datetimeFigureOut">
              <a:rPr lang="en-US" smtClean="0"/>
              <a:t>7/29/2022</a:t>
            </a:fld>
            <a:endParaRPr lang="en-US"/>
          </a:p>
        </p:txBody>
      </p:sp>
      <p:sp>
        <p:nvSpPr>
          <p:cNvPr id="5" name="Footer Placeholder 4">
            <a:extLst>
              <a:ext uri="{FF2B5EF4-FFF2-40B4-BE49-F238E27FC236}">
                <a16:creationId xmlns:a16="http://schemas.microsoft.com/office/drawing/2014/main" id="{2E31998C-3C70-848D-623D-FA6071B554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282E56-8D94-0B48-84B1-A5379A463A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D03B31-D948-407A-B5F4-2422F30ED5F0}" type="slidenum">
              <a:rPr lang="en-US" smtClean="0"/>
              <a:t>‹#›</a:t>
            </a:fld>
            <a:endParaRPr lang="en-US"/>
          </a:p>
        </p:txBody>
      </p:sp>
    </p:spTree>
    <p:extLst>
      <p:ext uri="{BB962C8B-B14F-4D97-AF65-F5344CB8AC3E}">
        <p14:creationId xmlns:p14="http://schemas.microsoft.com/office/powerpoint/2010/main" val="1535889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esearchgate.net/publication/346412647_E-retail_factors_for_customer_activation_and_retention_An_empirical_study_from_Indian_e-commerce_customer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4A40D-6511-AC25-3926-ECB23A10B539}"/>
              </a:ext>
            </a:extLst>
          </p:cNvPr>
          <p:cNvSpPr>
            <a:spLocks noGrp="1"/>
          </p:cNvSpPr>
          <p:nvPr>
            <p:ph type="ctrTitle"/>
          </p:nvPr>
        </p:nvSpPr>
        <p:spPr/>
        <p:txBody>
          <a:bodyPr/>
          <a:lstStyle/>
          <a:p>
            <a:r>
              <a:rPr lang="en-US" sz="1800" b="0" u="none" strike="noStrike"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hlinkClick r:id="rId3"/>
              </a:rPr>
              <a:t>E-retail factors for customer activation and retention: A case study from Indian e-commerce customers</a:t>
            </a:r>
            <a:r>
              <a:rPr lang="en-US" sz="1800" b="1" u="none" strike="noStrike"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 </a:t>
            </a:r>
            <a:br>
              <a:rPr lang="en-US" sz="1800" b="1" u="sng"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3192CAC0-3DE8-23C4-C21C-CAE15D03B3B3}"/>
              </a:ext>
            </a:extLst>
          </p:cNvPr>
          <p:cNvSpPr>
            <a:spLocks noGrp="1"/>
          </p:cNvSpPr>
          <p:nvPr>
            <p:ph type="subTitle" idx="1"/>
          </p:nvPr>
        </p:nvSpPr>
        <p:spPr/>
        <p:txBody>
          <a:bodyPr>
            <a:normAutofit lnSpcReduction="10000"/>
          </a:bodyPr>
          <a:lstStyle/>
          <a:p>
            <a:r>
              <a:rPr lang="en-US" dirty="0"/>
              <a:t>Submitted By:</a:t>
            </a:r>
          </a:p>
          <a:p>
            <a:r>
              <a:rPr lang="en-US" dirty="0"/>
              <a:t>Deepak </a:t>
            </a:r>
            <a:r>
              <a:rPr lang="en-US" dirty="0" err="1"/>
              <a:t>Papneja</a:t>
            </a:r>
            <a:endParaRPr lang="en-US" dirty="0"/>
          </a:p>
          <a:p>
            <a:r>
              <a:rPr lang="en-US" dirty="0"/>
              <a:t>Internship 28</a:t>
            </a:r>
          </a:p>
          <a:p>
            <a:r>
              <a:rPr lang="en-US" dirty="0"/>
              <a:t>9464281077</a:t>
            </a:r>
          </a:p>
        </p:txBody>
      </p:sp>
    </p:spTree>
    <p:extLst>
      <p:ext uri="{BB962C8B-B14F-4D97-AF65-F5344CB8AC3E}">
        <p14:creationId xmlns:p14="http://schemas.microsoft.com/office/powerpoint/2010/main" val="858356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211DF6-A31C-207D-9BAE-E07C5ABB7554}"/>
              </a:ext>
            </a:extLst>
          </p:cNvPr>
          <p:cNvSpPr>
            <a:spLocks noChangeArrowheads="1"/>
          </p:cNvSpPr>
          <p:nvPr/>
        </p:nvSpPr>
        <p:spPr bwMode="auto">
          <a:xfrm>
            <a:off x="487017" y="354065"/>
            <a:ext cx="9564646"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Column2: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2 how old are you?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count values are 31-40 years 81 21-30 years 79 41-50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yaers</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70 Less than 20 years 20 51 years and above 19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2 how old are you? ,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31-40 years is : 30.11 %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43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4754" name="Picture 2">
            <a:extLst>
              <a:ext uri="{FF2B5EF4-FFF2-40B4-BE49-F238E27FC236}">
                <a16:creationId xmlns:a16="http://schemas.microsoft.com/office/drawing/2014/main" id="{CFE6EC99-5017-0ABB-2B3A-988B354E1C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610" y="2131695"/>
            <a:ext cx="3114675"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537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7">
            <a:extLst>
              <a:ext uri="{FF2B5EF4-FFF2-40B4-BE49-F238E27FC236}">
                <a16:creationId xmlns:a16="http://schemas.microsoft.com/office/drawing/2014/main" id="{E03D7A61-0DCD-D774-2735-670C3853CE20}"/>
              </a:ext>
            </a:extLst>
          </p:cNvPr>
          <p:cNvSpPr>
            <a:spLocks noChangeArrowheads="1"/>
          </p:cNvSpPr>
          <p:nvPr/>
        </p:nvSpPr>
        <p:spPr bwMode="auto">
          <a:xfrm>
            <a:off x="394516" y="186201"/>
            <a:ext cx="6097656" cy="45550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Column3: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3 which city do you shop online from?,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Delhi 58 Greater Noida 43 Noida 40 Bangalore 37 Karnal 27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Solan 18 Ghaziabad 18 Gurgaon 12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Merrut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9 Moradabad 5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Bulandshahr</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3 which city do you shop online from?,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Delhi is : 21.56 %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26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66" name="Picture 18">
            <a:extLst>
              <a:ext uri="{FF2B5EF4-FFF2-40B4-BE49-F238E27FC236}">
                <a16:creationId xmlns:a16="http://schemas.microsoft.com/office/drawing/2014/main" id="{81E2A81F-6DC1-BAFF-D69A-42D3295735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305" y="1735937"/>
            <a:ext cx="3114675" cy="359092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E9558E78-3536-2D64-60C7-C3AC56F12059}"/>
              </a:ext>
            </a:extLst>
          </p:cNvPr>
          <p:cNvSpPr txBox="1"/>
          <p:nvPr/>
        </p:nvSpPr>
        <p:spPr>
          <a:xfrm>
            <a:off x="6094344" y="4669520"/>
            <a:ext cx="6097656" cy="2031325"/>
          </a:xfrm>
          <a:prstGeom prst="rect">
            <a:avLst/>
          </a:prstGeom>
          <a:noFill/>
        </p:spPr>
        <p:txBody>
          <a:bodyPr wrap="square">
            <a:spAutoFit/>
          </a:bodyPr>
          <a:lstStyle/>
          <a:p>
            <a:r>
              <a:rPr lang="en-US" dirty="0"/>
              <a:t>it's clear that almost 21% of whole customers come from </a:t>
            </a:r>
            <a:r>
              <a:rPr lang="en-US" dirty="0" err="1"/>
              <a:t>delhi</a:t>
            </a:r>
            <a:r>
              <a:rPr lang="en-US" dirty="0"/>
              <a:t>. more, precisely, if we talk about particular </a:t>
            </a:r>
            <a:r>
              <a:rPr lang="en-US" dirty="0" err="1"/>
              <a:t>ncr</a:t>
            </a:r>
            <a:r>
              <a:rPr lang="en-US" dirty="0"/>
              <a:t>, then almost 42% customers come from </a:t>
            </a:r>
            <a:r>
              <a:rPr lang="en-US" dirty="0" err="1"/>
              <a:t>ncr</a:t>
            </a:r>
            <a:r>
              <a:rPr lang="en-US" dirty="0"/>
              <a:t> regions. and if we talk about metro cities like </a:t>
            </a:r>
            <a:r>
              <a:rPr lang="en-US" dirty="0" err="1"/>
              <a:t>delhi</a:t>
            </a:r>
            <a:r>
              <a:rPr lang="en-US" dirty="0"/>
              <a:t> and </a:t>
            </a:r>
            <a:r>
              <a:rPr lang="en-US" dirty="0" err="1"/>
              <a:t>bangalore</a:t>
            </a:r>
            <a:r>
              <a:rPr lang="en-US" dirty="0"/>
              <a:t>, more than 35% (means one-third) customers come from metro cities region. so, the companies should take this thing in mind while making some offers or strategies for these regions.</a:t>
            </a:r>
          </a:p>
        </p:txBody>
      </p:sp>
    </p:spTree>
    <p:extLst>
      <p:ext uri="{BB962C8B-B14F-4D97-AF65-F5344CB8AC3E}">
        <p14:creationId xmlns:p14="http://schemas.microsoft.com/office/powerpoint/2010/main" val="850670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972536-10C1-C358-E6E7-078EC475CBED}"/>
              </a:ext>
            </a:extLst>
          </p:cNvPr>
          <p:cNvSpPr>
            <a:spLocks noChangeArrowheads="1"/>
          </p:cNvSpPr>
          <p:nvPr/>
        </p:nvSpPr>
        <p:spPr bwMode="auto">
          <a:xfrm>
            <a:off x="685801" y="696119"/>
            <a:ext cx="10960836" cy="42627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Column 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4 what is the pin code of where you shop online from?,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201308 38 132001 19 201310 18 110044 16 250001 9 173229 9 173212 9 560010 8 132036 8 122018 8 560037 8 110008 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110011 7 201306 7 110014 6 110018 6 201305 5 201008 5 201009 5 201312 5 244001 5 530068 5 122009 4 201001 4 560003 4 201304 4 110009 4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201303 4 560002 4 560018 4 110042 4 110030 4 201005 4 110039 4 560013 3 203001 2 203202 1 560001 1 203207 1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4 what is the pin code of where you shop online from?,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201308 is : 14.13 %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07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4" name="Picture 2">
            <a:extLst>
              <a:ext uri="{FF2B5EF4-FFF2-40B4-BE49-F238E27FC236}">
                <a16:creationId xmlns:a16="http://schemas.microsoft.com/office/drawing/2014/main" id="{1BE186C3-AF92-EA7C-0193-FA086098C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4490" y="2971800"/>
            <a:ext cx="3124200"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005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1E0F03-5F8B-E50A-5C36-6185FA6D14AD}"/>
              </a:ext>
            </a:extLst>
          </p:cNvPr>
          <p:cNvSpPr>
            <a:spLocks noChangeArrowheads="1"/>
          </p:cNvSpPr>
          <p:nvPr/>
        </p:nvSpPr>
        <p:spPr bwMode="auto">
          <a:xfrm>
            <a:off x="516836" y="592475"/>
            <a:ext cx="7451770" cy="44165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dirty="0">
                <a:ln>
                  <a:noFill/>
                </a:ln>
                <a:effectLst/>
                <a:latin typeface="Courier New" panose="02070309020205020404" pitchFamily="49" charset="0"/>
                <a:cs typeface="Courier New" panose="02070309020205020404" pitchFamily="49" charset="0"/>
              </a:rPr>
              <a:t>COLUMN 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5 since how long you are shopping online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Above 4 years 98 2-3 years 65 3-4 years 47 Less than 1 year 43 1-2 years 16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5 since how long you are shopping online ?,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Above 4 years is : 36.43 %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33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8" name="Picture 2">
            <a:extLst>
              <a:ext uri="{FF2B5EF4-FFF2-40B4-BE49-F238E27FC236}">
                <a16:creationId xmlns:a16="http://schemas.microsoft.com/office/drawing/2014/main" id="{DAD2752D-77A7-48E2-BFB4-6E0D8A7FB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570" y="3088640"/>
            <a:ext cx="3171825" cy="37052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D38D715-9183-20C1-67D0-4DAA01BF8863}"/>
              </a:ext>
            </a:extLst>
          </p:cNvPr>
          <p:cNvSpPr txBox="1"/>
          <p:nvPr/>
        </p:nvSpPr>
        <p:spPr>
          <a:xfrm>
            <a:off x="6094344" y="5799339"/>
            <a:ext cx="6097656" cy="646331"/>
          </a:xfrm>
          <a:prstGeom prst="rect">
            <a:avLst/>
          </a:prstGeom>
          <a:noFill/>
        </p:spPr>
        <p:txBody>
          <a:bodyPr wrap="square">
            <a:spAutoFit/>
          </a:bodyPr>
          <a:lstStyle/>
          <a:p>
            <a:r>
              <a:rPr lang="en-US" b="0" i="0" dirty="0">
                <a:solidFill>
                  <a:srgbClr val="000000"/>
                </a:solidFill>
                <a:effectLst/>
                <a:latin typeface="Helvetica Neue"/>
              </a:rPr>
              <a:t>it means more than 36% customers are shopping online for more than 4 years.</a:t>
            </a:r>
            <a:endParaRPr lang="en-US" dirty="0"/>
          </a:p>
        </p:txBody>
      </p:sp>
    </p:spTree>
    <p:extLst>
      <p:ext uri="{BB962C8B-B14F-4D97-AF65-F5344CB8AC3E}">
        <p14:creationId xmlns:p14="http://schemas.microsoft.com/office/powerpoint/2010/main" val="3321828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69BC93-E985-CA44-2C9C-AA0556956F66}"/>
              </a:ext>
            </a:extLst>
          </p:cNvPr>
          <p:cNvSpPr>
            <a:spLocks noChangeArrowheads="1"/>
          </p:cNvSpPr>
          <p:nvPr/>
        </p:nvSpPr>
        <p:spPr bwMode="auto">
          <a:xfrm>
            <a:off x="278296" y="167735"/>
            <a:ext cx="10647514" cy="521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COLUMN 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6 how many times you have made an online purchase in the past 1 year?,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Less than 10 times 114 31-40 times 63 41 times and above 47 11-20 times 29 21-30 times 10 42 times and above 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6 how many times you have made an online purchase in the past 1 year?,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Less than 10 times is : 42.38 %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43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00000"/>
                </a:solidFill>
                <a:effectLst/>
                <a:latin typeface="Helvetica Neu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2" name="Picture 2">
            <a:extLst>
              <a:ext uri="{FF2B5EF4-FFF2-40B4-BE49-F238E27FC236}">
                <a16:creationId xmlns:a16="http://schemas.microsoft.com/office/drawing/2014/main" id="{D94E57FA-903B-B0F9-932F-10D0CC4AD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800" y="2481262"/>
            <a:ext cx="3629025" cy="38671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1AAB053-7ABB-A11A-3E19-FEDD9BFEEC9F}"/>
              </a:ext>
            </a:extLst>
          </p:cNvPr>
          <p:cNvSpPr txBox="1"/>
          <p:nvPr/>
        </p:nvSpPr>
        <p:spPr>
          <a:xfrm>
            <a:off x="5602053" y="5384548"/>
            <a:ext cx="6097656" cy="646331"/>
          </a:xfrm>
          <a:prstGeom prst="rect">
            <a:avLst/>
          </a:prstGeom>
          <a:noFill/>
        </p:spPr>
        <p:txBody>
          <a:bodyPr wrap="square">
            <a:spAutoFit/>
          </a:bodyPr>
          <a:lstStyle/>
          <a:p>
            <a:r>
              <a:rPr lang="en-US" b="0" i="0" dirty="0">
                <a:solidFill>
                  <a:srgbClr val="000000"/>
                </a:solidFill>
                <a:effectLst/>
                <a:latin typeface="Helvetica Neue"/>
              </a:rPr>
              <a:t>43% customers have shopped online less than 10 times in last year.</a:t>
            </a:r>
            <a:endParaRPr lang="en-US" dirty="0"/>
          </a:p>
        </p:txBody>
      </p:sp>
    </p:spTree>
    <p:extLst>
      <p:ext uri="{BB962C8B-B14F-4D97-AF65-F5344CB8AC3E}">
        <p14:creationId xmlns:p14="http://schemas.microsoft.com/office/powerpoint/2010/main" val="4103729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6797D5E-4205-F9BC-A352-68AC10985E42}"/>
              </a:ext>
            </a:extLst>
          </p:cNvPr>
          <p:cNvSpPr>
            <a:spLocks noChangeArrowheads="1"/>
          </p:cNvSpPr>
          <p:nvPr/>
        </p:nvSpPr>
        <p:spPr bwMode="auto">
          <a:xfrm>
            <a:off x="132080" y="-82671"/>
            <a:ext cx="15616578" cy="497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u="sng" dirty="0">
                <a:solidFill>
                  <a:srgbClr val="000000"/>
                </a:solidFill>
                <a:latin typeface="Courier New" panose="02070309020205020404" pitchFamily="49" charset="0"/>
                <a:cs typeface="Courier New" panose="02070309020205020404" pitchFamily="49" charset="0"/>
              </a:rPr>
              <a:t>Column7</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u="sng"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7 how do you access the internet while shopping on-line?,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Mobile internet 142 Wi-Fi 76 Mobile Internet 47 Dial-up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7 how do you access the internet while shopping on-line?,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Mobile internet is : 52.79 %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29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so, 52% customers use mobile phone to access the internet while shopping.. it's a very good ratio. so, it means the online platforms should work to make their websites/apps to work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better on mobile phones as </a:t>
            </a:r>
            <a:r>
              <a:rPr kumimoji="0" lang="en-US" altLang="en-US" sz="1000" b="0" i="0" u="none" strike="noStrike" cap="none" normalizeH="0" baseline="0" dirty="0" err="1">
                <a:ln>
                  <a:noFill/>
                </a:ln>
                <a:solidFill>
                  <a:srgbClr val="000000"/>
                </a:solidFill>
                <a:effectLst/>
                <a:latin typeface="Helvetica Neue"/>
              </a:rPr>
              <a:t>mostlt</a:t>
            </a:r>
            <a:r>
              <a:rPr kumimoji="0" lang="en-US" altLang="en-US" sz="1000" b="0" i="0" u="none" strike="noStrike" cap="none" normalizeH="0" baseline="0" dirty="0">
                <a:ln>
                  <a:noFill/>
                </a:ln>
                <a:solidFill>
                  <a:srgbClr val="000000"/>
                </a:solidFill>
                <a:effectLst/>
                <a:latin typeface="Helvetica Neue"/>
              </a:rPr>
              <a:t> customers rely on this medium to reach them.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6" name="Picture 2">
            <a:extLst>
              <a:ext uri="{FF2B5EF4-FFF2-40B4-BE49-F238E27FC236}">
                <a16:creationId xmlns:a16="http://schemas.microsoft.com/office/drawing/2014/main" id="{722826FB-15CE-36F1-6AFF-4A2C83DB2E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6650" y="439737"/>
            <a:ext cx="3209925" cy="3638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141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73672B-1420-00FE-F96E-4B19181D7192}"/>
              </a:ext>
            </a:extLst>
          </p:cNvPr>
          <p:cNvSpPr>
            <a:spLocks noChangeArrowheads="1"/>
          </p:cNvSpPr>
          <p:nvPr/>
        </p:nvSpPr>
        <p:spPr bwMode="auto">
          <a:xfrm>
            <a:off x="298174" y="191335"/>
            <a:ext cx="7790183"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Column8</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8 which device do you use to access the online shopping?,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Smartphone 141 Laptop 86 Desktop 30 Tablet 12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8 which device do you use to access the online shopping?,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Smartphone is : 52.42 %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20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it's giving same interpretation as above column. again, 52% customers use smartphones to reach online platforms for shopping.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170" name="Picture 2">
            <a:extLst>
              <a:ext uri="{FF2B5EF4-FFF2-40B4-BE49-F238E27FC236}">
                <a16:creationId xmlns:a16="http://schemas.microsoft.com/office/drawing/2014/main" id="{6CEE2D13-E994-26C0-C8CC-9F6B44A99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8798" y="407946"/>
            <a:ext cx="321945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535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ED64A3-50F2-6E82-86E8-B7D125E8B33D}"/>
              </a:ext>
            </a:extLst>
          </p:cNvPr>
          <p:cNvSpPr>
            <a:spLocks noChangeArrowheads="1"/>
          </p:cNvSpPr>
          <p:nvPr/>
        </p:nvSpPr>
        <p:spPr bwMode="auto">
          <a:xfrm>
            <a:off x="99391" y="95756"/>
            <a:ext cx="13265441"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Column 9</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9 what is the screen size of your mobile device?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Others 134 5.5 inches 99 4.7 inches 29 5 inches 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9 what is the screen size of your mobile device?\t\t\t\t\t\t ,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Others is : 49.81 %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16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so, here, we can </a:t>
            </a:r>
            <a:r>
              <a:rPr kumimoji="0" lang="en-US" altLang="en-US" sz="1000" b="0" i="0" u="none" strike="noStrike" cap="none" normalizeH="0" baseline="0" dirty="0" err="1">
                <a:ln>
                  <a:noFill/>
                </a:ln>
                <a:solidFill>
                  <a:srgbClr val="000000"/>
                </a:solidFill>
                <a:effectLst/>
                <a:latin typeface="Helvetica Neue"/>
              </a:rPr>
              <a:t>analyse</a:t>
            </a:r>
            <a:r>
              <a:rPr kumimoji="0" lang="en-US" altLang="en-US" sz="1000" b="0" i="0" u="none" strike="noStrike" cap="none" normalizeH="0" baseline="0" dirty="0">
                <a:ln>
                  <a:noFill/>
                </a:ln>
                <a:solidFill>
                  <a:srgbClr val="000000"/>
                </a:solidFill>
                <a:effectLst/>
                <a:latin typeface="Helvetica Neue"/>
              </a:rPr>
              <a:t> that it's not certain that which </a:t>
            </a:r>
            <a:r>
              <a:rPr kumimoji="0" lang="en-US" altLang="en-US" sz="1000" b="0" i="0" u="none" strike="noStrike" cap="none" normalizeH="0" baseline="0" dirty="0" err="1">
                <a:ln>
                  <a:noFill/>
                </a:ln>
                <a:solidFill>
                  <a:srgbClr val="000000"/>
                </a:solidFill>
                <a:effectLst/>
                <a:latin typeface="Helvetica Neue"/>
              </a:rPr>
              <a:t>screensize</a:t>
            </a:r>
            <a:r>
              <a:rPr kumimoji="0" lang="en-US" altLang="en-US" sz="1000" b="0" i="0" u="none" strike="noStrike" cap="none" normalizeH="0" baseline="0" dirty="0">
                <a:ln>
                  <a:noFill/>
                </a:ln>
                <a:solidFill>
                  <a:srgbClr val="000000"/>
                </a:solidFill>
                <a:effectLst/>
                <a:latin typeface="Helvetica Neue"/>
              </a:rPr>
              <a:t> the customers use to </a:t>
            </a:r>
            <a:r>
              <a:rPr kumimoji="0" lang="en-US" altLang="en-US" sz="1000" b="0" i="0" u="none" strike="noStrike" cap="none" normalizeH="0" baseline="0" dirty="0" err="1">
                <a:ln>
                  <a:noFill/>
                </a:ln>
                <a:solidFill>
                  <a:srgbClr val="000000"/>
                </a:solidFill>
                <a:effectLst/>
                <a:latin typeface="Helvetica Neue"/>
              </a:rPr>
              <a:t>acces</a:t>
            </a:r>
            <a:r>
              <a:rPr kumimoji="0" lang="en-US" altLang="en-US" sz="1000" b="0" i="0" u="none" strike="noStrike" cap="none" normalizeH="0" baseline="0" dirty="0">
                <a:ln>
                  <a:noFill/>
                </a:ln>
                <a:solidFill>
                  <a:srgbClr val="000000"/>
                </a:solidFill>
                <a:effectLst/>
                <a:latin typeface="Helvetica Neue"/>
              </a:rPr>
              <a:t> the internet for online shopping. yet it can be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said that 5.5 inches is the single option with high number of </a:t>
            </a:r>
            <a:r>
              <a:rPr kumimoji="0" lang="en-US" altLang="en-US" sz="1000" b="0" i="0" u="none" strike="noStrike" cap="none" normalizeH="0" baseline="0" dirty="0" err="1">
                <a:ln>
                  <a:noFill/>
                </a:ln>
                <a:solidFill>
                  <a:srgbClr val="000000"/>
                </a:solidFill>
                <a:effectLst/>
                <a:latin typeface="Helvetica Neue"/>
              </a:rPr>
              <a:t>cusyomers</a:t>
            </a:r>
            <a:r>
              <a:rPr kumimoji="0" lang="en-US" altLang="en-US" sz="1000" b="0" i="0" u="none" strike="noStrike" cap="none" normalizeH="0" baseline="0" dirty="0">
                <a:ln>
                  <a:noFill/>
                </a:ln>
                <a:solidFill>
                  <a:srgbClr val="000000"/>
                </a:solidFill>
                <a:effectLst/>
                <a:latin typeface="Helvetica Neue"/>
              </a:rPr>
              <a:t> using them.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194" name="Picture 2">
            <a:extLst>
              <a:ext uri="{FF2B5EF4-FFF2-40B4-BE49-F238E27FC236}">
                <a16:creationId xmlns:a16="http://schemas.microsoft.com/office/drawing/2014/main" id="{5B706243-2351-12C4-38D1-D1AEE24161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5299" y="552740"/>
            <a:ext cx="3952875" cy="3438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65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579FBD-F761-79DF-E99B-27E31FBAF6E0}"/>
              </a:ext>
            </a:extLst>
          </p:cNvPr>
          <p:cNvSpPr>
            <a:spLocks noChangeArrowheads="1"/>
          </p:cNvSpPr>
          <p:nvPr/>
        </p:nvSpPr>
        <p:spPr bwMode="auto">
          <a:xfrm>
            <a:off x="1089498" y="509288"/>
            <a:ext cx="16735383"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Column10</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10 what is the operating system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os</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of your device?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count values are Window/windows Mobile 122 Android 85 IOS/Mac 62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10 what is the operating system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os</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of your device?\t\t\t\t ,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Window/windows Mobile is : 45.35 %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56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so, here, it's apparent that windows mobile is the first choice of the customers. yet android and </a:t>
            </a:r>
            <a:r>
              <a:rPr kumimoji="0" lang="en-US" altLang="en-US" sz="1000" b="0" i="0" u="none" strike="noStrike" cap="none" normalizeH="0" baseline="0" dirty="0" err="1">
                <a:ln>
                  <a:noFill/>
                </a:ln>
                <a:solidFill>
                  <a:srgbClr val="000000"/>
                </a:solidFill>
                <a:effectLst/>
                <a:latin typeface="Helvetica Neue"/>
              </a:rPr>
              <a:t>ios</a:t>
            </a:r>
            <a:r>
              <a:rPr kumimoji="0" lang="en-US" altLang="en-US" sz="1000" b="0" i="0" u="none" strike="noStrike" cap="none" normalizeH="0" baseline="0" dirty="0">
                <a:ln>
                  <a:noFill/>
                </a:ln>
                <a:solidFill>
                  <a:srgbClr val="000000"/>
                </a:solidFill>
                <a:effectLst/>
                <a:latin typeface="Helvetica Neue"/>
              </a:rPr>
              <a:t> are also having a good ratio of customers.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so, from this, we can make sure that the websites/apps of online </a:t>
            </a:r>
            <a:r>
              <a:rPr kumimoji="0" lang="en-US" altLang="en-US" sz="1000" b="0" i="0" u="none" strike="noStrike" cap="none" normalizeH="0" baseline="0" dirty="0" err="1">
                <a:ln>
                  <a:noFill/>
                </a:ln>
                <a:solidFill>
                  <a:srgbClr val="000000"/>
                </a:solidFill>
                <a:effectLst/>
                <a:latin typeface="Helvetica Neue"/>
              </a:rPr>
              <a:t>shooping</a:t>
            </a:r>
            <a:r>
              <a:rPr kumimoji="0" lang="en-US" altLang="en-US" sz="1000" b="0" i="0" u="none" strike="noStrike" cap="none" normalizeH="0" baseline="0" dirty="0">
                <a:ln>
                  <a:noFill/>
                </a:ln>
                <a:solidFill>
                  <a:srgbClr val="000000"/>
                </a:solidFill>
                <a:effectLst/>
                <a:latin typeface="Helvetica Neue"/>
              </a:rPr>
              <a:t> companies should be user friendly with all of the operating systems.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218" name="Picture 2">
            <a:extLst>
              <a:ext uri="{FF2B5EF4-FFF2-40B4-BE49-F238E27FC236}">
                <a16:creationId xmlns:a16="http://schemas.microsoft.com/office/drawing/2014/main" id="{C32C2957-468B-4802-A0AF-D73780780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3430" y="1603233"/>
            <a:ext cx="4114800" cy="4076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626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2B346D-A785-8C3F-8EF0-D9677B4150EF}"/>
              </a:ext>
            </a:extLst>
          </p:cNvPr>
          <p:cNvSpPr>
            <a:spLocks noChangeArrowheads="1"/>
          </p:cNvSpPr>
          <p:nvPr/>
        </p:nvSpPr>
        <p:spPr bwMode="auto">
          <a:xfrm>
            <a:off x="258417" y="-32256"/>
            <a:ext cx="10396715" cy="512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u="sng" dirty="0">
                <a:solidFill>
                  <a:srgbClr val="000000"/>
                </a:solidFill>
                <a:latin typeface="Courier New" panose="02070309020205020404" pitchFamily="49" charset="0"/>
                <a:cs typeface="Courier New" panose="02070309020205020404" pitchFamily="49" charset="0"/>
              </a:rPr>
              <a:t>Column11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11 what browser do you run on your device to access the website?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Google chrome 216 Safari 40 Opera 8 Mozilla Firefox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11 what browser do you run on your device to access the website?\t\t\t ,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Google chrome is : 80.3 %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29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yes, this is the main benefit of analysis that we can make by analyzing this column. it's very clear here that almost 80% of the customers use google chrome browser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to access the website. it's a good ratio which can't be ignored and hence, the companies should think giving maximum ads on this browser and also the best offers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should be displayed here from time to time so that the maximum range of customers can be attracted.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42" name="Picture 2">
            <a:extLst>
              <a:ext uri="{FF2B5EF4-FFF2-40B4-BE49-F238E27FC236}">
                <a16:creationId xmlns:a16="http://schemas.microsoft.com/office/drawing/2014/main" id="{63CDB68A-EBA8-1F6B-5D10-A2E821B883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219" y="1595623"/>
            <a:ext cx="5210175" cy="2322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215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C34FC4-7480-D3A1-3E02-80DCD37752E8}"/>
              </a:ext>
            </a:extLst>
          </p:cNvPr>
          <p:cNvSpPr txBox="1"/>
          <p:nvPr/>
        </p:nvSpPr>
        <p:spPr>
          <a:xfrm>
            <a:off x="1311965" y="1242391"/>
            <a:ext cx="7834519" cy="3970318"/>
          </a:xfrm>
          <a:prstGeom prst="rect">
            <a:avLst/>
          </a:prstGeom>
          <a:noFill/>
        </p:spPr>
        <p:txBody>
          <a:bodyPr wrap="square">
            <a:spAutoFit/>
          </a:bodyPr>
          <a:lstStyle/>
          <a:p>
            <a:r>
              <a:rPr lang="en-US" sz="1400" b="1" u="sng" dirty="0"/>
              <a:t>PROJECT OVERVIEW:</a:t>
            </a:r>
          </a:p>
          <a:p>
            <a:endParaRPr lang="en-US" dirty="0"/>
          </a:p>
          <a:p>
            <a:r>
              <a:rPr lang="en-US" dirty="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p:txBody>
      </p:sp>
    </p:spTree>
    <p:extLst>
      <p:ext uri="{BB962C8B-B14F-4D97-AF65-F5344CB8AC3E}">
        <p14:creationId xmlns:p14="http://schemas.microsoft.com/office/powerpoint/2010/main" val="3130100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7CB4ED-E380-CB9B-F4CF-D0D81CE66AB9}"/>
              </a:ext>
            </a:extLst>
          </p:cNvPr>
          <p:cNvSpPr>
            <a:spLocks noChangeArrowheads="1"/>
          </p:cNvSpPr>
          <p:nvPr/>
        </p:nvSpPr>
        <p:spPr bwMode="auto">
          <a:xfrm>
            <a:off x="223520" y="72716"/>
            <a:ext cx="23759062" cy="506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Column12</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12 which channel did you follow to arrive at your favorite online store for the first time?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Search Engine 230 Content Marketing 20 Display Adverts 19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12 which channel did you follow to arrive at your favorite online store for the first time? ,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Search Engine is : 85.5 %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39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again, the same thing which we inferred from last column that as the search engine is being used the most by the customers to reach the website for the first time and 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we depicted from last column, that google chrome search engine is the first choice of customers so the companies should pay more attention on this platform and start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investing more here so as to attract the customers more and to retain them.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266" name="Picture 2">
            <a:extLst>
              <a:ext uri="{FF2B5EF4-FFF2-40B4-BE49-F238E27FC236}">
                <a16:creationId xmlns:a16="http://schemas.microsoft.com/office/drawing/2014/main" id="{C2C6EBC0-8838-DF55-AAB2-1ECC444987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7930" y="891857"/>
            <a:ext cx="6305550" cy="380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666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EFC91E-F66B-2996-D652-4A0397BAD20F}"/>
              </a:ext>
            </a:extLst>
          </p:cNvPr>
          <p:cNvSpPr>
            <a:spLocks noChangeArrowheads="1"/>
          </p:cNvSpPr>
          <p:nvPr/>
        </p:nvSpPr>
        <p:spPr bwMode="auto">
          <a:xfrm>
            <a:off x="99392" y="470681"/>
            <a:ext cx="11479696"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Column13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13 after first visit, how do you reach the online retail store? , count values are Search Engine 87 Via application 86 Direct URL 70 E-mail 18 Social Media 8 Name: 13 after first visit, how do you reach the online retail store?\t\t\t\t ,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Search Engine is : 32.34 %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28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so, after visiting the website of company for the first time, the customers use different mediums to reach them. search engine and apps play vital role in this era. however, the role of direct </a:t>
            </a:r>
            <a:r>
              <a:rPr kumimoji="0" lang="en-US" altLang="en-US" sz="1000" b="0" i="0" u="none" strike="noStrike" cap="none" normalizeH="0" baseline="0" dirty="0" err="1">
                <a:ln>
                  <a:noFill/>
                </a:ln>
                <a:solidFill>
                  <a:srgbClr val="000000"/>
                </a:solidFill>
                <a:effectLst/>
                <a:latin typeface="Helvetica Neue"/>
              </a:rPr>
              <a:t>url</a:t>
            </a:r>
            <a:r>
              <a:rPr kumimoji="0" lang="en-US" altLang="en-US" sz="1000" b="0" i="0" u="none" strike="noStrike" cap="none" normalizeH="0" baseline="0" dirty="0">
                <a:ln>
                  <a:noFill/>
                </a:ln>
                <a:solidFill>
                  <a:srgbClr val="000000"/>
                </a:solidFill>
                <a:effectLst/>
                <a:latin typeface="Helvetica Neue"/>
              </a:rPr>
              <a:t> can't be ignored also. and as emails and social media play less role in attracting the customers so companies can lower down their budget in these two fields and the saved money can be invested in the first 3 options.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290" name="Picture 2">
            <a:extLst>
              <a:ext uri="{FF2B5EF4-FFF2-40B4-BE49-F238E27FC236}">
                <a16:creationId xmlns:a16="http://schemas.microsoft.com/office/drawing/2014/main" id="{DC285320-144C-3B49-FDD2-E64E33EDEF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0927" y="1305613"/>
            <a:ext cx="7798630" cy="2792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348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3B1A3A-0191-34EE-EC1F-95EC94C52F06}"/>
              </a:ext>
            </a:extLst>
          </p:cNvPr>
          <p:cNvSpPr>
            <a:spLocks noChangeArrowheads="1"/>
          </p:cNvSpPr>
          <p:nvPr/>
        </p:nvSpPr>
        <p:spPr bwMode="auto">
          <a:xfrm>
            <a:off x="336144" y="464585"/>
            <a:ext cx="14447520"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u="sng" dirty="0">
                <a:solidFill>
                  <a:srgbClr val="000000"/>
                </a:solidFill>
                <a:latin typeface="Courier New" panose="02070309020205020404" pitchFamily="49" charset="0"/>
                <a:cs typeface="Courier New" panose="02070309020205020404" pitchFamily="49" charset="0"/>
              </a:rPr>
              <a:t>Column 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14 how much time do you explore the e- retail store before making a purchase decision?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more than 15 mins 123 6-10 mins 71 11-15 mins 46 Less than 1 min 15 1-5 mins 14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14 how much time do you explore the e- retail store before making a purchase decision? ,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more than 15 mins is : 45.72 %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40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almost 45% of customers spend more than 15 minutes for making a purchase decision. so, it means the companies can send more alternatives options for comparisons,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the related products options and the best offers in those 15 minutes so that if a person stays active on the portal for those 15 minutes, he/she can have idea of products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listed on the portal and also of the best offers, so that if he/she doesn't make plan to purchase from that portal and moves to some other portal then the best offers / related products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on the first portal might be attracting him/her and may be he/she makes plan to revisit the first portal again and makes the decision.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314" name="Picture 2">
            <a:extLst>
              <a:ext uri="{FF2B5EF4-FFF2-40B4-BE49-F238E27FC236}">
                <a16:creationId xmlns:a16="http://schemas.microsoft.com/office/drawing/2014/main" id="{5C31733B-C0BF-5B7C-DD93-C0FDCA6F4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0337" y="661913"/>
            <a:ext cx="6343650"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061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FB0EC9-C8C5-0E1F-4DBC-137231959E56}"/>
              </a:ext>
            </a:extLst>
          </p:cNvPr>
          <p:cNvSpPr>
            <a:spLocks noChangeArrowheads="1"/>
          </p:cNvSpPr>
          <p:nvPr/>
        </p:nvSpPr>
        <p:spPr bwMode="auto">
          <a:xfrm>
            <a:off x="348081" y="344026"/>
            <a:ext cx="10604831"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15 what is your preferred payment option?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Credit/Debit cards 148 Cash on delivery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CoD</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76 E-wallets (Paytm,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Freecharge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etc.) 45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15 what is your preferred payment option?\t\t\t\t\t ,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Credit/Debit cards is : 55.02 %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86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almost 55% customers use credit/debit cards for making the payments. so, they will always look for the best offers on these cards while purchasing any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product through different online shopping platforms and wherever they get the best offers, they will move to that portal. so, acc. to my analysis, as 55% ratio of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the customers is a very good one, so, companies should start giving more offers on this payment option in order to attract more customers and also to retain their old ones.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338" name="Picture 2">
            <a:extLst>
              <a:ext uri="{FF2B5EF4-FFF2-40B4-BE49-F238E27FC236}">
                <a16:creationId xmlns:a16="http://schemas.microsoft.com/office/drawing/2014/main" id="{F5B89C49-38F4-0828-78A2-E3004AF0D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988" y="626831"/>
            <a:ext cx="5684563" cy="4543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949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5A3DC7-3B3A-9BB8-8ABA-5CBA14A90E5C}"/>
              </a:ext>
            </a:extLst>
          </p:cNvPr>
          <p:cNvSpPr>
            <a:spLocks noChangeArrowheads="1"/>
          </p:cNvSpPr>
          <p:nvPr/>
        </p:nvSpPr>
        <p:spPr bwMode="auto">
          <a:xfrm>
            <a:off x="132080" y="92258"/>
            <a:ext cx="50665236"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16 how frequently do you abandon (selecting an items and leaving without making payment) your shopping cart?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count values are Sometimes 171 Never 48 Frequently 35 Very frequently 15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16 how frequently do you abandon (selecting an items and leaving without making payment) your shopping cart?\t\t\t\t\t\t\t ,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Sometimes is : 63.57 %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30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so, it's clear that whenever any </a:t>
            </a:r>
            <a:r>
              <a:rPr kumimoji="0" lang="en-US" altLang="en-US" sz="1000" b="0" i="0" u="none" strike="noStrike" cap="none" normalizeH="0" baseline="0" dirty="0" err="1">
                <a:ln>
                  <a:noFill/>
                </a:ln>
                <a:solidFill>
                  <a:srgbClr val="000000"/>
                </a:solidFill>
                <a:effectLst/>
                <a:latin typeface="Helvetica Neue"/>
              </a:rPr>
              <a:t>cutomer</a:t>
            </a:r>
            <a:r>
              <a:rPr kumimoji="0" lang="en-US" altLang="en-US" sz="1000" b="0" i="0" u="none" strike="noStrike" cap="none" normalizeH="0" baseline="0" dirty="0">
                <a:ln>
                  <a:noFill/>
                </a:ln>
                <a:solidFill>
                  <a:srgbClr val="000000"/>
                </a:solidFill>
                <a:effectLst/>
                <a:latin typeface="Helvetica Neue"/>
              </a:rPr>
              <a:t> explore any online portal for shopping and selects the products, it's very rare that he/she leaves that portal without finally paying for the product 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booking his/her required products. so, it means if a company succeeds in attracting the customers towards their portal by developing trust and providing offers, convenience etc. and retain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the customers on their portal for those 15 minutes, then it's very rare that the customer leaves the portal without buying anything. so, the prime importance of the companies to attract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customers through all the channels especially through search engine as the customers use that the most and that too by attracting through google chrome browser, and retains the customer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busy or attracted for those crucial 15 minutes, then there are very less chances of the customers leaving that portal without purchasing anything.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5362" name="Picture 2">
            <a:extLst>
              <a:ext uri="{FF2B5EF4-FFF2-40B4-BE49-F238E27FC236}">
                <a16:creationId xmlns:a16="http://schemas.microsoft.com/office/drawing/2014/main" id="{7A30A948-78E4-92A2-DA21-09B77EC78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9131" y="1371599"/>
            <a:ext cx="4810196" cy="2353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856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383CA3-B7DC-4C12-7544-B5450B8EBB3C}"/>
              </a:ext>
            </a:extLst>
          </p:cNvPr>
          <p:cNvSpPr>
            <a:spLocks noChangeArrowheads="1"/>
          </p:cNvSpPr>
          <p:nvPr/>
        </p:nvSpPr>
        <p:spPr bwMode="auto">
          <a:xfrm>
            <a:off x="315693" y="424938"/>
            <a:ext cx="1100301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17 why did you abandon the “bag”, “shopping cart”?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Better alternative offer 133 Promo code not applicable 54 Change in price 37 Lack of trust 31 No preferred mode of payment 14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17 why did you abandon the “bag”, “shopping cart”?\t\t\t\t\t ,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Better alternative offer is : 49.44 %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76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so, as stated above, better alternative offer is the main reason that the customers don't buy the products and leave it as it is without paying. now, this best alternative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offer can be on the same portal or another portal and if, it's on another portal then they need to get those offers / alternatives on the same portal also so that the customers' trust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on the portal be maintained. </a:t>
            </a:r>
            <a:r>
              <a:rPr kumimoji="0" lang="en-US" altLang="en-US" sz="1000" b="0" i="0" u="none" strike="noStrike" cap="none" normalizeH="0" baseline="0" dirty="0" err="1">
                <a:ln>
                  <a:noFill/>
                </a:ln>
                <a:solidFill>
                  <a:srgbClr val="000000"/>
                </a:solidFill>
                <a:effectLst/>
                <a:latin typeface="Helvetica Neue"/>
              </a:rPr>
              <a:t>amost</a:t>
            </a:r>
            <a:r>
              <a:rPr kumimoji="0" lang="en-US" altLang="en-US" sz="1000" b="0" i="0" u="none" strike="noStrike" cap="none" normalizeH="0" baseline="0" dirty="0">
                <a:ln>
                  <a:noFill/>
                </a:ln>
                <a:solidFill>
                  <a:srgbClr val="000000"/>
                </a:solidFill>
                <a:effectLst/>
                <a:latin typeface="Helvetica Neue"/>
              </a:rPr>
              <a:t> 50% of customers faced this situation. and also, if they get the better alternative offer on the same portal then it will be better for that company 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its products will be </a:t>
            </a:r>
            <a:r>
              <a:rPr kumimoji="0" lang="en-US" altLang="en-US" sz="1000" b="0" i="0" u="none" strike="noStrike" cap="none" normalizeH="0" baseline="0" dirty="0" err="1">
                <a:ln>
                  <a:noFill/>
                </a:ln>
                <a:solidFill>
                  <a:srgbClr val="000000"/>
                </a:solidFill>
                <a:effectLst/>
                <a:latin typeface="Helvetica Neue"/>
              </a:rPr>
              <a:t>sld</a:t>
            </a:r>
            <a:r>
              <a:rPr kumimoji="0" lang="en-US" altLang="en-US" sz="1000" b="0" i="0" u="none" strike="noStrike" cap="none" normalizeH="0" baseline="0" dirty="0">
                <a:ln>
                  <a:noFill/>
                </a:ln>
                <a:solidFill>
                  <a:srgbClr val="000000"/>
                </a:solidFill>
                <a:effectLst/>
                <a:latin typeface="Helvetica Neue"/>
              </a:rPr>
              <a:t> and also, the customers will gain good trust in that </a:t>
            </a:r>
            <a:r>
              <a:rPr kumimoji="0" lang="en-US" altLang="en-US" sz="1000" b="0" i="0" u="none" strike="noStrike" cap="none" normalizeH="0" baseline="0" dirty="0" err="1">
                <a:ln>
                  <a:noFill/>
                </a:ln>
                <a:solidFill>
                  <a:srgbClr val="000000"/>
                </a:solidFill>
                <a:effectLst/>
                <a:latin typeface="Helvetica Neue"/>
              </a:rPr>
              <a:t>comapny</a:t>
            </a:r>
            <a:r>
              <a:rPr kumimoji="0" lang="en-US" altLang="en-US" sz="1000" b="0" i="0" u="none" strike="noStrike" cap="none" normalizeH="0" baseline="0" dirty="0">
                <a:ln>
                  <a:noFill/>
                </a:ln>
                <a:solidFill>
                  <a:srgbClr val="000000"/>
                </a:solidFill>
                <a:effectLst/>
                <a:latin typeface="Helvetica Neue"/>
              </a:rPr>
              <a:t> as he/she will think that there are a lot of alternatives/options available on this site and they will recommend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this portal to other persons also.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386" name="Picture 2">
            <a:extLst>
              <a:ext uri="{FF2B5EF4-FFF2-40B4-BE49-F238E27FC236}">
                <a16:creationId xmlns:a16="http://schemas.microsoft.com/office/drawing/2014/main" id="{D8BC8945-E178-1288-1E1C-14C793F45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3587" y="1442473"/>
            <a:ext cx="7439025" cy="3597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331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4A9055-58EB-FE64-B33C-8672CE073F2E}"/>
              </a:ext>
            </a:extLst>
          </p:cNvPr>
          <p:cNvSpPr>
            <a:spLocks noChangeArrowheads="1"/>
          </p:cNvSpPr>
          <p:nvPr/>
        </p:nvSpPr>
        <p:spPr bwMode="auto">
          <a:xfrm>
            <a:off x="587647" y="744255"/>
            <a:ext cx="9771906" cy="4878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18 the content on the website must be easy to read and understand,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Strongly agree (5) 164 Agree (4) 80 Strongly disagree (1) 18 Indifferent (3) 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18 the content on the website must be easy to read and understand,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Strongly agree (5) is : 60.97 %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Totally Agreed count is : 90.71 %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47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61% customers strongly agree and almost 90% customers agree on the point that the contents on the website must be easy to read and understand. 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his is the obvious thing as the customers who shop on online portals are the simple persons, they need the online platforms to be in easy form as in their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daily routine language so that they might get attached to it easily and can enjoy shopping there.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7410" name="Picture 2">
            <a:extLst>
              <a:ext uri="{FF2B5EF4-FFF2-40B4-BE49-F238E27FC236}">
                <a16:creationId xmlns:a16="http://schemas.microsoft.com/office/drawing/2014/main" id="{1B66196D-9446-063D-AF97-B53DF5FFD2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238" y="1306595"/>
            <a:ext cx="3467100"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878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1184C4-C537-AAC9-8136-4AA1F7D49DC5}"/>
              </a:ext>
            </a:extLst>
          </p:cNvPr>
          <p:cNvSpPr>
            <a:spLocks noChangeArrowheads="1"/>
          </p:cNvSpPr>
          <p:nvPr/>
        </p:nvSpPr>
        <p:spPr bwMode="auto">
          <a:xfrm>
            <a:off x="744718" y="791986"/>
            <a:ext cx="8694688"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19 information on similar product to the one highlighted is important for product comparison,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Strongly agree (5) 116 Agree (4) 92 Indifferent (3) 43 Dis-agree (2) 18 Name: 19 information 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similar product to the one highlighted is important for product comparison,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Strongly agree (5) is : 43.12 % ratio of Totally Agreed count is : 77.32 %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38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so, more than 77% customers agreed on the fact that the information on similar product to the one highlighted is very important for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comparison and hence, on comparison, they can make any plan regarding this.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8434" name="Picture 2">
            <a:extLst>
              <a:ext uri="{FF2B5EF4-FFF2-40B4-BE49-F238E27FC236}">
                <a16:creationId xmlns:a16="http://schemas.microsoft.com/office/drawing/2014/main" id="{1E105646-1D59-625F-44AD-503C0F298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8916" y="1954722"/>
            <a:ext cx="4591050"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989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D69BC9-E084-2479-26FB-27E515FE9BD4}"/>
              </a:ext>
            </a:extLst>
          </p:cNvPr>
          <p:cNvSpPr>
            <a:spLocks noChangeArrowheads="1"/>
          </p:cNvSpPr>
          <p:nvPr/>
        </p:nvSpPr>
        <p:spPr bwMode="auto">
          <a:xfrm>
            <a:off x="320511" y="695256"/>
            <a:ext cx="9637476" cy="4878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20 complete information on listed seller and product being offered is important for purchase decision.,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Agree (4) 101 Strongly agree (5) 87 Indifferent (3) 52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Dis-agree (2) 18 Strongly disagree (1)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20 complete information on listed seller and product being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offered is important for purchase decision.,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Agree (4) is : 37.55 % ratio of Totally Agreed count is : 69.89 %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47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so, the seller and product information holds very much importance for the buyer to make any decision. so, this should be properly listed on the product.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9458" name="Picture 2">
            <a:extLst>
              <a:ext uri="{FF2B5EF4-FFF2-40B4-BE49-F238E27FC236}">
                <a16:creationId xmlns:a16="http://schemas.microsoft.com/office/drawing/2014/main" id="{21835C9B-BF61-4799-1F15-495A3C72F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900" y="1088403"/>
            <a:ext cx="4991100"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20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DAD782-BE63-4501-F49E-9620AFE85667}"/>
              </a:ext>
            </a:extLst>
          </p:cNvPr>
          <p:cNvSpPr>
            <a:spLocks noChangeArrowheads="1"/>
          </p:cNvSpPr>
          <p:nvPr/>
        </p:nvSpPr>
        <p:spPr bwMode="auto">
          <a:xfrm>
            <a:off x="612743" y="912926"/>
            <a:ext cx="9387185" cy="5032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21 all relevant information on listed products must be stated clearly,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count values are Agree (4) 132 Strongly agree (5) 107 Strongly disagree (1) 18 Dis-agree (2) 12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21 all relevant information on listed products must be stated clearly,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Agree (4) is : 49.07 %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Totally Agreed count is : 88.85 %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47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same things are revealed again as almost 90% customers want that all the relevant information regarding product should be listed clearly.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these things </a:t>
            </a:r>
            <a:r>
              <a:rPr kumimoji="0" lang="en-US" altLang="en-US" sz="1000" b="0" i="0" u="none" strike="noStrike" cap="none" normalizeH="0" baseline="0" dirty="0" err="1">
                <a:ln>
                  <a:noFill/>
                </a:ln>
                <a:solidFill>
                  <a:srgbClr val="000000"/>
                </a:solidFill>
                <a:effectLst/>
                <a:latin typeface="Helvetica Neue"/>
              </a:rPr>
              <a:t>sgould</a:t>
            </a:r>
            <a:r>
              <a:rPr kumimoji="0" lang="en-US" altLang="en-US" sz="1000" b="0" i="0" u="none" strike="noStrike" cap="none" normalizeH="0" baseline="0" dirty="0">
                <a:ln>
                  <a:noFill/>
                </a:ln>
                <a:solidFill>
                  <a:srgbClr val="000000"/>
                </a:solidFill>
                <a:effectLst/>
                <a:latin typeface="Helvetica Neue"/>
              </a:rPr>
              <a:t> be followed by an online company in order to enhance its trust in the customers and hence, to increase it sales. this can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be verified by checking the correlation between this column and column 18 the content on the website must be easy to read and understand, 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done below. since, correlation between the two features is very high almost 0.89, hence, both of the features are depicting the same kind of interpretations.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82" name="Picture 2">
            <a:extLst>
              <a:ext uri="{FF2B5EF4-FFF2-40B4-BE49-F238E27FC236}">
                <a16:creationId xmlns:a16="http://schemas.microsoft.com/office/drawing/2014/main" id="{CEF7F478-ACE0-F454-4280-7C069B874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6378" y="1538745"/>
            <a:ext cx="3467100"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280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62199E-B625-887D-2328-00819BB507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0245" y="2117090"/>
            <a:ext cx="5731510" cy="2623820"/>
          </a:xfrm>
          <a:prstGeom prst="rect">
            <a:avLst/>
          </a:prstGeom>
          <a:noFill/>
          <a:ln>
            <a:noFill/>
          </a:ln>
        </p:spPr>
      </p:pic>
    </p:spTree>
    <p:extLst>
      <p:ext uri="{BB962C8B-B14F-4D97-AF65-F5344CB8AC3E}">
        <p14:creationId xmlns:p14="http://schemas.microsoft.com/office/powerpoint/2010/main" val="2403426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955A12-993B-E209-6087-77D3906F1E7A}"/>
              </a:ext>
            </a:extLst>
          </p:cNvPr>
          <p:cNvSpPr>
            <a:spLocks noChangeArrowheads="1"/>
          </p:cNvSpPr>
          <p:nvPr/>
        </p:nvSpPr>
        <p:spPr bwMode="auto">
          <a:xfrm>
            <a:off x="613137" y="772931"/>
            <a:ext cx="7309693" cy="44165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22 ease of navigation in website,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Strongly agree (5) 141 Agree (4) 105 Strongly disagree (1) 18 Dis-agree (2)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22 ease of navigation in website,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Strongly agree (5) is : 52.42 %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Totally Agreed count is : 91.45 %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47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1506" name="Picture 2">
            <a:extLst>
              <a:ext uri="{FF2B5EF4-FFF2-40B4-BE49-F238E27FC236}">
                <a16:creationId xmlns:a16="http://schemas.microsoft.com/office/drawing/2014/main" id="{C8399DC9-E077-82EE-54E9-6A24F25E42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7038" y="2436898"/>
            <a:ext cx="3171825"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383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CB946B-810E-31AF-309D-76C8426A2E09}"/>
              </a:ext>
            </a:extLst>
          </p:cNvPr>
          <p:cNvSpPr>
            <a:spLocks noChangeArrowheads="1"/>
          </p:cNvSpPr>
          <p:nvPr/>
        </p:nvSpPr>
        <p:spPr bwMode="auto">
          <a:xfrm>
            <a:off x="593888" y="691601"/>
            <a:ext cx="8848576"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23 loading and processing speed,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Strongly agree (5) 115 Agree (4) 112 Dis-agree (2) 18 Strongly disagree (1) 12 Indifferent (3) 12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23 loading and processing speed,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Strongly agree (5) is : 42.75 %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Totally Agreed count is : 84.39 %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48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so, from the above two columns, it's interpreted that the websites/apps of the online portal should have loading and processing speed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higher and also, the navigation speed from one page to another should also be very high. because a slow buffering websites always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loose their clientage besides giving any benefits as the patience level in customers and time to do anything is very less now-a-days.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each and every person needs to fulfill its requirement at the fingertips. so, this becomes a major suggestion/key role for the companies 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increase the speed of their websites in order to </a:t>
            </a:r>
            <a:r>
              <a:rPr kumimoji="0" lang="en-US" altLang="en-US" sz="1000" b="0" i="0" u="none" strike="noStrike" cap="none" normalizeH="0" baseline="0" dirty="0" err="1">
                <a:ln>
                  <a:noFill/>
                </a:ln>
                <a:solidFill>
                  <a:srgbClr val="000000"/>
                </a:solidFill>
                <a:effectLst/>
                <a:latin typeface="Helvetica Neue"/>
              </a:rPr>
              <a:t>enhace</a:t>
            </a:r>
            <a:r>
              <a:rPr kumimoji="0" lang="en-US" altLang="en-US" sz="1000" b="0" i="0" u="none" strike="noStrike" cap="none" normalizeH="0" baseline="0" dirty="0">
                <a:ln>
                  <a:noFill/>
                </a:ln>
                <a:solidFill>
                  <a:srgbClr val="000000"/>
                </a:solidFill>
                <a:effectLst/>
                <a:latin typeface="Helvetica Neue"/>
              </a:rPr>
              <a:t> their business.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2530" name="Picture 2">
            <a:extLst>
              <a:ext uri="{FF2B5EF4-FFF2-40B4-BE49-F238E27FC236}">
                <a16:creationId xmlns:a16="http://schemas.microsoft.com/office/drawing/2014/main" id="{9874EB26-EC29-644E-5CFD-AF9A93FA84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2931" y="1457325"/>
            <a:ext cx="3171825"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234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BE9F76-E175-72FD-8FF5-121D733B3CD6}"/>
              </a:ext>
            </a:extLst>
          </p:cNvPr>
          <p:cNvSpPr>
            <a:spLocks noChangeArrowheads="1"/>
          </p:cNvSpPr>
          <p:nvPr/>
        </p:nvSpPr>
        <p:spPr bwMode="auto">
          <a:xfrm>
            <a:off x="752607" y="912926"/>
            <a:ext cx="8694688" cy="5032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24 user friendly interface of the website,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Strongly agree (5) 189 Agree (4) 45 Strongly disagree (1) 18 Dis-agree (2) 12 Indifferent (3)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24 user friendly interface of the website,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Strongly agree (5) is : 70.26 %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Totally Agreed count is : 86.99 %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47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so, it's depicting the same thing as we learnt from column no.18 as it's also stated in column no. 18 that the contents on the website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must be easy to read. so, if a website has the contents readable or understandable easily then it's user friendly or vice-versa. this also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can be </a:t>
            </a:r>
            <a:r>
              <a:rPr kumimoji="0" lang="en-US" altLang="en-US" sz="1000" b="0" i="0" u="none" strike="noStrike" cap="none" normalizeH="0" baseline="0" dirty="0" err="1">
                <a:ln>
                  <a:noFill/>
                </a:ln>
                <a:solidFill>
                  <a:srgbClr val="000000"/>
                </a:solidFill>
                <a:effectLst/>
                <a:latin typeface="Helvetica Neue"/>
              </a:rPr>
              <a:t>verifed</a:t>
            </a:r>
            <a:r>
              <a:rPr kumimoji="0" lang="en-US" altLang="en-US" sz="1000" b="0" i="0" u="none" strike="noStrike" cap="none" normalizeH="0" baseline="0" dirty="0">
                <a:ln>
                  <a:noFill/>
                </a:ln>
                <a:solidFill>
                  <a:srgbClr val="000000"/>
                </a:solidFill>
                <a:effectLst/>
                <a:latin typeface="Helvetica Neue"/>
              </a:rPr>
              <a:t> by the correlation value of this feature with the column 18 the content on the website must be easy to read and understand,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as done below. since, the correlation value is very much higher as 0.81 here, so , both of these columns are interpreting similar things.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3554" name="Picture 2">
            <a:extLst>
              <a:ext uri="{FF2B5EF4-FFF2-40B4-BE49-F238E27FC236}">
                <a16:creationId xmlns:a16="http://schemas.microsoft.com/office/drawing/2014/main" id="{92845889-966A-80F0-C31A-CC6C1B2F0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4519" y="1628197"/>
            <a:ext cx="3171825"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240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8D4F8F-1977-FFF8-E2C5-F6E034F76AAE}"/>
              </a:ext>
            </a:extLst>
          </p:cNvPr>
          <p:cNvSpPr>
            <a:spLocks noChangeArrowheads="1"/>
          </p:cNvSpPr>
          <p:nvPr/>
        </p:nvSpPr>
        <p:spPr bwMode="auto">
          <a:xfrm>
            <a:off x="979074" y="1181545"/>
            <a:ext cx="9233297"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25 convenient payment methods,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Strongly agree (5) 159 Agree (4) 80 Dis-agree (2) 30 Name: 25 convenient payment methods,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Strongly agree (5) is : 59.11 % ratio of Totally Agreed count is : 88.85 %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38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almost 89% customers think that the payment methods should be convenient. it should be easy to pay on the portal.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4578" name="Picture 2">
            <a:extLst>
              <a:ext uri="{FF2B5EF4-FFF2-40B4-BE49-F238E27FC236}">
                <a16:creationId xmlns:a16="http://schemas.microsoft.com/office/drawing/2014/main" id="{6126712F-6559-3035-66B5-9C7671682B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1101" y="2367647"/>
            <a:ext cx="3171825"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392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953927-EDFA-6280-08A8-4EB603BC2CD0}"/>
              </a:ext>
            </a:extLst>
          </p:cNvPr>
          <p:cNvSpPr>
            <a:spLocks noChangeArrowheads="1"/>
          </p:cNvSpPr>
          <p:nvPr/>
        </p:nvSpPr>
        <p:spPr bwMode="auto">
          <a:xfrm>
            <a:off x="603315" y="1172825"/>
            <a:ext cx="9387185"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26 trust that the online retail store will fulfill its part of the transaction at the stipulated time,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Strongly agree (5) 141 Agree (4) 86 Disagree (2) 30 indifferent (3) 12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26 trust that the online retail store will fulfill its part of the transaction at the stipulated time,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Strongly agree (5) is : 52.42 % ratio of Totally Agreed count is : 84.39 %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38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so, it's a trust point. acc. to 84% customers, the online retail store will fulfill its part at the stipulated time.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5602" name="Picture 2">
            <a:extLst>
              <a:ext uri="{FF2B5EF4-FFF2-40B4-BE49-F238E27FC236}">
                <a16:creationId xmlns:a16="http://schemas.microsoft.com/office/drawing/2014/main" id="{BF0E4ACA-FDBD-70D9-6E6F-2C2E70AD79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5472" y="1903750"/>
            <a:ext cx="4543425"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934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EED50B-3DBB-3CEA-E22C-F8D93275C164}"/>
              </a:ext>
            </a:extLst>
          </p:cNvPr>
          <p:cNvSpPr>
            <a:spLocks noChangeArrowheads="1"/>
          </p:cNvSpPr>
          <p:nvPr/>
        </p:nvSpPr>
        <p:spPr bwMode="auto">
          <a:xfrm>
            <a:off x="607210" y="995625"/>
            <a:ext cx="8637104" cy="5186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27 empathy (readiness to assist with queries) towards the customers,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Strongly agree (5) 194 Agree (4) 42 Strongly disagree (1) 18 indifferent (3) 15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27 empathy (readiness to assist with queries) towards the customers,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Strongly agree (5) is : 72.12 %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Totally Agreed count is : 87.73 %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47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yes, this is also the main point that the companies should consider, i.e. the issue redressal/ </a:t>
            </a:r>
            <a:r>
              <a:rPr kumimoji="0" lang="en-US" altLang="en-US" sz="1000" b="0" i="0" u="none" strike="noStrike" cap="none" normalizeH="0" baseline="0" dirty="0" err="1">
                <a:ln>
                  <a:noFill/>
                </a:ln>
                <a:solidFill>
                  <a:srgbClr val="000000"/>
                </a:solidFill>
                <a:effectLst/>
                <a:latin typeface="Helvetica Neue"/>
              </a:rPr>
              <a:t>grivience</a:t>
            </a:r>
            <a:r>
              <a:rPr kumimoji="0" lang="en-US" altLang="en-US" sz="1000" b="0" i="0" u="none" strike="noStrike" cap="none" normalizeH="0" baseline="0" dirty="0">
                <a:ln>
                  <a:noFill/>
                </a:ln>
                <a:solidFill>
                  <a:srgbClr val="000000"/>
                </a:solidFill>
                <a:effectLst/>
                <a:latin typeface="Helvetica Neue"/>
              </a:rPr>
              <a:t> redressal system should be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so fast and convenient that if a customer finds any issue on the online platform, then his/her queries should be resolved at the first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instant. and also, the staff/system associated with the issue redressal system should be cooperative and polite and that system should consider the value of customer's money and time.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6626" name="Picture 2">
            <a:extLst>
              <a:ext uri="{FF2B5EF4-FFF2-40B4-BE49-F238E27FC236}">
                <a16:creationId xmlns:a16="http://schemas.microsoft.com/office/drawing/2014/main" id="{8B7DD63D-F745-2EFE-3E63-49B9B534C9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6622" y="1853382"/>
            <a:ext cx="3495675"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192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D94ABC-5B0E-55B4-E6D1-FD83C10739EF}"/>
              </a:ext>
            </a:extLst>
          </p:cNvPr>
          <p:cNvSpPr>
            <a:spLocks noChangeArrowheads="1"/>
          </p:cNvSpPr>
          <p:nvPr/>
        </p:nvSpPr>
        <p:spPr bwMode="auto">
          <a:xfrm>
            <a:off x="1044938" y="1675127"/>
            <a:ext cx="10102124"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28 being able to guarantee the privacy of the customer,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count values are Strongly agree (5) 185 Agree (4) 58 indifferent (3) 26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28 being able to guarantee the privacy of the customer,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Strongly agree (5) is : 68.77 % ratio of Totally Agreed count is : 90.33 %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38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acc. to above suggestions, it's highly recommended that the privacy of the customers be maintained because it's such type of thing which holds it's importance over all other things.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7650" name="Picture 2">
            <a:extLst>
              <a:ext uri="{FF2B5EF4-FFF2-40B4-BE49-F238E27FC236}">
                <a16:creationId xmlns:a16="http://schemas.microsoft.com/office/drawing/2014/main" id="{1CDA4960-F58E-7C1B-223B-67BD720613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7503" y="1882365"/>
            <a:ext cx="3171825"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7551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A9D433-437E-FD66-0B74-D437B36DAA3F}"/>
              </a:ext>
            </a:extLst>
          </p:cNvPr>
          <p:cNvSpPr>
            <a:spLocks noChangeArrowheads="1"/>
          </p:cNvSpPr>
          <p:nvPr/>
        </p:nvSpPr>
        <p:spPr bwMode="auto">
          <a:xfrm>
            <a:off x="914400" y="1236334"/>
            <a:ext cx="9771906" cy="4570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29 responsiveness, availability of several communication channels (email, online rep, twitter, phone etc.),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Strongly agree (5) 149 Agree (4) 94 indifferent (3) 15 Strongly disagree (1)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29 responsiveness, availability of several communication channels (email, online rep, twitter, phone etc.),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Strongly agree (5) is : 55.39 % ratio of Totally Agreed count is : 90.33 %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47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it's </a:t>
            </a:r>
            <a:r>
              <a:rPr kumimoji="0" lang="en-US" altLang="en-US" sz="1000" b="0" i="0" u="none" strike="noStrike" cap="none" normalizeH="0" baseline="0" dirty="0" err="1">
                <a:ln>
                  <a:noFill/>
                </a:ln>
                <a:solidFill>
                  <a:srgbClr val="000000"/>
                </a:solidFill>
                <a:effectLst/>
                <a:latin typeface="Helvetica Neue"/>
              </a:rPr>
              <a:t>neccessary</a:t>
            </a:r>
            <a:r>
              <a:rPr kumimoji="0" lang="en-US" altLang="en-US" sz="1000" b="0" i="0" u="none" strike="noStrike" cap="none" normalizeH="0" baseline="0" dirty="0">
                <a:ln>
                  <a:noFill/>
                </a:ln>
                <a:solidFill>
                  <a:srgbClr val="000000"/>
                </a:solidFill>
                <a:effectLst/>
                <a:latin typeface="Helvetica Neue"/>
              </a:rPr>
              <a:t> to available om several communication channels. almost 90% of customers think this.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8674" name="Picture 2">
            <a:extLst>
              <a:ext uri="{FF2B5EF4-FFF2-40B4-BE49-F238E27FC236}">
                <a16:creationId xmlns:a16="http://schemas.microsoft.com/office/drawing/2014/main" id="{F589D123-0B33-59A4-5AD0-D0E9E7A6EF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0895" y="1882516"/>
            <a:ext cx="5162550"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292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F0936D-9E63-BE25-B1C0-E999D320119E}"/>
              </a:ext>
            </a:extLst>
          </p:cNvPr>
          <p:cNvSpPr>
            <a:spLocks noChangeArrowheads="1"/>
          </p:cNvSpPr>
          <p:nvPr/>
        </p:nvSpPr>
        <p:spPr bwMode="auto">
          <a:xfrm>
            <a:off x="838986" y="856242"/>
            <a:ext cx="9002464" cy="4570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30 online shopping gives monetary benefit and discounts,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Strongly agree (5) 105 Agree (4) 85 indifferent (3) 50 Strongly disagree (1) 18 Dis-agree (2)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30 online shopping gives monetary benefit and discounts,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Strongly agree (5) is : 39.03 %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Totally Agreed count is : 70.63 %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47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70% customers think that online shopping gives monetary benefits.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9698" name="Picture 2">
            <a:extLst>
              <a:ext uri="{FF2B5EF4-FFF2-40B4-BE49-F238E27FC236}">
                <a16:creationId xmlns:a16="http://schemas.microsoft.com/office/drawing/2014/main" id="{25F66D31-9C5F-3845-5EB9-93197D2D1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1666" y="1992564"/>
            <a:ext cx="3209925"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2191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0C2F6E-37E8-6CC7-7D9C-B9E3BE86C456}"/>
              </a:ext>
            </a:extLst>
          </p:cNvPr>
          <p:cNvSpPr>
            <a:spLocks noChangeArrowheads="1"/>
          </p:cNvSpPr>
          <p:nvPr/>
        </p:nvSpPr>
        <p:spPr bwMode="auto">
          <a:xfrm>
            <a:off x="1232862" y="959015"/>
            <a:ext cx="8694688" cy="4570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31 enjoyment is derived from shopping online,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Strongly agree (5) 86 indifferent (3) 75 Agree (4) 59 Strongly disagree (1) 30 Dis-agree (2) 19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31 enjoyment is derived from shopping online,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Strongly agree (5) is : 31.97 %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Totally Agreed count is : 53.9 %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47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there are mixed sentiments regarding enjoyment..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22" name="Picture 2">
            <a:extLst>
              <a:ext uri="{FF2B5EF4-FFF2-40B4-BE49-F238E27FC236}">
                <a16:creationId xmlns:a16="http://schemas.microsoft.com/office/drawing/2014/main" id="{FFE8AD9B-9DE3-818A-AF20-A05A28A8A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2477" y="2191956"/>
            <a:ext cx="3114675"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851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44005D-7861-A193-E00D-3ACD2A893327}"/>
              </a:ext>
            </a:extLst>
          </p:cNvPr>
          <p:cNvSpPr txBox="1"/>
          <p:nvPr/>
        </p:nvSpPr>
        <p:spPr>
          <a:xfrm>
            <a:off x="1133061" y="556591"/>
            <a:ext cx="8013423" cy="2862322"/>
          </a:xfrm>
          <a:prstGeom prst="rect">
            <a:avLst/>
          </a:prstGeom>
          <a:noFill/>
        </p:spPr>
        <p:txBody>
          <a:bodyPr wrap="square">
            <a:spAutoFit/>
          </a:bodyPr>
          <a:lstStyle/>
          <a:p>
            <a:r>
              <a:rPr lang="en-US" dirty="0"/>
              <a:t>Problem Statement</a:t>
            </a:r>
          </a:p>
          <a:p>
            <a:r>
              <a:rPr lang="en-US" dirty="0"/>
              <a:t>The goal is to </a:t>
            </a:r>
            <a:r>
              <a:rPr lang="en-US" dirty="0" err="1"/>
              <a:t>analyse</a:t>
            </a:r>
            <a:r>
              <a:rPr lang="en-US" dirty="0"/>
              <a:t> the dataset provided to us with the description of the problem. We are  provided two excel file which are interpreting the things same but the only difference is that one file is in the form in which all the values of the columns are in string or object format whereas in the other file, these values are in the encoded format. The goal of this project is</a:t>
            </a:r>
          </a:p>
          <a:p>
            <a:r>
              <a:rPr lang="en-US" dirty="0"/>
              <a:t>1). To </a:t>
            </a:r>
            <a:r>
              <a:rPr lang="en-US" dirty="0" err="1"/>
              <a:t>analyse</a:t>
            </a:r>
            <a:r>
              <a:rPr lang="en-US" dirty="0"/>
              <a:t> the outcomings of this dataset and to interpret their effects on the concerned companies/authorities.</a:t>
            </a:r>
          </a:p>
          <a:p>
            <a:r>
              <a:rPr lang="en-US" dirty="0"/>
              <a:t>2). For this analysis, the EDA part needs to be done on this dataset and using visualization techniques, the inferences or conclusions need to be mentioned.</a:t>
            </a:r>
          </a:p>
        </p:txBody>
      </p:sp>
    </p:spTree>
    <p:extLst>
      <p:ext uri="{BB962C8B-B14F-4D97-AF65-F5344CB8AC3E}">
        <p14:creationId xmlns:p14="http://schemas.microsoft.com/office/powerpoint/2010/main" val="149709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EAC7ED-7E8A-4089-241B-D5049BC57050}"/>
              </a:ext>
            </a:extLst>
          </p:cNvPr>
          <p:cNvSpPr>
            <a:spLocks noChangeArrowheads="1"/>
          </p:cNvSpPr>
          <p:nvPr/>
        </p:nvSpPr>
        <p:spPr bwMode="auto">
          <a:xfrm>
            <a:off x="1555934" y="1834240"/>
            <a:ext cx="8309967"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32 shopping online is convenient and flexible,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Strongly agree (5) 146 Agree (4) 78 indifferent (3) 33 Dis-agree (2) 12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 32 shopping online is convenient and flexible,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Strongly agree (5) is : 54.28 %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Totally Agreed count is : 83.27 %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38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03F9F"/>
                </a:solidFill>
                <a:effectLst/>
                <a:latin typeface="Courier New" panose="02070309020205020404" pitchFamily="49" charset="0"/>
                <a:cs typeface="Courier New" panose="02070309020205020404" pitchFamily="49" charset="0"/>
              </a:rPr>
              <a:t>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1746" name="Picture 2">
            <a:extLst>
              <a:ext uri="{FF2B5EF4-FFF2-40B4-BE49-F238E27FC236}">
                <a16:creationId xmlns:a16="http://schemas.microsoft.com/office/drawing/2014/main" id="{01588F39-0D74-B96A-9AFB-36BB3FDAE6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1141" y="2610678"/>
            <a:ext cx="3171825" cy="378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4980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8CF0D8-E163-AE72-5A11-455E81B60116}"/>
              </a:ext>
            </a:extLst>
          </p:cNvPr>
          <p:cNvSpPr>
            <a:spLocks noChangeArrowheads="1"/>
          </p:cNvSpPr>
          <p:nvPr/>
        </p:nvSpPr>
        <p:spPr bwMode="auto">
          <a:xfrm>
            <a:off x="863681" y="1454354"/>
            <a:ext cx="8079135"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33 return and replacement policy of the e-tailer is important for purchase decision,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Strongly agree (5) 198 Agree (4) 51 Dis-agree (2) 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 33 return and replacement policy of the e-tailer is important for purchase decision,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Strongly agree (5) is : 73.61 % ratio of Totally Agreed count is : 92.57 %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38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this is the main feature of online shopping which attracts the customers the most towards inline shopping. so, this facility of return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and replacement policy should be provided by online company to attract the customers.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2770" name="Picture 2">
            <a:extLst>
              <a:ext uri="{FF2B5EF4-FFF2-40B4-BE49-F238E27FC236}">
                <a16:creationId xmlns:a16="http://schemas.microsoft.com/office/drawing/2014/main" id="{97D1AAE5-DED0-188C-42F7-C817A620E0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0272" y="2724954"/>
            <a:ext cx="4057650"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3798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A8F923-183B-BE5D-9153-9A2903642FF3}"/>
              </a:ext>
            </a:extLst>
          </p:cNvPr>
          <p:cNvSpPr>
            <a:spLocks noChangeArrowheads="1"/>
          </p:cNvSpPr>
          <p:nvPr/>
        </p:nvSpPr>
        <p:spPr bwMode="auto">
          <a:xfrm>
            <a:off x="711621" y="1254105"/>
            <a:ext cx="10156627"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34 gaining access to loyalty programs is a benefit of shopping online,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Strongly agree (5) 115 Agree (4) 64 indifferent (3) 64 Dis-agree (2) 15 Strongly disagree (1) 11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 34 gaining access to loyalty programs is a benefit of shopping online,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Strongly agree (5) is : 42.75 %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Totally Agreed count is : 66.54 %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48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two-third of the customers are agreed on the fact that loyalty program is online shopping's benefit.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3794" name="Picture 2">
            <a:extLst>
              <a:ext uri="{FF2B5EF4-FFF2-40B4-BE49-F238E27FC236}">
                <a16:creationId xmlns:a16="http://schemas.microsoft.com/office/drawing/2014/main" id="{BD5985D4-128E-48DA-874C-023608DB1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8101" y="2623446"/>
            <a:ext cx="348615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6561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D7A0E8-244B-C710-D62F-8BC6ECA6D9B0}"/>
              </a:ext>
            </a:extLst>
          </p:cNvPr>
          <p:cNvSpPr>
            <a:spLocks noChangeArrowheads="1"/>
          </p:cNvSpPr>
          <p:nvPr/>
        </p:nvSpPr>
        <p:spPr bwMode="auto">
          <a:xfrm>
            <a:off x="924543" y="914630"/>
            <a:ext cx="8002191"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35 displaying quality information on the website improves satisfaction of customers,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Strongly agree (5) 133 Agree (4) 80 indifferent (3) 56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35 displaying quality information on the website improves satisfaction of customers,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Strongly agree (5) is : 49.44 % ratio of Totally Agreed count is : 79.18 %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38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again same thing which was depicted by column 18 the content on the website must be easy to read and understand.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4818" name="Picture 2">
            <a:extLst>
              <a:ext uri="{FF2B5EF4-FFF2-40B4-BE49-F238E27FC236}">
                <a16:creationId xmlns:a16="http://schemas.microsoft.com/office/drawing/2014/main" id="{42F491BD-F5D4-0A50-976D-789F45E62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026" y="1993045"/>
            <a:ext cx="4133850"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478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69A3AF-FE98-B0CA-9EBE-8EA1C0837AE4}"/>
              </a:ext>
            </a:extLst>
          </p:cNvPr>
          <p:cNvSpPr>
            <a:spLocks noChangeArrowheads="1"/>
          </p:cNvSpPr>
          <p:nvPr/>
        </p:nvSpPr>
        <p:spPr bwMode="auto">
          <a:xfrm>
            <a:off x="1121789" y="1011863"/>
            <a:ext cx="8079135" cy="4278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36 user derive satisfaction while shopping on a good quality website or application,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Strongly agree (5) 175 Agree (4) 86 Dis-agree (2) 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 36 user derive satisfaction while shopping on a good quality website or application,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Strongly agree (5) is : 65.06 % ratio of Totally Agreed count is : 97.03 %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38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842" name="Picture 2">
            <a:extLst>
              <a:ext uri="{FF2B5EF4-FFF2-40B4-BE49-F238E27FC236}">
                <a16:creationId xmlns:a16="http://schemas.microsoft.com/office/drawing/2014/main" id="{E6046130-185C-D332-56B0-C299DBC5A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120" y="2696066"/>
            <a:ext cx="4086225"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8021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CB3734-49F5-E0F2-DF49-0BF911E08745}"/>
              </a:ext>
            </a:extLst>
          </p:cNvPr>
          <p:cNvSpPr>
            <a:spLocks noChangeArrowheads="1"/>
          </p:cNvSpPr>
          <p:nvPr/>
        </p:nvSpPr>
        <p:spPr bwMode="auto">
          <a:xfrm>
            <a:off x="716437" y="1325371"/>
            <a:ext cx="7541443" cy="44319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37 net benefit derived from shopping online can lead to users satisfaction,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count values are Strongly agree (5) 164 Agree (4) 54 indifferent (3) 40 Dis-agree (2) 11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 37 net benefit derived from shopping online can lead to users satisfaction,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Strongly agree (5) is : 60.97 %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Totally Agreed count is : 81.04 %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38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6866" name="Picture 2">
            <a:extLst>
              <a:ext uri="{FF2B5EF4-FFF2-40B4-BE49-F238E27FC236}">
                <a16:creationId xmlns:a16="http://schemas.microsoft.com/office/drawing/2014/main" id="{973DE179-14FF-161F-05E1-6F0A4DE7F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743" y="1472100"/>
            <a:ext cx="3657600"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5861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79AC3D-9712-B91B-61ED-0B5219FCB419}"/>
              </a:ext>
            </a:extLst>
          </p:cNvPr>
          <p:cNvSpPr>
            <a:spLocks noChangeArrowheads="1"/>
          </p:cNvSpPr>
          <p:nvPr/>
        </p:nvSpPr>
        <p:spPr bwMode="auto">
          <a:xfrm>
            <a:off x="1220266" y="1214142"/>
            <a:ext cx="10714068" cy="5032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38 user satisfaction cannot exist without trust,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Strongly agree (5) 122 Agree (4) 117 Strongly disagree (1) 18 Dis-agree (2) 7 indifferent (3)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38 user satisfaction cannot exist without trust,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Strongly agree (5) is : 45.35 %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Totally Agreed count is : 88.85 %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47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all of the above three columns depict that almost 90% customers think that users get satisfied when they trust on particular online shopping company.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this satisfaction comes when they work on good quality website. so, in order to impart trust in the customers, online companies need to improve quality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of their websites and should improve on all the factors which are listed in the earlier columns like the websites/apps should be user friendly, quality information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should be there, issues redressal </a:t>
            </a:r>
            <a:r>
              <a:rPr kumimoji="0" lang="en-US" altLang="en-US" sz="1000" b="0" i="0" u="none" strike="noStrike" cap="none" normalizeH="0" baseline="0" dirty="0" err="1">
                <a:ln>
                  <a:noFill/>
                </a:ln>
                <a:solidFill>
                  <a:srgbClr val="000000"/>
                </a:solidFill>
                <a:effectLst/>
                <a:latin typeface="Helvetica Neue"/>
              </a:rPr>
              <a:t>sytem</a:t>
            </a:r>
            <a:r>
              <a:rPr kumimoji="0" lang="en-US" altLang="en-US" sz="1000" b="0" i="0" u="none" strike="noStrike" cap="none" normalizeH="0" baseline="0" dirty="0">
                <a:ln>
                  <a:noFill/>
                </a:ln>
                <a:solidFill>
                  <a:srgbClr val="000000"/>
                </a:solidFill>
                <a:effectLst/>
                <a:latin typeface="Helvetica Neue"/>
              </a:rPr>
              <a:t> be there and there should be list of products for the comparisons.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7890" name="Picture 2">
            <a:extLst>
              <a:ext uri="{FF2B5EF4-FFF2-40B4-BE49-F238E27FC236}">
                <a16:creationId xmlns:a16="http://schemas.microsoft.com/office/drawing/2014/main" id="{2D3FA2FA-58E2-95B5-EE48-91F4A817F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1516" y="1652685"/>
            <a:ext cx="3171825"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8168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96F058-D208-563A-F17B-6B4C6AB1F434}"/>
              </a:ext>
            </a:extLst>
          </p:cNvPr>
          <p:cNvSpPr>
            <a:spLocks noChangeArrowheads="1"/>
          </p:cNvSpPr>
          <p:nvPr/>
        </p:nvSpPr>
        <p:spPr bwMode="auto">
          <a:xfrm>
            <a:off x="978043" y="1015976"/>
            <a:ext cx="9771906"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39 offering a wide variety of listed product in several category,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Strongly agree (5) 111 Agree (4) 94 indifferent (3) 57 Dis-agree (2) 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 39 offering a wide variety of listed product in several category,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Strongly agree (5) is : 41.26 %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Totally Agreed count is : 76.21 %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38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so, as described in earlier columns, a wide variety of products should be available on the online shopping company. so,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as much as products will be there, the more customers will be attracted and they will be satisfied more. this will enhance their business.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8914" name="Picture 2">
            <a:extLst>
              <a:ext uri="{FF2B5EF4-FFF2-40B4-BE49-F238E27FC236}">
                <a16:creationId xmlns:a16="http://schemas.microsoft.com/office/drawing/2014/main" id="{74755404-2063-112B-B9AD-AB8A00E2F3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4071" y="2281286"/>
            <a:ext cx="3333750"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0215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0A4159-DA80-2FC0-2E43-8DF27AC9927D}"/>
              </a:ext>
            </a:extLst>
          </p:cNvPr>
          <p:cNvSpPr>
            <a:spLocks noChangeArrowheads="1"/>
          </p:cNvSpPr>
          <p:nvPr/>
        </p:nvSpPr>
        <p:spPr bwMode="auto">
          <a:xfrm>
            <a:off x="1760968" y="1213008"/>
            <a:ext cx="9156353"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40 provision of complete and relevant product information,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Strongly agree (5) 135 Agree (4) 98 indifferent (3) 31 Disagree (2)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40 provision of complete and relevant product information,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Strongly agree (5) is : 50.19 %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Totally Agreed count is : 86.62 %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38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this is again also giving the same information as we got in earlier columns like in column 18</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9938" name="Picture 2">
            <a:extLst>
              <a:ext uri="{FF2B5EF4-FFF2-40B4-BE49-F238E27FC236}">
                <a16:creationId xmlns:a16="http://schemas.microsoft.com/office/drawing/2014/main" id="{4E2D5B14-1B29-C91A-9243-5D498DDF7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7967" y="2822604"/>
            <a:ext cx="3238500"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5537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307E0E-8CED-6C24-BCB3-6311D4CD6227}"/>
              </a:ext>
            </a:extLst>
          </p:cNvPr>
          <p:cNvSpPr>
            <a:spLocks noChangeArrowheads="1"/>
          </p:cNvSpPr>
          <p:nvPr/>
        </p:nvSpPr>
        <p:spPr bwMode="auto">
          <a:xfrm>
            <a:off x="1187777" y="1029186"/>
            <a:ext cx="661719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41 monetary savings, co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unt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values are Strongly agree (5) 148 Agree (4) 75 Disagree (2) 31 indifferent (3) 15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41 monetary savings,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Strongly agree (5) is : 55.02 %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Totally Agreed count is : 82.9 %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38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almost 82% customers are agreed on the point that the online shopping provides monetary savings.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62" name="Picture 2">
            <a:extLst>
              <a:ext uri="{FF2B5EF4-FFF2-40B4-BE49-F238E27FC236}">
                <a16:creationId xmlns:a16="http://schemas.microsoft.com/office/drawing/2014/main" id="{FD12E948-D547-AC1B-D05F-38DA39BD25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9654" y="2301466"/>
            <a:ext cx="3171825"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858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7B3B4C-D80C-A98A-3F6D-9C2EAC85C223}"/>
              </a:ext>
            </a:extLst>
          </p:cNvPr>
          <p:cNvSpPr txBox="1"/>
          <p:nvPr/>
        </p:nvSpPr>
        <p:spPr>
          <a:xfrm>
            <a:off x="1351720" y="1028343"/>
            <a:ext cx="9024732" cy="4801314"/>
          </a:xfrm>
          <a:prstGeom prst="rect">
            <a:avLst/>
          </a:prstGeom>
          <a:noFill/>
        </p:spPr>
        <p:txBody>
          <a:bodyPr wrap="square">
            <a:spAutoFit/>
          </a:bodyPr>
          <a:lstStyle/>
          <a:p>
            <a:r>
              <a:rPr lang="en-US" dirty="0"/>
              <a:t>ANALYSIS AND VISUALIZATION</a:t>
            </a:r>
          </a:p>
          <a:p>
            <a:r>
              <a:rPr lang="en-US" dirty="0"/>
              <a:t>The dataset provided to us contains 269 rows and 71 columns. This dataset can be divided into three different parts for better understanding:</a:t>
            </a:r>
          </a:p>
          <a:p>
            <a:r>
              <a:rPr lang="en-US" dirty="0"/>
              <a:t>a). One:  is the customers' basic information and their ways to approach to the online shopping sites and their usual </a:t>
            </a:r>
            <a:r>
              <a:rPr lang="en-US" dirty="0" err="1"/>
              <a:t>behaviour</a:t>
            </a:r>
            <a:r>
              <a:rPr lang="en-US" dirty="0"/>
              <a:t> on these sites. This information is available from column no 1 to column no. 17.</a:t>
            </a:r>
          </a:p>
          <a:p>
            <a:r>
              <a:rPr lang="en-US" dirty="0"/>
              <a:t>b). Second: is the basic survey report from the customers regarding their demands or choices from these companies. This information is available from column no.18 to column no.47.</a:t>
            </a:r>
          </a:p>
          <a:p>
            <a:r>
              <a:rPr lang="en-US" dirty="0"/>
              <a:t>c). Third: is their response to these companies based on the performances of these companies based on different parameters. This information is available from column no.48 to second last column and in the very last column of this dataset, their choice of best company based on the above all parameters and hence their reference to their friends based on their choices.</a:t>
            </a:r>
          </a:p>
          <a:p>
            <a:endParaRPr lang="en-US" dirty="0"/>
          </a:p>
          <a:p>
            <a:r>
              <a:rPr lang="en-US" dirty="0"/>
              <a:t>So, I downloaded this dataset and started working on this. I started working on the dataset which was having string values for all of the columns. Then later on, I also downloaded its encoded counterpart which I used to calculate the correlation between some columns to justify my findings as will be explained further.</a:t>
            </a:r>
          </a:p>
        </p:txBody>
      </p:sp>
    </p:spTree>
    <p:extLst>
      <p:ext uri="{BB962C8B-B14F-4D97-AF65-F5344CB8AC3E}">
        <p14:creationId xmlns:p14="http://schemas.microsoft.com/office/powerpoint/2010/main" val="31113215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F1D1A1-6A44-98C5-5C82-50B99A4CA169}"/>
              </a:ext>
            </a:extLst>
          </p:cNvPr>
          <p:cNvSpPr>
            <a:spLocks noChangeArrowheads="1"/>
          </p:cNvSpPr>
          <p:nvPr/>
        </p:nvSpPr>
        <p:spPr bwMode="auto">
          <a:xfrm>
            <a:off x="861118" y="1059120"/>
            <a:ext cx="10882787"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42 the convenience of patronizing the online retailer,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count values are Agree (4) 138 indifferent (3) 77 Strongly agree (5) 54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42 the convenience of patronizing the online retailer,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Agree (4) is : 51.3 %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Totally Agreed count is : 71.38 %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38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so, it's not like that only customers are patronized in online shopping or only they are getting all the benefits, besides it, the online retailer are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also getting convenience of patronizing on online platforms as their payments are safe with the online shopping companies. also, if any customer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is betraying them by making excuse of quality, then they have the quality checkup team to do so. so, acc. to a lot of customers, they also feel that the </a:t>
            </a:r>
            <a:r>
              <a:rPr kumimoji="0" lang="en-US" altLang="en-US" sz="1000" b="0" i="0" u="none" strike="noStrike" cap="none" normalizeH="0" baseline="0" dirty="0" err="1">
                <a:ln>
                  <a:noFill/>
                </a:ln>
                <a:solidFill>
                  <a:srgbClr val="000000"/>
                </a:solidFill>
                <a:effectLst/>
                <a:latin typeface="Helvetica Neue"/>
              </a:rPr>
              <a:t>oline</a:t>
            </a:r>
            <a:r>
              <a:rPr kumimoji="0" lang="en-US" altLang="en-US" sz="1000" b="0" i="0" u="none" strike="noStrike" cap="none" normalizeH="0" baseline="0" dirty="0">
                <a:ln>
                  <a:noFill/>
                </a:ln>
                <a:solidFill>
                  <a:srgbClr val="000000"/>
                </a:solidFill>
                <a:effectLst/>
                <a:latin typeface="Helvetica Neue"/>
              </a:rPr>
              <a:t> retailers are also safe on this platform.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1986" name="Picture 2">
            <a:extLst>
              <a:ext uri="{FF2B5EF4-FFF2-40B4-BE49-F238E27FC236}">
                <a16:creationId xmlns:a16="http://schemas.microsoft.com/office/drawing/2014/main" id="{76C001AE-5269-8183-F0FA-EFD92FE2F8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8558" y="1776433"/>
            <a:ext cx="3171825"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6677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7A6DD3-4B70-8BC6-D26E-B0273BE6B35F}"/>
              </a:ext>
            </a:extLst>
          </p:cNvPr>
          <p:cNvSpPr>
            <a:spLocks noChangeArrowheads="1"/>
          </p:cNvSpPr>
          <p:nvPr/>
        </p:nvSpPr>
        <p:spPr bwMode="auto">
          <a:xfrm>
            <a:off x="659876" y="892420"/>
            <a:ext cx="8694688" cy="4724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43 shopping on the website gives you the sense of adventure,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Agree (4) 101 indifferent (3) 59 Strongly agree (5) 54 Dis-agree (2) 50 Strongly disagree (1)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43 shopping on the website gives you the sense of adventure,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Agree (4) is : 37.55 %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Totally Agreed count is : 57.62 %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47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there are mix sentiments regarding this. some think that the online shopping gives the feeling of adventure. some others think that it's not so. Some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has nothing to do with this feeling. they only shop there, that's it.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3010" name="Picture 2">
            <a:extLst>
              <a:ext uri="{FF2B5EF4-FFF2-40B4-BE49-F238E27FC236}">
                <a16:creationId xmlns:a16="http://schemas.microsoft.com/office/drawing/2014/main" id="{F093F5D1-7347-1A4E-9234-597E8A6570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7579" y="1840404"/>
            <a:ext cx="3314700"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293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EAD8E1-88C5-CDC9-6DA6-F62245F30B28}"/>
              </a:ext>
            </a:extLst>
          </p:cNvPr>
          <p:cNvSpPr>
            <a:spLocks noChangeArrowheads="1"/>
          </p:cNvSpPr>
          <p:nvPr/>
        </p:nvSpPr>
        <p:spPr bwMode="auto">
          <a:xfrm>
            <a:off x="469510" y="1066815"/>
            <a:ext cx="9694962" cy="4724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44 shopping on your preferred e-tailer enhances your social status,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indifferent (3) 100 Agree (4) 59 Strongly agree (5) 48 Strongly disagree (1) 33 Dis-agree (2) 29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 44 shopping on your preferred e-tailer enhances your social status,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indifferent (3) is : 37.17 %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Totally Agreed count is : 39.78 %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47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there is a long list of </a:t>
            </a:r>
            <a:r>
              <a:rPr kumimoji="0" lang="en-US" altLang="en-US" sz="1000" b="0" i="0" u="none" strike="noStrike" cap="none" normalizeH="0" baseline="0" dirty="0" err="1">
                <a:ln>
                  <a:noFill/>
                </a:ln>
                <a:solidFill>
                  <a:srgbClr val="000000"/>
                </a:solidFill>
                <a:effectLst/>
                <a:latin typeface="Helvetica Neue"/>
              </a:rPr>
              <a:t>te</a:t>
            </a:r>
            <a:r>
              <a:rPr kumimoji="0" lang="en-US" altLang="en-US" sz="1000" b="0" i="0" u="none" strike="noStrike" cap="none" normalizeH="0" baseline="0" dirty="0">
                <a:ln>
                  <a:noFill/>
                </a:ln>
                <a:solidFill>
                  <a:srgbClr val="000000"/>
                </a:solidFill>
                <a:effectLst/>
                <a:latin typeface="Helvetica Neue"/>
              </a:rPr>
              <a:t> customers or the maximum ratio of the customers think that they don't bother about that if the shopping on their preferred site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enhances their social status or not. they don't think about this. almost 37% (more than one third) of entire customers list fall in this range.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4034" name="Picture 2">
            <a:extLst>
              <a:ext uri="{FF2B5EF4-FFF2-40B4-BE49-F238E27FC236}">
                <a16:creationId xmlns:a16="http://schemas.microsoft.com/office/drawing/2014/main" id="{BD4E4BAC-A667-C1D6-2FEC-0D4177358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8508" y="1580333"/>
            <a:ext cx="3429000"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6012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B19CD2-6D77-5E80-3BC2-D3724AF8F864}"/>
              </a:ext>
            </a:extLst>
          </p:cNvPr>
          <p:cNvSpPr>
            <a:spLocks noChangeArrowheads="1"/>
          </p:cNvSpPr>
          <p:nvPr/>
        </p:nvSpPr>
        <p:spPr bwMode="auto">
          <a:xfrm>
            <a:off x="327479" y="1054963"/>
            <a:ext cx="9156353" cy="4570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45 you feel gratification shopping on your favorite e-tailer,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count values are indifferent (3) 101 Strongly agree (5) 65 Agree (4) 63 Disagree (2) 22 Strongly disagree (1) 18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45 you feel gratification shopping on your favorite e-tailer,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indifferent (3) is : 37.55 %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Totally Agreed count is : 47.58 %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47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similarly, as depicted from the last column , there is also a long list of the customers who have nothing to do with the gratification feeling. they don't bother about it.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5058" name="Picture 2">
            <a:extLst>
              <a:ext uri="{FF2B5EF4-FFF2-40B4-BE49-F238E27FC236}">
                <a16:creationId xmlns:a16="http://schemas.microsoft.com/office/drawing/2014/main" id="{127F7BA3-82F1-A5B7-B663-20C200B4E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3025" y="1603299"/>
            <a:ext cx="3228975"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6393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1CA23C-DCDF-B80E-EEDC-1EFB0936E582}"/>
              </a:ext>
            </a:extLst>
          </p:cNvPr>
          <p:cNvSpPr>
            <a:spLocks noChangeArrowheads="1"/>
          </p:cNvSpPr>
          <p:nvPr/>
        </p:nvSpPr>
        <p:spPr bwMode="auto">
          <a:xfrm>
            <a:off x="641946" y="770973"/>
            <a:ext cx="8694688" cy="5032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46 shopping on the website helps you fulfill certain roles,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Agree (4) 88 indifferent (3) 88 Strongly agree (5) 38 Strongly disagree (1) 33 Dis-agree (2) 22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46 shopping on the website helps you fulfill certain roles,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Agree (4) is : 32.71 %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Totally Agreed count is : 46.84 %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47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again , there are mixed emotions.so, we can say that when it comes to social sentiments, the customers don't even bother about it. they only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use this online shopping platform to buy the products and they have no feelings regarding their social status enhancement, their </a:t>
            </a:r>
            <a:r>
              <a:rPr kumimoji="0" lang="en-US" altLang="en-US" sz="1000" b="0" i="0" u="none" strike="noStrike" cap="none" normalizeH="0" baseline="0" dirty="0" err="1">
                <a:ln>
                  <a:noFill/>
                </a:ln>
                <a:solidFill>
                  <a:srgbClr val="000000"/>
                </a:solidFill>
                <a:effectLst/>
                <a:latin typeface="Helvetica Neue"/>
              </a:rPr>
              <a:t>gratifcation</a:t>
            </a:r>
            <a:r>
              <a:rPr kumimoji="0" lang="en-US" altLang="en-US" sz="1000" b="0" i="0" u="none" strike="noStrike" cap="none" normalizeH="0" baseline="0" dirty="0">
                <a:ln>
                  <a:noFill/>
                </a:ln>
                <a:solidFill>
                  <a:srgbClr val="000000"/>
                </a:solidFill>
                <a:effectLst/>
                <a:latin typeface="Helvetica Neue"/>
              </a:rPr>
              <a:t> feeling,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their fulfillment of certain roles etc. so, in short, these online shopping companies don't change any social feelings of the customers like the social sites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do. they are only a carrier to provide the items which the customers want.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6082" name="Picture 2">
            <a:extLst>
              <a:ext uri="{FF2B5EF4-FFF2-40B4-BE49-F238E27FC236}">
                <a16:creationId xmlns:a16="http://schemas.microsoft.com/office/drawing/2014/main" id="{7D32EDF8-1902-3668-952C-C5E50270A9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4459" y="1242313"/>
            <a:ext cx="3133725"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4783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C948FC-6997-1660-75FB-22CB90EF28F1}"/>
              </a:ext>
            </a:extLst>
          </p:cNvPr>
          <p:cNvSpPr>
            <a:spLocks noChangeArrowheads="1"/>
          </p:cNvSpPr>
          <p:nvPr/>
        </p:nvSpPr>
        <p:spPr bwMode="auto">
          <a:xfrm>
            <a:off x="487017" y="579474"/>
            <a:ext cx="7396256"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47 getting value for money spent,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Agree (4) 149 Strongly agree (5) 82 indifferent (3) 38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47 getting value for money spent,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Agree (4) is : 55.39 %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Totally Agreed count is : 85.87 %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3800" b="0" i="0" u="none" strike="noStrike" cap="none" normalizeH="0" baseline="0" dirty="0">
                <a:ln>
                  <a:noFill/>
                </a:ln>
                <a:solidFill>
                  <a:srgbClr val="000000"/>
                </a:solidFill>
                <a:effectLst/>
                <a:latin typeface="Helvetica Neue"/>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this feature also depicts the same thing as depicted in earlier column of showing monetary benefits. yes, a large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proportion of the customers think that the value spent on online shopping sites give them a worth and they get lot of benefits from it.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7106" name="Picture 2">
            <a:extLst>
              <a:ext uri="{FF2B5EF4-FFF2-40B4-BE49-F238E27FC236}">
                <a16:creationId xmlns:a16="http://schemas.microsoft.com/office/drawing/2014/main" id="{F8410BED-004C-C024-9A77-6F4356D1E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3711" y="981696"/>
            <a:ext cx="3171825"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8254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C1DCB3-E46A-CF01-BFC7-708915334A71}"/>
              </a:ext>
            </a:extLst>
          </p:cNvPr>
          <p:cNvSpPr>
            <a:spLocks noChangeArrowheads="1"/>
          </p:cNvSpPr>
          <p:nvPr/>
        </p:nvSpPr>
        <p:spPr bwMode="auto">
          <a:xfrm>
            <a:off x="314960" y="403623"/>
            <a:ext cx="9331081"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from the following, tick any (or all) of the online retailers you have shopped from;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Amazon, Flipkart, Paytm, Myntra, Snapdeal 82 Amazon, Flipkart, Myntra, Snapdeal 44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Amazon, Flipkart 32 Amazon, Flipkart, Paytm, Snapdeal 29 Amazon, Flipkart, Snapdeal 27 Amazon, Paytm,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Myntra 20 Amazon 16 Amazon, Paytm 12 Amazon, Flipkart, Paytm 7 Name: from the following,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tick any (or all) of the online retailers you have shopped from; ,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Amazon,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Flipkart, Paytm, Myntra, Snapdeal is : 30.48 %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02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58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Amazon chosen: 269 No. of times Flipkart chosen: 221 No. of times Snapdeal chosen: 182 No.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of times Paytm chosen: 150 No. of times Myntra chosen: 146 maximum times 269 the company Amazon chosen,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whose %age becomes 100.0 % minimum times 146 the company Myntra chosen, whose %age becomes 54.28 %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from the above analysis, it's clear that all customers have shopped from Amazon.com, the second one name falls in this list is Flipkart and the last one is Myntra.com.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8130" name="Picture 2">
            <a:extLst>
              <a:ext uri="{FF2B5EF4-FFF2-40B4-BE49-F238E27FC236}">
                <a16:creationId xmlns:a16="http://schemas.microsoft.com/office/drawing/2014/main" id="{16337ECB-9435-21B8-5AE4-1F68D26BCC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 y="2159000"/>
            <a:ext cx="6562725" cy="1619250"/>
          </a:xfrm>
          <a:prstGeom prst="rect">
            <a:avLst/>
          </a:prstGeom>
          <a:noFill/>
          <a:extLst>
            <a:ext uri="{909E8E84-426E-40DD-AFC4-6F175D3DCCD1}">
              <a14:hiddenFill xmlns:a14="http://schemas.microsoft.com/office/drawing/2010/main">
                <a:solidFill>
                  <a:srgbClr val="FFFFFF"/>
                </a:solidFill>
              </a14:hiddenFill>
            </a:ext>
          </a:extLst>
        </p:spPr>
      </p:pic>
      <p:pic>
        <p:nvPicPr>
          <p:cNvPr id="48131" name="Picture 3">
            <a:extLst>
              <a:ext uri="{FF2B5EF4-FFF2-40B4-BE49-F238E27FC236}">
                <a16:creationId xmlns:a16="http://schemas.microsoft.com/office/drawing/2014/main" id="{B2C8DE74-4F1F-C6F6-8F30-8857CD2FE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2650" y="1996440"/>
            <a:ext cx="3705225"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2680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F4FCCD-64A4-1FE9-5317-C47E35D7D26B}"/>
              </a:ext>
            </a:extLst>
          </p:cNvPr>
          <p:cNvSpPr>
            <a:spLocks noChangeArrowheads="1"/>
          </p:cNvSpPr>
          <p:nvPr/>
        </p:nvSpPr>
        <p:spPr bwMode="auto">
          <a:xfrm>
            <a:off x="316948" y="749293"/>
            <a:ext cx="8309967"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easy to use website or application,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Amazon, Flipkart, Paytm, Myntra, Snapdeal 64 Amazon, Flipkart, Myntra, Snapdeal 44 Amazon,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Flipkart 44 Amazon 29 Amazon, Flipkart, Paytm, Snapdeal 22 Amazon, Paytm, Myntra 20 Amazon, Flipkart,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Myntra 19 Paytm 12 Flipkart 8 Amazon, Paytm 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easy to use website or application,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Amazon, Flipkart, Paytm, Myntra, Snapdeal is : 23.79 %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02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58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Amazon chosen: 249 No. of times Flipkart chosen: 201 No. of times Snapdeal chosen: 130 No. of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times Paytm chosen: 125 No. of times Myntra chosen: 147 maximum times 249 the company Amazon chosen, whose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%age becomes 92.57 % minimum times 125 the company Paytm chosen, whose %age becomes 46.47 %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in this analysis of easy to use website or app, again amazon tops in the list with 92.5% votes and </a:t>
            </a:r>
            <a:r>
              <a:rPr kumimoji="0" lang="en-US" altLang="en-US" sz="1000" b="0" i="0" u="none" strike="noStrike" cap="none" normalizeH="0" baseline="0" dirty="0" err="1">
                <a:ln>
                  <a:noFill/>
                </a:ln>
                <a:solidFill>
                  <a:srgbClr val="000000"/>
                </a:solidFill>
                <a:effectLst/>
                <a:latin typeface="Helvetica Neue"/>
              </a:rPr>
              <a:t>paytm</a:t>
            </a:r>
            <a:r>
              <a:rPr kumimoji="0" lang="en-US" altLang="en-US" sz="1000" b="0" i="0" u="none" strike="noStrike" cap="none" normalizeH="0" baseline="0" dirty="0">
                <a:ln>
                  <a:noFill/>
                </a:ln>
                <a:solidFill>
                  <a:srgbClr val="000000"/>
                </a:solidFill>
                <a:effectLst/>
                <a:latin typeface="Helvetica Neue"/>
              </a:rPr>
              <a:t> is the lowest with 46%</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9154" name="Picture 2">
            <a:extLst>
              <a:ext uri="{FF2B5EF4-FFF2-40B4-BE49-F238E27FC236}">
                <a16:creationId xmlns:a16="http://schemas.microsoft.com/office/drawing/2014/main" id="{35292EF2-2630-BAA5-BFDE-5CBDEC088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7734" y="2853359"/>
            <a:ext cx="622935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49155" name="Picture 3">
            <a:extLst>
              <a:ext uri="{FF2B5EF4-FFF2-40B4-BE49-F238E27FC236}">
                <a16:creationId xmlns:a16="http://schemas.microsoft.com/office/drawing/2014/main" id="{CAB2AA02-BC24-A6CE-E1D1-01CECC3AB1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810" y="2261981"/>
            <a:ext cx="3705225"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1899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D4906E-5A91-7BC2-23EE-16D5D31FAED9}"/>
              </a:ext>
            </a:extLst>
          </p:cNvPr>
          <p:cNvSpPr>
            <a:spLocks noChangeArrowheads="1"/>
          </p:cNvSpPr>
          <p:nvPr/>
        </p:nvSpPr>
        <p:spPr bwMode="auto">
          <a:xfrm>
            <a:off x="701040" y="984132"/>
            <a:ext cx="8694688"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easy to use website or application,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Amazon, Flipkart, Paytm, Myntra, Snapdeal 64 Amazon, Flipkart, Myntra, Snapdeal 44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Amazon, Flipkart 44 Amazon 29 Amazon, Flipkart, Paytm, Snapdeal 22 Amazon, Paytm, Myntra 20 Amazon, Flipkart,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Myntra 19 Paytm 12 Flipkart 8 Amazon, Paytm 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easy to use website or application,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Amazon, Flipkart, Paytm, Myntra, Snapdeal is : 23.79 %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02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58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Amazon chosen: 249 No. of times Flipkart chosen: 201 No. of times Snapdeal chosen: 130 No. of times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Paytm chosen: 125 No. of times Myntra chosen: 147 maximum times 249 the company Amazon chosen, whose %age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becomes 92.57 % minimum times 125 the company Paytm chosen, whose %age becomes 46.47 %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in this analysis of easy to use website or app, again amazon tops in the list with 92.5% votes and </a:t>
            </a:r>
            <a:r>
              <a:rPr kumimoji="0" lang="en-US" altLang="en-US" sz="1000" b="0" i="0" u="none" strike="noStrike" cap="none" normalizeH="0" baseline="0" dirty="0" err="1">
                <a:ln>
                  <a:noFill/>
                </a:ln>
                <a:solidFill>
                  <a:srgbClr val="000000"/>
                </a:solidFill>
                <a:effectLst/>
                <a:latin typeface="Helvetica Neue"/>
              </a:rPr>
              <a:t>paytm</a:t>
            </a:r>
            <a:r>
              <a:rPr kumimoji="0" lang="en-US" altLang="en-US" sz="1000" b="0" i="0" u="none" strike="noStrike" cap="none" normalizeH="0" baseline="0" dirty="0">
                <a:ln>
                  <a:noFill/>
                </a:ln>
                <a:solidFill>
                  <a:srgbClr val="000000"/>
                </a:solidFill>
                <a:effectLst/>
                <a:latin typeface="Helvetica Neue"/>
              </a:rPr>
              <a:t> is the lowest with 46%</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0178" name="Picture 2">
            <a:extLst>
              <a:ext uri="{FF2B5EF4-FFF2-40B4-BE49-F238E27FC236}">
                <a16:creationId xmlns:a16="http://schemas.microsoft.com/office/drawing/2014/main" id="{FDCE0DEC-4F78-64D9-6548-2B18EA37A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330" y="3429000"/>
            <a:ext cx="622935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50179" name="Picture 3">
            <a:extLst>
              <a:ext uri="{FF2B5EF4-FFF2-40B4-BE49-F238E27FC236}">
                <a16:creationId xmlns:a16="http://schemas.microsoft.com/office/drawing/2014/main" id="{8957CC68-A1EA-5529-8710-0805C4D79D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890" y="3022282"/>
            <a:ext cx="3705225"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1099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3F7D47-E174-A65B-68CF-0C538A340A9F}"/>
              </a:ext>
            </a:extLst>
          </p:cNvPr>
          <p:cNvSpPr>
            <a:spLocks noChangeArrowheads="1"/>
          </p:cNvSpPr>
          <p:nvPr/>
        </p:nvSpPr>
        <p:spPr bwMode="auto">
          <a:xfrm>
            <a:off x="435334" y="422473"/>
            <a:ext cx="8560036"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visual appealing web-page layout,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Amazon, Flipkart 87 Amazon 44 Amazon, Flipkart, Paytm, Myntra, Snapdeal 36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Amazon, Paytm, Myntra 20 Amazon, Myntra 15 Myntra 15 Flipkart, Myntra 15 Amazon, Flipkart, Myntra, Snapdeal 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Flipkart 12 Amazon, Flipkart, Paytm, Snapdeal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visual appealing web-page layout,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Amazon, Flipkart is : 32.34 %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02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58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Amazon chosen: 227 No. of times Flipkart chosen: 175 No. of times Snapdeal chosen: 61 No. of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times Paytm chosen: 67 No. of times Myntra chosen: 115 maximum times 227 the company Amazon chosen, whose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%age becomes 84.39 % minimum times 61 the company Snapdeal chosen, whose %age becomes 22.68 %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it means webpage of amazon appeals the customers the most with 84% likings and webpage of </a:t>
            </a:r>
            <a:r>
              <a:rPr kumimoji="0" lang="en-US" altLang="en-US" sz="1000" b="0" i="0" u="none" strike="noStrike" cap="none" normalizeH="0" baseline="0" dirty="0" err="1">
                <a:ln>
                  <a:noFill/>
                </a:ln>
                <a:solidFill>
                  <a:srgbClr val="000000"/>
                </a:solidFill>
                <a:effectLst/>
                <a:latin typeface="Helvetica Neue"/>
              </a:rPr>
              <a:t>snapdeal</a:t>
            </a:r>
            <a:r>
              <a:rPr kumimoji="0" lang="en-US" altLang="en-US" sz="1000" b="0" i="0" u="none" strike="noStrike" cap="none" normalizeH="0" baseline="0" dirty="0">
                <a:ln>
                  <a:noFill/>
                </a:ln>
                <a:solidFill>
                  <a:srgbClr val="000000"/>
                </a:solidFill>
                <a:effectLst/>
                <a:latin typeface="Helvetica Neue"/>
              </a:rPr>
              <a:t> with minimum likings of 22% is liked the least.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02" name="Picture 2">
            <a:extLst>
              <a:ext uri="{FF2B5EF4-FFF2-40B4-BE49-F238E27FC236}">
                <a16:creationId xmlns:a16="http://schemas.microsoft.com/office/drawing/2014/main" id="{EC0DEFE5-E8EA-839D-2A96-504670F26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0390" y="2085975"/>
            <a:ext cx="563880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51203" name="Picture 3">
            <a:extLst>
              <a:ext uri="{FF2B5EF4-FFF2-40B4-BE49-F238E27FC236}">
                <a16:creationId xmlns:a16="http://schemas.microsoft.com/office/drawing/2014/main" id="{CF904492-8D1D-508B-3219-10C6260AFD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810" y="1935162"/>
            <a:ext cx="3705225"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092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706DC1-1282-F2BB-9CB1-2463A1F8052E}"/>
              </a:ext>
            </a:extLst>
          </p:cNvPr>
          <p:cNvPicPr>
            <a:picLocks noChangeAspect="1"/>
          </p:cNvPicPr>
          <p:nvPr/>
        </p:nvPicPr>
        <p:blipFill>
          <a:blip r:embed="rId2"/>
          <a:stretch>
            <a:fillRect/>
          </a:stretch>
        </p:blipFill>
        <p:spPr>
          <a:xfrm>
            <a:off x="496956" y="143890"/>
            <a:ext cx="11052313" cy="6714110"/>
          </a:xfrm>
          <a:prstGeom prst="rect">
            <a:avLst/>
          </a:prstGeom>
        </p:spPr>
      </p:pic>
    </p:spTree>
    <p:extLst>
      <p:ext uri="{BB962C8B-B14F-4D97-AF65-F5344CB8AC3E}">
        <p14:creationId xmlns:p14="http://schemas.microsoft.com/office/powerpoint/2010/main" val="19820739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DFBF27-B148-0C31-7AFA-9A5F37688344}"/>
              </a:ext>
            </a:extLst>
          </p:cNvPr>
          <p:cNvSpPr>
            <a:spLocks noChangeArrowheads="1"/>
          </p:cNvSpPr>
          <p:nvPr/>
        </p:nvSpPr>
        <p:spPr bwMode="auto">
          <a:xfrm>
            <a:off x="177800" y="461636"/>
            <a:ext cx="9233297"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wild variety of product on offer,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Amazon, Flipkart 130 Amazon 43 Amazon, Myntra 20 Flipkart, Myntra 15 Myntra 15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Amazon, Flipkart, Myntra, Snapdeal 14 Amazon, Flipkart, Paytm 13 Flipkart 12 Paytm 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wild variety of product on offer,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Amazon, Flipkart is : 48.33 %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02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58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Amazon chosen: 220 No. of times Flipkart chosen: 184 No. of times Snapdeal chosen: 14 No. of times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Paytm chosen: 20 No. of times Myntra chosen: 64 maximum times 220 the company Amazon chosen, whose %age becomes 81.78 %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minimum times 14 the company Snapdeal chosen, whose %age becomes 5.2 %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again, amazon is on the top here with 81 % votes for having wide variety of products. and </a:t>
            </a:r>
            <a:r>
              <a:rPr kumimoji="0" lang="en-US" altLang="en-US" sz="1000" b="0" i="0" u="none" strike="noStrike" cap="none" normalizeH="0" baseline="0" dirty="0" err="1">
                <a:ln>
                  <a:noFill/>
                </a:ln>
                <a:solidFill>
                  <a:srgbClr val="000000"/>
                </a:solidFill>
                <a:effectLst/>
                <a:latin typeface="Helvetica Neue"/>
              </a:rPr>
              <a:t>snapdeal</a:t>
            </a:r>
            <a:r>
              <a:rPr kumimoji="0" lang="en-US" altLang="en-US" sz="1000" b="0" i="0" u="none" strike="noStrike" cap="none" normalizeH="0" baseline="0" dirty="0">
                <a:ln>
                  <a:noFill/>
                </a:ln>
                <a:solidFill>
                  <a:srgbClr val="000000"/>
                </a:solidFill>
                <a:effectLst/>
                <a:latin typeface="Helvetica Neue"/>
              </a:rPr>
              <a:t> is having least votes of 5%. so, </a:t>
            </a:r>
            <a:r>
              <a:rPr kumimoji="0" lang="en-US" altLang="en-US" sz="1000" b="0" i="0" u="none" strike="noStrike" cap="none" normalizeH="0" baseline="0" dirty="0" err="1">
                <a:ln>
                  <a:noFill/>
                </a:ln>
                <a:solidFill>
                  <a:srgbClr val="000000"/>
                </a:solidFill>
                <a:effectLst/>
                <a:latin typeface="Helvetica Neue"/>
              </a:rPr>
              <a:t>snapdeal</a:t>
            </a:r>
            <a:r>
              <a:rPr kumimoji="0" lang="en-US" altLang="en-US" sz="1000" b="0" i="0" u="none" strike="noStrike" cap="none" normalizeH="0" baseline="0" dirty="0">
                <a:ln>
                  <a:noFill/>
                </a:ln>
                <a:solidFill>
                  <a:srgbClr val="000000"/>
                </a:solidFill>
                <a:effectLst/>
                <a:latin typeface="Helvetica Neue"/>
              </a:rPr>
              <a:t> needs to work on this.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2226" name="Picture 2">
            <a:extLst>
              <a:ext uri="{FF2B5EF4-FFF2-40B4-BE49-F238E27FC236}">
                <a16:creationId xmlns:a16="http://schemas.microsoft.com/office/drawing/2014/main" id="{C962BB5A-1CFF-D913-E775-BC4ED47019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5490" y="2727960"/>
            <a:ext cx="569595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52227" name="Picture 3">
            <a:extLst>
              <a:ext uri="{FF2B5EF4-FFF2-40B4-BE49-F238E27FC236}">
                <a16:creationId xmlns:a16="http://schemas.microsoft.com/office/drawing/2014/main" id="{D3A2F96A-B8C5-04FF-AF24-9BBEA6066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2422842"/>
            <a:ext cx="3705225"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2324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FC007B-89BC-91BF-B430-F4C0E6268DEC}"/>
              </a:ext>
            </a:extLst>
          </p:cNvPr>
          <p:cNvSpPr>
            <a:spLocks noChangeArrowheads="1"/>
          </p:cNvSpPr>
          <p:nvPr/>
        </p:nvSpPr>
        <p:spPr bwMode="auto">
          <a:xfrm>
            <a:off x="426720" y="425332"/>
            <a:ext cx="8540800"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complete, relevant description information of products,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Amazon, Flipkart 100 Amazon 43 Amazon, Flipkart, Paytm 24 Amazon, Paytm, Myntra 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Amazon, Flipkart, Myntra 15 Amazon, Flipkart, Paytm, Myntra, Snapdeal 15 Amazon, Flipkart, Myntra, Snapdeal 14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Snapdeal 12 Flipkart, Snapdeal 11 Flipkart 8 Amazon, Flipkart, Snapdeal 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complete, relevant description information of products,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Amazon, Flipkart is : 37.17 %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02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58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Amazon chosen: 238 No. of times Flipkart chosen: 194 No. of times Snapdeal chosen: 59 No. of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times Paytm chosen: 59 No. of times Myntra chosen: 64 maximum times 238 the company Amazon chosen, whose %age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becomes 88.48 % minimum times 59 the company Snapdeal chosen, whose %age becomes 21.93 %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again ,amazon is on the top regarding providing relevant information with 88% votes and </a:t>
            </a:r>
            <a:r>
              <a:rPr kumimoji="0" lang="en-US" altLang="en-US" sz="1000" b="0" i="0" u="none" strike="noStrike" cap="none" normalizeH="0" baseline="0" dirty="0" err="1">
                <a:ln>
                  <a:noFill/>
                </a:ln>
                <a:solidFill>
                  <a:srgbClr val="000000"/>
                </a:solidFill>
                <a:effectLst/>
                <a:latin typeface="Helvetica Neue"/>
              </a:rPr>
              <a:t>snapdeal</a:t>
            </a:r>
            <a:r>
              <a:rPr kumimoji="0" lang="en-US" altLang="en-US" sz="1000" b="0" i="0" u="none" strike="noStrike" cap="none" normalizeH="0" baseline="0" dirty="0">
                <a:ln>
                  <a:noFill/>
                </a:ln>
                <a:solidFill>
                  <a:srgbClr val="000000"/>
                </a:solidFill>
                <a:effectLst/>
                <a:latin typeface="Helvetica Neue"/>
              </a:rPr>
              <a:t> is performing poor here also with 21% votes.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3250" name="Picture 2">
            <a:extLst>
              <a:ext uri="{FF2B5EF4-FFF2-40B4-BE49-F238E27FC236}">
                <a16:creationId xmlns:a16="http://schemas.microsoft.com/office/drawing/2014/main" id="{50320C81-347D-2EA9-11D1-8E87C80D08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1770" y="2738120"/>
            <a:ext cx="6105525" cy="1619250"/>
          </a:xfrm>
          <a:prstGeom prst="rect">
            <a:avLst/>
          </a:prstGeom>
          <a:noFill/>
          <a:extLst>
            <a:ext uri="{909E8E84-426E-40DD-AFC4-6F175D3DCCD1}">
              <a14:hiddenFill xmlns:a14="http://schemas.microsoft.com/office/drawing/2010/main">
                <a:solidFill>
                  <a:srgbClr val="FFFFFF"/>
                </a:solidFill>
              </a14:hiddenFill>
            </a:ext>
          </a:extLst>
        </p:spPr>
      </p:pic>
      <p:pic>
        <p:nvPicPr>
          <p:cNvPr id="53251" name="Picture 3">
            <a:extLst>
              <a:ext uri="{FF2B5EF4-FFF2-40B4-BE49-F238E27FC236}">
                <a16:creationId xmlns:a16="http://schemas.microsoft.com/office/drawing/2014/main" id="{FD898D80-0643-7DDF-D7E8-F3A8E5C690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570" y="2463482"/>
            <a:ext cx="3705225"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4682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9FF1A9-B964-2B59-DD7D-EA65163CEF3A}"/>
              </a:ext>
            </a:extLst>
          </p:cNvPr>
          <p:cNvSpPr>
            <a:spLocks noChangeArrowheads="1"/>
          </p:cNvSpPr>
          <p:nvPr/>
        </p:nvSpPr>
        <p:spPr bwMode="auto">
          <a:xfrm>
            <a:off x="387350" y="1120697"/>
            <a:ext cx="8156079" cy="566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fast loading website speed of website and application,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Amazon 51 Amazon, Paytm 44 Amazon, Flipkart, Myntra 30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Amazon, Flipkart, Paytm, Myntra, Snapdeal 30 Amazon, Flipkart 30 Amazon, Flipkart, Snapdeal 25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Amazon, Flipkart, Paytm 25 Amazon, Flipkart, Myntra, Snapdeal 14 Snapdeal 12 Flipkart 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fast loading website speed of website and application,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Amazon is : 18.96 %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02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58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Amazon chosen: 249 No. of times Flipkart chosen: 162 No. of times Snapdeal chosen: 81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Paytm chosen: 99 No. of times Myntra chosen: 74 maximum times 249 the company Amazon chosen,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whose %age becomes 92.57 % minimum times 74 the company Myntra chosen, whose %age becomes 27.51 %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amazon is the fastest amongst all these with 92% votes and </a:t>
            </a:r>
            <a:r>
              <a:rPr kumimoji="0" lang="en-US" altLang="en-US" sz="1000" b="0" i="0" u="none" strike="noStrike" cap="none" normalizeH="0" baseline="0" dirty="0" err="1">
                <a:ln>
                  <a:noFill/>
                </a:ln>
                <a:solidFill>
                  <a:srgbClr val="000000"/>
                </a:solidFill>
                <a:effectLst/>
                <a:latin typeface="Helvetica Neue"/>
              </a:rPr>
              <a:t>myntra</a:t>
            </a:r>
            <a:r>
              <a:rPr kumimoji="0" lang="en-US" altLang="en-US" sz="1000" b="0" i="0" u="none" strike="noStrike" cap="none" normalizeH="0" baseline="0" dirty="0">
                <a:ln>
                  <a:noFill/>
                </a:ln>
                <a:solidFill>
                  <a:srgbClr val="000000"/>
                </a:solidFill>
                <a:effectLst/>
                <a:latin typeface="Helvetica Neue"/>
              </a:rPr>
              <a:t> is the slowest with 27%votes.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4274" name="Picture 2">
            <a:extLst>
              <a:ext uri="{FF2B5EF4-FFF2-40B4-BE49-F238E27FC236}">
                <a16:creationId xmlns:a16="http://schemas.microsoft.com/office/drawing/2014/main" id="{FF9124A5-758D-D12F-4EC4-5DE9D330A1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6160" y="3429000"/>
            <a:ext cx="563880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54275" name="Picture 3">
            <a:extLst>
              <a:ext uri="{FF2B5EF4-FFF2-40B4-BE49-F238E27FC236}">
                <a16:creationId xmlns:a16="http://schemas.microsoft.com/office/drawing/2014/main" id="{5C5257C9-0F00-46AA-6136-7B39B99C56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220402"/>
            <a:ext cx="3705225"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5359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FEB179-D82D-269C-C107-9AF4531EFCD7}"/>
              </a:ext>
            </a:extLst>
          </p:cNvPr>
          <p:cNvSpPr>
            <a:spLocks noChangeArrowheads="1"/>
          </p:cNvSpPr>
          <p:nvPr/>
        </p:nvSpPr>
        <p:spPr bwMode="auto">
          <a:xfrm>
            <a:off x="638036" y="241569"/>
            <a:ext cx="8156079"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reliability of the website or application,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Amazon 61 Amazon, Flipkart 50 Amazon, Flipkart, Paytm 36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Amazon, Paytm, Myntra 35 Amazon, Flipkart, Snapdeal 18 Myntra 15 Flipkart 15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Amazon, Flipkart, Myntra, Snapdeal 14 Amazon, Flipkart, Paytm, Snapdeal 13 Paytm 12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 reliability of the website or application,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Amazon is : 22.68 %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02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58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Amazon chosen: 227 No. of times Flipkart chosen: 146 No. of times Snapdeal chosen: 45 No. of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times Paytm chosen: 96 No. of times Myntra chosen: 64 maximum times 227 the company Amazon chosen,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whose %age becomes 84.39 % minimum times 45 the company Snapdeal chosen, whose %age becomes 16.73 %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again amazon is on the top and </a:t>
            </a:r>
            <a:r>
              <a:rPr kumimoji="0" lang="en-US" altLang="en-US" sz="1000" b="0" i="0" u="none" strike="noStrike" cap="none" normalizeH="0" baseline="0" dirty="0" err="1">
                <a:ln>
                  <a:noFill/>
                </a:ln>
                <a:solidFill>
                  <a:srgbClr val="000000"/>
                </a:solidFill>
                <a:effectLst/>
                <a:latin typeface="Helvetica Neue"/>
              </a:rPr>
              <a:t>snapdeal</a:t>
            </a:r>
            <a:r>
              <a:rPr kumimoji="0" lang="en-US" altLang="en-US" sz="1000" b="0" i="0" u="none" strike="noStrike" cap="none" normalizeH="0" baseline="0" dirty="0">
                <a:ln>
                  <a:noFill/>
                </a:ln>
                <a:solidFill>
                  <a:srgbClr val="000000"/>
                </a:solidFill>
                <a:effectLst/>
                <a:latin typeface="Helvetica Neue"/>
              </a:rPr>
              <a:t> is at the bottom.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5298" name="Picture 2">
            <a:extLst>
              <a:ext uri="{FF2B5EF4-FFF2-40B4-BE49-F238E27FC236}">
                <a16:creationId xmlns:a16="http://schemas.microsoft.com/office/drawing/2014/main" id="{DFABE6E1-3572-DCB7-1ABC-3A4049D70B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2290" y="2733261"/>
            <a:ext cx="5686425" cy="1619250"/>
          </a:xfrm>
          <a:prstGeom prst="rect">
            <a:avLst/>
          </a:prstGeom>
          <a:noFill/>
          <a:extLst>
            <a:ext uri="{909E8E84-426E-40DD-AFC4-6F175D3DCCD1}">
              <a14:hiddenFill xmlns:a14="http://schemas.microsoft.com/office/drawing/2010/main">
                <a:solidFill>
                  <a:srgbClr val="FFFFFF"/>
                </a:solidFill>
              </a14:hiddenFill>
            </a:ext>
          </a:extLst>
        </p:spPr>
      </p:pic>
      <p:pic>
        <p:nvPicPr>
          <p:cNvPr id="55299" name="Picture 3">
            <a:extLst>
              <a:ext uri="{FF2B5EF4-FFF2-40B4-BE49-F238E27FC236}">
                <a16:creationId xmlns:a16="http://schemas.microsoft.com/office/drawing/2014/main" id="{879F3FDE-CAAE-E9CD-B4BC-55FD4F0483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036" y="1951727"/>
            <a:ext cx="3705225"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8414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D05B50-DAA1-673D-FD66-00F83E371AA3}"/>
              </a:ext>
            </a:extLst>
          </p:cNvPr>
          <p:cNvSpPr>
            <a:spLocks noChangeArrowheads="1"/>
          </p:cNvSpPr>
          <p:nvPr/>
        </p:nvSpPr>
        <p:spPr bwMode="auto">
          <a:xfrm>
            <a:off x="775253" y="405341"/>
            <a:ext cx="9233297"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quickness to complete purchase,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Amazon 66 Amazon, Flipkart, Paytm 47 Amazon, Flipkart 37 Amazon, Flipkart, Myntra 30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Paytm 25 Amazon, Paytm, Myntra 20 Amazon, Flipkart, Paytm, Myntra, Snapdeal 15 Flipkart 15 Flipkart, Myntra, Snapdeal 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 quickness to complete purchase,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Amazon is : 24.54 %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02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58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Amazon chosen: 215 No. of times Flipkart chosen: 158 No. of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times Snapdeal chosen: 29 No. of times Paytm chosen: 107 No. of times Myntra chosen: 79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maximum times 215 the company Amazon chosen, whose %age becomes 79.93 % minimum times 29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 company Snapdeal chosen, whose %age becomes 10.78 %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here, also amazon on the top to be quicker on completing payments for the purchase and </a:t>
            </a:r>
            <a:r>
              <a:rPr kumimoji="0" lang="en-US" altLang="en-US" sz="1000" b="0" i="0" u="none" strike="noStrike" cap="none" normalizeH="0" baseline="0" dirty="0" err="1">
                <a:ln>
                  <a:noFill/>
                </a:ln>
                <a:solidFill>
                  <a:srgbClr val="000000"/>
                </a:solidFill>
                <a:effectLst/>
                <a:latin typeface="Helvetica Neue"/>
              </a:rPr>
              <a:t>snapdeal</a:t>
            </a:r>
            <a:r>
              <a:rPr kumimoji="0" lang="en-US" altLang="en-US" sz="1000" b="0" i="0" u="none" strike="noStrike" cap="none" normalizeH="0" baseline="0" dirty="0">
                <a:ln>
                  <a:noFill/>
                </a:ln>
                <a:solidFill>
                  <a:srgbClr val="000000"/>
                </a:solidFill>
                <a:effectLst/>
                <a:latin typeface="Helvetica Neue"/>
              </a:rPr>
              <a:t> is the slowest.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6322" name="Picture 2">
            <a:extLst>
              <a:ext uri="{FF2B5EF4-FFF2-40B4-BE49-F238E27FC236}">
                <a16:creationId xmlns:a16="http://schemas.microsoft.com/office/drawing/2014/main" id="{8286D68B-994D-5F77-2622-809CABE1A4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5399" y="2280548"/>
            <a:ext cx="601980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56323" name="Picture 3">
            <a:extLst>
              <a:ext uri="{FF2B5EF4-FFF2-40B4-BE49-F238E27FC236}">
                <a16:creationId xmlns:a16="http://schemas.microsoft.com/office/drawing/2014/main" id="{FA5A3E0B-8C2B-AE11-E6C6-064BD6069E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895" y="1693310"/>
            <a:ext cx="3705225"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2156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07FC1F-7B74-35B3-4087-6FD4272A8B1D}"/>
              </a:ext>
            </a:extLst>
          </p:cNvPr>
          <p:cNvSpPr>
            <a:spLocks noChangeArrowheads="1"/>
          </p:cNvSpPr>
          <p:nvPr/>
        </p:nvSpPr>
        <p:spPr bwMode="auto">
          <a:xfrm>
            <a:off x="487680" y="446286"/>
            <a:ext cx="9310241"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quickness to complete purchase,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Amazon 66 Amazon, Flipkart, Paytm 47 Amazon, Flipkart 37 Amazon, Flipkart, Myntra 30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Paytm 25 Amazon, Paytm, Myntra 20 Amazon, Flipkart, Paytm, Myntra, Snapdeal 15 Flipkart 15 Flipkart, Myntra, Snapdeal 14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quickness to complete purchase,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Amazon is : 24.54 %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02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58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Amazon chosen: 215 No. of times Flipkart chosen: 158 No. of times Snapdeal chosen: 29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Paytm chosen: 107 No. of times Myntra chosen: 79 maximum times 215 the company Amazon chosen,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whose %age becomes 79.93 % minimum times 29 the company Snapdeal chosen, whose %age becomes 10.78 %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here, also amazon on the top to be quicker on completing payments for the purchase and </a:t>
            </a:r>
            <a:r>
              <a:rPr kumimoji="0" lang="en-US" altLang="en-US" sz="1000" b="0" i="0" u="none" strike="noStrike" cap="none" normalizeH="0" baseline="0" dirty="0" err="1">
                <a:ln>
                  <a:noFill/>
                </a:ln>
                <a:solidFill>
                  <a:srgbClr val="000000"/>
                </a:solidFill>
                <a:effectLst/>
                <a:latin typeface="Helvetica Neue"/>
              </a:rPr>
              <a:t>snapdeal</a:t>
            </a:r>
            <a:r>
              <a:rPr kumimoji="0" lang="en-US" altLang="en-US" sz="1000" b="0" i="0" u="none" strike="noStrike" cap="none" normalizeH="0" baseline="0" dirty="0">
                <a:ln>
                  <a:noFill/>
                </a:ln>
                <a:solidFill>
                  <a:srgbClr val="000000"/>
                </a:solidFill>
                <a:effectLst/>
                <a:latin typeface="Helvetica Neue"/>
              </a:rPr>
              <a:t> is the slowest.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7346" name="Picture 2">
            <a:extLst>
              <a:ext uri="{FF2B5EF4-FFF2-40B4-BE49-F238E27FC236}">
                <a16:creationId xmlns:a16="http://schemas.microsoft.com/office/drawing/2014/main" id="{1E050944-5923-CCE4-8C2F-BEE087BDA3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1930" y="2545080"/>
            <a:ext cx="601980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57347" name="Picture 3">
            <a:extLst>
              <a:ext uri="{FF2B5EF4-FFF2-40B4-BE49-F238E27FC236}">
                <a16:creationId xmlns:a16="http://schemas.microsoft.com/office/drawing/2014/main" id="{135D5650-DA0F-3C86-EA92-04143035AD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10" y="1649729"/>
            <a:ext cx="3705225"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8287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91B6D-9F1A-E5A3-8D66-8FA48849D678}"/>
              </a:ext>
            </a:extLst>
          </p:cNvPr>
          <p:cNvSpPr>
            <a:spLocks noChangeArrowheads="1"/>
          </p:cNvSpPr>
          <p:nvPr/>
        </p:nvSpPr>
        <p:spPr bwMode="auto">
          <a:xfrm>
            <a:off x="1574800" y="523230"/>
            <a:ext cx="9762288"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speedy order delivery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Amazon 107 Amazon, Flipkart 82 Amazon, Flipkart, Snapdeal 36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Amazon, Flipkart, Myntra 15 Flipkart 15 Flipkart, Myntra, Snapdeal 14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speedy order delivery ,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Amazon is : 39.78 %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02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58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Amazon chosen: 240 No. of times Flipkart chosen: 162 No. of times Snapdeal chosen: 50 No. of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times Paytm chosen: 0 No. of times Myntra chosen: 29 maximum times 240 the company Amazon chosen, whose %age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becomes 89.22 % minimum times 0 the company Paytm chosen, whose %age becomes 0.0 %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yes, this is also a main field for which the customers are highly </a:t>
            </a:r>
            <a:r>
              <a:rPr kumimoji="0" lang="en-US" altLang="en-US" sz="1000" b="0" i="0" u="none" strike="noStrike" cap="none" normalizeH="0" baseline="0" dirty="0" err="1">
                <a:ln>
                  <a:noFill/>
                </a:ln>
                <a:solidFill>
                  <a:srgbClr val="000000"/>
                </a:solidFill>
                <a:effectLst/>
                <a:latin typeface="Helvetica Neue"/>
              </a:rPr>
              <a:t>concious</a:t>
            </a:r>
            <a:r>
              <a:rPr kumimoji="0" lang="en-US" altLang="en-US" sz="1000" b="0" i="0" u="none" strike="noStrike" cap="none" normalizeH="0" baseline="0" dirty="0">
                <a:ln>
                  <a:noFill/>
                </a:ln>
                <a:solidFill>
                  <a:srgbClr val="000000"/>
                </a:solidFill>
                <a:effectLst/>
                <a:latin typeface="Helvetica Neue"/>
              </a:rPr>
              <a:t>. yes, again amazon is at the top of delivering products quickly and no one has chosen </a:t>
            </a:r>
            <a:r>
              <a:rPr kumimoji="0" lang="en-US" altLang="en-US" sz="1000" b="0" i="0" u="none" strike="noStrike" cap="none" normalizeH="0" baseline="0" dirty="0" err="1">
                <a:ln>
                  <a:noFill/>
                </a:ln>
                <a:solidFill>
                  <a:srgbClr val="000000"/>
                </a:solidFill>
                <a:effectLst/>
                <a:latin typeface="Helvetica Neue"/>
              </a:rPr>
              <a:t>paytm</a:t>
            </a:r>
            <a:r>
              <a:rPr kumimoji="0" lang="en-US" altLang="en-US" sz="1000" b="0" i="0" u="none" strike="noStrike" cap="none" normalizeH="0" baseline="0" dirty="0">
                <a:ln>
                  <a:noFill/>
                </a:ln>
                <a:solidFill>
                  <a:srgbClr val="000000"/>
                </a:solidFill>
                <a:effectLst/>
                <a:latin typeface="Helvetica Neue"/>
              </a:rPr>
              <a:t> for this.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8370" name="Picture 2">
            <a:extLst>
              <a:ext uri="{FF2B5EF4-FFF2-40B4-BE49-F238E27FC236}">
                <a16:creationId xmlns:a16="http://schemas.microsoft.com/office/drawing/2014/main" id="{0C60A3D7-0ED0-7856-2D8B-2648F175D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12" y="2329706"/>
            <a:ext cx="607695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58371" name="Picture 3">
            <a:extLst>
              <a:ext uri="{FF2B5EF4-FFF2-40B4-BE49-F238E27FC236}">
                <a16:creationId xmlns:a16="http://schemas.microsoft.com/office/drawing/2014/main" id="{D628C13E-F0DA-D302-1753-249C6699C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5841" y="1653553"/>
            <a:ext cx="3705225"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1542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E4CB1A-1B5F-2066-247F-70805F47238E}"/>
              </a:ext>
            </a:extLst>
          </p:cNvPr>
          <p:cNvSpPr>
            <a:spLocks noChangeArrowheads="1"/>
          </p:cNvSpPr>
          <p:nvPr/>
        </p:nvSpPr>
        <p:spPr bwMode="auto">
          <a:xfrm>
            <a:off x="944880" y="523230"/>
            <a:ext cx="9642063"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privacy of customers’ information, count values are Amazon 71 Amazon, Flipkart 54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Amazon, Flipkart, Myntra 25 Amazon, Flipkart, Paytm, Myntra, Snapdeal 24 Paytm 18 Myntra 15 Amazon, Paytm 15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Flipkart 15 Amazon, Flipkart, Myntra, Snapdeal 14 Amazon, Flipkart, Paytm 11 Amazon, Flipkart, Snapdeal 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privacy of customers’ information,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Amazon is : 26.39 %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02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58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Amazon chosen: 221 No. of times Flipkart chosen: 150 No. of times Snapdeal chosen: 45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No. of times Paytm chosen: 68 No. of times Myntra chosen: 78 maximum times 221 the company Amazon chosen,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whose %age becomes 82.16 % minimum times 45 the company Snapdeal chosen, whose %age becomes 16.73 %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also, customers are sure about amazon that it maintains its customers' privacy. but for </a:t>
            </a:r>
            <a:r>
              <a:rPr kumimoji="0" lang="en-US" altLang="en-US" sz="1000" b="0" i="0" u="none" strike="noStrike" cap="none" normalizeH="0" baseline="0" dirty="0" err="1">
                <a:ln>
                  <a:noFill/>
                </a:ln>
                <a:solidFill>
                  <a:srgbClr val="000000"/>
                </a:solidFill>
                <a:effectLst/>
                <a:latin typeface="Helvetica Neue"/>
              </a:rPr>
              <a:t>snapdeal</a:t>
            </a:r>
            <a:r>
              <a:rPr kumimoji="0" lang="en-US" altLang="en-US" sz="1000" b="0" i="0" u="none" strike="noStrike" cap="none" normalizeH="0" baseline="0" dirty="0">
                <a:ln>
                  <a:noFill/>
                </a:ln>
                <a:solidFill>
                  <a:srgbClr val="000000"/>
                </a:solidFill>
                <a:effectLst/>
                <a:latin typeface="Helvetica Neue"/>
              </a:rPr>
              <a:t>, it's not the case. very few trust it on this issue. so, it needs to work on this.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9394" name="Picture 2">
            <a:extLst>
              <a:ext uri="{FF2B5EF4-FFF2-40B4-BE49-F238E27FC236}">
                <a16:creationId xmlns:a16="http://schemas.microsoft.com/office/drawing/2014/main" id="{BF065D02-5EB5-00B2-3918-30BEE541C7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250" y="2329706"/>
            <a:ext cx="6048375" cy="1619250"/>
          </a:xfrm>
          <a:prstGeom prst="rect">
            <a:avLst/>
          </a:prstGeom>
          <a:noFill/>
          <a:extLst>
            <a:ext uri="{909E8E84-426E-40DD-AFC4-6F175D3DCCD1}">
              <a14:hiddenFill xmlns:a14="http://schemas.microsoft.com/office/drawing/2010/main">
                <a:solidFill>
                  <a:srgbClr val="FFFFFF"/>
                </a:solidFill>
              </a14:hiddenFill>
            </a:ext>
          </a:extLst>
        </p:spPr>
      </p:pic>
      <p:pic>
        <p:nvPicPr>
          <p:cNvPr id="59395" name="Picture 3">
            <a:extLst>
              <a:ext uri="{FF2B5EF4-FFF2-40B4-BE49-F238E27FC236}">
                <a16:creationId xmlns:a16="http://schemas.microsoft.com/office/drawing/2014/main" id="{F1AF25A7-1E8B-A4ED-FE4D-1600C8AB15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206" y="1593918"/>
            <a:ext cx="3705225"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033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9FCA03-DFDE-B8DB-A957-798EBB55A483}"/>
              </a:ext>
            </a:extLst>
          </p:cNvPr>
          <p:cNvSpPr>
            <a:spLocks noChangeArrowheads="1"/>
          </p:cNvSpPr>
          <p:nvPr/>
        </p:nvSpPr>
        <p:spPr bwMode="auto">
          <a:xfrm>
            <a:off x="518160" y="523230"/>
            <a:ext cx="13542169"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security of customer financial information,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Amazon 51 Amazon, Flipkart, Paytm, Myntra, Snapdeal 42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Flipkart 33 Amazon, Flipkart, Snapdeal 25 Amazon, Flipkart 24 Amazon, Paytm, Myntra 20 Amazon, Snapdeal 19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Myntra 15 Paytm 15 Amazon, Flipkart, Myntra, Snapdeal 14 Amazon, Flipkart, Paytm 11 Name: security of customer financial information,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Amazon is : 18.96 %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02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58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Amazon chosen: 206 No. of times Flipkart chosen: 149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Snapdeal chosen: 100 No. of times Paytm chosen: 88 No. of times Myntra chosen: 91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maximum times 206 the company Amazon chosen, whose %age becomes 76.58 % minimum times 88 the company Paytm chosen, whose %age becomes 32.71 %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this is also the topmost feature which everyone wants. and again, amazon is at the top here </a:t>
            </a:r>
            <a:r>
              <a:rPr kumimoji="0" lang="en-US" altLang="en-US" sz="1000" b="0" i="0" u="none" strike="noStrike" cap="none" normalizeH="0" baseline="0" dirty="0" err="1">
                <a:ln>
                  <a:noFill/>
                </a:ln>
                <a:solidFill>
                  <a:srgbClr val="000000"/>
                </a:solidFill>
                <a:effectLst/>
                <a:latin typeface="Helvetica Neue"/>
              </a:rPr>
              <a:t>abd</a:t>
            </a:r>
            <a:r>
              <a:rPr kumimoji="0" lang="en-US" altLang="en-US" sz="1000" b="0" i="0" u="none" strike="noStrike" cap="none" normalizeH="0" baseline="0" dirty="0">
                <a:ln>
                  <a:noFill/>
                </a:ln>
                <a:solidFill>
                  <a:srgbClr val="000000"/>
                </a:solidFill>
                <a:effectLst/>
                <a:latin typeface="Helvetica Neue"/>
              </a:rPr>
              <a:t> </a:t>
            </a:r>
            <a:r>
              <a:rPr kumimoji="0" lang="en-US" altLang="en-US" sz="1000" b="0" i="0" u="none" strike="noStrike" cap="none" normalizeH="0" baseline="0" dirty="0" err="1">
                <a:ln>
                  <a:noFill/>
                </a:ln>
                <a:solidFill>
                  <a:srgbClr val="000000"/>
                </a:solidFill>
                <a:effectLst/>
                <a:latin typeface="Helvetica Neue"/>
              </a:rPr>
              <a:t>paytm</a:t>
            </a:r>
            <a:r>
              <a:rPr kumimoji="0" lang="en-US" altLang="en-US" sz="1000" b="0" i="0" u="none" strike="noStrike" cap="none" normalizeH="0" baseline="0" dirty="0">
                <a:ln>
                  <a:noFill/>
                </a:ln>
                <a:solidFill>
                  <a:srgbClr val="000000"/>
                </a:solidFill>
                <a:effectLst/>
                <a:latin typeface="Helvetica Neue"/>
              </a:rPr>
              <a:t> is at the lowest position here.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0418" name="Picture 2">
            <a:extLst>
              <a:ext uri="{FF2B5EF4-FFF2-40B4-BE49-F238E27FC236}">
                <a16:creationId xmlns:a16="http://schemas.microsoft.com/office/drawing/2014/main" id="{31E4733B-352E-2069-2C62-4DF66B3AAF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3385" y="2329706"/>
            <a:ext cx="5972175" cy="1619250"/>
          </a:xfrm>
          <a:prstGeom prst="rect">
            <a:avLst/>
          </a:prstGeom>
          <a:noFill/>
          <a:extLst>
            <a:ext uri="{909E8E84-426E-40DD-AFC4-6F175D3DCCD1}">
              <a14:hiddenFill xmlns:a14="http://schemas.microsoft.com/office/drawing/2010/main">
                <a:solidFill>
                  <a:srgbClr val="FFFFFF"/>
                </a:solidFill>
              </a14:hiddenFill>
            </a:ext>
          </a:extLst>
        </p:spPr>
      </p:pic>
      <p:pic>
        <p:nvPicPr>
          <p:cNvPr id="60419" name="Picture 3">
            <a:extLst>
              <a:ext uri="{FF2B5EF4-FFF2-40B4-BE49-F238E27FC236}">
                <a16:creationId xmlns:a16="http://schemas.microsoft.com/office/drawing/2014/main" id="{EBF2BFC3-7323-0027-9B2C-8D76ECB7D0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876" y="1335501"/>
            <a:ext cx="3705225"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3239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B42A8C-951F-41D9-4746-B841F3771EB8}"/>
              </a:ext>
            </a:extLst>
          </p:cNvPr>
          <p:cNvSpPr>
            <a:spLocks noChangeArrowheads="1"/>
          </p:cNvSpPr>
          <p:nvPr/>
        </p:nvSpPr>
        <p:spPr bwMode="auto">
          <a:xfrm>
            <a:off x="670560" y="885180"/>
            <a:ext cx="9233297"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perceived trustworthiness,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ount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values are Amazon 76 Amazon, Flipkart, Snapdeal 36 Amazon, Myntra 35 Amazon,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Flipkart 31 Flipkart 27 Amazon, Flipkart, Myntra, Snapdeal 25 Myntra 15 Amazon, Flipkart, Paytm, Myntra, Snapdeal 13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Amazon, Flipkart, Paytm 11 Name: perceived trustworthiness,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Amazon is : 28.25 %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02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58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Amazon chosen: 227 No. of times Flipkart chosen: 143 No. of times Snapdeal chosen: 74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Paytm chosen: 24 No. of times Myntra chosen: 88 maximum times 227 the company Amazon chosen,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whose %age becomes 84.39 % minimum times 24 the company Paytm chosen, whose %age becomes 8.92 %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it was obvious from the above all columns' interpretations that the amazon is most trustworthy yet and yes, we got it. and </a:t>
            </a:r>
            <a:r>
              <a:rPr kumimoji="0" lang="en-US" altLang="en-US" sz="1000" b="0" i="0" u="none" strike="noStrike" cap="none" normalizeH="0" baseline="0" dirty="0" err="1">
                <a:ln>
                  <a:noFill/>
                </a:ln>
                <a:solidFill>
                  <a:srgbClr val="000000"/>
                </a:solidFill>
                <a:effectLst/>
                <a:latin typeface="Helvetica Neue"/>
              </a:rPr>
              <a:t>paytm</a:t>
            </a:r>
            <a:r>
              <a:rPr kumimoji="0" lang="en-US" altLang="en-US" sz="1000" b="0" i="0" u="none" strike="noStrike" cap="none" normalizeH="0" baseline="0" dirty="0">
                <a:ln>
                  <a:noFill/>
                </a:ln>
                <a:solidFill>
                  <a:srgbClr val="000000"/>
                </a:solidFill>
                <a:effectLst/>
                <a:latin typeface="Helvetica Neue"/>
              </a:rPr>
              <a:t>, is again at the lowest position here.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42" name="Picture 2">
            <a:extLst>
              <a:ext uri="{FF2B5EF4-FFF2-40B4-BE49-F238E27FC236}">
                <a16:creationId xmlns:a16="http://schemas.microsoft.com/office/drawing/2014/main" id="{A11E733C-D9E0-1559-B1C4-8BEF137BA4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1241" y="2445026"/>
            <a:ext cx="5972175" cy="1619250"/>
          </a:xfrm>
          <a:prstGeom prst="rect">
            <a:avLst/>
          </a:prstGeom>
          <a:noFill/>
          <a:extLst>
            <a:ext uri="{909E8E84-426E-40DD-AFC4-6F175D3DCCD1}">
              <a14:hiddenFill xmlns:a14="http://schemas.microsoft.com/office/drawing/2010/main">
                <a:solidFill>
                  <a:srgbClr val="FFFFFF"/>
                </a:solidFill>
              </a14:hiddenFill>
            </a:ext>
          </a:extLst>
        </p:spPr>
      </p:pic>
      <p:pic>
        <p:nvPicPr>
          <p:cNvPr id="61443" name="Picture 3">
            <a:extLst>
              <a:ext uri="{FF2B5EF4-FFF2-40B4-BE49-F238E27FC236}">
                <a16:creationId xmlns:a16="http://schemas.microsoft.com/office/drawing/2014/main" id="{D0902603-A1A7-B56C-7316-E7CDCFEC12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1902032"/>
            <a:ext cx="3705225"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94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8BE146-3DBC-0B65-7210-4318F38A3FAC}"/>
              </a:ext>
            </a:extLst>
          </p:cNvPr>
          <p:cNvSpPr txBox="1"/>
          <p:nvPr/>
        </p:nvSpPr>
        <p:spPr>
          <a:xfrm>
            <a:off x="2077278" y="2872409"/>
            <a:ext cx="9094305" cy="1938992"/>
          </a:xfrm>
          <a:prstGeom prst="rect">
            <a:avLst/>
          </a:prstGeom>
          <a:noFill/>
        </p:spPr>
        <p:txBody>
          <a:bodyPr wrap="square" rtlCol="0">
            <a:spAutoFit/>
          </a:bodyPr>
          <a:lstStyle/>
          <a:p>
            <a:pPr algn="ctr"/>
            <a:r>
              <a:rPr lang="en-US" sz="6000" b="1" u="sng" dirty="0">
                <a:highlight>
                  <a:srgbClr val="FFFF00"/>
                </a:highlight>
              </a:rPr>
              <a:t>ANALYSIS AND VISUALIZATIONS</a:t>
            </a:r>
          </a:p>
        </p:txBody>
      </p:sp>
    </p:spTree>
    <p:extLst>
      <p:ext uri="{BB962C8B-B14F-4D97-AF65-F5344CB8AC3E}">
        <p14:creationId xmlns:p14="http://schemas.microsoft.com/office/powerpoint/2010/main" val="9704594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9F7606-6A4C-4349-44B5-574E81F3C43A}"/>
              </a:ext>
            </a:extLst>
          </p:cNvPr>
          <p:cNvSpPr>
            <a:spLocks noChangeArrowheads="1"/>
          </p:cNvSpPr>
          <p:nvPr/>
        </p:nvSpPr>
        <p:spPr bwMode="auto">
          <a:xfrm>
            <a:off x="914400" y="735955"/>
            <a:ext cx="8306761"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presence of online assistance through multi-channel,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Amazon, Flipkart, Myntra, Snapdeal 61 Amazon 60 Amazon, Flipkart 39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Amazon, Snapdeal 26 Myntra 20 Amazon, Flipkart, Myntra 15 Amazon, Myntra 15 Amazon, Flipkart, Paytm 13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Paytm 12 Flipkart 8 Name: presence of online assistance through multi-channel,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Amazon, Flipkart, Myntra, Snapdeal is : 22.68 %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02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58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Amazon chosen: 229 No. of times Flipkart chosen: 136 No. of times Snapdeal chosen: 87 No. of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times Paytm chosen: 25 No. of times Myntra chosen: 111 maximum times 229 the company Amazon chosen, whose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%age becomes 85.13 % minimum times 25 the company Paytm chosen, whose %age becomes 9.29 %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so, here, also amazon is the best company among all these to provide online assistance </a:t>
            </a:r>
            <a:r>
              <a:rPr kumimoji="0" lang="en-US" altLang="en-US" sz="1000" b="0" i="0" u="none" strike="noStrike" cap="none" normalizeH="0" baseline="0" dirty="0" err="1">
                <a:ln>
                  <a:noFill/>
                </a:ln>
                <a:solidFill>
                  <a:srgbClr val="000000"/>
                </a:solidFill>
                <a:effectLst/>
                <a:latin typeface="Helvetica Neue"/>
              </a:rPr>
              <a:t>throgh</a:t>
            </a:r>
            <a:r>
              <a:rPr kumimoji="0" lang="en-US" altLang="en-US" sz="1000" b="0" i="0" u="none" strike="noStrike" cap="none" normalizeH="0" baseline="0" dirty="0">
                <a:ln>
                  <a:noFill/>
                </a:ln>
                <a:solidFill>
                  <a:srgbClr val="000000"/>
                </a:solidFill>
                <a:effectLst/>
                <a:latin typeface="Helvetica Neue"/>
              </a:rPr>
              <a:t> multiple channels and </a:t>
            </a:r>
            <a:r>
              <a:rPr kumimoji="0" lang="en-US" altLang="en-US" sz="1000" b="0" i="0" u="none" strike="noStrike" cap="none" normalizeH="0" baseline="0" dirty="0" err="1">
                <a:ln>
                  <a:noFill/>
                </a:ln>
                <a:solidFill>
                  <a:srgbClr val="000000"/>
                </a:solidFill>
                <a:effectLst/>
                <a:latin typeface="Helvetica Neue"/>
              </a:rPr>
              <a:t>paytm</a:t>
            </a:r>
            <a:r>
              <a:rPr kumimoji="0" lang="en-US" altLang="en-US" sz="1000" b="0" i="0" u="none" strike="noStrike" cap="none" normalizeH="0" baseline="0" dirty="0">
                <a:ln>
                  <a:noFill/>
                </a:ln>
                <a:solidFill>
                  <a:srgbClr val="000000"/>
                </a:solidFill>
                <a:effectLst/>
                <a:latin typeface="Helvetica Neue"/>
              </a:rPr>
              <a:t> is at the lowest option.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2466" name="Picture 2">
            <a:extLst>
              <a:ext uri="{FF2B5EF4-FFF2-40B4-BE49-F238E27FC236}">
                <a16:creationId xmlns:a16="http://schemas.microsoft.com/office/drawing/2014/main" id="{33619F40-6261-4BCA-7BC2-9E29EF859D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815" y="2619375"/>
            <a:ext cx="6048375" cy="1619250"/>
          </a:xfrm>
          <a:prstGeom prst="rect">
            <a:avLst/>
          </a:prstGeom>
          <a:noFill/>
          <a:extLst>
            <a:ext uri="{909E8E84-426E-40DD-AFC4-6F175D3DCCD1}">
              <a14:hiddenFill xmlns:a14="http://schemas.microsoft.com/office/drawing/2010/main">
                <a:solidFill>
                  <a:srgbClr val="FFFFFF"/>
                </a:solidFill>
              </a14:hiddenFill>
            </a:ext>
          </a:extLst>
        </p:spPr>
      </p:pic>
      <p:pic>
        <p:nvPicPr>
          <p:cNvPr id="62467" name="Picture 3">
            <a:extLst>
              <a:ext uri="{FF2B5EF4-FFF2-40B4-BE49-F238E27FC236}">
                <a16:creationId xmlns:a16="http://schemas.microsoft.com/office/drawing/2014/main" id="{94F3B4CB-5546-ECB6-08DE-ABDC7FFC52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841" y="1792701"/>
            <a:ext cx="3705225"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5136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7E7819-1467-BACB-ACCC-241D1A311F6C}"/>
              </a:ext>
            </a:extLst>
          </p:cNvPr>
          <p:cNvSpPr>
            <a:spLocks noChangeArrowheads="1"/>
          </p:cNvSpPr>
          <p:nvPr/>
        </p:nvSpPr>
        <p:spPr bwMode="auto">
          <a:xfrm>
            <a:off x="579120" y="523230"/>
            <a:ext cx="11003012"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longer time to get logged in (promotion, sales period),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Amazon 57 Amazon, Flipkart 38 Paytm 38 Myntra 35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Amazon, Flipkart, Snapdeal 29 Snapdeal 25 Flipkart, Paytm 15 Flipkart, Paytm, Snapdeal 13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Amazon, Paytm 11 Flipkart 8 Name: longer time to get logged in (promotion, sales period),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Amazon is : 21.19 %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02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58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Amazon chosen: 135 No. of times Flipkart chosen: 103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No. of times Snapdeal chosen: 67 No. of times Paytm chosen: 77 No. of times Myntra chosen: 35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maximum times 135 the company Amazon chosen, whose %age becomes 50.19 % minimum times 35 the company Myntra chosen, whose %age becomes 13.01 %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ok, this is the first time where amazon topped in a negative feature. amazon is taking the longest time amongst all to log in and </a:t>
            </a:r>
            <a:r>
              <a:rPr kumimoji="0" lang="en-US" altLang="en-US" sz="1000" b="0" i="0" u="none" strike="noStrike" cap="none" normalizeH="0" baseline="0" dirty="0" err="1">
                <a:ln>
                  <a:noFill/>
                </a:ln>
                <a:solidFill>
                  <a:srgbClr val="000000"/>
                </a:solidFill>
                <a:effectLst/>
                <a:latin typeface="Helvetica Neue"/>
              </a:rPr>
              <a:t>myntra</a:t>
            </a:r>
            <a:r>
              <a:rPr kumimoji="0" lang="en-US" altLang="en-US" sz="1000" b="0" i="0" u="none" strike="noStrike" cap="none" normalizeH="0" baseline="0" dirty="0">
                <a:ln>
                  <a:noFill/>
                </a:ln>
                <a:solidFill>
                  <a:srgbClr val="000000"/>
                </a:solidFill>
                <a:effectLst/>
                <a:latin typeface="Helvetica Neue"/>
              </a:rPr>
              <a:t> is performing the best in this field.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3490" name="Picture 2">
            <a:extLst>
              <a:ext uri="{FF2B5EF4-FFF2-40B4-BE49-F238E27FC236}">
                <a16:creationId xmlns:a16="http://schemas.microsoft.com/office/drawing/2014/main" id="{0CE412E7-4338-DF77-33EE-907F173A1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1485" y="2384495"/>
            <a:ext cx="563880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63491" name="Picture 3">
            <a:extLst>
              <a:ext uri="{FF2B5EF4-FFF2-40B4-BE49-F238E27FC236}">
                <a16:creationId xmlns:a16="http://schemas.microsoft.com/office/drawing/2014/main" id="{7DD88A2D-C045-A26C-BBA3-34833A1D9E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302" y="1454771"/>
            <a:ext cx="3705225"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9346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05D971-7608-5DC3-18D3-2321C5A1B584}"/>
              </a:ext>
            </a:extLst>
          </p:cNvPr>
          <p:cNvSpPr>
            <a:spLocks noChangeArrowheads="1"/>
          </p:cNvSpPr>
          <p:nvPr/>
        </p:nvSpPr>
        <p:spPr bwMode="auto">
          <a:xfrm>
            <a:off x="579120" y="390516"/>
            <a:ext cx="11387733"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longer time in displaying graphics and photos (promotion, sales period),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Amazon, Flipkart 60 Amazon 39 Myntra 35 Snapdeal 34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Myntra, Snapdeal 25 Flipkart, Snapdeal 19 Paytm 15 Flipkart 15 Amazon, Myntra, Snapdeal 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Amazon, Paytm 13 Name: longer time in displaying graphics and photos (promotion, sales period),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Amazon, Flipkart is : 22.3 %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02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58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Amazon chosen: 126 No. of times Flipkart chosen: 94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Snapdeal chosen: 92 No. of times Paytm chosen: 28 No. of times Myntra chosen: 74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maximum times 126 the company Amazon chosen, whose %age becomes 46.84 % minimum times 28 the company Paytm chosen, whose %age becomes 10.41 %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again amazon topped here in a negative approach. it's taking longest time to load pictures and all. and </a:t>
            </a:r>
            <a:r>
              <a:rPr kumimoji="0" lang="en-US" altLang="en-US" sz="1000" b="0" i="0" u="none" strike="noStrike" cap="none" normalizeH="0" baseline="0" dirty="0" err="1">
                <a:ln>
                  <a:noFill/>
                </a:ln>
                <a:solidFill>
                  <a:srgbClr val="000000"/>
                </a:solidFill>
                <a:effectLst/>
                <a:latin typeface="Helvetica Neue"/>
              </a:rPr>
              <a:t>paytm</a:t>
            </a:r>
            <a:r>
              <a:rPr kumimoji="0" lang="en-US" altLang="en-US" sz="1000" b="0" i="0" u="none" strike="noStrike" cap="none" normalizeH="0" baseline="0" dirty="0">
                <a:ln>
                  <a:noFill/>
                </a:ln>
                <a:solidFill>
                  <a:srgbClr val="000000"/>
                </a:solidFill>
                <a:effectLst/>
                <a:latin typeface="Helvetica Neue"/>
              </a:rPr>
              <a:t> is taking lowest.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Helvetica Neue"/>
              </a:rPr>
              <a:t>so,amazon</a:t>
            </a:r>
            <a:r>
              <a:rPr kumimoji="0" lang="en-US" altLang="en-US" sz="1000" b="0" i="0" u="none" strike="noStrike" cap="none" normalizeH="0" baseline="0" dirty="0">
                <a:ln>
                  <a:noFill/>
                </a:ln>
                <a:solidFill>
                  <a:srgbClr val="000000"/>
                </a:solidFill>
                <a:effectLst/>
                <a:latin typeface="Helvetica Neue"/>
              </a:rPr>
              <a:t> should work on these fields of longer time to login and longer time to load pictures.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4514" name="Picture 2">
            <a:extLst>
              <a:ext uri="{FF2B5EF4-FFF2-40B4-BE49-F238E27FC236}">
                <a16:creationId xmlns:a16="http://schemas.microsoft.com/office/drawing/2014/main" id="{8D3BA441-7CEC-8E3D-B14D-5CBDC1D73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1058" y="2459452"/>
            <a:ext cx="563880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64515" name="Picture 3">
            <a:extLst>
              <a:ext uri="{FF2B5EF4-FFF2-40B4-BE49-F238E27FC236}">
                <a16:creationId xmlns:a16="http://schemas.microsoft.com/office/drawing/2014/main" id="{D08AC35C-C0C1-0EA0-D828-5CAD71B5D9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085" y="1564101"/>
            <a:ext cx="3705225"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3601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CDA230-5E11-B7F9-E209-F798FAF4DCEA}"/>
              </a:ext>
            </a:extLst>
          </p:cNvPr>
          <p:cNvSpPr>
            <a:spLocks noChangeArrowheads="1"/>
          </p:cNvSpPr>
          <p:nvPr/>
        </p:nvSpPr>
        <p:spPr bwMode="auto">
          <a:xfrm>
            <a:off x="760911" y="455092"/>
            <a:ext cx="10618291"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late declaration of price (promotion, sales period),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Myntra 75 Paytm 52 Snapdeal 41 Flipkart 38 Amazon 38 Amazon, Paytm 13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Paytm, Snapdeal 7 Amazon, Flipkart 5 Name: late declaration of price (promotion, sales period),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Myntra is : 27.88 %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02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58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Amazon chosen: 56 No. of times Flipkart chosen: 43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Snapdeal chosen: 48 No. of times Paytm chosen: 72 No. of times Myntra chosen: 75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maximum times 75 the company Myntra chosen, whose %age becomes 27.88 % minimum times 43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company Flipkart chosen, whose %age becomes 15.99 %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Helvetica Neue"/>
              </a:rPr>
              <a:t>myntra</a:t>
            </a:r>
            <a:r>
              <a:rPr kumimoji="0" lang="en-US" altLang="en-US" sz="1000" b="0" i="0" u="none" strike="noStrike" cap="none" normalizeH="0" baseline="0" dirty="0">
                <a:ln>
                  <a:noFill/>
                </a:ln>
                <a:solidFill>
                  <a:srgbClr val="000000"/>
                </a:solidFill>
                <a:effectLst/>
                <a:latin typeface="Helvetica Neue"/>
              </a:rPr>
              <a:t> is opening its cards at the end among all on declaring prices and </a:t>
            </a:r>
            <a:r>
              <a:rPr kumimoji="0" lang="en-US" altLang="en-US" sz="1000" b="0" i="0" u="none" strike="noStrike" cap="none" normalizeH="0" baseline="0" dirty="0" err="1">
                <a:ln>
                  <a:noFill/>
                </a:ln>
                <a:solidFill>
                  <a:srgbClr val="000000"/>
                </a:solidFill>
                <a:effectLst/>
                <a:latin typeface="Helvetica Neue"/>
              </a:rPr>
              <a:t>flipkart</a:t>
            </a:r>
            <a:r>
              <a:rPr kumimoji="0" lang="en-US" altLang="en-US" sz="1000" b="0" i="0" u="none" strike="noStrike" cap="none" normalizeH="0" baseline="0" dirty="0">
                <a:ln>
                  <a:noFill/>
                </a:ln>
                <a:solidFill>
                  <a:srgbClr val="000000"/>
                </a:solidFill>
                <a:effectLst/>
                <a:latin typeface="Helvetica Neue"/>
              </a:rPr>
              <a:t> is performing best here.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5538" name="Picture 2">
            <a:extLst>
              <a:ext uri="{FF2B5EF4-FFF2-40B4-BE49-F238E27FC236}">
                <a16:creationId xmlns:a16="http://schemas.microsoft.com/office/drawing/2014/main" id="{ADF23FB1-C22D-485A-00A2-1A5896C067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2" y="1630017"/>
            <a:ext cx="579120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65539" name="Picture 3">
            <a:extLst>
              <a:ext uri="{FF2B5EF4-FFF2-40B4-BE49-F238E27FC236}">
                <a16:creationId xmlns:a16="http://schemas.microsoft.com/office/drawing/2014/main" id="{F1A937E4-7B55-B080-C64A-5FF0312747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911" y="1423405"/>
            <a:ext cx="3638550"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6117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E0A8A6-D0CA-EC09-5B84-7526BD501AA0}"/>
              </a:ext>
            </a:extLst>
          </p:cNvPr>
          <p:cNvSpPr>
            <a:spLocks noChangeArrowheads="1"/>
          </p:cNvSpPr>
          <p:nvPr/>
        </p:nvSpPr>
        <p:spPr bwMode="auto">
          <a:xfrm>
            <a:off x="437322" y="616687"/>
            <a:ext cx="9618018"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longer page loading time (promotion, sales period),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Myntra 61 Paytm 59 Flipkart 32 Snapdeal 23 Amazon, Flipkart 18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Amazon 16 Paytm, Snapdeal 15 Amazon, Snapdeal 14 Amazon, Paytm 13 Flipkart, Snapdeal 11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Amazon, Paytm, Myntra 7 Name: longer page loading time (promotion, sales period),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ratio of Myntra is : 22.68 %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02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58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Amazon chosen: 68 No. of times Flipkart chosen: 61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Snapdeal chosen: 63 No. of times Paytm chosen: 94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Myntra chosen: 68 maximum times 94 the company Paytm chosen,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whose %age becomes 34.94 % minimum times 61 the company Flipkart chosen, whose %age becomes 22.68 %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Helvetica Neue"/>
              </a:rPr>
              <a:t>paytm</a:t>
            </a:r>
            <a:r>
              <a:rPr kumimoji="0" lang="en-US" altLang="en-US" sz="1000" b="0" i="0" u="none" strike="noStrike" cap="none" normalizeH="0" baseline="0" dirty="0">
                <a:ln>
                  <a:noFill/>
                </a:ln>
                <a:solidFill>
                  <a:srgbClr val="000000"/>
                </a:solidFill>
                <a:effectLst/>
                <a:latin typeface="Helvetica Neue"/>
              </a:rPr>
              <a:t> is </a:t>
            </a:r>
            <a:r>
              <a:rPr kumimoji="0" lang="en-US" altLang="en-US" sz="1000" b="0" i="0" u="none" strike="noStrike" cap="none" normalizeH="0" baseline="0" dirty="0" err="1">
                <a:ln>
                  <a:noFill/>
                </a:ln>
                <a:solidFill>
                  <a:srgbClr val="000000"/>
                </a:solidFill>
                <a:effectLst/>
                <a:latin typeface="Helvetica Neue"/>
              </a:rPr>
              <a:t>takking</a:t>
            </a:r>
            <a:r>
              <a:rPr kumimoji="0" lang="en-US" altLang="en-US" sz="1000" b="0" i="0" u="none" strike="noStrike" cap="none" normalizeH="0" baseline="0" dirty="0">
                <a:ln>
                  <a:noFill/>
                </a:ln>
                <a:solidFill>
                  <a:srgbClr val="000000"/>
                </a:solidFill>
                <a:effectLst/>
                <a:latin typeface="Helvetica Neue"/>
              </a:rPr>
              <a:t> longest page loading time and </a:t>
            </a:r>
            <a:r>
              <a:rPr kumimoji="0" lang="en-US" altLang="en-US" sz="1000" b="0" i="0" u="none" strike="noStrike" cap="none" normalizeH="0" baseline="0" dirty="0" err="1">
                <a:ln>
                  <a:noFill/>
                </a:ln>
                <a:solidFill>
                  <a:srgbClr val="000000"/>
                </a:solidFill>
                <a:effectLst/>
                <a:latin typeface="Helvetica Neue"/>
              </a:rPr>
              <a:t>flipkart</a:t>
            </a:r>
            <a:r>
              <a:rPr kumimoji="0" lang="en-US" altLang="en-US" sz="1000" b="0" i="0" u="none" strike="noStrike" cap="none" normalizeH="0" baseline="0" dirty="0">
                <a:ln>
                  <a:noFill/>
                </a:ln>
                <a:solidFill>
                  <a:srgbClr val="000000"/>
                </a:solidFill>
                <a:effectLst/>
                <a:latin typeface="Helvetica Neue"/>
              </a:rPr>
              <a:t> is taking lowest time.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6562" name="Picture 2">
            <a:extLst>
              <a:ext uri="{FF2B5EF4-FFF2-40B4-BE49-F238E27FC236}">
                <a16:creationId xmlns:a16="http://schemas.microsoft.com/office/drawing/2014/main" id="{8247E935-D581-63F8-2605-849CCFF77B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511" y="2763078"/>
            <a:ext cx="596265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66563" name="Picture 3">
            <a:extLst>
              <a:ext uri="{FF2B5EF4-FFF2-40B4-BE49-F238E27FC236}">
                <a16:creationId xmlns:a16="http://schemas.microsoft.com/office/drawing/2014/main" id="{04DE55A3-8B6D-637A-4BBD-CB1791A501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111" y="1613796"/>
            <a:ext cx="3638550"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6620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A65696-F56C-8127-F104-E47DF29A0553}"/>
              </a:ext>
            </a:extLst>
          </p:cNvPr>
          <p:cNvSpPr>
            <a:spLocks noChangeArrowheads="1"/>
          </p:cNvSpPr>
          <p:nvPr/>
        </p:nvSpPr>
        <p:spPr bwMode="auto">
          <a:xfrm>
            <a:off x="1153491" y="370921"/>
            <a:ext cx="7519687"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limited mode of payment on most products (promotion, sales period),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Snapdeal 87 Amazon 62 Flipkart 31 Amazon, Flipkart 29 Paytm 25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Paytm, Snapdeal 15 Amazon, Paytm 13 Myntra, Snapdeal 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limited mode of payment on most products (promotion, sales period),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ratio of Snapdeal is : 32.34 %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02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58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Amazon chosen: 104 No. of times Flipkart chosen: 60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Snapdeal chosen: 109 No. of times Paytm chosen: 53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Myntra chosen: 7 maximum times 109 the company Snapdeal chosen,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whose %age becomes 40.52 % minimum times 7 the company Myntra chosen, whose %age becomes 2.6 %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Helvetica Neue"/>
              </a:rPr>
              <a:t>snapdeal</a:t>
            </a:r>
            <a:r>
              <a:rPr kumimoji="0" lang="en-US" altLang="en-US" sz="1000" b="0" i="0" u="none" strike="noStrike" cap="none" normalizeH="0" baseline="0" dirty="0">
                <a:ln>
                  <a:noFill/>
                </a:ln>
                <a:solidFill>
                  <a:srgbClr val="000000"/>
                </a:solidFill>
                <a:effectLst/>
                <a:latin typeface="Helvetica Neue"/>
              </a:rPr>
              <a:t> is selected the most by customers having limited mode of payments on most products whereas </a:t>
            </a:r>
            <a:r>
              <a:rPr kumimoji="0" lang="en-US" altLang="en-US" sz="1000" b="0" i="0" u="none" strike="noStrike" cap="none" normalizeH="0" baseline="0" dirty="0" err="1">
                <a:ln>
                  <a:noFill/>
                </a:ln>
                <a:solidFill>
                  <a:srgbClr val="000000"/>
                </a:solidFill>
                <a:effectLst/>
                <a:latin typeface="Helvetica Neue"/>
              </a:rPr>
              <a:t>myntra</a:t>
            </a:r>
            <a:r>
              <a:rPr kumimoji="0" lang="en-US" altLang="en-US" sz="1000" b="0" i="0" u="none" strike="noStrike" cap="none" normalizeH="0" baseline="0" dirty="0">
                <a:ln>
                  <a:noFill/>
                </a:ln>
                <a:solidFill>
                  <a:srgbClr val="000000"/>
                </a:solidFill>
                <a:effectLst/>
                <a:latin typeface="Helvetica Neue"/>
              </a:rPr>
              <a:t> is selected the least.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7586" name="Picture 2">
            <a:extLst>
              <a:ext uri="{FF2B5EF4-FFF2-40B4-BE49-F238E27FC236}">
                <a16:creationId xmlns:a16="http://schemas.microsoft.com/office/drawing/2014/main" id="{4AF3B2C3-2426-C741-E6FD-0BCF9119E5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876" y="2405684"/>
            <a:ext cx="581025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67587" name="Picture 3">
            <a:extLst>
              <a:ext uri="{FF2B5EF4-FFF2-40B4-BE49-F238E27FC236}">
                <a16:creationId xmlns:a16="http://schemas.microsoft.com/office/drawing/2014/main" id="{688FE43B-AADE-E64D-8C99-BD0D37191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034" y="1958009"/>
            <a:ext cx="3705225"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4018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419D8B-5577-8C3E-A931-22199ED145FA}"/>
              </a:ext>
            </a:extLst>
          </p:cNvPr>
          <p:cNvSpPr>
            <a:spLocks noChangeArrowheads="1"/>
          </p:cNvSpPr>
          <p:nvPr/>
        </p:nvSpPr>
        <p:spPr bwMode="auto">
          <a:xfrm>
            <a:off x="636105" y="156917"/>
            <a:ext cx="9541073"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longer delivery period,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Paytm 72 Snapdeal 64 Flipkart 44 Amazon 37 Paytm, Snapdeal 26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Myntra 26 Name: longer delivery period,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Paytm is : 26.77 %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02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58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Amazon chosen: 37 No. of times Flipkart chosen: 44 No. of times Snapdeal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chosen: 90 No. of times Paytm chosen: 98 No. of times Myntra chosen: 26 maximum times 98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the company Paytm chosen, whose %age becomes 36.43 % minimum times 26 the company Myntra chosen, whose %age becomes 9.67 %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Helvetica Neue"/>
              </a:rPr>
              <a:t>paytm</a:t>
            </a:r>
            <a:r>
              <a:rPr kumimoji="0" lang="en-US" altLang="en-US" sz="1000" b="0" i="0" u="none" strike="noStrike" cap="none" normalizeH="0" baseline="0" dirty="0">
                <a:ln>
                  <a:noFill/>
                </a:ln>
                <a:solidFill>
                  <a:srgbClr val="000000"/>
                </a:solidFill>
                <a:effectLst/>
                <a:latin typeface="Helvetica Neue"/>
              </a:rPr>
              <a:t> is taking longest time to deliver products and </a:t>
            </a:r>
            <a:r>
              <a:rPr kumimoji="0" lang="en-US" altLang="en-US" sz="1000" b="0" i="0" u="none" strike="noStrike" cap="none" normalizeH="0" baseline="0" dirty="0" err="1">
                <a:ln>
                  <a:noFill/>
                </a:ln>
                <a:solidFill>
                  <a:srgbClr val="000000"/>
                </a:solidFill>
                <a:effectLst/>
                <a:latin typeface="Helvetica Neue"/>
              </a:rPr>
              <a:t>myntra</a:t>
            </a:r>
            <a:r>
              <a:rPr kumimoji="0" lang="en-US" altLang="en-US" sz="1000" b="0" i="0" u="none" strike="noStrike" cap="none" normalizeH="0" baseline="0" dirty="0">
                <a:ln>
                  <a:noFill/>
                </a:ln>
                <a:solidFill>
                  <a:srgbClr val="000000"/>
                </a:solidFill>
                <a:effectLst/>
                <a:latin typeface="Helvetica Neue"/>
              </a:rPr>
              <a:t> is delivering the products the faster among all.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8610" name="Picture 2">
            <a:extLst>
              <a:ext uri="{FF2B5EF4-FFF2-40B4-BE49-F238E27FC236}">
                <a16:creationId xmlns:a16="http://schemas.microsoft.com/office/drawing/2014/main" id="{E4FBA940-82F7-8CB8-49D2-8ADFAAE93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8319" y="1963393"/>
            <a:ext cx="563880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68611" name="Picture 3">
            <a:extLst>
              <a:ext uri="{FF2B5EF4-FFF2-40B4-BE49-F238E27FC236}">
                <a16:creationId xmlns:a16="http://schemas.microsoft.com/office/drawing/2014/main" id="{B43BB678-06F2-DFC5-C03A-E04CB8EB8A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832" y="1772823"/>
            <a:ext cx="3705225"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1465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FF907F-827A-D7FD-EA0D-CC6FBCD1CF1A}"/>
              </a:ext>
            </a:extLst>
          </p:cNvPr>
          <p:cNvSpPr>
            <a:spLocks noChangeArrowheads="1"/>
          </p:cNvSpPr>
          <p:nvPr/>
        </p:nvSpPr>
        <p:spPr bwMode="auto">
          <a:xfrm>
            <a:off x="712485" y="849303"/>
            <a:ext cx="6694140"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change in website/application design,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Amazon 96 Paytm 63 Amazon, Flipkart 45 Myntra 30 Flipkart 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Snapdeal 8 Flipkart, Myntra 7 Name: change in website/application design,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Amazon is : 35.69 %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02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58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Amazon chosen: 141 No. of times Flipkart chosen: 72 No. of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times Snapdeal chosen: 8 No. of times Paytm chosen: 63 No. of times Myntra chosen: 37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maximum times 141 the company Amazon chosen, whose %age becomes 52.42 % minimum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times 8 the company Snapdeal chosen, whose %age becomes 2.97 %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it means amazon is changing its website/app design most frequently whereas </a:t>
            </a:r>
            <a:r>
              <a:rPr kumimoji="0" lang="en-US" altLang="en-US" sz="1000" b="0" i="0" u="none" strike="noStrike" cap="none" normalizeH="0" baseline="0" dirty="0" err="1">
                <a:ln>
                  <a:noFill/>
                </a:ln>
                <a:solidFill>
                  <a:srgbClr val="000000"/>
                </a:solidFill>
                <a:effectLst/>
                <a:latin typeface="Helvetica Neue"/>
              </a:rPr>
              <a:t>snapdeal</a:t>
            </a:r>
            <a:r>
              <a:rPr kumimoji="0" lang="en-US" altLang="en-US" sz="1000" b="0" i="0" u="none" strike="noStrike" cap="none" normalizeH="0" baseline="0" dirty="0">
                <a:ln>
                  <a:noFill/>
                </a:ln>
                <a:solidFill>
                  <a:srgbClr val="000000"/>
                </a:solidFill>
                <a:effectLst/>
                <a:latin typeface="Helvetica Neue"/>
              </a:rPr>
              <a:t> is changing it least frequently.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9634" name="Picture 2">
            <a:extLst>
              <a:ext uri="{FF2B5EF4-FFF2-40B4-BE49-F238E27FC236}">
                <a16:creationId xmlns:a16="http://schemas.microsoft.com/office/drawing/2014/main" id="{E015FB44-B675-BF14-2A67-B4E572AEC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642" y="2228533"/>
            <a:ext cx="582930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69635" name="Picture 3">
            <a:extLst>
              <a:ext uri="{FF2B5EF4-FFF2-40B4-BE49-F238E27FC236}">
                <a16:creationId xmlns:a16="http://schemas.microsoft.com/office/drawing/2014/main" id="{776DB350-1B34-C8C3-CAEC-F262D21BA0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85" y="1780858"/>
            <a:ext cx="3705225"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4977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E2071B-E765-D509-8788-427CB865A5F6}"/>
              </a:ext>
            </a:extLst>
          </p:cNvPr>
          <p:cNvSpPr>
            <a:spLocks noChangeArrowheads="1"/>
          </p:cNvSpPr>
          <p:nvPr/>
        </p:nvSpPr>
        <p:spPr bwMode="auto">
          <a:xfrm>
            <a:off x="855428" y="330054"/>
            <a:ext cx="6924973"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frequent disruption when moving from one page to another,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Amazon 53 Myntra 52 Snapdeal 49 Paytm 39 Flipkart 26 Amazon, Flipkart 25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Myntra, Snapdeal 14 Flipkart, Snapdeal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frequent disruption when moving from one page to another,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Amazon is : 19.7 %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02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58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Amazon chosen: 78 No. of times Flipkart chosen: 62 No.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of times Snapdeal chosen: 74 No. of times Paytm chosen: 39 No. of times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Myntra chosen: 66 maximum times 78 the company Amazon chosen, whose %age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becomes 29.0 % minimum times 39 the company Paytm chosen, whose %age becomes 14.5 %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amazon is performing poor in this regard and </a:t>
            </a:r>
            <a:r>
              <a:rPr kumimoji="0" lang="en-US" altLang="en-US" sz="1000" b="0" i="0" u="none" strike="noStrike" cap="none" normalizeH="0" baseline="0" dirty="0" err="1">
                <a:ln>
                  <a:noFill/>
                </a:ln>
                <a:solidFill>
                  <a:srgbClr val="000000"/>
                </a:solidFill>
                <a:effectLst/>
                <a:latin typeface="Helvetica Neue"/>
              </a:rPr>
              <a:t>paytm</a:t>
            </a:r>
            <a:r>
              <a:rPr kumimoji="0" lang="en-US" altLang="en-US" sz="1000" b="0" i="0" u="none" strike="noStrike" cap="none" normalizeH="0" baseline="0" dirty="0">
                <a:ln>
                  <a:noFill/>
                </a:ln>
                <a:solidFill>
                  <a:srgbClr val="000000"/>
                </a:solidFill>
                <a:effectLst/>
                <a:latin typeface="Helvetica Neue"/>
              </a:rPr>
              <a:t> is performing the best in this regard.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0658" name="Picture 2">
            <a:extLst>
              <a:ext uri="{FF2B5EF4-FFF2-40B4-BE49-F238E27FC236}">
                <a16:creationId xmlns:a16="http://schemas.microsoft.com/office/drawing/2014/main" id="{F8302F0D-383B-EBD8-25EE-96811505A7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2149" y="2728705"/>
            <a:ext cx="5819775" cy="1619250"/>
          </a:xfrm>
          <a:prstGeom prst="rect">
            <a:avLst/>
          </a:prstGeom>
          <a:noFill/>
          <a:extLst>
            <a:ext uri="{909E8E84-426E-40DD-AFC4-6F175D3DCCD1}">
              <a14:hiddenFill xmlns:a14="http://schemas.microsoft.com/office/drawing/2010/main">
                <a:solidFill>
                  <a:srgbClr val="FFFFFF"/>
                </a:solidFill>
              </a14:hiddenFill>
            </a:ext>
          </a:extLst>
        </p:spPr>
      </p:pic>
      <p:pic>
        <p:nvPicPr>
          <p:cNvPr id="70659" name="Picture 3">
            <a:extLst>
              <a:ext uri="{FF2B5EF4-FFF2-40B4-BE49-F238E27FC236}">
                <a16:creationId xmlns:a16="http://schemas.microsoft.com/office/drawing/2014/main" id="{658ACE39-4735-358B-220C-59FCCE38E8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364" y="1833354"/>
            <a:ext cx="3638550"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5635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795C6B-1DB4-FCBD-5B06-59C5F83F21F3}"/>
              </a:ext>
            </a:extLst>
          </p:cNvPr>
          <p:cNvSpPr>
            <a:spLocks noChangeArrowheads="1"/>
          </p:cNvSpPr>
          <p:nvPr/>
        </p:nvSpPr>
        <p:spPr bwMode="auto">
          <a:xfrm>
            <a:off x="675861" y="659010"/>
            <a:ext cx="7386638"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website is as efficient as before,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Amazon 94 Flipkart 47 Amazon, Flipkart 45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Amazon, Flipkart, Paytm 25 Amazon, Paytm 18 Paytm 15 Myntra, Snapdeal 14 Snapdeal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website is as efficient as before,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Amazon is : 34.94 %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02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58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Amazon chosen: 182 No. of times Flipkart chosen: 117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No. of times Snapdeal chosen: 25 No. of times Paytm chosen: 58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No. of times Myntra chosen: 14 maximum times 182 the company Amazon chosen,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whose %age becomes 67.66 % minimum times 14 the company Myntra chosen, whose %age becomes 5.2 %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amazon is performing in the best way here and </a:t>
            </a:r>
            <a:r>
              <a:rPr kumimoji="0" lang="en-US" altLang="en-US" sz="1000" b="0" i="0" u="none" strike="noStrike" cap="none" normalizeH="0" baseline="0" dirty="0" err="1">
                <a:ln>
                  <a:noFill/>
                </a:ln>
                <a:solidFill>
                  <a:srgbClr val="000000"/>
                </a:solidFill>
                <a:effectLst/>
                <a:latin typeface="Helvetica Neue"/>
              </a:rPr>
              <a:t>myntra</a:t>
            </a:r>
            <a:r>
              <a:rPr kumimoji="0" lang="en-US" altLang="en-US" sz="1000" b="0" i="0" u="none" strike="noStrike" cap="none" normalizeH="0" baseline="0" dirty="0">
                <a:ln>
                  <a:noFill/>
                </a:ln>
                <a:solidFill>
                  <a:srgbClr val="000000"/>
                </a:solidFill>
                <a:effectLst/>
                <a:latin typeface="Helvetica Neue"/>
              </a:rPr>
              <a:t> is performing the worst here.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1682" name="Picture 2">
            <a:extLst>
              <a:ext uri="{FF2B5EF4-FFF2-40B4-BE49-F238E27FC236}">
                <a16:creationId xmlns:a16="http://schemas.microsoft.com/office/drawing/2014/main" id="{B3B0C2E4-89A3-14EB-C582-70395E3CC7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62238"/>
            <a:ext cx="563880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71683" name="Picture 3">
            <a:extLst>
              <a:ext uri="{FF2B5EF4-FFF2-40B4-BE49-F238E27FC236}">
                <a16:creationId xmlns:a16="http://schemas.microsoft.com/office/drawing/2014/main" id="{9270C5F0-63AE-E28B-B042-8F2351B178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1694" y="2171699"/>
            <a:ext cx="3705225"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292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9E991B-B262-9F8E-AB83-AD9882DA4B90}"/>
              </a:ext>
            </a:extLst>
          </p:cNvPr>
          <p:cNvSpPr txBox="1"/>
          <p:nvPr/>
        </p:nvSpPr>
        <p:spPr>
          <a:xfrm>
            <a:off x="629587" y="959370"/>
            <a:ext cx="8510664" cy="2289281"/>
          </a:xfrm>
          <a:prstGeom prst="rect">
            <a:avLst/>
          </a:prstGeom>
          <a:noFill/>
        </p:spPr>
        <p:txBody>
          <a:bodyPr wrap="square">
            <a:spAutoFit/>
          </a:bodyPr>
          <a:lstStyle/>
          <a:p>
            <a:pPr marL="0" marR="0" algn="just">
              <a:lnSpc>
                <a:spcPct val="107000"/>
              </a:lnSpc>
              <a:spcBef>
                <a:spcPts val="0"/>
              </a:spcBef>
              <a:spcAft>
                <a:spcPts val="800"/>
              </a:spcAft>
            </a:pPr>
            <a:r>
              <a:rPr lang="en-IN" sz="2000" b="1" u="sng" dirty="0">
                <a:effectLst/>
                <a:latin typeface="Calibri" panose="020F0502020204030204" pitchFamily="34" charset="0"/>
                <a:ea typeface="Calibri" panose="020F0502020204030204" pitchFamily="34" charset="0"/>
                <a:cs typeface="Times New Roman" panose="02020603050405020304" pitchFamily="18" charset="0"/>
              </a:rPr>
              <a:t>Libraries Used: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Pandas as pd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Numpy</a:t>
            </a:r>
            <a:r>
              <a:rPr lang="en-IN" sz="1800" dirty="0">
                <a:effectLst/>
                <a:latin typeface="Calibri" panose="020F0502020204030204" pitchFamily="34" charset="0"/>
                <a:ea typeface="Calibri" panose="020F0502020204030204" pitchFamily="34" charset="0"/>
                <a:cs typeface="Times New Roman" panose="02020603050405020304" pitchFamily="18" charset="0"/>
              </a:rPr>
              <a:t> as np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Matplotlib.pyplot</a:t>
            </a:r>
            <a:r>
              <a:rPr lang="en-IN" sz="1800" dirty="0">
                <a:effectLst/>
                <a:latin typeface="Calibri" panose="020F0502020204030204" pitchFamily="34" charset="0"/>
                <a:ea typeface="Calibri" panose="020F0502020204030204" pitchFamily="34" charset="0"/>
                <a:cs typeface="Times New Roman" panose="02020603050405020304" pitchFamily="18" charset="0"/>
              </a:rPr>
              <a:t> 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plt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%matplotlib inline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Seaborn 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imported warnings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23775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0206F3-9682-F42F-81E2-57558120B684}"/>
              </a:ext>
            </a:extLst>
          </p:cNvPr>
          <p:cNvSpPr>
            <a:spLocks noChangeArrowheads="1"/>
          </p:cNvSpPr>
          <p:nvPr/>
        </p:nvSpPr>
        <p:spPr bwMode="auto">
          <a:xfrm>
            <a:off x="109330" y="452675"/>
            <a:ext cx="12633007" cy="6586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 column which of the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indian</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online retailer would you recommend to a friend?,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count values are Amazon 79 Amazon, Flipkart 62 Flipkart 39 Amazon, Myntra 30 Amazon, Paytm, Myntra 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Amazon, Flipkart, Myntra 15 Amazon, Paytm 13 Flipkart, Paytm, Myntra, Snapdeal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which of the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indian</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online retailer would you recommend to a friend?,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ratio of Amazon is : 29.37 %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02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5800" b="0" i="0" u="none" strike="noStrike" cap="none" normalizeH="0" baseline="0" dirty="0">
                <a:ln>
                  <a:noFill/>
                </a:ln>
                <a:solidFill>
                  <a:srgbClr val="000000"/>
                </a:solidFill>
                <a:effectLst/>
                <a:latin typeface="Helvetica Neue"/>
              </a:rPr>
              <a:t>       </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Amazon chosen: 219 No. of times Flipkart chosen: 127 No. of times Snapdeal chosen: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 of times Paytm chosen: 44 No. of times Myntra chosen: 76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maximum times 219 the company Amazon chosen, whose %age becomes 81.41 %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minimum times 11 the company Snapdeal chosen, whose %age becomes 4.09 % overall positive likes for Amazon :3774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overall positive likes for Flipkart :2700 overall positive likes for Snapdeal :1091 overall positive likes for Paytm :1093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overall positive likes for Myntra :1409 overall negative likes for Amazon :745 overall negative likes for Flipkart :539 overall negative likes for Snapdeal :551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overall negative likes for Paytm :524 overall negative likes for Myntra :388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so, it was as apparent from the last all features as amazon was performing the best in all the factors except some of them that's why it has become the first choice of the customers to be 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Helvetica Neue"/>
              </a:rPr>
              <a:t>eferred</a:t>
            </a:r>
            <a:r>
              <a:rPr kumimoji="0" lang="en-US" altLang="en-US" sz="1000" b="0" i="0" u="none" strike="noStrike" cap="none" normalizeH="0" baseline="0" dirty="0">
                <a:ln>
                  <a:noFill/>
                </a:ln>
                <a:solidFill>
                  <a:srgbClr val="000000"/>
                </a:solidFill>
                <a:effectLst/>
                <a:latin typeface="Helvetica Neue"/>
              </a:rPr>
              <a:t> to their friends. so, amazon is performing the best here with 81% customers will refer it and </a:t>
            </a:r>
            <a:r>
              <a:rPr kumimoji="0" lang="en-US" altLang="en-US" sz="1000" b="0" i="0" u="none" strike="noStrike" cap="none" normalizeH="0" baseline="0" dirty="0" err="1">
                <a:ln>
                  <a:noFill/>
                </a:ln>
                <a:solidFill>
                  <a:srgbClr val="000000"/>
                </a:solidFill>
                <a:effectLst/>
                <a:latin typeface="Helvetica Neue"/>
              </a:rPr>
              <a:t>snapdeal</a:t>
            </a:r>
            <a:r>
              <a:rPr kumimoji="0" lang="en-US" altLang="en-US" sz="1000" b="0" i="0" u="none" strike="noStrike" cap="none" normalizeH="0" baseline="0" dirty="0">
                <a:ln>
                  <a:noFill/>
                </a:ln>
                <a:solidFill>
                  <a:srgbClr val="000000"/>
                </a:solidFill>
                <a:effectLst/>
                <a:latin typeface="Helvetica Neue"/>
              </a:rPr>
              <a:t> is performing the worst here as it got only 4% votes to be referred to the friends here.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03F9F"/>
                </a:solidFill>
                <a:effectLst/>
                <a:latin typeface="Courier New" panose="02070309020205020404" pitchFamily="49" charset="0"/>
                <a:cs typeface="Courier New" panose="02070309020205020404" pitchFamily="49" charset="0"/>
              </a:rPr>
              <a:t>In [98]:</a:t>
            </a: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2706" name="Picture 2">
            <a:extLst>
              <a:ext uri="{FF2B5EF4-FFF2-40B4-BE49-F238E27FC236}">
                <a16:creationId xmlns:a16="http://schemas.microsoft.com/office/drawing/2014/main" id="{CA7C77AD-87FB-EADE-72DC-2B094F0682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7312" y="2126634"/>
            <a:ext cx="6200775" cy="1619250"/>
          </a:xfrm>
          <a:prstGeom prst="rect">
            <a:avLst/>
          </a:prstGeom>
          <a:noFill/>
          <a:extLst>
            <a:ext uri="{909E8E84-426E-40DD-AFC4-6F175D3DCCD1}">
              <a14:hiddenFill xmlns:a14="http://schemas.microsoft.com/office/drawing/2010/main">
                <a:solidFill>
                  <a:srgbClr val="FFFFFF"/>
                </a:solidFill>
              </a14:hiddenFill>
            </a:ext>
          </a:extLst>
        </p:spPr>
      </p:pic>
      <p:pic>
        <p:nvPicPr>
          <p:cNvPr id="72707" name="Picture 3">
            <a:extLst>
              <a:ext uri="{FF2B5EF4-FFF2-40B4-BE49-F238E27FC236}">
                <a16:creationId xmlns:a16="http://schemas.microsoft.com/office/drawing/2014/main" id="{80275BCF-3545-9630-AF5F-EF011AAACE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845" y="1724024"/>
            <a:ext cx="3705225"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242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3D9B9B-0552-7282-6CA3-368511E46D37}"/>
              </a:ext>
            </a:extLst>
          </p:cNvPr>
          <p:cNvSpPr txBox="1"/>
          <p:nvPr/>
        </p:nvSpPr>
        <p:spPr>
          <a:xfrm>
            <a:off x="3048828" y="889844"/>
            <a:ext cx="6097656" cy="5078313"/>
          </a:xfrm>
          <a:prstGeom prst="rect">
            <a:avLst/>
          </a:prstGeom>
          <a:noFill/>
        </p:spPr>
        <p:txBody>
          <a:bodyPr wrap="square">
            <a:spAutoFit/>
          </a:bodyPr>
          <a:lstStyle/>
          <a:p>
            <a:r>
              <a:rPr lang="en-US" dirty="0"/>
              <a:t># let's visualize the overall performances of these companies based on the votes they got. </a:t>
            </a:r>
          </a:p>
          <a:p>
            <a:r>
              <a:rPr lang="en-US" dirty="0"/>
              <a:t># there are two kind of votes:</a:t>
            </a:r>
          </a:p>
          <a:p>
            <a:r>
              <a:rPr lang="en-US" dirty="0"/>
              <a:t># A). one is Positive votes : - these are the votes which every company got in the columns where a company is </a:t>
            </a:r>
          </a:p>
          <a:p>
            <a:r>
              <a:rPr lang="en-US" dirty="0"/>
              <a:t># getting votes in the way if it's doing good things in the </a:t>
            </a:r>
            <a:r>
              <a:rPr lang="en-US" dirty="0" err="1"/>
              <a:t>favour</a:t>
            </a:r>
            <a:r>
              <a:rPr lang="en-US" dirty="0"/>
              <a:t> of customers like: as amazon is </a:t>
            </a:r>
            <a:r>
              <a:rPr lang="en-US" dirty="0" err="1"/>
              <a:t>maitaining</a:t>
            </a:r>
            <a:r>
              <a:rPr lang="en-US" dirty="0"/>
              <a:t> </a:t>
            </a:r>
          </a:p>
          <a:p>
            <a:r>
              <a:rPr lang="en-US" dirty="0"/>
              <a:t># the privacy of the customers better, it's being selected by the customers the most and hence, got positive likes.</a:t>
            </a:r>
          </a:p>
          <a:p>
            <a:r>
              <a:rPr lang="en-US" dirty="0"/>
              <a:t># B). second is Negative votes:- these are the votes which a </a:t>
            </a:r>
            <a:r>
              <a:rPr lang="en-US" dirty="0" err="1"/>
              <a:t>companmy</a:t>
            </a:r>
            <a:r>
              <a:rPr lang="en-US" dirty="0"/>
              <a:t> is getting in the columns where a company</a:t>
            </a:r>
          </a:p>
          <a:p>
            <a:r>
              <a:rPr lang="en-US" dirty="0"/>
              <a:t># is getting votes in the way it's not doing good things in the </a:t>
            </a:r>
            <a:r>
              <a:rPr lang="en-US" dirty="0" err="1"/>
              <a:t>favour</a:t>
            </a:r>
            <a:r>
              <a:rPr lang="en-US" dirty="0"/>
              <a:t> of customers, like, if the webpage of the amazon is</a:t>
            </a:r>
          </a:p>
          <a:p>
            <a:r>
              <a:rPr lang="en-US" dirty="0"/>
              <a:t># getting more time to download, then it's not in the </a:t>
            </a:r>
            <a:r>
              <a:rPr lang="en-US" dirty="0" err="1"/>
              <a:t>favour</a:t>
            </a:r>
            <a:r>
              <a:rPr lang="en-US" dirty="0"/>
              <a:t> of customers and hence, getting </a:t>
            </a:r>
            <a:r>
              <a:rPr lang="en-US" dirty="0" err="1"/>
              <a:t>Neagative</a:t>
            </a:r>
            <a:r>
              <a:rPr lang="en-US" dirty="0"/>
              <a:t> likes.</a:t>
            </a:r>
          </a:p>
          <a:p>
            <a:r>
              <a:rPr lang="en-US" dirty="0"/>
              <a:t># columns no. from 62 to 69 are producing negative likes for any company. </a:t>
            </a:r>
            <a:r>
              <a:rPr lang="en-US" dirty="0" err="1"/>
              <a:t>i</a:t>
            </a:r>
            <a:r>
              <a:rPr lang="en-US" dirty="0"/>
              <a:t> have mentioned this special thing in my </a:t>
            </a:r>
          </a:p>
          <a:p>
            <a:r>
              <a:rPr lang="en-US" dirty="0"/>
              <a:t># function </a:t>
            </a:r>
            <a:r>
              <a:rPr lang="en-US" dirty="0" err="1"/>
              <a:t>countplot</a:t>
            </a:r>
            <a:r>
              <a:rPr lang="en-US" dirty="0"/>
              <a:t>().</a:t>
            </a:r>
          </a:p>
        </p:txBody>
      </p:sp>
    </p:spTree>
    <p:extLst>
      <p:ext uri="{BB962C8B-B14F-4D97-AF65-F5344CB8AC3E}">
        <p14:creationId xmlns:p14="http://schemas.microsoft.com/office/powerpoint/2010/main" val="26700852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a:extLst>
              <a:ext uri="{FF2B5EF4-FFF2-40B4-BE49-F238E27FC236}">
                <a16:creationId xmlns:a16="http://schemas.microsoft.com/office/drawing/2014/main" id="{379B79BB-A3D4-985D-E37B-DA5E8D9F2F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9835" y="864704"/>
            <a:ext cx="8338929" cy="5367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1770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885FE9-A146-49E8-9360-35D8D05DBCF5}"/>
              </a:ext>
            </a:extLst>
          </p:cNvPr>
          <p:cNvSpPr txBox="1"/>
          <p:nvPr/>
        </p:nvSpPr>
        <p:spPr>
          <a:xfrm>
            <a:off x="178904" y="89452"/>
            <a:ext cx="12013096" cy="6740307"/>
          </a:xfrm>
          <a:prstGeom prst="rect">
            <a:avLst/>
          </a:prstGeom>
          <a:noFill/>
        </p:spPr>
        <p:txBody>
          <a:bodyPr wrap="square">
            <a:spAutoFit/>
          </a:bodyPr>
          <a:lstStyle/>
          <a:p>
            <a:r>
              <a:rPr lang="en-US" dirty="0"/>
              <a:t> CONCLUSION:</a:t>
            </a:r>
          </a:p>
          <a:p>
            <a:r>
              <a:rPr lang="en-US" dirty="0"/>
              <a:t>1. SO, AS SEEN ABOVE, THIS DATASET HAS 71 COLUMNS WHICH CAN BE DIVIDED INTO THREE PARTS:</a:t>
            </a:r>
          </a:p>
          <a:p>
            <a:r>
              <a:rPr lang="en-US" dirty="0"/>
              <a:t>a). ONE IS THE CUSTOMERS' BASIC INFORMATION AND THEIR WAYS TO APPROACH TO THE ONLINE SHOPPING SITES AND THEIR USUAL BEHAVIOUR ON THESE SITES FROM IST TO SEVENTEENTH COLUMN.</a:t>
            </a:r>
          </a:p>
          <a:p>
            <a:r>
              <a:rPr lang="en-US" dirty="0"/>
              <a:t>b). SECOND IS THE BASIC SURVEY REPORT FROM THE CUSTOMERS REGARDING THEIR DEMANDS OR CHOICES FROM THESE COMPANIES FROM EIGHTEENTH TO FORTY SEVENTH COLUMN.</a:t>
            </a:r>
          </a:p>
          <a:p>
            <a:r>
              <a:rPr lang="en-US" dirty="0"/>
              <a:t>c). THIRD IS THEIR RESPONSE TO THESE COMPANIES BASED ON THE PERFORMANCES OF THESE COMPANIES BASED ON DIFFERENT PARAMETERS FROM FORTY EIGHTH COLUMN TO SECOND LAST COLUMN.</a:t>
            </a:r>
          </a:p>
          <a:p>
            <a:r>
              <a:rPr lang="en-US" dirty="0"/>
              <a:t>d). AND IN THE VERY LAST COLUMN OF THIS DATASET, THEIR CHOICE OF BEST COMPANY BASED ON THE ABOVE ALL PARAMETERS AND HENCE THEIR REFERENCE TO THEIR FRIENDS BASED ON THEIR CHOICES.</a:t>
            </a:r>
          </a:p>
          <a:p>
            <a:r>
              <a:rPr lang="en-US" dirty="0"/>
              <a:t>e). SO, IN THIS WAY, THIS DATASET IS PROVIDING THE DETAILS OF THE CUSTOMERS, THEIR BEHAVIOUR AND THEIR CHOICES ACC. TO WHICH THESE RETAIL SHOPPING COMPANIES CAN MODIFY THEMSELVES SO THAT TO ENHANCE THEIR CUSTOMER BASE AND THEIR BUSINESS AND ALSO TO RETAIN THEIR OLD CUSTOMERS BY RMOVING THEIR SHORTCOMINGS.</a:t>
            </a:r>
          </a:p>
          <a:p>
            <a:r>
              <a:rPr lang="en-US" dirty="0"/>
              <a:t>f). ALSO, IN THE LAST COLUMNS, WHERE THE PERFORMANCES OF THE COMPANIES IS CHOSEN BY THE CUSTOMERS BY SELECTING THE COMPANIEs BASED ON THEIR EXPERIENCES WITH THESE COMPANIES , ALSO GIVE THE IDEAS TO THESE COMPANIES ABOUT THEIR SHORTCOMINGS AND THEIR FIELDS OF IMPROVEMENT.</a:t>
            </a:r>
          </a:p>
          <a:p>
            <a:r>
              <a:rPr lang="en-US" dirty="0"/>
              <a:t>g). IN THE VERY LAST, IT'S CONCLUDED THAT 'AMAZON.COM' IS THE FIRST CHOICE OF A LARGE PROPRTION OF THE CUSTOMERS AND HENCE, IT HAS</a:t>
            </a:r>
          </a:p>
          <a:p>
            <a:r>
              <a:rPr lang="en-US" dirty="0"/>
              <a:t>GOT THE MAXIMUM NO OF LIKINGS 3774 IN THE COLUMNS WHERE A COMPANY WHICH IS PERFORMING BETTER IS GETTING MORE VOTES. BUT ALSO GOT MAXIMUM NEGATIVE LIKES 774 IN THE COLUMNS WHERE A COMPANY WHICH IS PERFORMING POORER IS GETTING MORE VOES. SO, THERE IS ALSO SOME NEEDS OF IMPROVEMENT IN AMAZON.COM FOR WHICH THEY CAN TAKE FEEDBACK FROM THE OUTPUTS OF THESE COLUMNS.</a:t>
            </a:r>
          </a:p>
          <a:p>
            <a:r>
              <a:rPr lang="en-US" dirty="0"/>
              <a:t>h). OVERALL, IN THE VERY LAST COLUMN, 81% OF THE CUSTOMERS (219) CHOSE AMAZON TO BE THE BEST COMPANY WHICH THEY CAN REFER TO THEIR FRIENDS. HENCE, AMAZON IS THE FIRST CHOICE FOR THE CUSTOMERS.</a:t>
            </a:r>
          </a:p>
        </p:txBody>
      </p:sp>
    </p:spTree>
    <p:extLst>
      <p:ext uri="{BB962C8B-B14F-4D97-AF65-F5344CB8AC3E}">
        <p14:creationId xmlns:p14="http://schemas.microsoft.com/office/powerpoint/2010/main" val="537137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C294C5-A795-95D3-8905-E286BA11725E}"/>
              </a:ext>
            </a:extLst>
          </p:cNvPr>
          <p:cNvSpPr>
            <a:spLocks noChangeArrowheads="1"/>
          </p:cNvSpPr>
          <p:nvPr/>
        </p:nvSpPr>
        <p:spPr bwMode="auto">
          <a:xfrm>
            <a:off x="3432748" y="2368806"/>
            <a:ext cx="3654847" cy="31547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5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EBCA7907-6903-C458-D3A1-116D189B4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325" y="2541223"/>
            <a:ext cx="3171825" cy="3267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7E1650D-E830-74F7-FAB8-7FE40FF7EBE4}"/>
              </a:ext>
            </a:extLst>
          </p:cNvPr>
          <p:cNvSpPr txBox="1"/>
          <p:nvPr/>
        </p:nvSpPr>
        <p:spPr>
          <a:xfrm>
            <a:off x="831954" y="146075"/>
            <a:ext cx="7809874" cy="2585323"/>
          </a:xfrm>
          <a:prstGeom prst="rect">
            <a:avLst/>
          </a:prstGeom>
          <a:noFill/>
        </p:spPr>
        <p:txBody>
          <a:bodyPr wrap="square">
            <a:spAutoFit/>
          </a:bodyPr>
          <a:lstStyle/>
          <a:p>
            <a:r>
              <a:rPr lang="en-US" dirty="0"/>
              <a:t>Column 1:</a:t>
            </a:r>
          </a:p>
          <a:p>
            <a:endParaRPr lang="en-US" dirty="0"/>
          </a:p>
          <a:p>
            <a:r>
              <a:rPr lang="en-US" dirty="0"/>
              <a:t>for column 1gender of respondent,</a:t>
            </a:r>
          </a:p>
          <a:p>
            <a:r>
              <a:rPr lang="en-US" dirty="0"/>
              <a:t>count values are </a:t>
            </a:r>
          </a:p>
          <a:p>
            <a:r>
              <a:rPr lang="en-US" dirty="0"/>
              <a:t>Female    181</a:t>
            </a:r>
          </a:p>
          <a:p>
            <a:r>
              <a:rPr lang="en-US" dirty="0"/>
              <a:t>Male       88</a:t>
            </a:r>
          </a:p>
          <a:p>
            <a:r>
              <a:rPr lang="en-US" dirty="0"/>
              <a:t>Name: 1gender of respondent, </a:t>
            </a:r>
            <a:r>
              <a:rPr lang="en-US" dirty="0" err="1"/>
              <a:t>dtype</a:t>
            </a:r>
            <a:r>
              <a:rPr lang="en-US" dirty="0"/>
              <a:t>: int64</a:t>
            </a:r>
          </a:p>
          <a:p>
            <a:endParaRPr lang="en-US" dirty="0"/>
          </a:p>
          <a:p>
            <a:r>
              <a:rPr lang="en-US" dirty="0"/>
              <a:t>ratio of Female is : 	67.29 %</a:t>
            </a:r>
          </a:p>
        </p:txBody>
      </p:sp>
    </p:spTree>
    <p:extLst>
      <p:ext uri="{BB962C8B-B14F-4D97-AF65-F5344CB8AC3E}">
        <p14:creationId xmlns:p14="http://schemas.microsoft.com/office/powerpoint/2010/main" val="671436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PROJECT1_FLIPROBO</Template>
  <TotalTime>9</TotalTime>
  <Words>11415</Words>
  <Application>Microsoft Office PowerPoint</Application>
  <PresentationFormat>Widescreen</PresentationFormat>
  <Paragraphs>690</Paragraphs>
  <Slides>83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83</vt:i4>
      </vt:variant>
    </vt:vector>
  </HeadingPairs>
  <TitlesOfParts>
    <vt:vector size="90" baseType="lpstr">
      <vt:lpstr>Arial</vt:lpstr>
      <vt:lpstr>Calibri</vt:lpstr>
      <vt:lpstr>Calibri Light</vt:lpstr>
      <vt:lpstr>Courier New</vt:lpstr>
      <vt:lpstr>Helvetica Neue</vt:lpstr>
      <vt:lpstr>Symbol</vt:lpstr>
      <vt:lpstr>Office Theme</vt:lpstr>
      <vt:lpstr>E-retail factors for customer activation and retention: A case study from Indian e-commerce customers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  </dc:title>
  <dc:creator>Amit Jagota</dc:creator>
  <cp:lastModifiedBy>Amit Jagota</cp:lastModifiedBy>
  <cp:revision>1</cp:revision>
  <dcterms:created xsi:type="dcterms:W3CDTF">2022-07-28T19:05:52Z</dcterms:created>
  <dcterms:modified xsi:type="dcterms:W3CDTF">2022-07-28T19:15:22Z</dcterms:modified>
</cp:coreProperties>
</file>