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3"/>
    <p:sldId id="274" r:id="rId4"/>
    <p:sldId id="267" r:id="rId5"/>
    <p:sldId id="269" r:id="rId6"/>
    <p:sldId id="270" r:id="rId7"/>
    <p:sldId id="271" r:id="rId9"/>
    <p:sldId id="264" r:id="rId10"/>
    <p:sldId id="272" r:id="rId11"/>
    <p:sldId id="273" r:id="rId12"/>
    <p:sldId id="28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8661D-DBF8-443D-956B-AF7C834F538F}" type="datetimeFigureOut">
              <a:rPr lang="en-IN" smtClean="0"/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51F5E-442F-4679-B273-BAAF05C38BD2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51F5E-442F-4679-B273-BAAF05C38BD2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1" Type="http://schemas.openxmlformats.org/officeDocument/2006/relationships/hyperlink" Target="https://www.kaggle.com/datasets/atharvaingle/crop-recommendation-datase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croprecommendation-i9nwhnccraubrrbeiqugql.streamlit.app/" TargetMode="Externa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82" y="4321237"/>
            <a:ext cx="10476213" cy="87368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Fruit Recommendation System</a:t>
            </a:r>
            <a:b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A Predictive Modeling Approach</a:t>
            </a:r>
            <a:endParaRPr lang="en-IN" sz="2800" b="1" u="sng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8579" t="5121" r="6706" b="10746"/>
          <a:stretch>
            <a:fillRect/>
          </a:stretch>
        </p:blipFill>
        <p:spPr>
          <a:xfrm>
            <a:off x="4765617" y="633824"/>
            <a:ext cx="2509935" cy="2322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400935" y="3343910"/>
            <a:ext cx="7390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 b="1">
                <a:solidFill>
                  <a:schemeClr val="accent3"/>
                </a:solidFill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US" sz="5400" b="1">
              <a:solidFill>
                <a:schemeClr val="accent3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1012" y="609602"/>
            <a:ext cx="8676222" cy="974146"/>
          </a:xfrm>
        </p:spPr>
        <p:txBody>
          <a:bodyPr/>
          <a:lstStyle/>
          <a:p>
            <a:r>
              <a:rPr lang="en-US" b="1" u="sng" dirty="0"/>
              <a:t>INTRODUCTION</a:t>
            </a:r>
            <a:endParaRPr lang="en-IN" b="1" u="sn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66888" y="2345748"/>
          <a:ext cx="9577635" cy="35460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1965"/>
                <a:gridCol w="2815371"/>
                <a:gridCol w="2507475"/>
                <a:gridCol w="3242824"/>
              </a:tblGrid>
              <a:tr h="70920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No.</a:t>
                      </a:r>
                      <a:endParaRPr lang="en-IN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NAME</a:t>
                      </a:r>
                      <a:endParaRPr lang="en-IN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ROLL NO.</a:t>
                      </a:r>
                      <a:endParaRPr lang="en-IN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ROLE</a:t>
                      </a:r>
                      <a:endParaRPr lang="en-IN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0920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 BORDA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TS90718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analysis, Coding</a:t>
                      </a:r>
                      <a:endParaRPr lang="en-IN" dirty="0"/>
                    </a:p>
                  </a:txBody>
                  <a:tcPr/>
                </a:tc>
              </a:tr>
              <a:tr h="7092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JATIN SATANI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TS90710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Literature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  <a:r>
                        <a:rPr lang="en-US" dirty="0"/>
                        <a:t>, Report preparation</a:t>
                      </a:r>
                      <a:endParaRPr lang="en-IN" dirty="0"/>
                    </a:p>
                  </a:txBody>
                  <a:tcPr/>
                </a:tc>
              </a:tr>
              <a:tr h="70920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KAUSHAL  KATHIRIYA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TS90708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Preprocessing, Ppt formation</a:t>
                      </a:r>
                      <a:endParaRPr lang="en-IN" dirty="0"/>
                    </a:p>
                  </a:txBody>
                  <a:tcPr/>
                </a:tc>
              </a:tr>
              <a:tr h="70920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RABADIYA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TS90713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selection, Preprocessing,</a:t>
                      </a:r>
                      <a:endParaRPr lang="en-US" dirty="0"/>
                    </a:p>
                    <a:p>
                      <a:r>
                        <a:rPr lang="en-US" altLang="en-IN" dirty="0"/>
                        <a:t> Model Build</a:t>
                      </a:r>
                      <a:endParaRPr lang="en-US" alt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48400" y="889843"/>
            <a:ext cx="556997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In the pursuit of identifying the most appropriate horticulture crop to cultivate, a multifaceted approach is employed, leveraging precision agriculture that relies on data-driven recommendations. 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The objective is to develop a Predictive Modeling framework, incorporating key parameters associated with horticulture  crop selection. 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This approach, centered around predictive modeling and data integration, empowers farmers with a sophisticated toolset to make well-informed decisions regarding horticulture crop selection, fostering improved yields and enhanced profitability in precision agriculture.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This technique can reduce horticulture crop failures and will help the farmers to make informed decisions about their farming strategy.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AutoShape 2" descr="Applications of Big Data and Predictive Analytics in the Agricultural  Industry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r="44669"/>
          <a:stretch>
            <a:fillRect/>
          </a:stretch>
        </p:blipFill>
        <p:spPr>
          <a:xfrm>
            <a:off x="540775" y="491613"/>
            <a:ext cx="5063614" cy="60175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377" y="561569"/>
            <a:ext cx="9386487" cy="118872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4000" b="1" cap="none" dirty="0"/>
              <a:t>Purpose:</a:t>
            </a:r>
            <a:endParaRPr lang="en-IN" sz="4000" b="1" cap="none" dirty="0"/>
          </a:p>
        </p:txBody>
      </p:sp>
      <p:sp>
        <p:nvSpPr>
          <p:cNvPr id="5" name="TextBox 4"/>
          <p:cNvSpPr txBox="1"/>
          <p:nvPr/>
        </p:nvSpPr>
        <p:spPr>
          <a:xfrm>
            <a:off x="574377" y="2306583"/>
            <a:ext cx="1135625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</a:rPr>
              <a:t>	To mitigate the agrarian crisis in the current status quo, there is a need for better recommendation systems to alleviate the crisis by helping the farmers make informed decisions before starting the cultivation of </a:t>
            </a:r>
            <a:r>
              <a:rPr lang="en-US" sz="2000" dirty="0"/>
              <a:t>horticulture</a:t>
            </a:r>
            <a:r>
              <a:rPr lang="en-US" sz="2000" b="1" dirty="0"/>
              <a:t> </a:t>
            </a:r>
            <a:r>
              <a:rPr lang="en-US" sz="2000" b="0" i="0" dirty="0">
                <a:effectLst/>
              </a:rPr>
              <a:t>crops.</a:t>
            </a:r>
            <a:endParaRPr lang="en-US" sz="2000" b="0" i="0" dirty="0">
              <a:effectLst/>
            </a:endParaRP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i="0" dirty="0">
                <a:effectLst/>
              </a:rPr>
              <a:t>Planning and decision making</a:t>
            </a:r>
            <a:endParaRPr lang="en-IN" sz="2000" b="1" i="0" dirty="0"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i="0" dirty="0">
                <a:effectLst/>
              </a:rPr>
              <a:t>Resource utilization</a:t>
            </a:r>
            <a:endParaRPr lang="en-IN" sz="2000" b="1" i="0" dirty="0"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i="0" dirty="0">
                <a:effectLst/>
              </a:rPr>
              <a:t>Risk management</a:t>
            </a:r>
            <a:endParaRPr lang="en-IN" sz="2000" b="1" i="0" dirty="0"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b="1" i="0" dirty="0">
              <a:effectLst/>
            </a:endParaRPr>
          </a:p>
          <a:p>
            <a:r>
              <a:rPr lang="en-US" sz="2000" b="1" dirty="0"/>
              <a:t>			To recommend optimum horticulture crops to be cultivated by farmers based on several parameters and help them make an informed decision before cultivation.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999443" y="924232"/>
            <a:ext cx="10868091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+mj-lt"/>
              </a:rPr>
              <a:t>PARAMETERS USED IN Crop Recommendation: </a:t>
            </a:r>
            <a:endParaRPr lang="en-IN" sz="3200" b="1" dirty="0">
              <a:latin typeface="+mj-lt"/>
            </a:endParaRP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/>
              <a:t> Nitrogen</a:t>
            </a: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/>
              <a:t> Phosphorus</a:t>
            </a: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b="0" i="0" u="none" strike="noStrike" dirty="0">
                <a:effectLst/>
              </a:rPr>
              <a:t> Potash</a:t>
            </a:r>
            <a:r>
              <a:rPr lang="en-IN" sz="2800" dirty="0"/>
              <a:t>  </a:t>
            </a: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/>
              <a:t> </a:t>
            </a:r>
            <a:r>
              <a:rPr lang="en-US" altLang="en-IN" sz="2800" dirty="0"/>
              <a:t>ph </a:t>
            </a: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/>
              <a:t> Humidity </a:t>
            </a: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/>
              <a:t> Temperature </a:t>
            </a: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latin typeface="Calibri" panose="020F0502020204030204" pitchFamily="34" charset="0"/>
              </a:rPr>
              <a:t> Rainfall</a:t>
            </a:r>
            <a:r>
              <a:rPr lang="en-IN" sz="2800" dirty="0"/>
              <a:t> 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17594" y="5643716"/>
            <a:ext cx="10356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Data Source: </a:t>
            </a:r>
            <a:endParaRPr lang="en-IN" sz="2000" b="1" dirty="0">
              <a:solidFill>
                <a:schemeClr val="bg1"/>
              </a:solidFill>
            </a:endParaRPr>
          </a:p>
          <a:p>
            <a:pPr algn="r"/>
            <a:r>
              <a:rPr lang="en-IN" sz="2000" b="1" dirty="0">
                <a:solidFill>
                  <a:schemeClr val="bg1"/>
                </a:solidFill>
                <a:hlinkClick r:id="rId1"/>
              </a:rPr>
              <a:t>https://www.kaggle.com/datasets/atharvaingle/crop-recommendation-dataset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64" y="1729709"/>
            <a:ext cx="8089798" cy="27832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0607" y="934064"/>
            <a:ext cx="10412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b="1" dirty="0">
                <a:solidFill>
                  <a:schemeClr val="bg1"/>
                </a:solidFill>
              </a:rPr>
              <a:t>Process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607" y="1907458"/>
            <a:ext cx="113857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dirty="0"/>
              <a:t>DATA COLLECTION from Kaggle</a:t>
            </a:r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dirty="0"/>
              <a:t>DATA PRE-PROCESSING</a:t>
            </a:r>
            <a:endParaRPr lang="en-IN" sz="2400" b="1" dirty="0"/>
          </a:p>
          <a:p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dirty="0"/>
              <a:t>DATA SPLITTING</a:t>
            </a:r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dirty="0"/>
              <a:t>MODEL TRAINING</a:t>
            </a:r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dirty="0"/>
              <a:t>MODEL EVALUATION</a:t>
            </a:r>
            <a:endParaRPr lang="en-IN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0104" y="958412"/>
            <a:ext cx="103140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u="sng" dirty="0"/>
              <a:t>DIFFERENT ML  ALGORITHMS USED:</a:t>
            </a:r>
            <a:endParaRPr lang="en-IN" sz="32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63562" y="1927122"/>
            <a:ext cx="305923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i="1" dirty="0"/>
              <a:t>Decision Tree</a:t>
            </a:r>
            <a:endParaRPr lang="en-IN" sz="2400" b="1" i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b="1" i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i="1" dirty="0"/>
              <a:t>Naïve Bayes</a:t>
            </a:r>
            <a:endParaRPr lang="en-IN" sz="2400" b="1" i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b="1" i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i="1" dirty="0"/>
              <a:t>SVM</a:t>
            </a:r>
            <a:endParaRPr lang="en-IN" sz="2400" b="1" i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b="1" i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i="1" dirty="0"/>
              <a:t>Logistic Regression</a:t>
            </a:r>
            <a:endParaRPr lang="en-IN" sz="2400" b="1" i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b="1" i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i="1" dirty="0"/>
              <a:t>KNN</a:t>
            </a:r>
            <a:endParaRPr lang="en-IN" sz="2400" b="1" i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b="1" i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i="1" dirty="0"/>
              <a:t>Random Forest</a:t>
            </a:r>
            <a:endParaRPr lang="en-IN" sz="2400" b="1" i="1" dirty="0"/>
          </a:p>
          <a:p>
            <a:endParaRPr lang="en-IN" sz="2400" b="1" i="1" dirty="0"/>
          </a:p>
          <a:p>
            <a:endParaRPr lang="en-IN" sz="2400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37420" y="550606"/>
          <a:ext cx="10697496" cy="58103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3679"/>
                <a:gridCol w="6735417"/>
                <a:gridCol w="2438400"/>
              </a:tblGrid>
              <a:tr h="10467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1" u="none" strike="noStrike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Sr. No.</a:t>
                      </a:r>
                      <a:endParaRPr lang="en-IN" sz="2400" b="1" i="1" u="none" strike="noStrike" dirty="0">
                        <a:solidFill>
                          <a:schemeClr val="bg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1" u="none" strike="noStrike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Algorithm</a:t>
                      </a:r>
                      <a:endParaRPr lang="en-IN" sz="2400" b="1" i="1" u="none" strike="noStrike" dirty="0">
                        <a:solidFill>
                          <a:schemeClr val="bg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1" u="none" strike="noStrike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Accuracy</a:t>
                      </a:r>
                      <a:endParaRPr lang="en-IN" sz="2400" b="1" i="1" u="none" strike="noStrike" dirty="0">
                        <a:solidFill>
                          <a:schemeClr val="bg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743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1" u="none" strike="noStrike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  <a:endParaRPr lang="en-IN" sz="2400" b="0" i="1" u="none" strike="noStrike" dirty="0">
                        <a:solidFill>
                          <a:schemeClr val="bg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1" u="none" strike="noStrike" dirty="0">
                          <a:solidFill>
                            <a:srgbClr val="002060"/>
                          </a:solidFill>
                          <a:effectLst/>
                          <a:latin typeface="Bookman Old Style" panose="02050604050505020204" pitchFamily="18" charset="0"/>
                        </a:rPr>
                        <a:t>Decision Tree</a:t>
                      </a:r>
                      <a:endParaRPr lang="en-IN" sz="2400" b="0" i="1" u="none" strike="noStrike" dirty="0">
                        <a:solidFill>
                          <a:srgbClr val="00206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1" u="none" strike="noStrike" dirty="0">
                          <a:solidFill>
                            <a:srgbClr val="002060"/>
                          </a:solidFill>
                          <a:effectLst/>
                          <a:latin typeface="Bookman Old Style" panose="02050604050505020204" pitchFamily="18" charset="0"/>
                        </a:rPr>
                        <a:t>98.8</a:t>
                      </a:r>
                      <a:endParaRPr lang="en-IN" sz="2400" b="0" i="1" u="none" strike="noStrike" dirty="0">
                        <a:solidFill>
                          <a:srgbClr val="00206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743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1" u="none" strike="noStrike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  <a:endParaRPr lang="en-IN" sz="2400" b="0" i="1" u="none" strike="noStrike" dirty="0">
                        <a:solidFill>
                          <a:schemeClr val="bg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1" u="none" strike="noStrike" dirty="0">
                          <a:solidFill>
                            <a:srgbClr val="002060"/>
                          </a:solidFill>
                          <a:effectLst/>
                          <a:latin typeface="Bookman Old Style" panose="02050604050505020204" pitchFamily="18" charset="0"/>
                        </a:rPr>
                        <a:t>Naive Bayes</a:t>
                      </a:r>
                      <a:endParaRPr lang="en-IN" sz="2400" b="0" i="1" u="none" strike="noStrike" dirty="0">
                        <a:solidFill>
                          <a:srgbClr val="00206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1" u="none" strike="noStrike" dirty="0">
                          <a:solidFill>
                            <a:srgbClr val="002060"/>
                          </a:solidFill>
                          <a:effectLst/>
                          <a:latin typeface="Bookman Old Style" panose="02050604050505020204" pitchFamily="18" charset="0"/>
                        </a:rPr>
                        <a:t>98.3</a:t>
                      </a:r>
                      <a:endParaRPr lang="en-IN" sz="2400" b="0" i="1" u="none" strike="noStrike" dirty="0">
                        <a:solidFill>
                          <a:srgbClr val="00206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743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1" u="none" strike="noStrike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  <a:endParaRPr lang="en-IN" sz="2400" b="0" i="1" u="none" strike="noStrike" dirty="0">
                        <a:solidFill>
                          <a:schemeClr val="bg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1" u="none" strike="noStrike" dirty="0">
                          <a:solidFill>
                            <a:srgbClr val="002060"/>
                          </a:solidFill>
                          <a:effectLst/>
                          <a:latin typeface="Bookman Old Style" panose="02050604050505020204" pitchFamily="18" charset="0"/>
                        </a:rPr>
                        <a:t>SVM</a:t>
                      </a:r>
                      <a:endParaRPr lang="en-IN" sz="2400" b="0" i="1" u="none" strike="noStrike" dirty="0">
                        <a:solidFill>
                          <a:srgbClr val="00206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1" u="none" strike="noStrike" dirty="0">
                          <a:solidFill>
                            <a:srgbClr val="002060"/>
                          </a:solidFill>
                          <a:effectLst/>
                          <a:latin typeface="Bookman Old Style" panose="02050604050505020204" pitchFamily="18" charset="0"/>
                        </a:rPr>
                        <a:t>95.0</a:t>
                      </a:r>
                      <a:endParaRPr lang="en-IN" sz="2400" b="0" i="1" u="none" strike="noStrike" dirty="0">
                        <a:solidFill>
                          <a:srgbClr val="00206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743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1" u="none" strike="noStrike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  <a:endParaRPr lang="en-IN" sz="2400" b="0" i="1" u="none" strike="noStrike" dirty="0">
                        <a:solidFill>
                          <a:schemeClr val="bg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1" u="none" strike="noStrike" dirty="0">
                          <a:solidFill>
                            <a:srgbClr val="002060"/>
                          </a:solidFill>
                          <a:effectLst/>
                          <a:latin typeface="Bookman Old Style" panose="02050604050505020204" pitchFamily="18" charset="0"/>
                        </a:rPr>
                        <a:t>Logistic Regression</a:t>
                      </a:r>
                      <a:endParaRPr lang="en-IN" sz="2400" b="0" i="1" u="none" strike="noStrike" dirty="0">
                        <a:solidFill>
                          <a:srgbClr val="00206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1" u="none" strike="noStrike" dirty="0">
                          <a:solidFill>
                            <a:srgbClr val="002060"/>
                          </a:solidFill>
                          <a:effectLst/>
                          <a:latin typeface="Bookman Old Style" panose="02050604050505020204" pitchFamily="18" charset="0"/>
                        </a:rPr>
                        <a:t>98.9</a:t>
                      </a:r>
                      <a:endParaRPr lang="en-IN" sz="2400" b="0" i="1" u="none" strike="noStrike" dirty="0">
                        <a:solidFill>
                          <a:srgbClr val="00206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10467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1" u="none" strike="noStrike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5</a:t>
                      </a:r>
                      <a:endParaRPr lang="en-IN" sz="2400" b="0" i="1" u="none" strike="noStrike" dirty="0">
                        <a:solidFill>
                          <a:schemeClr val="bg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1" u="none" strike="noStrike" dirty="0">
                          <a:solidFill>
                            <a:srgbClr val="002060"/>
                          </a:solidFill>
                          <a:effectLst/>
                          <a:latin typeface="Bookman Old Style" panose="02050604050505020204" pitchFamily="18" charset="0"/>
                        </a:rPr>
                        <a:t>KNN</a:t>
                      </a:r>
                      <a:endParaRPr lang="en-US" sz="2400" b="0" i="1" u="none" strike="noStrike" dirty="0">
                        <a:solidFill>
                          <a:srgbClr val="00206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1" u="none" strike="noStrike" dirty="0">
                          <a:solidFill>
                            <a:srgbClr val="002060"/>
                          </a:solidFill>
                          <a:effectLst/>
                          <a:latin typeface="Bookman Old Style" panose="02050604050505020204" pitchFamily="18" charset="0"/>
                        </a:rPr>
                        <a:t>100.0</a:t>
                      </a:r>
                      <a:endParaRPr lang="en-IN" sz="2400" b="0" i="1" u="none" strike="noStrike" dirty="0">
                        <a:solidFill>
                          <a:srgbClr val="00206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743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1" u="none" strike="noStrike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6</a:t>
                      </a:r>
                      <a:endParaRPr lang="en-IN" sz="2400" b="0" i="1" u="none" strike="noStrike" dirty="0">
                        <a:solidFill>
                          <a:schemeClr val="bg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1" u="none" strike="noStrike">
                          <a:solidFill>
                            <a:srgbClr val="002060"/>
                          </a:solidFill>
                          <a:effectLst/>
                          <a:latin typeface="Bookman Old Style" panose="02050604050505020204" pitchFamily="18" charset="0"/>
                        </a:rPr>
                        <a:t>Random Forest</a:t>
                      </a:r>
                      <a:endParaRPr lang="en-IN" sz="2400" b="0" i="1" u="none" strike="noStrike">
                        <a:solidFill>
                          <a:srgbClr val="00206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1" u="none" strike="noStrike" dirty="0">
                          <a:solidFill>
                            <a:srgbClr val="002060"/>
                          </a:solidFill>
                          <a:effectLst/>
                          <a:latin typeface="Bookman Old Style" panose="02050604050505020204" pitchFamily="18" charset="0"/>
                        </a:rPr>
                        <a:t>97.4</a:t>
                      </a:r>
                      <a:endParaRPr lang="en-IN" sz="2400" b="0" i="1" u="none" strike="noStrike" dirty="0">
                        <a:solidFill>
                          <a:srgbClr val="00206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0607" y="412954"/>
            <a:ext cx="5370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/>
              <a:t>Prediction (Interface)</a:t>
            </a:r>
            <a:endParaRPr lang="en-IN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110" y="1057275"/>
            <a:ext cx="5039360" cy="52209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487285" y="4128770"/>
            <a:ext cx="4460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Link </a:t>
            </a:r>
            <a:r>
              <a:rPr lang="en-US" sz="2800">
                <a:hlinkClick r:id="rId2" action="ppaction://hlinkfile"/>
              </a:rPr>
              <a:t> </a:t>
            </a:r>
            <a:r>
              <a:rPr lang="en-US" sz="2800"/>
              <a:t>: </a:t>
            </a:r>
            <a:r>
              <a:rPr lang="en-US" sz="2800">
                <a:solidFill>
                  <a:srgbClr val="00B0F0"/>
                </a:solidFill>
                <a:hlinkClick r:id="rId2" action="ppaction://hlinkfile"/>
              </a:rPr>
              <a:t>Interface </a:t>
            </a:r>
            <a:r>
              <a:rPr lang="en-US" sz="2800"/>
              <a:t> </a:t>
            </a:r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2053</Words>
  <Application>WPS Presentation</Application>
  <PresentationFormat>Widescreen</PresentationFormat>
  <Paragraphs>156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Wingdings 2</vt:lpstr>
      <vt:lpstr>Gill Sans MT</vt:lpstr>
      <vt:lpstr>Calibri</vt:lpstr>
      <vt:lpstr>Bookman Old Style</vt:lpstr>
      <vt:lpstr>Times New Roman</vt:lpstr>
      <vt:lpstr>Microsoft YaHei</vt:lpstr>
      <vt:lpstr>Arial Unicode MS</vt:lpstr>
      <vt:lpstr>Dividend</vt:lpstr>
      <vt:lpstr>Fruit Recommendation System A Predictive Modeling Approach</vt:lpstr>
      <vt:lpstr>INTRODUCTION</vt:lpstr>
      <vt:lpstr>PowerPoint 演示文稿</vt:lpstr>
      <vt:lpstr>Purpose: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 PROJECT</dc:title>
  <dc:creator>hardikbalas123@hotmail.com</dc:creator>
  <cp:lastModifiedBy>Dell</cp:lastModifiedBy>
  <cp:revision>41</cp:revision>
  <dcterms:created xsi:type="dcterms:W3CDTF">2022-12-14T08:19:00Z</dcterms:created>
  <dcterms:modified xsi:type="dcterms:W3CDTF">2024-03-29T06:06:44Z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0E5F9BF2C71D4474B38BCD9B4452C6B6_12</vt:lpwstr>
  </property>
  <property fmtid="{D5CDD505-2E9C-101B-9397-08002B2CF9AE}" pid="3" name="KSOProductBuildVer">
    <vt:lpwstr>1033-12.2.0.16703</vt:lpwstr>
  </property>
</Properties>
</file>