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61" r:id="rId5"/>
    <p:sldId id="259" r:id="rId6"/>
    <p:sldId id="260" r:id="rId7"/>
    <p:sldId id="269" r:id="rId8"/>
    <p:sldId id="270" r:id="rId9"/>
    <p:sldId id="262" r:id="rId10"/>
    <p:sldId id="263" r:id="rId11"/>
    <p:sldId id="264" r:id="rId12"/>
    <p:sldId id="265" r:id="rId13"/>
    <p:sldId id="257" r:id="rId14"/>
    <p:sldId id="25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32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C0DC-548E-44F0-8F3E-0957F1E77D9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EF07-13A8-4AF8-A164-DAC04D07D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9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EF07-13A8-4AF8-A164-DAC04D07DE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3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2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1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69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2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1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8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5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CABF-4BEA-4E35-B6D3-12615B97FD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97DCE8-66EB-4181-8A44-98814E437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2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734E-5A1A-E554-CDD9-D388BB95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98" y="2024012"/>
            <a:ext cx="8714232" cy="1646302"/>
          </a:xfrm>
        </p:spPr>
        <p:txBody>
          <a:bodyPr/>
          <a:lstStyle/>
          <a:p>
            <a:pPr algn="l"/>
            <a:r>
              <a:rPr lang="en-IN" dirty="0"/>
              <a:t>SOIL PROPERTIES ESTIMATION USING HYPERSPECTRAL REFLECTANCE DATA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D768B-4B64-9EAE-2FE8-076D265CFE65}"/>
              </a:ext>
            </a:extLst>
          </p:cNvPr>
          <p:cNvSpPr txBox="1"/>
          <p:nvPr/>
        </p:nvSpPr>
        <p:spPr>
          <a:xfrm>
            <a:off x="1002890" y="4493342"/>
            <a:ext cx="3392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endParaRPr lang="en-IN" dirty="0"/>
          </a:p>
          <a:p>
            <a:r>
              <a:rPr lang="en-IN" dirty="0" err="1"/>
              <a:t>Dr.</a:t>
            </a:r>
            <a:r>
              <a:rPr lang="en-IN" dirty="0"/>
              <a:t> Paresh Rathod,</a:t>
            </a:r>
          </a:p>
          <a:p>
            <a:r>
              <a:rPr lang="en-IN" dirty="0"/>
              <a:t>ANAND AGRICULTURE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11FAD-D354-2032-9A85-AA8D7B3EA83D}"/>
              </a:ext>
            </a:extLst>
          </p:cNvPr>
          <p:cNvSpPr txBox="1"/>
          <p:nvPr/>
        </p:nvSpPr>
        <p:spPr>
          <a:xfrm>
            <a:off x="6931742" y="4493343"/>
            <a:ext cx="3824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endParaRPr lang="en-IN" dirty="0"/>
          </a:p>
          <a:p>
            <a:r>
              <a:rPr lang="en-IN" dirty="0"/>
              <a:t>SMIT BHUVA(202319027)</a:t>
            </a:r>
          </a:p>
          <a:p>
            <a:r>
              <a:rPr lang="en-IN" dirty="0"/>
              <a:t>DEEP RABADIYA(202319029)</a:t>
            </a:r>
          </a:p>
          <a:p>
            <a:r>
              <a:rPr lang="en-IN" dirty="0"/>
              <a:t>JATIN SATANI(202319021)</a:t>
            </a:r>
          </a:p>
          <a:p>
            <a:r>
              <a:rPr lang="en-IN"/>
              <a:t>HEMANTH B S(202319009)</a:t>
            </a:r>
          </a:p>
        </p:txBody>
      </p:sp>
    </p:spTree>
    <p:extLst>
      <p:ext uri="{BB962C8B-B14F-4D97-AF65-F5344CB8AC3E}">
        <p14:creationId xmlns:p14="http://schemas.microsoft.com/office/powerpoint/2010/main" val="221770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48928-C07D-39CC-0191-693D3DCB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" y="185320"/>
            <a:ext cx="4009195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26BE2-9616-FC04-C32A-0A11E2A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7" y="185320"/>
            <a:ext cx="4009195" cy="283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C4660-E7F6-3B28-7254-0354EB596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7" y="3838040"/>
            <a:ext cx="4009195" cy="2834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FB3C3-5D29-8025-F5DF-4BC8BC871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" y="3838040"/>
            <a:ext cx="4103176" cy="2901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0E2EC-6519-17EC-0A8A-1EDDFE04BEEE}"/>
              </a:ext>
            </a:extLst>
          </p:cNvPr>
          <p:cNvSpPr txBox="1"/>
          <p:nvPr/>
        </p:nvSpPr>
        <p:spPr>
          <a:xfrm>
            <a:off x="4112363" y="258472"/>
            <a:ext cx="169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OC %</a:t>
            </a:r>
          </a:p>
          <a:p>
            <a:r>
              <a:rPr lang="en-IN" sz="1400" dirty="0"/>
              <a:t>High:        &gt; 0.75%</a:t>
            </a:r>
          </a:p>
          <a:p>
            <a:endParaRPr lang="en-IN" sz="1400" dirty="0"/>
          </a:p>
          <a:p>
            <a:r>
              <a:rPr lang="en-IN" sz="1400" dirty="0"/>
              <a:t>Medium:   0.5 – 0.75 %</a:t>
            </a:r>
          </a:p>
          <a:p>
            <a:endParaRPr lang="en-IN" sz="1400" dirty="0"/>
          </a:p>
          <a:p>
            <a:r>
              <a:rPr lang="en-IN" sz="1400" dirty="0"/>
              <a:t>Low:	        &lt;0.5%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FA410-F6AD-E080-4397-BA2A7AFAAC52}"/>
              </a:ext>
            </a:extLst>
          </p:cNvPr>
          <p:cNvSpPr txBox="1"/>
          <p:nvPr/>
        </p:nvSpPr>
        <p:spPr>
          <a:xfrm>
            <a:off x="10035089" y="185320"/>
            <a:ext cx="16940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P2O5</a:t>
            </a:r>
          </a:p>
          <a:p>
            <a:r>
              <a:rPr lang="en-IN" sz="1400" dirty="0"/>
              <a:t>High:  &gt; 22 kg/ha</a:t>
            </a:r>
          </a:p>
          <a:p>
            <a:endParaRPr lang="en-IN" sz="1400" dirty="0"/>
          </a:p>
          <a:p>
            <a:r>
              <a:rPr lang="en-IN" sz="1400" dirty="0"/>
              <a:t>Medium: 11 – 22 kg/ha</a:t>
            </a:r>
          </a:p>
          <a:p>
            <a:endParaRPr lang="en-IN" sz="1400" dirty="0"/>
          </a:p>
          <a:p>
            <a:r>
              <a:rPr lang="en-IN" sz="1400" dirty="0"/>
              <a:t>Low:	 &lt;11 kg/ha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CF607-5D08-DCFD-FF14-B3EE94D1D475}"/>
              </a:ext>
            </a:extLst>
          </p:cNvPr>
          <p:cNvSpPr txBox="1"/>
          <p:nvPr/>
        </p:nvSpPr>
        <p:spPr>
          <a:xfrm>
            <a:off x="10035089" y="3931312"/>
            <a:ext cx="16940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S</a:t>
            </a:r>
          </a:p>
          <a:p>
            <a:r>
              <a:rPr lang="en-IN" sz="1400" dirty="0"/>
              <a:t>High:  &gt; 15 ppm</a:t>
            </a:r>
          </a:p>
          <a:p>
            <a:endParaRPr lang="en-IN" sz="1400" dirty="0"/>
          </a:p>
          <a:p>
            <a:r>
              <a:rPr lang="en-IN" sz="1400" dirty="0"/>
              <a:t>Medium: 10 – 15 ppm</a:t>
            </a:r>
          </a:p>
          <a:p>
            <a:endParaRPr lang="en-IN" sz="1400" dirty="0"/>
          </a:p>
          <a:p>
            <a:r>
              <a:rPr lang="en-IN" sz="1400" dirty="0"/>
              <a:t>Low:	 &lt;10 ppm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67E10-21D2-6F93-3504-B8030119A567}"/>
              </a:ext>
            </a:extLst>
          </p:cNvPr>
          <p:cNvSpPr txBox="1"/>
          <p:nvPr/>
        </p:nvSpPr>
        <p:spPr>
          <a:xfrm>
            <a:off x="4167226" y="3931312"/>
            <a:ext cx="169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K</a:t>
            </a:r>
          </a:p>
          <a:p>
            <a:r>
              <a:rPr lang="en-IN" sz="1400" dirty="0"/>
              <a:t>High:  &gt; 280 kg/ha</a:t>
            </a:r>
          </a:p>
          <a:p>
            <a:endParaRPr lang="en-IN" sz="1400" dirty="0"/>
          </a:p>
          <a:p>
            <a:r>
              <a:rPr lang="en-IN" sz="1400" dirty="0"/>
              <a:t>Medium:   180 – 280 kg/ha</a:t>
            </a:r>
          </a:p>
          <a:p>
            <a:endParaRPr lang="en-IN" sz="1400" dirty="0"/>
          </a:p>
          <a:p>
            <a:r>
              <a:rPr lang="en-IN" sz="1400" dirty="0"/>
              <a:t>Low:	 &lt;180 kg/ha</a:t>
            </a:r>
          </a:p>
        </p:txBody>
      </p:sp>
    </p:spTree>
    <p:extLst>
      <p:ext uri="{BB962C8B-B14F-4D97-AF65-F5344CB8AC3E}">
        <p14:creationId xmlns:p14="http://schemas.microsoft.com/office/powerpoint/2010/main" val="790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48928-C07D-39CC-0191-693D3DCB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8" y="185320"/>
            <a:ext cx="4009194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26BE2-9616-FC04-C32A-0A11E2A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167" y="185320"/>
            <a:ext cx="4009194" cy="283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C4660-E7F6-3B28-7254-0354EB596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167" y="3838040"/>
            <a:ext cx="4009194" cy="2834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FB3C3-5D29-8025-F5DF-4BC8BC871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8" y="3838040"/>
            <a:ext cx="4103176" cy="2901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0E2EC-6519-17EC-0A8A-1EDDFE04BEEE}"/>
              </a:ext>
            </a:extLst>
          </p:cNvPr>
          <p:cNvSpPr txBox="1"/>
          <p:nvPr/>
        </p:nvSpPr>
        <p:spPr>
          <a:xfrm>
            <a:off x="4112363" y="258472"/>
            <a:ext cx="169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Fe</a:t>
            </a:r>
          </a:p>
          <a:p>
            <a:r>
              <a:rPr lang="en-IN" sz="1400" dirty="0"/>
              <a:t>High:  &gt; 10 mg/kg</a:t>
            </a:r>
          </a:p>
          <a:p>
            <a:endParaRPr lang="en-IN" sz="1400" dirty="0"/>
          </a:p>
          <a:p>
            <a:r>
              <a:rPr lang="en-IN" sz="1400" dirty="0"/>
              <a:t>Medium: 5 – 10 mg/kg</a:t>
            </a:r>
          </a:p>
          <a:p>
            <a:endParaRPr lang="en-IN" sz="1400" dirty="0"/>
          </a:p>
          <a:p>
            <a:r>
              <a:rPr lang="en-IN" sz="1400" dirty="0"/>
              <a:t>Low:	 &lt; 05 mg/kg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FA410-F6AD-E080-4397-BA2A7AFAAC52}"/>
              </a:ext>
            </a:extLst>
          </p:cNvPr>
          <p:cNvSpPr txBox="1"/>
          <p:nvPr/>
        </p:nvSpPr>
        <p:spPr>
          <a:xfrm>
            <a:off x="10035089" y="185320"/>
            <a:ext cx="16940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Cu</a:t>
            </a:r>
          </a:p>
          <a:p>
            <a:r>
              <a:rPr lang="en-IN" sz="1400" dirty="0"/>
              <a:t>High:  &gt; 5 mg/kg</a:t>
            </a:r>
          </a:p>
          <a:p>
            <a:endParaRPr lang="en-IN" sz="1400" dirty="0"/>
          </a:p>
          <a:p>
            <a:r>
              <a:rPr lang="en-IN" sz="1400" dirty="0"/>
              <a:t>Medium: 2.5 – 5.0 mg/kg</a:t>
            </a:r>
          </a:p>
          <a:p>
            <a:endParaRPr lang="en-IN" sz="1400" dirty="0"/>
          </a:p>
          <a:p>
            <a:r>
              <a:rPr lang="en-IN" sz="1400" dirty="0"/>
              <a:t>Low:	 &lt; 2.5 mg/kg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CF607-5D08-DCFD-FF14-B3EE94D1D475}"/>
              </a:ext>
            </a:extLst>
          </p:cNvPr>
          <p:cNvSpPr txBox="1"/>
          <p:nvPr/>
        </p:nvSpPr>
        <p:spPr>
          <a:xfrm>
            <a:off x="10035089" y="3931312"/>
            <a:ext cx="16940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Zn</a:t>
            </a:r>
          </a:p>
          <a:p>
            <a:r>
              <a:rPr lang="en-IN" sz="1400" dirty="0"/>
              <a:t>High:  &gt; 1 mg/kg</a:t>
            </a:r>
          </a:p>
          <a:p>
            <a:endParaRPr lang="en-IN" sz="1400" dirty="0"/>
          </a:p>
          <a:p>
            <a:r>
              <a:rPr lang="en-IN" sz="1400" dirty="0"/>
              <a:t>Medium: 0.5 – 1 mg/kg</a:t>
            </a:r>
          </a:p>
          <a:p>
            <a:endParaRPr lang="en-IN" sz="1400" dirty="0"/>
          </a:p>
          <a:p>
            <a:r>
              <a:rPr lang="en-IN" sz="1400" dirty="0"/>
              <a:t>Low:	 &lt;0.5 mg/kg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E6D31-CC94-E43B-2114-D72B8136AB8F}"/>
              </a:ext>
            </a:extLst>
          </p:cNvPr>
          <p:cNvSpPr txBox="1"/>
          <p:nvPr/>
        </p:nvSpPr>
        <p:spPr>
          <a:xfrm>
            <a:off x="4206344" y="3931312"/>
            <a:ext cx="169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Mn</a:t>
            </a:r>
          </a:p>
          <a:p>
            <a:r>
              <a:rPr lang="en-IN" sz="1400" dirty="0"/>
              <a:t>High:  &gt; 10 mg/kg</a:t>
            </a:r>
          </a:p>
          <a:p>
            <a:endParaRPr lang="en-IN" sz="1400" dirty="0"/>
          </a:p>
          <a:p>
            <a:r>
              <a:rPr lang="en-IN" sz="1400" dirty="0"/>
              <a:t>Medium: 5 – 10 mg/kg</a:t>
            </a:r>
          </a:p>
          <a:p>
            <a:endParaRPr lang="en-IN" sz="1400" dirty="0"/>
          </a:p>
          <a:p>
            <a:r>
              <a:rPr lang="en-IN" sz="1400" dirty="0"/>
              <a:t>Low:	 &lt; 05 mg/kg</a:t>
            </a:r>
          </a:p>
        </p:txBody>
      </p:sp>
    </p:spTree>
    <p:extLst>
      <p:ext uri="{BB962C8B-B14F-4D97-AF65-F5344CB8AC3E}">
        <p14:creationId xmlns:p14="http://schemas.microsoft.com/office/powerpoint/2010/main" val="290729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1E237-2118-85ED-5572-BD2DFE2A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9" y="917298"/>
            <a:ext cx="7104888" cy="5023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6A7EF-36C2-64CC-2C27-2D76A67E045C}"/>
              </a:ext>
            </a:extLst>
          </p:cNvPr>
          <p:cNvSpPr txBox="1"/>
          <p:nvPr/>
        </p:nvSpPr>
        <p:spPr>
          <a:xfrm>
            <a:off x="8261153" y="2628781"/>
            <a:ext cx="1694077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B</a:t>
            </a:r>
          </a:p>
          <a:p>
            <a:r>
              <a:rPr lang="en-IN" sz="1400" dirty="0"/>
              <a:t>High:  &gt; 1 mg/kg</a:t>
            </a:r>
          </a:p>
          <a:p>
            <a:endParaRPr lang="en-IN" sz="1400" dirty="0"/>
          </a:p>
          <a:p>
            <a:r>
              <a:rPr lang="en-IN" sz="1400" dirty="0"/>
              <a:t>Medium: 0.5 – 1 mg/kg</a:t>
            </a:r>
          </a:p>
          <a:p>
            <a:endParaRPr lang="en-IN" sz="1400" dirty="0"/>
          </a:p>
          <a:p>
            <a:r>
              <a:rPr lang="en-IN" sz="1400" dirty="0"/>
              <a:t>Low:	 &lt;0.5 mg/kg</a:t>
            </a:r>
          </a:p>
        </p:txBody>
      </p:sp>
    </p:spTree>
    <p:extLst>
      <p:ext uri="{BB962C8B-B14F-4D97-AF65-F5344CB8AC3E}">
        <p14:creationId xmlns:p14="http://schemas.microsoft.com/office/powerpoint/2010/main" val="267002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8F54C7-33A8-62A9-A96D-2DB8D662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45005"/>
              </p:ext>
            </p:extLst>
          </p:nvPr>
        </p:nvGraphicFramePr>
        <p:xfrm>
          <a:off x="1543666" y="1179871"/>
          <a:ext cx="7148048" cy="4027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451">
                  <a:extLst>
                    <a:ext uri="{9D8B030D-6E8A-4147-A177-3AD203B41FA5}">
                      <a16:colId xmlns:a16="http://schemas.microsoft.com/office/drawing/2014/main" val="1340542252"/>
                    </a:ext>
                  </a:extLst>
                </a:gridCol>
                <a:gridCol w="1429451">
                  <a:extLst>
                    <a:ext uri="{9D8B030D-6E8A-4147-A177-3AD203B41FA5}">
                      <a16:colId xmlns:a16="http://schemas.microsoft.com/office/drawing/2014/main" val="1700024165"/>
                    </a:ext>
                  </a:extLst>
                </a:gridCol>
                <a:gridCol w="1429451">
                  <a:extLst>
                    <a:ext uri="{9D8B030D-6E8A-4147-A177-3AD203B41FA5}">
                      <a16:colId xmlns:a16="http://schemas.microsoft.com/office/drawing/2014/main" val="2287617782"/>
                    </a:ext>
                  </a:extLst>
                </a:gridCol>
                <a:gridCol w="1429451">
                  <a:extLst>
                    <a:ext uri="{9D8B030D-6E8A-4147-A177-3AD203B41FA5}">
                      <a16:colId xmlns:a16="http://schemas.microsoft.com/office/drawing/2014/main" val="3014643543"/>
                    </a:ext>
                  </a:extLst>
                </a:gridCol>
                <a:gridCol w="1430244">
                  <a:extLst>
                    <a:ext uri="{9D8B030D-6E8A-4147-A177-3AD203B41FA5}">
                      <a16:colId xmlns:a16="http://schemas.microsoft.com/office/drawing/2014/main" val="2924433483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RANDOM FOREST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MLP REGRESSOR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20852"/>
                  </a:ext>
                </a:extLst>
              </a:tr>
              <a:tr h="632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SOIL  PROPERTIES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TRAINING 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TESTING 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TRAINING 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TESTING 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303109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509439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0.89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0.01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321331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0.39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0.08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75543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Cu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217975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42497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Zn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0.85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0.16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36885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082954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K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-0.26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8565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P2O5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6064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-0.12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-0.38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128491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308C80C1-BA01-8DCF-5AD2-FC89C9CD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2982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79B6C-1F9C-5354-A5C6-C66D3BF264D5}"/>
              </a:ext>
            </a:extLst>
          </p:cNvPr>
          <p:cNvSpPr txBox="1"/>
          <p:nvPr/>
        </p:nvSpPr>
        <p:spPr>
          <a:xfrm>
            <a:off x="1543666" y="495906"/>
            <a:ext cx="240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13982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14E2A-53C3-D357-3CA2-130BD71D525A}"/>
              </a:ext>
            </a:extLst>
          </p:cNvPr>
          <p:cNvSpPr txBox="1"/>
          <p:nvPr/>
        </p:nvSpPr>
        <p:spPr>
          <a:xfrm>
            <a:off x="855406" y="1696003"/>
            <a:ext cx="8187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Random Forest</a:t>
            </a:r>
          </a:p>
          <a:p>
            <a:r>
              <a:rPr lang="en-US" u="sng" dirty="0"/>
              <a:t>Training Accuracy: </a:t>
            </a:r>
            <a:r>
              <a:rPr lang="en-US" dirty="0"/>
              <a:t>Generally high across all properties, ranging from 0.85 to 0.93.</a:t>
            </a:r>
          </a:p>
          <a:p>
            <a:r>
              <a:rPr lang="en-US" u="sng" dirty="0"/>
              <a:t>Testing Accuracy: </a:t>
            </a:r>
            <a:r>
              <a:rPr lang="en-US" dirty="0"/>
              <a:t>Significantly lower than training accuracy, indicating potential overfitting. The highest testing accuracy is for pH (0.57) and P2O5 (0.52), while the lowest is for S (-0.12).</a:t>
            </a:r>
          </a:p>
          <a:p>
            <a:r>
              <a:rPr lang="en-US" b="1" dirty="0"/>
              <a:t>Multilayer Perceptron(MLP) Regressor</a:t>
            </a:r>
          </a:p>
          <a:p>
            <a:r>
              <a:rPr lang="en-US" u="sng" dirty="0"/>
              <a:t>Training Accuracy: </a:t>
            </a:r>
            <a:r>
              <a:rPr lang="en-US" dirty="0"/>
              <a:t>Lower than Random Forest, ranging from 0.32 to 0.72.</a:t>
            </a:r>
          </a:p>
          <a:p>
            <a:r>
              <a:rPr lang="en-US" u="sng" dirty="0"/>
              <a:t>Testing Accuracy: </a:t>
            </a:r>
            <a:r>
              <a:rPr lang="en-US" dirty="0"/>
              <a:t>Also lower than Random Forest, with some negative values indicating poor generalization. The highest testing accuracy is for Cu and Fe (0.49), while the lowest is for S (-0.38).</a:t>
            </a:r>
          </a:p>
          <a:p>
            <a:r>
              <a:rPr lang="en-US" b="1" dirty="0"/>
              <a:t>Overall Conclusion</a:t>
            </a:r>
          </a:p>
          <a:p>
            <a:r>
              <a:rPr lang="en-US" dirty="0"/>
              <a:t>Random Forest: Performs better in terms of training accuracy but suffers from overfitting, as indicated by the drop in testing accuracy.</a:t>
            </a:r>
          </a:p>
          <a:p>
            <a:r>
              <a:rPr lang="en-US" dirty="0"/>
              <a:t>MLP Regressor: Shows lower training and testing accuracy overall, with some properties having very poor testing performance.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BB8F0-FA8F-C691-07C8-B3E08B1F2452}"/>
              </a:ext>
            </a:extLst>
          </p:cNvPr>
          <p:cNvSpPr txBox="1"/>
          <p:nvPr/>
        </p:nvSpPr>
        <p:spPr>
          <a:xfrm>
            <a:off x="934065" y="806245"/>
            <a:ext cx="255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66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211AB-AC9A-F486-ED22-DACEAFE90F74}"/>
              </a:ext>
            </a:extLst>
          </p:cNvPr>
          <p:cNvSpPr/>
          <p:nvPr/>
        </p:nvSpPr>
        <p:spPr>
          <a:xfrm>
            <a:off x="2841826" y="2644170"/>
            <a:ext cx="65083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882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1AC5-7EF6-180D-B741-E1CFD07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F81B-02B4-F42B-FF6A-7A031D7F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Soil properties such as pH, electrical conductivity (EC), organic carbon (OC), and nutrient levels (e.g., Cu, Mn, Zn, Fe, K, P2O5, S) are crucial for agricultural productivity and environmental sustainability.</a:t>
            </a:r>
          </a:p>
          <a:p>
            <a:r>
              <a:rPr lang="en-US" dirty="0"/>
              <a:t>The use of hyperspectral imaging technology allows for the detailed analysis of soil properties over large areas, providing a non-destructive method to gather data that can enhance soil management practices.</a:t>
            </a:r>
          </a:p>
          <a:p>
            <a:r>
              <a:rPr lang="en-US" dirty="0"/>
              <a:t>This research focuses on estimating various soil properties using hyperspectral reflectance data, aiming to create accurate maps for better agricultural decision-making in the Anand district.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08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6F84-88F6-FA15-1658-EE65C722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0E9E-555D-D7C6-789C-CC787564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Estimate Soil Properties: </a:t>
            </a:r>
            <a:r>
              <a:rPr lang="en-US" dirty="0"/>
              <a:t>To utilize hyperspectral imaging to estimate key soil properties, including pH, EC, OC, and essential nutrients, which are vital for crop growth and soil health.</a:t>
            </a:r>
          </a:p>
          <a:p>
            <a:r>
              <a:rPr lang="en-US" b="1" dirty="0">
                <a:solidFill>
                  <a:srgbClr val="90C226"/>
                </a:solidFill>
              </a:rPr>
              <a:t>Develop Predictive Models: </a:t>
            </a:r>
            <a:r>
              <a:rPr lang="en-US" dirty="0"/>
              <a:t>To apply machine learning techniques, specifically Random Forest and Multilayer Perceptron (MLP) regressors, to develop predictive models that can accurately assess soil characteristics from hyperspectral data.</a:t>
            </a:r>
          </a:p>
          <a:p>
            <a:r>
              <a:rPr lang="en-US" b="1" dirty="0">
                <a:solidFill>
                  <a:srgbClr val="90C226"/>
                </a:solidFill>
              </a:rPr>
              <a:t>Enhance Agricultural Practices: </a:t>
            </a:r>
            <a:r>
              <a:rPr lang="en-US" dirty="0"/>
              <a:t>To provide actionable insights and maps based on the estimated soil properties, facilitating improved agricultural practices and resource management in the studied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08F0D-41BB-62CC-EFDF-04F8E70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4" y="1396181"/>
            <a:ext cx="6941575" cy="499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6B121-6A13-804A-AD4E-65C926A03DAA}"/>
              </a:ext>
            </a:extLst>
          </p:cNvPr>
          <p:cNvSpPr txBox="1"/>
          <p:nvPr/>
        </p:nvSpPr>
        <p:spPr>
          <a:xfrm>
            <a:off x="1199534" y="442452"/>
            <a:ext cx="273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ABOUT DATA</a:t>
            </a:r>
          </a:p>
        </p:txBody>
      </p:sp>
    </p:spTree>
    <p:extLst>
      <p:ext uri="{BB962C8B-B14F-4D97-AF65-F5344CB8AC3E}">
        <p14:creationId xmlns:p14="http://schemas.microsoft.com/office/powerpoint/2010/main" val="40112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54798-9B1C-4212-C506-0A6F41EF8B0E}"/>
              </a:ext>
            </a:extLst>
          </p:cNvPr>
          <p:cNvSpPr txBox="1"/>
          <p:nvPr/>
        </p:nvSpPr>
        <p:spPr>
          <a:xfrm>
            <a:off x="1356852" y="1261633"/>
            <a:ext cx="779452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/ Features:</a:t>
            </a:r>
          </a:p>
          <a:p>
            <a:pPr marL="0" indent="0">
              <a:buNone/>
            </a:pPr>
            <a:endParaRPr lang="en-US" sz="1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WITH 2100 BANDS AND 500 GROUND TRUTH POINTS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/ Target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pH, EC, OC, Cu, Mn, Zn, Fe, K, P2O5, 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0C313-EEA3-D915-F95A-B70DD7FF93B6}"/>
              </a:ext>
            </a:extLst>
          </p:cNvPr>
          <p:cNvSpPr txBox="1"/>
          <p:nvPr/>
        </p:nvSpPr>
        <p:spPr>
          <a:xfrm>
            <a:off x="1533832" y="502375"/>
            <a:ext cx="264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859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C42045-DBCB-8032-90DE-DE60D32FB9D8}"/>
              </a:ext>
            </a:extLst>
          </p:cNvPr>
          <p:cNvGrpSpPr/>
          <p:nvPr/>
        </p:nvGrpSpPr>
        <p:grpSpPr>
          <a:xfrm>
            <a:off x="797858" y="1891553"/>
            <a:ext cx="8489577" cy="4007223"/>
            <a:chOff x="0" y="346700"/>
            <a:chExt cx="6573200" cy="2180375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98D3A45C-239A-E1B3-81FB-5C1CE8DEDC37}"/>
                </a:ext>
              </a:extLst>
            </p:cNvPr>
            <p:cNvSpPr txBox="1"/>
            <p:nvPr/>
          </p:nvSpPr>
          <p:spPr>
            <a:xfrm>
              <a:off x="214739" y="787375"/>
              <a:ext cx="1400681" cy="367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A5C828-C75D-ACAD-329A-1B1D36065171}"/>
                </a:ext>
              </a:extLst>
            </p:cNvPr>
            <p:cNvSpPr/>
            <p:nvPr/>
          </p:nvSpPr>
          <p:spPr>
            <a:xfrm>
              <a:off x="4108700" y="1618375"/>
              <a:ext cx="1493100" cy="82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Training The Model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FF77B43-8AA4-ABF8-EA3E-D7A44B8BDFE0}"/>
                </a:ext>
              </a:extLst>
            </p:cNvPr>
            <p:cNvSpPr/>
            <p:nvPr/>
          </p:nvSpPr>
          <p:spPr>
            <a:xfrm>
              <a:off x="1493100" y="711175"/>
              <a:ext cx="480600" cy="305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F4EA7A-3596-7561-A730-3A56BE3229DC}"/>
                </a:ext>
              </a:extLst>
            </p:cNvPr>
            <p:cNvSpPr/>
            <p:nvPr/>
          </p:nvSpPr>
          <p:spPr>
            <a:xfrm>
              <a:off x="2054350" y="470275"/>
              <a:ext cx="1493100" cy="787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5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Collection</a:t>
              </a:r>
              <a:endParaRPr lang="en-IN" sz="15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985C1B-8F1B-6B75-BD09-B7360E4A0CE3}"/>
                </a:ext>
              </a:extLst>
            </p:cNvPr>
            <p:cNvSpPr/>
            <p:nvPr/>
          </p:nvSpPr>
          <p:spPr>
            <a:xfrm>
              <a:off x="2841750" y="346700"/>
              <a:ext cx="9714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2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1C8C7B-AE61-4C61-51A5-795138931C82}"/>
                </a:ext>
              </a:extLst>
            </p:cNvPr>
            <p:cNvSpPr/>
            <p:nvPr/>
          </p:nvSpPr>
          <p:spPr>
            <a:xfrm>
              <a:off x="4108700" y="470275"/>
              <a:ext cx="1493100" cy="787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Preparation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8E8402-508C-44CB-FE27-A8D1F0F945D7}"/>
                </a:ext>
              </a:extLst>
            </p:cNvPr>
            <p:cNvSpPr/>
            <p:nvPr/>
          </p:nvSpPr>
          <p:spPr>
            <a:xfrm>
              <a:off x="4896100" y="1173150"/>
              <a:ext cx="9714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3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Arrow: Curved Left 11">
              <a:extLst>
                <a:ext uri="{FF2B5EF4-FFF2-40B4-BE49-F238E27FC236}">
                  <a16:creationId xmlns:a16="http://schemas.microsoft.com/office/drawing/2014/main" id="{652CD373-4872-C5C0-74C6-7D05ED94032D}"/>
                </a:ext>
              </a:extLst>
            </p:cNvPr>
            <p:cNvSpPr/>
            <p:nvPr/>
          </p:nvSpPr>
          <p:spPr>
            <a:xfrm>
              <a:off x="5601800" y="701125"/>
              <a:ext cx="971400" cy="14361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F85E26-A960-CFB0-4C14-F25F002D039F}"/>
                </a:ext>
              </a:extLst>
            </p:cNvPr>
            <p:cNvSpPr/>
            <p:nvPr/>
          </p:nvSpPr>
          <p:spPr>
            <a:xfrm>
              <a:off x="0" y="470275"/>
              <a:ext cx="1493100" cy="787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5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Understand The Problem Statement</a:t>
              </a:r>
              <a:endParaRPr lang="en-IN" sz="15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16FCA3-D988-DEAF-E11E-D092E56BF7BC}"/>
                </a:ext>
              </a:extLst>
            </p:cNvPr>
            <p:cNvSpPr/>
            <p:nvPr/>
          </p:nvSpPr>
          <p:spPr>
            <a:xfrm>
              <a:off x="4938975" y="2271475"/>
              <a:ext cx="9285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4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DB5247-0015-D323-3E03-757372509264}"/>
                </a:ext>
              </a:extLst>
            </p:cNvPr>
            <p:cNvSpPr/>
            <p:nvPr/>
          </p:nvSpPr>
          <p:spPr>
            <a:xfrm>
              <a:off x="2054350" y="1635925"/>
              <a:ext cx="1493100" cy="787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1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Evaluation of </a:t>
              </a:r>
            </a:p>
            <a:p>
              <a:pPr algn="ctr">
                <a:lnSpc>
                  <a:spcPct val="115000"/>
                </a:lnSpc>
              </a:pPr>
              <a:r>
                <a:rPr lang="en-IN" sz="14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en-IN" sz="14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DA7AE1-371F-1B28-FA22-4C37D49239BA}"/>
                </a:ext>
              </a:extLst>
            </p:cNvPr>
            <p:cNvSpPr/>
            <p:nvPr/>
          </p:nvSpPr>
          <p:spPr>
            <a:xfrm>
              <a:off x="647425" y="1173150"/>
              <a:ext cx="9714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1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DAB505-EBCE-9A2F-AB65-7C797FC46A98}"/>
                </a:ext>
              </a:extLst>
            </p:cNvPr>
            <p:cNvSpPr/>
            <p:nvPr/>
          </p:nvSpPr>
          <p:spPr>
            <a:xfrm>
              <a:off x="2883625" y="1493300"/>
              <a:ext cx="9714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5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F287A86-AF98-F594-582D-D6994B102A12}"/>
                </a:ext>
              </a:extLst>
            </p:cNvPr>
            <p:cNvSpPr/>
            <p:nvPr/>
          </p:nvSpPr>
          <p:spPr>
            <a:xfrm>
              <a:off x="0" y="1585025"/>
              <a:ext cx="1493100" cy="787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Final Result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2156E7-D889-F2DE-A1C8-1EACDBE214A2}"/>
                </a:ext>
              </a:extLst>
            </p:cNvPr>
            <p:cNvSpPr/>
            <p:nvPr/>
          </p:nvSpPr>
          <p:spPr>
            <a:xfrm>
              <a:off x="647425" y="2271475"/>
              <a:ext cx="971400" cy="255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GB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 6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DBD8E84-32B6-080F-5C21-0CFBB177FF41}"/>
                </a:ext>
              </a:extLst>
            </p:cNvPr>
            <p:cNvSpPr/>
            <p:nvPr/>
          </p:nvSpPr>
          <p:spPr>
            <a:xfrm>
              <a:off x="3547450" y="711175"/>
              <a:ext cx="480600" cy="305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E726D77-EEBC-CA12-FDAF-9E09C65C5D03}"/>
                </a:ext>
              </a:extLst>
            </p:cNvPr>
            <p:cNvSpPr/>
            <p:nvPr/>
          </p:nvSpPr>
          <p:spPr>
            <a:xfrm rot="10800000">
              <a:off x="1564850" y="1894375"/>
              <a:ext cx="480600" cy="305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D2E124B-1524-7B0A-6540-6B924D0F2E36}"/>
                </a:ext>
              </a:extLst>
            </p:cNvPr>
            <p:cNvSpPr/>
            <p:nvPr/>
          </p:nvSpPr>
          <p:spPr>
            <a:xfrm rot="10800000">
              <a:off x="3628100" y="1869025"/>
              <a:ext cx="480600" cy="32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7B96EA-FDAA-DDF9-A5EC-2BA4D3481E19}"/>
              </a:ext>
            </a:extLst>
          </p:cNvPr>
          <p:cNvSpPr txBox="1"/>
          <p:nvPr/>
        </p:nvSpPr>
        <p:spPr>
          <a:xfrm>
            <a:off x="1170234" y="764020"/>
            <a:ext cx="3732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40397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58BC-F96E-5C0C-D565-42384678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99E1-FBFF-564C-1BAF-6D0FFDAC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have hyperspectral reflectance data from </a:t>
            </a:r>
            <a:r>
              <a:rPr lang="en-US" b="1" dirty="0"/>
              <a:t>350 – 2448 nm</a:t>
            </a:r>
            <a:r>
              <a:rPr lang="en-US" dirty="0"/>
              <a:t> along with soil chemistry data.</a:t>
            </a:r>
          </a:p>
          <a:p>
            <a:r>
              <a:rPr lang="en-US" dirty="0"/>
              <a:t>Firstly, we tried correlation analysis for any one soil chemistry with those hyperspectral data; but we got maximum of </a:t>
            </a:r>
            <a:r>
              <a:rPr lang="en-US" b="1" dirty="0"/>
              <a:t>31% </a:t>
            </a:r>
            <a:r>
              <a:rPr lang="en-US" dirty="0"/>
              <a:t>correlation among whole dataset for any of soil chemistry data.</a:t>
            </a:r>
          </a:p>
          <a:p>
            <a:r>
              <a:rPr lang="en-US" dirty="0"/>
              <a:t>So, we used Standard Normal Variate(SNV).</a:t>
            </a:r>
          </a:p>
          <a:p>
            <a:r>
              <a:rPr lang="en-US" dirty="0"/>
              <a:t>It found effective in this dataset for training ML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89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0940-E86D-6CA8-5BF2-CE0455AA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Standard Normal Variate (SNV) preprocessing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A609-5DE8-DA82-8F49-D5AEA417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C532"/>
                </a:solidFill>
              </a:rPr>
              <a:t>Mean Centering: </a:t>
            </a:r>
            <a:r>
              <a:rPr lang="en-US" dirty="0"/>
              <a:t>Each spectrum is adjusted by subtracting the mean of the spectrum from each data point. This centers the data around zero, removing any offset.</a:t>
            </a:r>
          </a:p>
          <a:p>
            <a:r>
              <a:rPr lang="en-US" dirty="0">
                <a:solidFill>
                  <a:srgbClr val="96C532"/>
                </a:solidFill>
              </a:rPr>
              <a:t>Scaling by Standard Deviation: </a:t>
            </a:r>
            <a:r>
              <a:rPr lang="en-US" dirty="0"/>
              <a:t>After mean centering, each data point is divided by the standard deviation of the spectrum. This step normalizes the data, ensuring that the variance is consistent across all spectra.</a:t>
            </a:r>
          </a:p>
          <a:p>
            <a:r>
              <a:rPr lang="en-US" dirty="0">
                <a:solidFill>
                  <a:srgbClr val="96C532"/>
                </a:solidFill>
              </a:rPr>
              <a:t>Result:</a:t>
            </a:r>
            <a:r>
              <a:rPr lang="en-US" dirty="0"/>
              <a:t> The processed spectra have a mean of zero and a standard deviation of one, which helps in reducing the effects of scatter and other physical variations, making the data more suitable for further analysis and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82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BEE17-F1CD-B126-3D68-8AA68C32BCFC}"/>
              </a:ext>
            </a:extLst>
          </p:cNvPr>
          <p:cNvSpPr txBox="1"/>
          <p:nvPr/>
        </p:nvSpPr>
        <p:spPr>
          <a:xfrm>
            <a:off x="992370" y="563290"/>
            <a:ext cx="336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7BAA8-7961-2C32-9E99-89BEF166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5" y="2123940"/>
            <a:ext cx="3691642" cy="2610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BF53C-97B0-D5E4-BA44-CAB911DB5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74" y="2123940"/>
            <a:ext cx="3691642" cy="2610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D1745-31C8-D481-9F0B-8142D26B798E}"/>
              </a:ext>
            </a:extLst>
          </p:cNvPr>
          <p:cNvSpPr txBox="1"/>
          <p:nvPr/>
        </p:nvSpPr>
        <p:spPr>
          <a:xfrm>
            <a:off x="949108" y="1409674"/>
            <a:ext cx="87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provided maps of the soil chemistry parameters and nutrients for three Talukas of Anand district (Anand, </a:t>
            </a:r>
            <a:r>
              <a:rPr lang="en-US" dirty="0" err="1"/>
              <a:t>Borsad</a:t>
            </a:r>
            <a:r>
              <a:rPr lang="en-US" dirty="0"/>
              <a:t> and </a:t>
            </a:r>
            <a:r>
              <a:rPr lang="en-US" dirty="0" err="1"/>
              <a:t>Petlad</a:t>
            </a:r>
            <a:r>
              <a:rPr lang="en-US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CCAA0-FA0C-9113-E21A-0BB7078DACC5}"/>
              </a:ext>
            </a:extLst>
          </p:cNvPr>
          <p:cNvSpPr txBox="1"/>
          <p:nvPr/>
        </p:nvSpPr>
        <p:spPr>
          <a:xfrm>
            <a:off x="827865" y="4928616"/>
            <a:ext cx="3527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Very High: 0.09049274 - 0.245039922</a:t>
            </a:r>
          </a:p>
          <a:p>
            <a:r>
              <a:rPr lang="en-IN" sz="1400" dirty="0"/>
              <a:t>High:        0.245039922 0.35911046</a:t>
            </a:r>
          </a:p>
          <a:p>
            <a:r>
              <a:rPr lang="en-IN" sz="1400" dirty="0"/>
              <a:t>Medium:   0.35911046-0.491579472</a:t>
            </a:r>
          </a:p>
          <a:p>
            <a:r>
              <a:rPr lang="en-IN" sz="1400" dirty="0"/>
              <a:t>Low: 	       0.491579472 - 0.649806348</a:t>
            </a:r>
          </a:p>
          <a:p>
            <a:r>
              <a:rPr lang="en-IN" sz="1400" dirty="0"/>
              <a:t>Very Low: 0649806348 - 1.028814912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5FC21-AB6F-F0D0-F705-DA04F073D700}"/>
              </a:ext>
            </a:extLst>
          </p:cNvPr>
          <p:cNvSpPr txBox="1"/>
          <p:nvPr/>
        </p:nvSpPr>
        <p:spPr>
          <a:xfrm>
            <a:off x="5908926" y="4863550"/>
            <a:ext cx="3527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High Acidic: 0.09049274 - 0.245039922</a:t>
            </a:r>
          </a:p>
          <a:p>
            <a:r>
              <a:rPr lang="en-IN" sz="1400" dirty="0"/>
              <a:t>Low acidic: 0.245039922 0.35911046</a:t>
            </a:r>
          </a:p>
          <a:p>
            <a:r>
              <a:rPr lang="en-IN" sz="1400" dirty="0"/>
              <a:t>Neutral:   	 0.35911046-0.491579472</a:t>
            </a:r>
          </a:p>
          <a:p>
            <a:r>
              <a:rPr lang="en-IN" sz="1400" dirty="0"/>
              <a:t>Low alkali:  0.491579472 - 0.649806348</a:t>
            </a:r>
          </a:p>
          <a:p>
            <a:r>
              <a:rPr lang="en-IN" sz="1400" dirty="0"/>
              <a:t>High alkali: 0649806348 - 1.028814912</a:t>
            </a:r>
          </a:p>
        </p:txBody>
      </p:sp>
    </p:spTree>
    <p:extLst>
      <p:ext uri="{BB962C8B-B14F-4D97-AF65-F5344CB8AC3E}">
        <p14:creationId xmlns:p14="http://schemas.microsoft.com/office/powerpoint/2010/main" val="3620260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1047</Words>
  <Application>Microsoft Office PowerPoint</Application>
  <PresentationFormat>Widescreen</PresentationFormat>
  <Paragraphs>194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SOIL PROPERTIES ESTIMATION USING HYPERSPECTRAL REFLECTANCE DATA  </vt:lpstr>
      <vt:lpstr>Introduction</vt:lpstr>
      <vt:lpstr>Objectives</vt:lpstr>
      <vt:lpstr>PowerPoint Presentation</vt:lpstr>
      <vt:lpstr>PowerPoint Presentation</vt:lpstr>
      <vt:lpstr>PowerPoint Presentation</vt:lpstr>
      <vt:lpstr>Data Preparation</vt:lpstr>
      <vt:lpstr>How Standard Normal Variate (SNV) preprocessing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B S</dc:creator>
  <cp:lastModifiedBy>Smit Patel</cp:lastModifiedBy>
  <cp:revision>19</cp:revision>
  <dcterms:created xsi:type="dcterms:W3CDTF">2024-08-26T04:12:02Z</dcterms:created>
  <dcterms:modified xsi:type="dcterms:W3CDTF">2024-09-01T04:48:55Z</dcterms:modified>
</cp:coreProperties>
</file>