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98"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EEPTHI9603/deepthi_apssdc_project.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835191"/>
            <a:ext cx="103632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imes New Roman" panose="02020603050405020304" pitchFamily="18" charset="0"/>
                <a:cs typeface="Times New Roman" panose="02020603050405020304" pitchFamily="18" charset="0"/>
              </a:rPr>
              <a:t>LUKALAPU DEEPTHI SAI ARCHANA</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486400" y="351369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86" y="1182249"/>
            <a:ext cx="5261848" cy="3322608"/>
          </a:xfrm>
          <a:prstGeom prst="rect">
            <a:avLst/>
          </a:prstGeom>
        </p:spPr>
      </p:pic>
      <p:pic>
        <p:nvPicPr>
          <p:cNvPr id="12" name="Picture 11">
            <a:extLst>
              <a:ext uri="{FF2B5EF4-FFF2-40B4-BE49-F238E27FC236}">
                <a16:creationId xmlns:a16="http://schemas.microsoft.com/office/drawing/2014/main"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B08-E2A6-9A23-69F8-7856084DB5EB}"/>
              </a:ext>
            </a:extLst>
          </p:cNvPr>
          <p:cNvSpPr>
            <a:spLocks noGrp="1"/>
          </p:cNvSpPr>
          <p:nvPr>
            <p:ph type="ctrTitle"/>
          </p:nvPr>
        </p:nvSpPr>
        <p:spPr>
          <a:xfrm>
            <a:off x="990600" y="798545"/>
            <a:ext cx="5800851" cy="492443"/>
          </a:xfrm>
        </p:spPr>
        <p:txBody>
          <a:bodyPr/>
          <a:lstStyle/>
          <a:p>
            <a:r>
              <a:rPr lang="en-IN" dirty="0"/>
              <a:t>Project Link</a:t>
            </a:r>
          </a:p>
        </p:txBody>
      </p:sp>
      <p:sp>
        <p:nvSpPr>
          <p:cNvPr id="3" name="Subtitle 2">
            <a:extLst>
              <a:ext uri="{FF2B5EF4-FFF2-40B4-BE49-F238E27FC236}">
                <a16:creationId xmlns:a16="http://schemas.microsoft.com/office/drawing/2014/main" id="{6B52D03D-91DD-B1B1-3AF4-A2991CFD594C}"/>
              </a:ext>
            </a:extLst>
          </p:cNvPr>
          <p:cNvSpPr>
            <a:spLocks noGrp="1"/>
          </p:cNvSpPr>
          <p:nvPr>
            <p:ph type="subTitle" idx="4"/>
          </p:nvPr>
        </p:nvSpPr>
        <p:spPr>
          <a:xfrm>
            <a:off x="1828800" y="3840480"/>
            <a:ext cx="8534400" cy="276999"/>
          </a:xfrm>
        </p:spPr>
        <p:txBody>
          <a:bodyPr/>
          <a:lstStyle/>
          <a:p>
            <a:r>
              <a:rPr lang="en-IN" dirty="0">
                <a:hlinkClick r:id="rId2"/>
              </a:rPr>
              <a:t>https://github.com/DEEPTHI9603/deepthi_apssdc_project.git</a:t>
            </a:r>
            <a:endParaRPr lang="en-IN" dirty="0"/>
          </a:p>
        </p:txBody>
      </p:sp>
    </p:spTree>
    <p:extLst>
      <p:ext uri="{BB962C8B-B14F-4D97-AF65-F5344CB8AC3E}">
        <p14:creationId xmlns:p14="http://schemas.microsoft.com/office/powerpoint/2010/main" val="1721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900B0D9E-819D-46CF-417D-EADAB8E8D868}"/>
              </a:ext>
            </a:extLst>
          </p:cNvPr>
          <p:cNvSpPr>
            <a:spLocks noGrp="1"/>
          </p:cNvSpPr>
          <p:nvPr>
            <p:ph type="body" idx="1"/>
          </p:nvPr>
        </p:nvSpPr>
        <p:spPr>
          <a:xfrm>
            <a:off x="609600" y="1577340"/>
            <a:ext cx="9067800" cy="4801314"/>
          </a:xfrm>
        </p:spPr>
        <p:txBody>
          <a:bodyPr/>
          <a:lstStyle/>
          <a:p>
            <a:endParaRPr lang="en-US" b="1" dirty="0"/>
          </a:p>
          <a:p>
            <a:r>
              <a:rPr lang="en-US" sz="2200" dirty="0">
                <a:latin typeface="Times New Roman" panose="02020603050405020304" pitchFamily="18" charset="0"/>
                <a:cs typeface="Times New Roman" panose="02020603050405020304" pitchFamily="18" charset="0"/>
              </a:rPr>
              <a:t>Keyloggers pose a significant threat to information security by covertly capturing keystrokes, leading to data theft, privacy invasion, and identity fraud. Despite advancements in cybersecurity, keyloggers remain a potent tool for cybercriminals. This project aims to develop and implement effective security measures to detect, prevent, and mitigate keylogger attacks on various platforms</a:t>
            </a:r>
          </a:p>
          <a:p>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Addressing the threat of keyloggers requires a multi-faceted approach combining advanced detection techniques, robust preventative measures, effective mitigation strategies, and comprehensive user education. This project seeks to develop an integrated security framework to protect against keylogger attacks, thereby safeguarding sensitive information and maintaining user privacy.</a:t>
            </a:r>
            <a:r>
              <a:rPr lang="en-US" sz="2200" dirty="0">
                <a:latin typeface="Times New Roman" panose="02020603050405020304" pitchFamily="18" charset="0"/>
                <a:cs typeface="Times New Roman" panose="02020603050405020304" pitchFamily="18" charset="0"/>
              </a:rPr>
              <a:t>.</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08297C3-36F0-F36E-86F4-DF237FE65D76}"/>
              </a:ext>
            </a:extLst>
          </p:cNvPr>
          <p:cNvSpPr>
            <a:spLocks noGrp="1"/>
          </p:cNvSpPr>
          <p:nvPr>
            <p:ph type="body" idx="1"/>
          </p:nvPr>
        </p:nvSpPr>
        <p:spPr>
          <a:xfrm>
            <a:off x="609600" y="1577340"/>
            <a:ext cx="8763000" cy="4555093"/>
          </a:xfrm>
        </p:spPr>
        <p:txBody>
          <a:bodyPr/>
          <a:lstStyle/>
          <a:p>
            <a:r>
              <a:rPr lang="en-US" sz="2200" dirty="0">
                <a:latin typeface="Times New Roman" panose="02020603050405020304" pitchFamily="18" charset="0"/>
                <a:cs typeface="Times New Roman" panose="02020603050405020304" pitchFamily="18" charset="0"/>
              </a:rPr>
              <a:t>Keyloggers are a significant threat to cybersecurity, capable of capturing keystrokes to steal sensitive information such as passwords, personal messages, and financial data. These malicious tools can be software-based, operating at various levels of the operating system, or hardware-based, physically attached to a device. As cyber threats evolve, so must the methods to detect, prevent, and mitigate these attacks.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project aims to develop a comprehensive set of tools and strategies to combat keylogger threats effectively. By enhancing detection, prevention, and mitigation measures, and by educating users, we can significantly reduce the risks posed by keyloggers and protect sensitive information from unauthorized access.</a:t>
            </a:r>
          </a:p>
          <a:p>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C9A3E174-B19C-5A62-F4E9-E358B86CC6B8}"/>
              </a:ext>
            </a:extLst>
          </p:cNvPr>
          <p:cNvSpPr>
            <a:spLocks noGrp="1"/>
          </p:cNvSpPr>
          <p:nvPr>
            <p:ph type="body" idx="1"/>
          </p:nvPr>
        </p:nvSpPr>
        <p:spPr>
          <a:xfrm>
            <a:off x="457200" y="1295400"/>
            <a:ext cx="10515600" cy="4719400"/>
          </a:xfrm>
        </p:spPr>
        <p:txBody>
          <a:bodyPr/>
          <a:lstStyle/>
          <a:p>
            <a:r>
              <a:rPr lang="en-US" sz="2200" dirty="0">
                <a:latin typeface="Times New Roman" panose="02020603050405020304" pitchFamily="18" charset="0"/>
                <a:cs typeface="Times New Roman" panose="02020603050405020304" pitchFamily="18" charset="0"/>
              </a:rPr>
              <a:t>The end users of the keylogger detection and prevention project encompass a wide range of individuals and organizations who would benefit from enhanced security measures against keylogger attacks. These include:</a:t>
            </a:r>
          </a:p>
          <a:p>
            <a:r>
              <a:rPr lang="en-US" sz="2200" b="1" dirty="0">
                <a:latin typeface="Times New Roman" panose="02020603050405020304" pitchFamily="18" charset="0"/>
                <a:cs typeface="Times New Roman" panose="02020603050405020304" pitchFamily="18" charset="0"/>
              </a:rPr>
              <a:t>1. Individual Users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General Public</a:t>
            </a:r>
            <a:r>
              <a:rPr lang="en-US" sz="2200" dirty="0">
                <a:latin typeface="Times New Roman" panose="02020603050405020304" pitchFamily="18" charset="0"/>
                <a:cs typeface="Times New Roman" panose="02020603050405020304" pitchFamily="18" charset="0"/>
              </a:rPr>
              <a:t>: Everyday computer and mobile device users who are vulnerable to keylogger attacks targeting personal information such as passwords, credit card numbers,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High-Risk Individuals</a:t>
            </a:r>
            <a:r>
              <a:rPr lang="en-US" sz="2200" dirty="0">
                <a:latin typeface="Times New Roman" panose="02020603050405020304" pitchFamily="18" charset="0"/>
                <a:cs typeface="Times New Roman" panose="02020603050405020304" pitchFamily="18" charset="0"/>
              </a:rPr>
              <a:t>: Those who are more likely to be targeted by cybercriminals, such as activists, journalists, and public figures who need robust protection for their sensitive communications and data.</a:t>
            </a:r>
          </a:p>
          <a:p>
            <a:r>
              <a:rPr lang="en-US" sz="2200" b="1" dirty="0">
                <a:latin typeface="Times New Roman" panose="02020603050405020304" pitchFamily="18" charset="0"/>
                <a:cs typeface="Times New Roman" panose="02020603050405020304" pitchFamily="18" charset="0"/>
              </a:rPr>
              <a:t>Healthcare Sector</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Medical Professionals</a:t>
            </a:r>
            <a:r>
              <a:rPr lang="en-US" sz="2200" dirty="0">
                <a:latin typeface="Times New Roman" panose="02020603050405020304" pitchFamily="18" charset="0"/>
                <a:cs typeface="Times New Roman" panose="02020603050405020304" pitchFamily="18" charset="0"/>
              </a:rPr>
              <a:t>: Doctors, nurses, and administrative staff who manage patient records and sensitive health information, which must be protected from unauthorized access.</a:t>
            </a:r>
          </a:p>
          <a:p>
            <a:pPr lvl="1">
              <a:buFont typeface="Arial" panose="020B0604020202020204" pitchFamily="34" charset="0"/>
              <a:buChar char="•"/>
            </a:pP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FC027A-FC77-A299-09A9-7D0FC2C83625}"/>
              </a:ext>
            </a:extLst>
          </p:cNvPr>
          <p:cNvSpPr>
            <a:spLocks noGrp="1"/>
          </p:cNvSpPr>
          <p:nvPr>
            <p:ph type="body" idx="1"/>
          </p:nvPr>
        </p:nvSpPr>
        <p:spPr>
          <a:xfrm>
            <a:off x="2759074" y="1295400"/>
            <a:ext cx="7756526" cy="4648200"/>
          </a:xfrm>
        </p:spPr>
        <p:txBody>
          <a:bodyPr/>
          <a:lstStyle/>
          <a:p>
            <a:r>
              <a:rPr lang="en-US" sz="2200" b="1" dirty="0">
                <a:latin typeface="Times New Roman" panose="02020603050405020304" pitchFamily="18" charset="0"/>
                <a:cs typeface="Times New Roman" panose="02020603050405020304" pitchFamily="18" charset="0"/>
              </a:rPr>
              <a:t>Solution Overview</a:t>
            </a:r>
          </a:p>
          <a:p>
            <a:r>
              <a:rPr lang="en-US" sz="2200" dirty="0">
                <a:latin typeface="Times New Roman" panose="02020603050405020304" pitchFamily="18" charset="0"/>
                <a:cs typeface="Times New Roman" panose="02020603050405020304" pitchFamily="18" charset="0"/>
              </a:rPr>
              <a:t>Our project aims to develop an integrated suite of tools and strategies to detect, prevent, and mitigate keylogger attacks. This includes advanced detection algorithms, robust preventative measures, effective mitigation strategies, and comprehensive user education programs.</a:t>
            </a:r>
          </a:p>
          <a:p>
            <a:r>
              <a:rPr lang="en-US" sz="2200" b="1" dirty="0">
                <a:latin typeface="Times New Roman" panose="02020603050405020304" pitchFamily="18" charset="0"/>
                <a:cs typeface="Times New Roman" panose="02020603050405020304" pitchFamily="18" charset="0"/>
              </a:rPr>
              <a:t>Solution Components</a:t>
            </a:r>
          </a:p>
          <a:p>
            <a:pPr>
              <a:buFont typeface="+mj-lt"/>
              <a:buAutoNum type="arabicPeriod"/>
            </a:pPr>
            <a:r>
              <a:rPr lang="en-US" sz="2200" b="1" dirty="0">
                <a:latin typeface="Times New Roman" panose="02020603050405020304" pitchFamily="18" charset="0"/>
                <a:cs typeface="Times New Roman" panose="02020603050405020304" pitchFamily="18" charset="0"/>
              </a:rPr>
              <a:t>Advanced Detection Tools</a:t>
            </a:r>
            <a:r>
              <a:rPr lang="en-US" sz="22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Machine Learning Algorithms</a:t>
            </a:r>
            <a:r>
              <a:rPr lang="en-US" sz="2200" dirty="0">
                <a:latin typeface="Times New Roman" panose="02020603050405020304" pitchFamily="18" charset="0"/>
                <a:cs typeface="Times New Roman" panose="02020603050405020304" pitchFamily="18" charset="0"/>
              </a:rPr>
              <a:t>: Employ machine learning to identify anomalous behaviors indicative of keyloggers.</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Heuristic Analysis</a:t>
            </a:r>
            <a:r>
              <a:rPr lang="en-US" sz="2200" dirty="0">
                <a:latin typeface="Times New Roman" panose="02020603050405020304" pitchFamily="18" charset="0"/>
                <a:cs typeface="Times New Roman" panose="02020603050405020304" pitchFamily="18" charset="0"/>
              </a:rPr>
              <a:t>: Use heuristic techniques to detect previously unknown keyloggers based on their behavior patterns.</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Hardware Detection</a:t>
            </a:r>
            <a:r>
              <a:rPr lang="en-US" sz="2200" dirty="0">
                <a:latin typeface="Times New Roman" panose="02020603050405020304" pitchFamily="18" charset="0"/>
                <a:cs typeface="Times New Roman" panose="02020603050405020304" pitchFamily="18" charset="0"/>
              </a:rPr>
              <a:t>: Develop tools to identify physical keyloggers attached to devices.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AF8072B8-4144-ECF0-2D5A-754C02A14576}"/>
              </a:ext>
            </a:extLst>
          </p:cNvPr>
          <p:cNvSpPr>
            <a:spLocks noGrp="1"/>
          </p:cNvSpPr>
          <p:nvPr>
            <p:ph type="body" idx="1"/>
          </p:nvPr>
        </p:nvSpPr>
        <p:spPr>
          <a:xfrm>
            <a:off x="533400" y="1577340"/>
            <a:ext cx="7696200" cy="4678204"/>
          </a:xfrm>
        </p:spPr>
        <p:txBody>
          <a:bodyPr/>
          <a:lstStyle/>
          <a:p>
            <a:r>
              <a:rPr lang="en-US" sz="2200" b="1" dirty="0">
                <a:latin typeface="Times New Roman" panose="02020603050405020304" pitchFamily="18" charset="0"/>
                <a:cs typeface="Times New Roman" panose="02020603050405020304" pitchFamily="18" charset="0"/>
              </a:rPr>
              <a:t>Cutting-Edge Machine Learning Detection</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WOW Factor</a:t>
            </a:r>
            <a:r>
              <a:rPr lang="en-US" sz="2200" dirty="0">
                <a:latin typeface="Times New Roman" panose="02020603050405020304" pitchFamily="18" charset="0"/>
                <a:cs typeface="Times New Roman" panose="02020603050405020304" pitchFamily="18" charset="0"/>
              </a:rPr>
              <a:t>: Our solution leverages advanced machine learning algorithms to detect even the most sophisticated keyloggers. These algorithms analyze patterns of behavior and usage, identifying anomalies that could indicate the presence of a keylogger. This proactive and intelligent detection surpasses traditional methods, offering a higher level of security.</a:t>
            </a:r>
          </a:p>
          <a:p>
            <a:r>
              <a:rPr lang="en-US" sz="2200" b="1" dirty="0">
                <a:latin typeface="Times New Roman" panose="02020603050405020304" pitchFamily="18" charset="0"/>
                <a:cs typeface="Times New Roman" panose="02020603050405020304" pitchFamily="18" charset="0"/>
              </a:rPr>
              <a:t>2. Heuristic Analysis for Unknown Threats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WOW Factor</a:t>
            </a:r>
            <a:r>
              <a:rPr lang="en-US" sz="2200" dirty="0">
                <a:latin typeface="Times New Roman" panose="02020603050405020304" pitchFamily="18" charset="0"/>
                <a:cs typeface="Times New Roman" panose="02020603050405020304" pitchFamily="18" charset="0"/>
              </a:rPr>
              <a:t>: By incorporating heuristic analysis, our solution can detect previously unknown keyloggers based on their behavior rather than relying solely on signature databases. This means we can catch new, zero-day keyloggers that other solutions might miss, providing users with cutting-edge protection.</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id="{AA166FF7-475F-8074-A7C8-3D7317315451}"/>
              </a:ext>
            </a:extLst>
          </p:cNvPr>
          <p:cNvSpPr>
            <a:spLocks noGrp="1"/>
          </p:cNvSpPr>
          <p:nvPr>
            <p:ph type="subTitle" idx="4"/>
          </p:nvPr>
        </p:nvSpPr>
        <p:spPr>
          <a:xfrm>
            <a:off x="739775" y="1291907"/>
            <a:ext cx="9623425" cy="4763076"/>
          </a:xfrm>
        </p:spPr>
        <p:txBody>
          <a:bodyPr/>
          <a:lstStyle/>
          <a:p>
            <a:r>
              <a:rPr lang="en-US" sz="2200" b="1" dirty="0"/>
              <a:t>Architecture Overview</a:t>
            </a:r>
          </a:p>
          <a:p>
            <a:r>
              <a:rPr lang="en-US" sz="2200" dirty="0"/>
              <a:t>The architecture of our keylogger detection and prevention solution is designed to be comprehensive, modular, and scalable, allowing it to effectively address the diverse needs of various end users. The architecture includes several key components:</a:t>
            </a:r>
          </a:p>
          <a:p>
            <a:pPr>
              <a:buFont typeface="Arial" panose="020B0604020202020204" pitchFamily="34" charset="0"/>
              <a:buChar char="•"/>
            </a:pPr>
            <a:r>
              <a:rPr lang="en-US" sz="2200" b="1" dirty="0"/>
              <a:t>Data Collection Layer</a:t>
            </a:r>
            <a:r>
              <a:rPr lang="en-US" sz="2200" dirty="0"/>
              <a:t>: Gathers data from user devices and networks.</a:t>
            </a:r>
          </a:p>
          <a:p>
            <a:pPr>
              <a:buFont typeface="Arial" panose="020B0604020202020204" pitchFamily="34" charset="0"/>
              <a:buChar char="•"/>
            </a:pPr>
            <a:r>
              <a:rPr lang="en-US" sz="2200" b="1" dirty="0"/>
              <a:t>Detection Engine</a:t>
            </a:r>
            <a:r>
              <a:rPr lang="en-US" sz="2200" dirty="0"/>
              <a:t>: Utilizes machine learning and heuristic analysis to identify keyloggers.</a:t>
            </a:r>
          </a:p>
          <a:p>
            <a:pPr>
              <a:buFont typeface="Arial" panose="020B0604020202020204" pitchFamily="34" charset="0"/>
              <a:buChar char="•"/>
            </a:pPr>
            <a:r>
              <a:rPr lang="en-US" sz="2200" b="1" dirty="0"/>
              <a:t>Prevention Layer</a:t>
            </a:r>
            <a:r>
              <a:rPr lang="en-US" sz="2200" dirty="0"/>
              <a:t>: Implements security policies and tools to prevent keylogger installation.</a:t>
            </a:r>
          </a:p>
          <a:p>
            <a:pPr>
              <a:buFont typeface="Arial" panose="020B0604020202020204" pitchFamily="34" charset="0"/>
              <a:buChar char="•"/>
            </a:pPr>
            <a:r>
              <a:rPr lang="en-US" sz="2200" b="1" dirty="0"/>
              <a:t>Mitigation Layer</a:t>
            </a:r>
            <a:r>
              <a:rPr lang="en-US" sz="2200" dirty="0"/>
              <a:t>: Offers real-time monitoring and response mechanisms.</a:t>
            </a:r>
          </a:p>
          <a:p>
            <a:pPr>
              <a:buFont typeface="Arial" panose="020B0604020202020204" pitchFamily="34" charset="0"/>
              <a:buChar char="•"/>
            </a:pPr>
            <a:r>
              <a:rPr lang="en-US" sz="2200" b="1" dirty="0"/>
              <a:t>User Interface</a:t>
            </a:r>
            <a:r>
              <a:rPr lang="en-US" sz="2200" dirty="0"/>
              <a:t>: Provides an intuitive interface for users to interact with the system.</a:t>
            </a:r>
          </a:p>
          <a:p>
            <a:pPr>
              <a:buFont typeface="Arial" panose="020B0604020202020204" pitchFamily="34" charset="0"/>
              <a:buChar char="•"/>
            </a:pPr>
            <a:r>
              <a:rPr lang="en-US" sz="2200" b="1" dirty="0"/>
              <a:t>Educational Module</a:t>
            </a:r>
            <a:r>
              <a:rPr lang="en-US" sz="2200" dirty="0"/>
              <a:t>: Delivers training and awareness programs.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907</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LUKALAPU DEEPTHI SAI ARCHANA</vt:lpstr>
      <vt:lpstr>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DEEPTHI</cp:lastModifiedBy>
  <cp:revision>4</cp:revision>
  <dcterms:created xsi:type="dcterms:W3CDTF">2024-06-03T05:48:59Z</dcterms:created>
  <dcterms:modified xsi:type="dcterms:W3CDTF">2024-06-18T07:16:49Z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