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9"/>
  </p:handoutMasterIdLst>
  <p:sldIdLst>
    <p:sldId id="256" r:id="rId3"/>
    <p:sldId id="341" r:id="rId5"/>
    <p:sldId id="327" r:id="rId6"/>
    <p:sldId id="339" r:id="rId7"/>
    <p:sldId id="329" r:id="rId8"/>
    <p:sldId id="355" r:id="rId9"/>
    <p:sldId id="366" r:id="rId10"/>
    <p:sldId id="332" r:id="rId11"/>
    <p:sldId id="334" r:id="rId12"/>
    <p:sldId id="333" r:id="rId13"/>
    <p:sldId id="336" r:id="rId14"/>
    <p:sldId id="337" r:id="rId15"/>
    <p:sldId id="338" r:id="rId16"/>
    <p:sldId id="330" r:id="rId17"/>
    <p:sldId id="324"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22" autoAdjust="0"/>
  </p:normalViewPr>
  <p:slideViewPr>
    <p:cSldViewPr>
      <p:cViewPr varScale="1">
        <p:scale>
          <a:sx n="73" d="100"/>
          <a:sy n="73" d="100"/>
        </p:scale>
        <p:origin x="-438" y="-102"/>
      </p:cViewPr>
      <p:guideLst>
        <p:guide orient="horz" pos="2160"/>
        <p:guide pos="2880"/>
      </p:guideLst>
    </p:cSldViewPr>
  </p:slideViewPr>
  <p:outlineViewPr>
    <p:cViewPr>
      <p:scale>
        <a:sx n="33" d="100"/>
        <a:sy n="33" d="100"/>
      </p:scale>
      <p:origin x="0" y="788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56B39EB-645D-4778-AA48-AC57908B9E6B}" type="datetimeFigureOut">
              <a:rPr lang="en-US" smtClean="0"/>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3E28E23-5630-411A-904F-2778081AC037}" type="slidenum">
              <a:rPr lang="en-US" smtClean="0"/>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863E9-9605-4D51-A9A3-510A7D8A1884}"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98949BE-5572-4303-8F12-09DED004BA7B}" type="slidenum">
              <a:rPr lang="en-US" smtClean="0"/>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98949BE-5572-4303-8F12-09DED004BA7B}" type="slidenum">
              <a:rPr lang="en-US" smtClean="0"/>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FF6085B-3D16-435D-BF90-3D22A8DDA86B}" type="datetime1">
              <a:rPr lang="en-US" smtClean="0"/>
            </a:fld>
            <a:endParaRPr lang="en-US"/>
          </a:p>
        </p:txBody>
      </p:sp>
      <p:sp>
        <p:nvSpPr>
          <p:cNvPr id="5" name="Footer Placeholder 4"/>
          <p:cNvSpPr>
            <a:spLocks noGrp="1"/>
          </p:cNvSpPr>
          <p:nvPr>
            <p:ph type="ftr" sz="quarter" idx="11"/>
          </p:nvPr>
        </p:nvSpPr>
        <p:spPr/>
        <p:txBody>
          <a:bodyPr/>
          <a:lstStyle/>
          <a:p>
            <a:r>
              <a:rPr lang="en-US"/>
              <a:t>Department of ISE, DSCE</a:t>
            </a:r>
            <a:endParaRPr lang="en-US"/>
          </a:p>
        </p:txBody>
      </p:sp>
      <p:sp>
        <p:nvSpPr>
          <p:cNvPr id="6" name="Slide Number Placeholder 5"/>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440C50D-01A8-48F1-9A29-CBE24AA6B639}" type="datetime1">
              <a:rPr lang="en-US" smtClean="0"/>
            </a:fld>
            <a:endParaRPr lang="en-US"/>
          </a:p>
        </p:txBody>
      </p:sp>
      <p:sp>
        <p:nvSpPr>
          <p:cNvPr id="5" name="Footer Placeholder 4"/>
          <p:cNvSpPr>
            <a:spLocks noGrp="1"/>
          </p:cNvSpPr>
          <p:nvPr>
            <p:ph type="ftr" sz="quarter" idx="11"/>
          </p:nvPr>
        </p:nvSpPr>
        <p:spPr/>
        <p:txBody>
          <a:bodyPr/>
          <a:lstStyle/>
          <a:p>
            <a:r>
              <a:rPr lang="en-US"/>
              <a:t>Department of ISE, DSCE</a:t>
            </a:r>
            <a:endParaRPr lang="en-US"/>
          </a:p>
        </p:txBody>
      </p:sp>
      <p:sp>
        <p:nvSpPr>
          <p:cNvPr id="6" name="Slide Number Placeholder 5"/>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9A539FF-EAF0-480B-9900-06D9CA57CC29}" type="datetime1">
              <a:rPr lang="en-US" smtClean="0"/>
            </a:fld>
            <a:endParaRPr lang="en-US"/>
          </a:p>
        </p:txBody>
      </p:sp>
      <p:sp>
        <p:nvSpPr>
          <p:cNvPr id="5" name="Footer Placeholder 4"/>
          <p:cNvSpPr>
            <a:spLocks noGrp="1"/>
          </p:cNvSpPr>
          <p:nvPr>
            <p:ph type="ftr" sz="quarter" idx="11"/>
          </p:nvPr>
        </p:nvSpPr>
        <p:spPr/>
        <p:txBody>
          <a:bodyPr/>
          <a:lstStyle/>
          <a:p>
            <a:r>
              <a:rPr lang="en-US"/>
              <a:t>Department of ISE, DSCE</a:t>
            </a:r>
            <a:endParaRPr lang="en-US"/>
          </a:p>
        </p:txBody>
      </p:sp>
      <p:sp>
        <p:nvSpPr>
          <p:cNvPr id="6" name="Slide Number Placeholder 5"/>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6BECC633-B239-4E7A-B77A-4AB3497892C3}" type="datetime1">
              <a:rPr lang="en-US" smtClean="0"/>
            </a:fld>
            <a:endParaRPr lang="en-US"/>
          </a:p>
        </p:txBody>
      </p:sp>
      <p:sp>
        <p:nvSpPr>
          <p:cNvPr id="5" name="Footer Placeholder 4"/>
          <p:cNvSpPr>
            <a:spLocks noGrp="1"/>
          </p:cNvSpPr>
          <p:nvPr>
            <p:ph type="ftr" sz="quarter" idx="11"/>
          </p:nvPr>
        </p:nvSpPr>
        <p:spPr/>
        <p:txBody>
          <a:bodyPr/>
          <a:lstStyle/>
          <a:p>
            <a:r>
              <a:rPr lang="en-US"/>
              <a:t>Department of ISE, DSCE</a:t>
            </a:r>
            <a:endParaRPr lang="en-US"/>
          </a:p>
        </p:txBody>
      </p:sp>
      <p:sp>
        <p:nvSpPr>
          <p:cNvPr id="6" name="Slide Number Placeholder 5"/>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CA811DE-C10F-4F2A-B764-FA5889675029}" type="datetime1">
              <a:rPr lang="en-US" smtClean="0"/>
            </a:fld>
            <a:endParaRPr lang="en-US"/>
          </a:p>
        </p:txBody>
      </p:sp>
      <p:sp>
        <p:nvSpPr>
          <p:cNvPr id="5" name="Footer Placeholder 4"/>
          <p:cNvSpPr>
            <a:spLocks noGrp="1"/>
          </p:cNvSpPr>
          <p:nvPr>
            <p:ph type="ftr" sz="quarter" idx="11"/>
          </p:nvPr>
        </p:nvSpPr>
        <p:spPr/>
        <p:txBody>
          <a:bodyPr/>
          <a:lstStyle/>
          <a:p>
            <a:r>
              <a:rPr lang="en-US"/>
              <a:t>Department of ISE, DSCE</a:t>
            </a:r>
            <a:endParaRPr lang="en-US"/>
          </a:p>
        </p:txBody>
      </p:sp>
      <p:sp>
        <p:nvSpPr>
          <p:cNvPr id="6" name="Slide Number Placeholder 5"/>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5B0EFDF-767B-4664-9444-537A319A8407}" type="datetime1">
              <a:rPr lang="en-US" smtClean="0"/>
            </a:fld>
            <a:endParaRPr lang="en-US"/>
          </a:p>
        </p:txBody>
      </p:sp>
      <p:sp>
        <p:nvSpPr>
          <p:cNvPr id="6" name="Footer Placeholder 5"/>
          <p:cNvSpPr>
            <a:spLocks noGrp="1"/>
          </p:cNvSpPr>
          <p:nvPr>
            <p:ph type="ftr" sz="quarter" idx="11"/>
          </p:nvPr>
        </p:nvSpPr>
        <p:spPr/>
        <p:txBody>
          <a:bodyPr/>
          <a:lstStyle/>
          <a:p>
            <a:r>
              <a:rPr lang="en-US"/>
              <a:t>Department of ISE, DSCE</a:t>
            </a:r>
            <a:endParaRPr lang="en-US"/>
          </a:p>
        </p:txBody>
      </p:sp>
      <p:sp>
        <p:nvSpPr>
          <p:cNvPr id="7" name="Slide Number Placeholder 6"/>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A4F1E8C-1201-4102-A572-DBC15346B03D}" type="datetime1">
              <a:rPr lang="en-US" smtClean="0"/>
            </a:fld>
            <a:endParaRPr lang="en-US"/>
          </a:p>
        </p:txBody>
      </p:sp>
      <p:sp>
        <p:nvSpPr>
          <p:cNvPr id="8" name="Footer Placeholder 7"/>
          <p:cNvSpPr>
            <a:spLocks noGrp="1"/>
          </p:cNvSpPr>
          <p:nvPr>
            <p:ph type="ftr" sz="quarter" idx="11"/>
          </p:nvPr>
        </p:nvSpPr>
        <p:spPr/>
        <p:txBody>
          <a:bodyPr/>
          <a:lstStyle/>
          <a:p>
            <a:r>
              <a:rPr lang="en-US"/>
              <a:t>Department of ISE, DSCE</a:t>
            </a:r>
            <a:endParaRPr lang="en-US"/>
          </a:p>
        </p:txBody>
      </p:sp>
      <p:sp>
        <p:nvSpPr>
          <p:cNvPr id="9" name="Slide Number Placeholder 8"/>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3538E6B7-584C-4EA1-B7FA-1BE502CA529B}" type="datetime1">
              <a:rPr lang="en-US" smtClean="0"/>
            </a:fld>
            <a:endParaRPr lang="en-US"/>
          </a:p>
        </p:txBody>
      </p:sp>
      <p:sp>
        <p:nvSpPr>
          <p:cNvPr id="4" name="Footer Placeholder 3"/>
          <p:cNvSpPr>
            <a:spLocks noGrp="1"/>
          </p:cNvSpPr>
          <p:nvPr>
            <p:ph type="ftr" sz="quarter" idx="11"/>
          </p:nvPr>
        </p:nvSpPr>
        <p:spPr/>
        <p:txBody>
          <a:bodyPr/>
          <a:lstStyle/>
          <a:p>
            <a:r>
              <a:rPr lang="en-US"/>
              <a:t>Department of ISE, DSCE</a:t>
            </a:r>
            <a:endParaRPr lang="en-US"/>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A47D65-FE0A-4AE5-ACD9-04B010571D09}" type="datetime1">
              <a:rPr lang="en-US" smtClean="0"/>
            </a:fld>
            <a:endParaRPr lang="en-US"/>
          </a:p>
        </p:txBody>
      </p:sp>
      <p:sp>
        <p:nvSpPr>
          <p:cNvPr id="3" name="Footer Placeholder 2"/>
          <p:cNvSpPr>
            <a:spLocks noGrp="1"/>
          </p:cNvSpPr>
          <p:nvPr>
            <p:ph type="ftr" sz="quarter" idx="11"/>
          </p:nvPr>
        </p:nvSpPr>
        <p:spPr/>
        <p:txBody>
          <a:bodyPr/>
          <a:lstStyle/>
          <a:p>
            <a:r>
              <a:rPr lang="en-US"/>
              <a:t>Department of ISE, DSCE</a:t>
            </a:r>
            <a:endParaRPr lang="en-US"/>
          </a:p>
        </p:txBody>
      </p:sp>
      <p:sp>
        <p:nvSpPr>
          <p:cNvPr id="4" name="Slide Number Placeholder 3"/>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D28896B-0335-43CC-AD2E-2B6FE914F538}" type="datetime1">
              <a:rPr lang="en-US" smtClean="0"/>
            </a:fld>
            <a:endParaRPr lang="en-US"/>
          </a:p>
        </p:txBody>
      </p:sp>
      <p:sp>
        <p:nvSpPr>
          <p:cNvPr id="6" name="Footer Placeholder 5"/>
          <p:cNvSpPr>
            <a:spLocks noGrp="1"/>
          </p:cNvSpPr>
          <p:nvPr>
            <p:ph type="ftr" sz="quarter" idx="11"/>
          </p:nvPr>
        </p:nvSpPr>
        <p:spPr/>
        <p:txBody>
          <a:bodyPr/>
          <a:lstStyle/>
          <a:p>
            <a:r>
              <a:rPr lang="en-US"/>
              <a:t>Department of ISE, DSCE</a:t>
            </a:r>
            <a:endParaRPr lang="en-US"/>
          </a:p>
        </p:txBody>
      </p:sp>
      <p:sp>
        <p:nvSpPr>
          <p:cNvPr id="7" name="Slide Number Placeholder 6"/>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BA39905-C9F7-43E7-820B-CFDDBFCE08C6}" type="datetime1">
              <a:rPr lang="en-US" smtClean="0"/>
            </a:fld>
            <a:endParaRPr lang="en-US"/>
          </a:p>
        </p:txBody>
      </p:sp>
      <p:sp>
        <p:nvSpPr>
          <p:cNvPr id="6" name="Footer Placeholder 5"/>
          <p:cNvSpPr>
            <a:spLocks noGrp="1"/>
          </p:cNvSpPr>
          <p:nvPr>
            <p:ph type="ftr" sz="quarter" idx="11"/>
          </p:nvPr>
        </p:nvSpPr>
        <p:spPr/>
        <p:txBody>
          <a:bodyPr/>
          <a:lstStyle/>
          <a:p>
            <a:r>
              <a:rPr lang="en-US"/>
              <a:t>Department of ISE, DSCE</a:t>
            </a:r>
            <a:endParaRPr lang="en-US"/>
          </a:p>
        </p:txBody>
      </p:sp>
      <p:sp>
        <p:nvSpPr>
          <p:cNvPr id="7" name="Slide Number Placeholder 6"/>
          <p:cNvSpPr>
            <a:spLocks noGrp="1"/>
          </p:cNvSpPr>
          <p:nvPr>
            <p:ph type="sldNum" sz="quarter" idx="12"/>
          </p:nvPr>
        </p:nvSpPr>
        <p:spPr/>
        <p:txBody>
          <a:bodyPr/>
          <a:lstStyle/>
          <a:p>
            <a:fld id="{91633C72-83B3-42C9-A21C-3AA8D54D20E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1F6CB8-088C-47E5-9F66-08C3EE312D9F}"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ISE, DSCE</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633C72-83B3-42C9-A21C-3AA8D54D20E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2" y="1833095"/>
            <a:ext cx="8229598" cy="1071435"/>
          </a:xfrm>
        </p:spPr>
        <p:txBody>
          <a:bodyPr>
            <a:normAutofit fontScale="90000"/>
          </a:bodyPr>
          <a:lstStyle/>
          <a:p>
            <a:br>
              <a:rPr lang="en-US" dirty="0"/>
            </a:br>
            <a:r>
              <a:rPr lang="en-US" dirty="0"/>
              <a:t>       </a:t>
            </a:r>
            <a:br>
              <a:rPr lang="en-US" dirty="0"/>
            </a:br>
            <a:br>
              <a:rPr lang="en-US" dirty="0"/>
            </a:br>
            <a:br>
              <a:rPr lang="en-US" dirty="0"/>
            </a:br>
            <a:r>
              <a:rPr lang="en-US" dirty="0"/>
              <a:t>         </a:t>
            </a:r>
            <a:br>
              <a:rPr lang="en-US" dirty="0"/>
            </a:br>
            <a:br>
              <a:rPr lang="en-US" dirty="0"/>
            </a:br>
            <a:br>
              <a:rPr lang="en-US" dirty="0"/>
            </a:br>
            <a:r>
              <a:rPr lang="en-IN" altLang="en-US" sz="2700" b="1" dirty="0" smtClean="0">
                <a:solidFill>
                  <a:schemeClr val="accent2">
                    <a:lumMod val="50000"/>
                  </a:schemeClr>
                </a:solidFill>
                <a:latin typeface="Bookman Old Style" panose="02050604050505020204" pitchFamily="18" charset="0"/>
              </a:rPr>
              <a:t>Loan approval prediction system</a:t>
            </a:r>
            <a:r>
              <a:rPr lang="en-US" sz="2700" dirty="0" smtClean="0">
                <a:latin typeface="Bookman Old Style" panose="02050604050505020204" pitchFamily="18" charset="0"/>
              </a:rPr>
              <a:t>         </a:t>
            </a:r>
            <a:br>
              <a:rPr lang="en-US" dirty="0"/>
            </a:br>
            <a:br>
              <a:rPr lang="en-US" dirty="0"/>
            </a:br>
            <a:br>
              <a:rPr lang="en-US" dirty="0"/>
            </a:br>
            <a:br>
              <a:rPr lang="en-US" dirty="0"/>
            </a:br>
            <a:br>
              <a:rPr lang="en-US" dirty="0"/>
            </a:br>
            <a:br>
              <a:rPr lang="en-US" dirty="0"/>
            </a:br>
            <a:br>
              <a:rPr lang="en-US" dirty="0"/>
            </a:br>
            <a:r>
              <a:rPr lang="en-US" dirty="0"/>
              <a:t> </a:t>
            </a:r>
            <a:endParaRPr lang="en-US" dirty="0"/>
          </a:p>
        </p:txBody>
      </p:sp>
      <p:sp>
        <p:nvSpPr>
          <p:cNvPr id="18" name="Subtitle 17"/>
          <p:cNvSpPr>
            <a:spLocks noGrp="1"/>
          </p:cNvSpPr>
          <p:nvPr>
            <p:ph type="subTitle" idx="1"/>
          </p:nvPr>
        </p:nvSpPr>
        <p:spPr>
          <a:xfrm>
            <a:off x="381000" y="3763961"/>
            <a:ext cx="5333996" cy="2438401"/>
          </a:xfrm>
        </p:spPr>
        <p:txBody>
          <a:bodyPr>
            <a:normAutofit/>
          </a:bodyPr>
          <a:lstStyle/>
          <a:p>
            <a:pPr algn="l"/>
            <a:r>
              <a:rPr lang="en-US" sz="2000" b="1" dirty="0">
                <a:solidFill>
                  <a:schemeClr val="accent3">
                    <a:lumMod val="50000"/>
                  </a:schemeClr>
                </a:solidFill>
                <a:latin typeface="Bookman Old Style" panose="02050604050505020204" pitchFamily="18" charset="0"/>
                <a:cs typeface="Times New Roman" panose="02020603050405020304" pitchFamily="18" charset="0"/>
              </a:rPr>
              <a:t>Presented </a:t>
            </a:r>
            <a:r>
              <a:rPr lang="en-US" sz="2000" b="1" dirty="0" smtClean="0">
                <a:solidFill>
                  <a:schemeClr val="accent3">
                    <a:lumMod val="50000"/>
                  </a:schemeClr>
                </a:solidFill>
                <a:latin typeface="Bookman Old Style" panose="02050604050505020204" pitchFamily="18" charset="0"/>
                <a:cs typeface="Times New Roman" panose="02020603050405020304" pitchFamily="18" charset="0"/>
              </a:rPr>
              <a:t>By:</a:t>
            </a:r>
            <a:endParaRPr lang="en-US" sz="2000" b="1" dirty="0" smtClean="0">
              <a:solidFill>
                <a:schemeClr val="accent3">
                  <a:lumMod val="50000"/>
                </a:schemeClr>
              </a:solidFill>
              <a:latin typeface="Bookman Old Style" panose="02050604050505020204" pitchFamily="18" charset="0"/>
              <a:cs typeface="Times New Roman" panose="02020603050405020304" pitchFamily="18" charset="0"/>
            </a:endParaRPr>
          </a:p>
          <a:p>
            <a:pPr algn="l"/>
            <a:endParaRPr lang="en-US" sz="2000" b="1" dirty="0">
              <a:solidFill>
                <a:schemeClr val="accent3">
                  <a:lumMod val="50000"/>
                </a:schemeClr>
              </a:solidFill>
              <a:latin typeface="Bookman Old Style" panose="02050604050505020204" pitchFamily="18" charset="0"/>
              <a:cs typeface="Times New Roman" panose="02020603050405020304" pitchFamily="18" charset="0"/>
            </a:endParaRPr>
          </a:p>
          <a:p>
            <a:pPr algn="l"/>
            <a:r>
              <a:rPr lang="en-IN" altLang="en-US" sz="1700" b="1" dirty="0" smtClean="0">
                <a:solidFill>
                  <a:schemeClr val="accent1">
                    <a:lumMod val="50000"/>
                  </a:schemeClr>
                </a:solidFill>
                <a:latin typeface="Bookman Old Style" panose="02050604050505020204" pitchFamily="18" charset="0"/>
                <a:cs typeface="Times New Roman" panose="02020603050405020304" pitchFamily="18" charset="0"/>
              </a:rPr>
              <a:t>Rahul Hegde</a:t>
            </a:r>
            <a:r>
              <a:rPr lang="en-US" sz="1700" b="1" dirty="0" smtClean="0">
                <a:solidFill>
                  <a:schemeClr val="accent1">
                    <a:lumMod val="50000"/>
                  </a:schemeClr>
                </a:solidFill>
                <a:latin typeface="Bookman Old Style" panose="02050604050505020204" pitchFamily="18" charset="0"/>
                <a:cs typeface="Times New Roman" panose="02020603050405020304" pitchFamily="18" charset="0"/>
              </a:rPr>
              <a:t>		1</a:t>
            </a:r>
            <a:r>
              <a:rPr lang="en-IN" altLang="en-US" sz="1700" b="1" dirty="0" smtClean="0">
                <a:solidFill>
                  <a:schemeClr val="accent1">
                    <a:lumMod val="50000"/>
                  </a:schemeClr>
                </a:solidFill>
                <a:latin typeface="Bookman Old Style" panose="02050604050505020204" pitchFamily="18" charset="0"/>
                <a:cs typeface="Times New Roman" panose="02020603050405020304" pitchFamily="18" charset="0"/>
              </a:rPr>
              <a:t>DS19IS072</a:t>
            </a:r>
            <a:endParaRPr lang="en-US" sz="1700" b="1" dirty="0" smtClean="0">
              <a:solidFill>
                <a:schemeClr val="accent1">
                  <a:lumMod val="50000"/>
                </a:schemeClr>
              </a:solidFill>
              <a:latin typeface="Bookman Old Style" panose="02050604050505020204" pitchFamily="18" charset="0"/>
              <a:cs typeface="Times New Roman" panose="02020603050405020304" pitchFamily="18" charset="0"/>
            </a:endParaRPr>
          </a:p>
          <a:p>
            <a:pPr algn="l"/>
            <a:r>
              <a:rPr lang="en-IN" altLang="en-US" sz="1700" b="1" dirty="0">
                <a:solidFill>
                  <a:schemeClr val="accent1">
                    <a:lumMod val="50000"/>
                  </a:schemeClr>
                </a:solidFill>
                <a:latin typeface="Bookman Old Style" panose="02050604050505020204" pitchFamily="18" charset="0"/>
                <a:cs typeface="Times New Roman" panose="02020603050405020304" pitchFamily="18" charset="0"/>
              </a:rPr>
              <a:t>Rajvaishak Nayak	1DS19IS074</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a:p>
            <a:pPr algn="l"/>
            <a:r>
              <a:rPr lang="en-IN" altLang="en-US" sz="1700" b="1" dirty="0">
                <a:solidFill>
                  <a:schemeClr val="accent1">
                    <a:lumMod val="50000"/>
                  </a:schemeClr>
                </a:solidFill>
                <a:latin typeface="Bookman Old Style" panose="02050604050505020204" pitchFamily="18" charset="0"/>
                <a:cs typeface="Times New Roman" panose="02020603050405020304" pitchFamily="18" charset="0"/>
              </a:rPr>
              <a:t>Vikram Patel</a:t>
            </a:r>
            <a:r>
              <a:rPr lang="en-US" sz="1700" b="1" dirty="0">
                <a:solidFill>
                  <a:schemeClr val="accent1">
                    <a:lumMod val="50000"/>
                  </a:schemeClr>
                </a:solidFill>
                <a:latin typeface="Bookman Old Style" panose="02050604050505020204" pitchFamily="18" charset="0"/>
                <a:cs typeface="Times New Roman" panose="02020603050405020304" pitchFamily="18" charset="0"/>
              </a:rPr>
              <a:t>		</a:t>
            </a:r>
            <a:r>
              <a:rPr lang="en-IN" altLang="en-US" sz="1700" b="1" dirty="0">
                <a:solidFill>
                  <a:schemeClr val="accent1">
                    <a:lumMod val="50000"/>
                  </a:schemeClr>
                </a:solidFill>
                <a:latin typeface="Bookman Old Style" panose="02050604050505020204" pitchFamily="18" charset="0"/>
                <a:cs typeface="Times New Roman" panose="02020603050405020304" pitchFamily="18" charset="0"/>
              </a:rPr>
              <a:t>1DS19IS125</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a:p>
            <a:pPr algn="l"/>
            <a:r>
              <a:rPr lang="en-IN" altLang="en-US" sz="1700" b="1" dirty="0">
                <a:solidFill>
                  <a:schemeClr val="accent1">
                    <a:lumMod val="50000"/>
                  </a:schemeClr>
                </a:solidFill>
                <a:latin typeface="Bookman Old Style" panose="02050604050505020204" pitchFamily="18" charset="0"/>
                <a:cs typeface="Times New Roman" panose="02020603050405020304" pitchFamily="18" charset="0"/>
              </a:rPr>
              <a:t>Pavan HC</a:t>
            </a:r>
            <a:r>
              <a:rPr lang="en-US" sz="1700" b="1" dirty="0">
                <a:solidFill>
                  <a:schemeClr val="accent1">
                    <a:lumMod val="50000"/>
                  </a:schemeClr>
                </a:solidFill>
                <a:latin typeface="Bookman Old Style" panose="02050604050505020204" pitchFamily="18" charset="0"/>
                <a:cs typeface="Times New Roman" panose="02020603050405020304" pitchFamily="18" charset="0"/>
              </a:rPr>
              <a:t>	</a:t>
            </a:r>
            <a:r>
              <a:rPr lang="en-IN" altLang="en-US" sz="1700" b="1" dirty="0">
                <a:solidFill>
                  <a:schemeClr val="accent1">
                    <a:lumMod val="50000"/>
                  </a:schemeClr>
                </a:solidFill>
                <a:latin typeface="Bookman Old Style" panose="02050604050505020204" pitchFamily="18" charset="0"/>
                <a:cs typeface="Times New Roman" panose="02020603050405020304" pitchFamily="18" charset="0"/>
              </a:rPr>
              <a:t>	1DS19IS126</a:t>
            </a:r>
            <a:endParaRPr lang="en-US" sz="1700" dirty="0">
              <a:solidFill>
                <a:schemeClr val="accent1">
                  <a:lumMod val="50000"/>
                </a:schemeClr>
              </a:solidFill>
              <a:latin typeface="Bookman Old Style" panose="02050604050505020204" pitchFamily="18" charset="0"/>
              <a:cs typeface="Times New Roman" panose="02020603050405020304" pitchFamily="18" charset="0"/>
            </a:endParaRPr>
          </a:p>
        </p:txBody>
      </p:sp>
      <p:sp>
        <p:nvSpPr>
          <p:cNvPr id="5" name="Footer Placeholder 4"/>
          <p:cNvSpPr>
            <a:spLocks noGrp="1"/>
          </p:cNvSpPr>
          <p:nvPr>
            <p:ph type="ftr" sz="quarter" idx="11"/>
          </p:nvPr>
        </p:nvSpPr>
        <p:spPr>
          <a:xfrm>
            <a:off x="2895600" y="6019800"/>
            <a:ext cx="2895600" cy="365125"/>
          </a:xfrm>
        </p:spPr>
        <p:txBody>
          <a:bodyPr/>
          <a:lstStyle/>
          <a:p>
            <a:r>
              <a:rPr lang="en-US" dirty="0">
                <a:solidFill>
                  <a:schemeClr val="tx1"/>
                </a:solidFill>
                <a:latin typeface="Bookman Old Style" panose="02050604050505020204" pitchFamily="18" charset="0"/>
                <a:cs typeface="Times New Roman" panose="02020603050405020304" pitchFamily="18" charset="0"/>
              </a:rPr>
              <a:t>Department of ISE, DSCE</a:t>
            </a:r>
            <a:endParaRPr lang="en-US" dirty="0">
              <a:solidFill>
                <a:schemeClr val="tx1"/>
              </a:solidFill>
              <a:latin typeface="Bookman Old Style" panose="02050604050505020204" pitchFamily="18" charset="0"/>
              <a:cs typeface="Times New Roman" panose="02020603050405020304" pitchFamily="18" charset="0"/>
            </a:endParaRPr>
          </a:p>
        </p:txBody>
      </p:sp>
      <p:sp>
        <p:nvSpPr>
          <p:cNvPr id="11" name="Rectangle 10"/>
          <p:cNvSpPr/>
          <p:nvPr/>
        </p:nvSpPr>
        <p:spPr>
          <a:xfrm flipV="1">
            <a:off x="2438400" y="990600"/>
            <a:ext cx="4419600" cy="923330"/>
          </a:xfrm>
          <a:prstGeom prst="rect">
            <a:avLst/>
          </a:prstGeom>
        </p:spPr>
        <p:txBody>
          <a:bodyPr wrap="square">
            <a:spAutoFit/>
          </a:bodyPr>
          <a:lstStyle/>
          <a:p>
            <a:endParaRPr lang="en-US" b="1" dirty="0">
              <a:solidFill>
                <a:srgbClr val="C00000"/>
              </a:solidFill>
              <a:latin typeface="Times New Roman" panose="02020603050405020304" pitchFamily="18" charset="0"/>
              <a:cs typeface="Times New Roman" panose="02020603050405020304" pitchFamily="18" charset="0"/>
            </a:endParaRPr>
          </a:p>
          <a:p>
            <a:endParaRPr lang="en-US" b="1" dirty="0">
              <a:solidFill>
                <a:srgbClr val="C00000"/>
              </a:solidFill>
              <a:latin typeface="Times New Roman" panose="02020603050405020304" pitchFamily="18" charset="0"/>
              <a:cs typeface="Times New Roman" panose="02020603050405020304" pitchFamily="18" charset="0"/>
            </a:endParaRPr>
          </a:p>
          <a:p>
            <a:r>
              <a:rPr lang="en-US" b="1" dirty="0">
                <a:solidFill>
                  <a:srgbClr val="C00000"/>
                </a:solidFill>
                <a:latin typeface="Times New Roman" panose="02020603050405020304" pitchFamily="18" charset="0"/>
                <a:cs typeface="Times New Roman" panose="02020603050405020304" pitchFamily="18" charset="0"/>
              </a:rPr>
              <a:t>                     </a:t>
            </a:r>
            <a:endParaRPr lang="en-US" dirty="0"/>
          </a:p>
        </p:txBody>
      </p:sp>
      <p:sp>
        <p:nvSpPr>
          <p:cNvPr id="16" name="Rectangle 15"/>
          <p:cNvSpPr/>
          <p:nvPr/>
        </p:nvSpPr>
        <p:spPr>
          <a:xfrm>
            <a:off x="5747821" y="3763961"/>
            <a:ext cx="3200400" cy="2030095"/>
          </a:xfrm>
          <a:prstGeom prst="rect">
            <a:avLst/>
          </a:prstGeom>
        </p:spPr>
        <p:txBody>
          <a:bodyPr wrap="square">
            <a:spAutoFit/>
          </a:bodyPr>
          <a:lstStyle/>
          <a:p>
            <a:pPr algn="ctr"/>
            <a:r>
              <a:rPr lang="en-US" b="1" dirty="0">
                <a:solidFill>
                  <a:schemeClr val="bg2">
                    <a:lumMod val="25000"/>
                  </a:schemeClr>
                </a:solidFill>
                <a:latin typeface="Bookman Old Style" panose="02050604050505020204" pitchFamily="18" charset="0"/>
                <a:ea typeface="+mj-ea"/>
                <a:cs typeface="Times New Roman" panose="02020603050405020304" pitchFamily="18" charset="0"/>
              </a:rPr>
              <a:t>Under The Guidance Of</a:t>
            </a:r>
            <a:endParaRPr lang="en-US" b="1" dirty="0">
              <a:solidFill>
                <a:schemeClr val="bg2">
                  <a:lumMod val="25000"/>
                </a:schemeClr>
              </a:solidFill>
              <a:latin typeface="Bookman Old Style" panose="02050604050505020204" pitchFamily="18" charset="0"/>
              <a:ea typeface="+mj-ea"/>
              <a:cs typeface="Times New Roman" panose="02020603050405020304" pitchFamily="18" charset="0"/>
            </a:endParaRPr>
          </a:p>
          <a:p>
            <a:pPr algn="ctr"/>
            <a:endParaRPr lang="en-US" dirty="0" smtClean="0">
              <a:solidFill>
                <a:schemeClr val="tx2">
                  <a:lumMod val="75000"/>
                </a:schemeClr>
              </a:solidFill>
              <a:latin typeface="Bookman Old Style" panose="02050604050505020204" pitchFamily="18" charset="0"/>
            </a:endParaRPr>
          </a:p>
          <a:p>
            <a:pPr algn="ctr"/>
            <a:r>
              <a:rPr lang="en-IN" altLang="en-US" dirty="0" smtClean="0">
                <a:solidFill>
                  <a:schemeClr val="tx2">
                    <a:lumMod val="75000"/>
                  </a:schemeClr>
                </a:solidFill>
                <a:latin typeface="Bookman Old Style" panose="02050604050505020204" pitchFamily="18" charset="0"/>
              </a:rPr>
              <a:t>Rekha Jayaram</a:t>
            </a:r>
            <a:endParaRPr lang="en-IN" dirty="0">
              <a:solidFill>
                <a:schemeClr val="tx2">
                  <a:lumMod val="75000"/>
                </a:schemeClr>
              </a:solidFill>
              <a:latin typeface="Bookman Old Style" panose="02050604050505020204" pitchFamily="18" charset="0"/>
            </a:endParaRPr>
          </a:p>
          <a:p>
            <a:pPr algn="ctr"/>
            <a:r>
              <a:rPr lang="en-IN" dirty="0">
                <a:solidFill>
                  <a:schemeClr val="tx2">
                    <a:lumMod val="75000"/>
                  </a:schemeClr>
                </a:solidFill>
                <a:latin typeface="Bookman Old Style" panose="02050604050505020204" pitchFamily="18" charset="0"/>
              </a:rPr>
              <a:t>Assistant Prof.</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Dept. of Information Science and Engineering</a:t>
            </a:r>
            <a:endParaRPr lang="en-IN" dirty="0">
              <a:solidFill>
                <a:schemeClr val="tx2">
                  <a:lumMod val="75000"/>
                </a:schemeClr>
              </a:solidFill>
              <a:latin typeface="Bookman Old Style" panose="02050604050505020204" pitchFamily="18" charset="0"/>
            </a:endParaRPr>
          </a:p>
          <a:p>
            <a:pPr algn="ctr"/>
            <a:r>
              <a:rPr lang="en-US" dirty="0">
                <a:solidFill>
                  <a:schemeClr val="tx2">
                    <a:lumMod val="75000"/>
                  </a:schemeClr>
                </a:solidFill>
                <a:latin typeface="Bookman Old Style" panose="02050604050505020204" pitchFamily="18" charset="0"/>
              </a:rPr>
              <a:t>DSCE, </a:t>
            </a:r>
            <a:r>
              <a:rPr lang="en-US" dirty="0" smtClean="0">
                <a:solidFill>
                  <a:schemeClr val="tx2">
                    <a:lumMod val="75000"/>
                  </a:schemeClr>
                </a:solidFill>
                <a:latin typeface="Bookman Old Style" panose="02050604050505020204" pitchFamily="18" charset="0"/>
              </a:rPr>
              <a:t>Bangalore</a:t>
            </a:r>
            <a:endParaRPr lang="en-US" dirty="0">
              <a:solidFill>
                <a:srgbClr val="00B050"/>
              </a:solidFill>
              <a:latin typeface="Bookman Old Style" panose="02050604050505020204" pitchFamily="18" charset="0"/>
            </a:endParaRPr>
          </a:p>
        </p:txBody>
      </p:sp>
      <p:sp>
        <p:nvSpPr>
          <p:cNvPr id="13" name="Slide Number Placeholder 12"/>
          <p:cNvSpPr>
            <a:spLocks noGrp="1"/>
          </p:cNvSpPr>
          <p:nvPr>
            <p:ph type="sldNum" sz="quarter" idx="12"/>
          </p:nvPr>
        </p:nvSpPr>
        <p:spPr>
          <a:xfrm>
            <a:off x="6608806" y="6248400"/>
            <a:ext cx="2133600" cy="365125"/>
          </a:xfrm>
        </p:spPr>
        <p:txBody>
          <a:bodyPr/>
          <a:lstStyle/>
          <a:p>
            <a:fld id="{91633C72-83B3-42C9-A21C-3AA8D54D20E0}" type="slidenum">
              <a:rPr lang="en-US" sz="1400" smtClean="0">
                <a:solidFill>
                  <a:schemeClr val="tx1"/>
                </a:solidFill>
              </a:rPr>
            </a:fld>
            <a:endParaRPr lang="en-US" sz="1400" dirty="0">
              <a:solidFill>
                <a:schemeClr val="tx1"/>
              </a:solidFill>
            </a:endParaRPr>
          </a:p>
        </p:txBody>
      </p:sp>
      <p:cxnSp>
        <p:nvCxnSpPr>
          <p:cNvPr id="15" name="Straight Connector 14"/>
          <p:cNvCxnSpPr/>
          <p:nvPr/>
        </p:nvCxnSpPr>
        <p:spPr>
          <a:xfrm>
            <a:off x="0" y="990600"/>
            <a:ext cx="91440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14" name="Straight Connector 13"/>
          <p:cNvCxnSpPr/>
          <p:nvPr/>
        </p:nvCxnSpPr>
        <p:spPr>
          <a:xfrm rot="5400000">
            <a:off x="-2890325" y="3429000"/>
            <a:ext cx="6477000" cy="0"/>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914400" y="1219200"/>
            <a:ext cx="7696200" cy="523220"/>
          </a:xfrm>
          <a:prstGeom prst="rect">
            <a:avLst/>
          </a:prstGeom>
          <a:noFill/>
        </p:spPr>
        <p:txBody>
          <a:bodyPr wrap="square" rtlCol="0">
            <a:spAutoFit/>
          </a:bodyPr>
          <a:lstStyle/>
          <a:p>
            <a:pPr algn="ctr"/>
            <a:r>
              <a:rPr lang="en-IN" sz="2800" b="1" dirty="0" smtClean="0">
                <a:latin typeface="Bookman Old Style" panose="02050604050505020204" pitchFamily="18" charset="0"/>
              </a:rPr>
              <a:t>MINI-PROJECT PHASE - 1</a:t>
            </a:r>
            <a:endParaRPr lang="en-IN" sz="2800" b="1" dirty="0">
              <a:latin typeface="Bookman Old Style" panose="02050604050505020204" pitchFamily="18" charset="0"/>
            </a:endParaRPr>
          </a:p>
        </p:txBody>
      </p:sp>
      <p:pic>
        <p:nvPicPr>
          <p:cNvPr id="19" name="Picture 18"/>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90600" y="57012"/>
            <a:ext cx="6972935" cy="842913"/>
          </a:xfrm>
          <a:prstGeom prst="rect">
            <a:avLst/>
          </a:prstGeom>
          <a:noFill/>
          <a:ln>
            <a:noFill/>
          </a:ln>
        </p:spPr>
      </p:pic>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1224951"/>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OBJECTIVE &amp; SCOPE OF THE PROJECT</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533400" y="3276600"/>
            <a:ext cx="8559800" cy="1476375"/>
          </a:xfrm>
          <a:prstGeom prst="rect">
            <a:avLst/>
          </a:prstGeom>
          <a:noFill/>
        </p:spPr>
        <p:txBody>
          <a:bodyPr wrap="square" rtlCol="0">
            <a:spAutoFit/>
          </a:bodyPr>
          <a:p>
            <a:r>
              <a:rPr lang="en-US"/>
              <a:t>The objective of the problem is to pick out which customer will be</a:t>
            </a:r>
            <a:r>
              <a:rPr lang="en-IN" altLang="en-US"/>
              <a:t> </a:t>
            </a:r>
            <a:r>
              <a:rPr lang="en-US"/>
              <a:t>able to pay the debt and which customer is likely will not be able to</a:t>
            </a:r>
            <a:r>
              <a:rPr lang="en-IN" altLang="en-US"/>
              <a:t> </a:t>
            </a:r>
            <a:r>
              <a:rPr lang="en-US"/>
              <a:t>pay the debts.The data is fed into the support vector model and the trained model upon previous results gives us the clarification about the loan approvements.</a:t>
            </a:r>
            <a:endParaRPr lang="en-US"/>
          </a:p>
          <a:p>
            <a:r>
              <a:rPr lang="en-US"/>
              <a:t> </a:t>
            </a:r>
            <a:endParaRPr lang="en-US"/>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p>
            <a:endParaRPr lang="en-US"/>
          </a:p>
        </p:txBody>
      </p:sp>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sz="half" idx="1"/>
          </p:nvPr>
        </p:nvPicPr>
        <p:blipFill>
          <a:blip r:embed="rId1" cstate="print"/>
          <a:srcRect/>
          <a:stretch>
            <a:fillRect/>
          </a:stretch>
        </p:blipFill>
        <p:spPr bwMode="auto">
          <a:xfrm>
            <a:off x="7848600" y="123190"/>
            <a:ext cx="1143000" cy="835660"/>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METHODOLOGY</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15" name="Content Placeholder 14" descr="Screenshot (24)"/>
          <p:cNvPicPr>
            <a:picLocks noChangeAspect="1"/>
          </p:cNvPicPr>
          <p:nvPr>
            <p:ph sz="half" idx="2"/>
          </p:nvPr>
        </p:nvPicPr>
        <p:blipFill>
          <a:blip r:embed="rId2"/>
          <a:stretch>
            <a:fillRect/>
          </a:stretch>
        </p:blipFill>
        <p:spPr>
          <a:xfrm>
            <a:off x="2895600" y="2426970"/>
            <a:ext cx="4038600" cy="3501390"/>
          </a:xfrm>
          <a:prstGeom prst="rect">
            <a:avLst/>
          </a:prstGeom>
        </p:spPr>
      </p:pic>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1224951"/>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HARWARE &amp; SOFTWARE REQUIREMETS</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489585" y="2619375"/>
            <a:ext cx="8654415" cy="2861310"/>
          </a:xfrm>
          <a:prstGeom prst="rect">
            <a:avLst/>
          </a:prstGeom>
          <a:noFill/>
        </p:spPr>
        <p:txBody>
          <a:bodyPr wrap="square" rtlCol="0">
            <a:spAutoFit/>
          </a:bodyPr>
          <a:p>
            <a:r>
              <a:rPr lang="en-US"/>
              <a:t>HARDWARE</a:t>
            </a:r>
            <a:r>
              <a:rPr lang="en-IN" altLang="en-US"/>
              <a:t> </a:t>
            </a:r>
            <a:r>
              <a:rPr lang="en-US"/>
              <a:t>TOOLS</a:t>
            </a:r>
            <a:r>
              <a:rPr lang="en-IN" altLang="en-US"/>
              <a:t> </a:t>
            </a:r>
            <a:r>
              <a:rPr lang="en-US"/>
              <a:t>MINIMUM REQUIREMENTS</a:t>
            </a:r>
            <a:endParaRPr lang="en-US"/>
          </a:p>
          <a:p>
            <a:pPr marL="285750" indent="-285750">
              <a:buFont typeface="Arial" panose="020B0604020202020204" pitchFamily="34" charset="0"/>
              <a:buChar char="•"/>
            </a:pPr>
            <a:r>
              <a:rPr lang="en-US"/>
              <a:t>Processor i3 or above</a:t>
            </a:r>
            <a:endParaRPr lang="en-US"/>
          </a:p>
          <a:p>
            <a:pPr marL="285750" indent="-285750">
              <a:buFont typeface="Arial" panose="020B0604020202020204" pitchFamily="34" charset="0"/>
              <a:buChar char="•"/>
            </a:pPr>
            <a:r>
              <a:rPr lang="en-US"/>
              <a:t>Hard Disk 5GB</a:t>
            </a:r>
            <a:endParaRPr lang="en-US"/>
          </a:p>
          <a:p>
            <a:pPr marL="285750" indent="-285750">
              <a:buFont typeface="Arial" panose="020B0604020202020204" pitchFamily="34" charset="0"/>
              <a:buChar char="•"/>
            </a:pPr>
            <a:r>
              <a:rPr lang="en-US"/>
              <a:t>RAM 8GB</a:t>
            </a:r>
            <a:endParaRPr lang="en-US"/>
          </a:p>
          <a:p>
            <a:pPr marL="285750" indent="-285750">
              <a:buFont typeface="Arial" panose="020B0604020202020204" pitchFamily="34" charset="0"/>
              <a:buChar char="•"/>
            </a:pPr>
            <a:r>
              <a:rPr lang="en-US"/>
              <a:t>Monitor 17” Coloured</a:t>
            </a:r>
            <a:endParaRPr lang="en-US"/>
          </a:p>
          <a:p>
            <a:pPr indent="0">
              <a:buFont typeface="Arial" panose="020B0604020202020204" pitchFamily="34" charset="0"/>
              <a:buNone/>
            </a:pPr>
            <a:r>
              <a:rPr lang="en-US"/>
              <a:t>SOFTWARE</a:t>
            </a:r>
            <a:r>
              <a:rPr lang="en-IN" altLang="en-US"/>
              <a:t> </a:t>
            </a:r>
            <a:r>
              <a:rPr lang="en-US"/>
              <a:t>TOOLS</a:t>
            </a:r>
            <a:r>
              <a:rPr lang="en-IN" altLang="en-US"/>
              <a:t> </a:t>
            </a:r>
            <a:r>
              <a:rPr lang="en-US"/>
              <a:t>MINIMUM REQUIREMENTS</a:t>
            </a:r>
            <a:endParaRPr lang="en-US"/>
          </a:p>
          <a:p>
            <a:pPr marL="285750" indent="-285750">
              <a:buFont typeface="Arial" panose="020B0604020202020204" pitchFamily="34" charset="0"/>
              <a:buChar char="•"/>
            </a:pPr>
            <a:r>
              <a:rPr lang="en-US"/>
              <a:t>Operating</a:t>
            </a:r>
            <a:r>
              <a:rPr lang="en-IN" altLang="en-US"/>
              <a:t> </a:t>
            </a:r>
            <a:r>
              <a:rPr lang="en-US"/>
              <a:t>System</a:t>
            </a:r>
            <a:r>
              <a:rPr lang="en-IN" altLang="en-US"/>
              <a:t> :</a:t>
            </a:r>
            <a:r>
              <a:rPr lang="en-US"/>
              <a:t>Windows, Linux or MacOS</a:t>
            </a:r>
            <a:endParaRPr lang="en-US"/>
          </a:p>
          <a:p>
            <a:pPr marL="285750" indent="-285750">
              <a:buFont typeface="Arial" panose="020B0604020202020204" pitchFamily="34" charset="0"/>
              <a:buChar char="•"/>
            </a:pPr>
            <a:r>
              <a:rPr lang="en-US"/>
              <a:t>Technology Python</a:t>
            </a:r>
            <a:r>
              <a:rPr lang="en-IN" altLang="en-US"/>
              <a:t>:</a:t>
            </a:r>
            <a:r>
              <a:rPr lang="en-US"/>
              <a:t> Machine Leaning</a:t>
            </a:r>
            <a:endParaRPr lang="en-US"/>
          </a:p>
          <a:p>
            <a:pPr marL="285750" indent="-285750">
              <a:buFont typeface="Arial" panose="020B0604020202020204" pitchFamily="34" charset="0"/>
              <a:buChar char="•"/>
            </a:pPr>
            <a:r>
              <a:rPr lang="en-US"/>
              <a:t>Scripting</a:t>
            </a:r>
            <a:r>
              <a:rPr lang="en-IN" altLang="en-US"/>
              <a:t> </a:t>
            </a:r>
            <a:r>
              <a:rPr lang="en-US"/>
              <a:t>Language</a:t>
            </a:r>
            <a:r>
              <a:rPr lang="en-IN" altLang="en-US"/>
              <a:t> :</a:t>
            </a:r>
            <a:r>
              <a:rPr lang="en-US"/>
              <a:t>Python</a:t>
            </a:r>
            <a:endParaRPr lang="en-US"/>
          </a:p>
          <a:p>
            <a:pPr marL="285750" indent="-285750">
              <a:buFont typeface="Arial" panose="020B0604020202020204" pitchFamily="34" charset="0"/>
              <a:buChar char="•"/>
            </a:pPr>
            <a:r>
              <a:rPr lang="en-US"/>
              <a:t>IDE </a:t>
            </a:r>
            <a:r>
              <a:rPr lang="en-IN" altLang="en-US"/>
              <a:t>:</a:t>
            </a:r>
            <a:r>
              <a:rPr lang="en-US"/>
              <a:t>Jupyter Notebook</a:t>
            </a:r>
            <a:endParaRPr lang="en-US"/>
          </a:p>
        </p:txBody>
      </p:sp>
    </p:spTree>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58642"/>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CONTRIBUTION OF THE PROJECT</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3" name="Text Box 2"/>
          <p:cNvSpPr txBox="1"/>
          <p:nvPr/>
        </p:nvSpPr>
        <p:spPr>
          <a:xfrm>
            <a:off x="457200" y="2667000"/>
            <a:ext cx="8576945" cy="2306955"/>
          </a:xfrm>
          <a:prstGeom prst="rect">
            <a:avLst/>
          </a:prstGeom>
          <a:noFill/>
        </p:spPr>
        <p:txBody>
          <a:bodyPr wrap="square" rtlCol="0">
            <a:spAutoFit/>
          </a:bodyPr>
          <a:p>
            <a:pPr indent="0">
              <a:buFont typeface="Arial" panose="020B0604020202020204" pitchFamily="34" charset="0"/>
              <a:buNone/>
            </a:pPr>
            <a:r>
              <a:rPr lang="en-IN" altLang="en-US"/>
              <a:t>To deal with the problem, we developed automatic loan prediction using machine learning </a:t>
            </a:r>
            <a:endParaRPr lang="en-IN" altLang="en-US"/>
          </a:p>
          <a:p>
            <a:pPr indent="0">
              <a:buFont typeface="Arial" panose="020B0604020202020204" pitchFamily="34" charset="0"/>
              <a:buNone/>
            </a:pPr>
            <a:r>
              <a:rPr lang="en-IN" altLang="en-US"/>
              <a:t>techniques by using SVM which was not used. We will train the machine with previous dataset. so machine can analyse and understand </a:t>
            </a:r>
            <a:endParaRPr lang="en-IN" altLang="en-US"/>
          </a:p>
          <a:p>
            <a:pPr indent="0">
              <a:buFont typeface="Arial" panose="020B0604020202020204" pitchFamily="34" charset="0"/>
              <a:buNone/>
            </a:pPr>
            <a:r>
              <a:rPr lang="en-IN" altLang="en-US"/>
              <a:t>the process . Then machine will check for eligible applicant and give us result.</a:t>
            </a:r>
            <a:endParaRPr lang="en-IN" altLang="en-US"/>
          </a:p>
          <a:p>
            <a:pPr indent="0">
              <a:buFont typeface="Arial" panose="020B0604020202020204" pitchFamily="34" charset="0"/>
              <a:buNone/>
            </a:pPr>
            <a:r>
              <a:rPr lang="en-IN" altLang="en-US"/>
              <a:t>Advantages :</a:t>
            </a:r>
            <a:endParaRPr lang="en-IN" altLang="en-US"/>
          </a:p>
          <a:p>
            <a:pPr marL="285750" indent="-285750">
              <a:buFont typeface="Arial" panose="020B0604020202020204" pitchFamily="34" charset="0"/>
              <a:buChar char="•"/>
            </a:pPr>
            <a:r>
              <a:rPr lang="en-IN" altLang="en-US"/>
              <a:t> Time period for loan sanctioning will be reduced.</a:t>
            </a:r>
            <a:endParaRPr lang="en-IN" altLang="en-US"/>
          </a:p>
          <a:p>
            <a:pPr marL="285750" indent="-285750">
              <a:buFont typeface="Arial" panose="020B0604020202020204" pitchFamily="34" charset="0"/>
              <a:buChar char="•"/>
            </a:pPr>
            <a:r>
              <a:rPr lang="en-IN" altLang="en-US"/>
              <a:t> Whole process will be automated , so human error will be avoided</a:t>
            </a:r>
            <a:endParaRPr lang="en-IN" altLang="en-US"/>
          </a:p>
          <a:p>
            <a:pPr marL="285750" indent="-285750">
              <a:buFont typeface="Arial" panose="020B0604020202020204" pitchFamily="34" charset="0"/>
              <a:buChar char="•"/>
            </a:pPr>
            <a:r>
              <a:rPr lang="en-IN" altLang="en-US"/>
              <a:t> Eligible applicant will be sanctioned loan without any delay.</a:t>
            </a:r>
            <a:endParaRPr lang="en-IN" altLang="en-US"/>
          </a:p>
        </p:txBody>
      </p:sp>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0"/>
              </a:spcAft>
              <a:tabLst>
                <a:tab pos="309562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REFERENCES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457200" y="2057400"/>
            <a:ext cx="8608695" cy="3415030"/>
          </a:xfrm>
          <a:prstGeom prst="rect">
            <a:avLst/>
          </a:prstGeom>
          <a:noFill/>
        </p:spPr>
        <p:txBody>
          <a:bodyPr wrap="square" rtlCol="0">
            <a:spAutoFit/>
          </a:bodyPr>
          <a:p>
            <a:r>
              <a:rPr lang="en-IN" altLang="en-US"/>
              <a:t>[</a:t>
            </a:r>
            <a:r>
              <a:rPr lang="en-US"/>
              <a:t>1</a:t>
            </a:r>
            <a:r>
              <a:rPr lang="en-IN" altLang="en-US"/>
              <a:t>]</a:t>
            </a:r>
            <a:r>
              <a:rPr lang="en-US"/>
              <a:t> Kumar Arun, Garg Ishan, Kaur Sanmeet, ―Loan Approval Prediction based on Machine Learning Approach‖, IOSR Journal of Computer Engineering (IOSR-JCE), Vol. 18, Issue 3, </a:t>
            </a:r>
            <a:endParaRPr lang="en-US"/>
          </a:p>
          <a:p>
            <a:r>
              <a:rPr lang="en-US"/>
              <a:t>pp. 79-81, Ver. I (May-Jun. 2016)</a:t>
            </a:r>
            <a:endParaRPr lang="en-US"/>
          </a:p>
          <a:p>
            <a:endParaRPr lang="en-US"/>
          </a:p>
          <a:p>
            <a:r>
              <a:rPr lang="en-IN" altLang="en-US"/>
              <a:t>[2]Exploring the Machine Learning Algorithm for Prediction </a:t>
            </a:r>
            <a:r>
              <a:rPr lang="en-US"/>
              <a:t>the Loan Sanctioning Process” Author- E. Chandra Blessie, R. Rekha - Year- 2019</a:t>
            </a:r>
            <a:endParaRPr lang="en-US"/>
          </a:p>
          <a:p>
            <a:endParaRPr lang="en-US"/>
          </a:p>
          <a:p>
            <a:r>
              <a:rPr lang="en-US"/>
              <a:t>[3]</a:t>
            </a:r>
            <a:r>
              <a:rPr lang="en-US">
                <a:sym typeface="+mn-ea"/>
              </a:rPr>
              <a:t>According to Comparison of Support Vector Machine and Decision Tree in Predicting On Time Graduation Case Study : Universitas Pembangunan Panca Budi it has been shown that svm runs faster as it uses SVM uses kernel trick to solve non-linear problems whereas decision trees derive hyper-rectangles in input space to solve the problem. </a:t>
            </a:r>
            <a:endParaRPr lang="en-US"/>
          </a:p>
          <a:p>
            <a:endParaRPr lang="en-US"/>
          </a:p>
        </p:txBody>
      </p:sp>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36342" y="12192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754229" y="169985"/>
            <a:ext cx="1143000" cy="989215"/>
          </a:xfrm>
          <a:prstGeom prst="rect">
            <a:avLst/>
          </a:prstGeom>
          <a:noFill/>
          <a:ln w="9525">
            <a:noFill/>
            <a:miter lim="800000"/>
            <a:headEnd/>
            <a:tailEnd/>
          </a:ln>
        </p:spPr>
      </p:pic>
      <p:sp>
        <p:nvSpPr>
          <p:cNvPr id="2" name="TextBox 1"/>
          <p:cNvSpPr txBox="1"/>
          <p:nvPr/>
        </p:nvSpPr>
        <p:spPr>
          <a:xfrm>
            <a:off x="1711196" y="3048000"/>
            <a:ext cx="5721607" cy="2308324"/>
          </a:xfrm>
          <a:prstGeom prst="rect">
            <a:avLst/>
          </a:prstGeom>
          <a:effectLst>
            <a:outerShdw blurRad="63500" sx="102000" sy="102000" algn="ctr"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IN" sz="7200" b="1" dirty="0">
                <a:solidFill>
                  <a:schemeClr val="accent3">
                    <a:lumMod val="50000"/>
                  </a:schemeClr>
                </a:solidFill>
                <a:latin typeface="Bookman Old Style" panose="02050604050505020204" pitchFamily="18" charset="0"/>
                <a:ea typeface="Cambria Math" panose="02040503050406030204" pitchFamily="18" charset="0"/>
              </a:rPr>
              <a:t>THANK  YOU</a:t>
            </a:r>
            <a:endParaRPr lang="en-IN" sz="7200" b="1" dirty="0">
              <a:solidFill>
                <a:schemeClr val="accent3">
                  <a:lumMod val="50000"/>
                </a:schemeClr>
              </a:solidFill>
              <a:latin typeface="Bookman Old Style" panose="02050604050505020204" pitchFamily="18" charset="0"/>
              <a:ea typeface="Cambria Math" panose="020405030504060302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459463" y="1066800"/>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CONTENTS</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Box 1"/>
          <p:cNvSpPr txBox="1"/>
          <p:nvPr/>
        </p:nvSpPr>
        <p:spPr>
          <a:xfrm>
            <a:off x="533353" y="1981059"/>
            <a:ext cx="6934200" cy="424624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Problem Statement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Literature </a:t>
            </a:r>
            <a:r>
              <a:rPr lang="en-US" dirty="0" smtClean="0">
                <a:latin typeface="Times New Roman" panose="02020603050405020304" pitchFamily="18" charset="0"/>
                <a:cs typeface="Times New Roman" panose="02020603050405020304" pitchFamily="18" charset="0"/>
              </a:rPr>
              <a:t>Survey</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Motivation of the </a:t>
            </a:r>
            <a:r>
              <a:rPr lang="en-US" dirty="0" smtClean="0">
                <a:latin typeface="Times New Roman" panose="02020603050405020304" pitchFamily="18" charset="0"/>
                <a:cs typeface="Times New Roman" panose="02020603050405020304" pitchFamily="18" charset="0"/>
              </a:rPr>
              <a:t>Project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Objective and Scope of the </a:t>
            </a:r>
            <a:r>
              <a:rPr lang="en-US" dirty="0" smtClean="0">
                <a:latin typeface="Times New Roman" panose="02020603050405020304" pitchFamily="18" charset="0"/>
                <a:cs typeface="Times New Roman" panose="02020603050405020304" pitchFamily="18" charset="0"/>
              </a:rPr>
              <a:t>Project.</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Methodology</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Hardware </a:t>
            </a:r>
            <a:r>
              <a:rPr lang="en-US" dirty="0" smtClean="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Software </a:t>
            </a:r>
            <a:r>
              <a:rPr lang="en-US" dirty="0" smtClean="0">
                <a:latin typeface="Times New Roman" panose="02020603050405020304" pitchFamily="18" charset="0"/>
                <a:cs typeface="Times New Roman" panose="02020603050405020304" pitchFamily="18" charset="0"/>
              </a:rPr>
              <a:t>Requirements</a:t>
            </a:r>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Contribution of the </a:t>
            </a:r>
            <a:r>
              <a:rPr lang="en-US" dirty="0" smtClean="0">
                <a:latin typeface="Times New Roman" panose="02020603050405020304" pitchFamily="18" charset="0"/>
                <a:cs typeface="Times New Roman" panose="02020603050405020304" pitchFamily="18" charset="0"/>
              </a:rPr>
              <a:t>Project. </a:t>
            </a:r>
            <a:endParaRPr lang="en-IN" dirty="0">
              <a:latin typeface="Times New Roman" panose="02020603050405020304" pitchFamily="18" charset="0"/>
              <a:cs typeface="Times New Roman" panose="02020603050405020304" pitchFamily="18" charset="0"/>
            </a:endParaRPr>
          </a:p>
          <a:p>
            <a:pPr>
              <a:lnSpc>
                <a:spcPct val="150000"/>
              </a:lnSpc>
            </a:pPr>
            <a:endParaRPr lang="en-IN" dirty="0"/>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ABSTRACT</a:t>
            </a:r>
            <a:endParaRPr 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3" name="Text Box 2"/>
          <p:cNvSpPr txBox="1"/>
          <p:nvPr/>
        </p:nvSpPr>
        <p:spPr>
          <a:xfrm>
            <a:off x="457200" y="2438400"/>
            <a:ext cx="8636000" cy="2584450"/>
          </a:xfrm>
          <a:prstGeom prst="rect">
            <a:avLst/>
          </a:prstGeom>
          <a:noFill/>
        </p:spPr>
        <p:txBody>
          <a:bodyPr wrap="square" rtlCol="0">
            <a:spAutoFit/>
          </a:bodyPr>
          <a:p>
            <a:pPr marL="285750" indent="-285750">
              <a:buFont typeface="Arial" panose="020B0604020202020204" pitchFamily="34" charset="0"/>
              <a:buChar char="•"/>
            </a:pPr>
            <a:r>
              <a:rPr lang="en-US"/>
              <a:t>Banks are making major part of profits through loans. Though lot of people are applying for loans. </a:t>
            </a:r>
            <a:endParaRPr lang="en-US"/>
          </a:p>
          <a:p>
            <a:pPr marL="285750" indent="-285750">
              <a:buFont typeface="Arial" panose="020B0604020202020204" pitchFamily="34" charset="0"/>
              <a:buChar char="•"/>
            </a:pPr>
            <a:r>
              <a:rPr lang="en-US"/>
              <a:t>It’s hard to select the genuine applicant, who will repay the loan. While doing the process manually, lot of misconception may happen to select the genuine applicant.</a:t>
            </a:r>
            <a:endParaRPr lang="en-US"/>
          </a:p>
          <a:p>
            <a:pPr marL="285750" indent="-285750">
              <a:buFont typeface="Arial" panose="020B0604020202020204" pitchFamily="34" charset="0"/>
              <a:buChar char="•"/>
            </a:pPr>
            <a:r>
              <a:rPr lang="en-US"/>
              <a:t>Therefore we are developing loan prediction system using machine learning, so the system automatically selects the eligible candidates. This is helpful to both bank staff and applicant. </a:t>
            </a:r>
            <a:endParaRPr lang="en-US"/>
          </a:p>
          <a:p>
            <a:pPr marL="285750" indent="-285750">
              <a:buFont typeface="Arial" panose="020B0604020202020204" pitchFamily="34" charset="0"/>
              <a:buChar char="•"/>
            </a:pPr>
            <a:r>
              <a:rPr lang="en-US"/>
              <a:t>The time period for the sanction of </a:t>
            </a:r>
            <a:r>
              <a:rPr lang="en-IN" altLang="en-US"/>
              <a:t>l</a:t>
            </a:r>
            <a:r>
              <a:rPr lang="en-US"/>
              <a:t>oan will be drastically reduced. Here we are predicting the loan data by using SVM model.</a:t>
            </a:r>
            <a:endParaRPr lang="en-US"/>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INTRODUCTION</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468630" y="2514600"/>
            <a:ext cx="8522970" cy="2306955"/>
          </a:xfrm>
          <a:prstGeom prst="rect">
            <a:avLst/>
          </a:prstGeom>
          <a:noFill/>
        </p:spPr>
        <p:txBody>
          <a:bodyPr wrap="square" rtlCol="0">
            <a:spAutoFit/>
          </a:bodyPr>
          <a:p>
            <a:pPr marL="285750" indent="-285750">
              <a:buFont typeface="Arial" panose="020B0604020202020204" pitchFamily="34" charset="0"/>
              <a:buChar char="•"/>
            </a:pPr>
            <a:r>
              <a:rPr lang="en-US"/>
              <a:t>A loan is the core business part of banks. The main portion the bank’s profit is directly come from the profit earned from the loans. </a:t>
            </a:r>
            <a:endParaRPr lang="en-US"/>
          </a:p>
          <a:p>
            <a:pPr marL="285750" indent="-285750">
              <a:buFont typeface="Arial" panose="020B0604020202020204" pitchFamily="34" charset="0"/>
              <a:buChar char="•"/>
            </a:pPr>
            <a:r>
              <a:rPr lang="en-US"/>
              <a:t>Though bank approves loan after a regress process of verification and testimonial but still there's no surety whether the chosen hopeful is the right hopeful or not.</a:t>
            </a:r>
            <a:endParaRPr lang="en-US"/>
          </a:p>
          <a:p>
            <a:pPr marL="285750" indent="-285750">
              <a:buFont typeface="Arial" panose="020B0604020202020204" pitchFamily="34" charset="0"/>
              <a:buChar char="•"/>
            </a:pPr>
            <a:r>
              <a:rPr lang="en-US"/>
              <a:t>This process takes fresh time while doing it manually. We can prophesy whether that</a:t>
            </a:r>
            <a:endParaRPr lang="en-US"/>
          </a:p>
          <a:p>
            <a:pPr indent="0">
              <a:buFont typeface="Arial" panose="020B0604020202020204" pitchFamily="34" charset="0"/>
              <a:buNone/>
            </a:pPr>
            <a:r>
              <a:rPr lang="en-US"/>
              <a:t>      particular hopeful is safe or not and the whole process of testimonial is automated by</a:t>
            </a:r>
            <a:endParaRPr lang="en-US"/>
          </a:p>
          <a:p>
            <a:pPr indent="0">
              <a:buFont typeface="Arial" panose="020B0604020202020204" pitchFamily="34" charset="0"/>
              <a:buNone/>
            </a:pPr>
            <a:r>
              <a:rPr lang="en-US"/>
              <a:t>      </a:t>
            </a:r>
            <a:r>
              <a:rPr lang="en-US">
                <a:sym typeface="+mn-ea"/>
              </a:rPr>
              <a:t>machine literacy  style.</a:t>
            </a:r>
            <a:r>
              <a:rPr lang="en-US"/>
              <a:t>  	</a:t>
            </a:r>
            <a:endParaRPr lang="en-US"/>
          </a:p>
          <a:p>
            <a:pPr marL="285750" indent="-285750">
              <a:buFont typeface="Arial" panose="020B0604020202020204" pitchFamily="34" charset="0"/>
              <a:buChar char="•"/>
            </a:pPr>
            <a:r>
              <a:rPr lang="en-US"/>
              <a:t> Loan Prognostic is really helpful for retainer of banks as well as for the hopeful also. </a:t>
            </a:r>
            <a:endParaRPr lang="en-US"/>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a:solidFill>
                  <a:schemeClr val="accent1">
                    <a:lumMod val="75000"/>
                  </a:schemeClr>
                </a:solidFill>
                <a:latin typeface="Bookman Old Style" panose="02050604050505020204" pitchFamily="18" charset="0"/>
                <a:cs typeface="Times New Roman" panose="02020603050405020304" pitchFamily="18" charset="0"/>
              </a:rPr>
              <a:t>LITERATURE SURVEY</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457200" y="3048000"/>
            <a:ext cx="8446770" cy="1476375"/>
          </a:xfrm>
          <a:prstGeom prst="rect">
            <a:avLst/>
          </a:prstGeom>
          <a:noFill/>
        </p:spPr>
        <p:txBody>
          <a:bodyPr wrap="square" rtlCol="0">
            <a:spAutoFit/>
          </a:bodyPr>
          <a:p>
            <a:r>
              <a:rPr lang="en-US"/>
              <a:t>1." Loan Approval Prediction based on Machine Learning</a:t>
            </a:r>
            <a:r>
              <a:rPr lang="en-IN" altLang="en-US"/>
              <a:t> </a:t>
            </a:r>
            <a:r>
              <a:rPr lang="en-US"/>
              <a:t>Approach" Author- Kumar Arun, Garg Ishan, Kaur Sanmeet</a:t>
            </a:r>
            <a:r>
              <a:rPr lang="en-IN" altLang="en-US"/>
              <a:t> </a:t>
            </a:r>
            <a:r>
              <a:rPr lang="en-US"/>
              <a:t>Year- 2018The main objective of this paper is to predict whether assigning the loan to particular person will be safe or not. This paper is divided into four sections (i)Data Collection (ii) Comparison of machine learning models on collected data (iii) Training of system on most promising model (iv) Testing</a:t>
            </a:r>
            <a:endParaRPr lang="en-US"/>
          </a:p>
        </p:txBody>
      </p:sp>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2" name="Text Box 1"/>
          <p:cNvSpPr txBox="1"/>
          <p:nvPr/>
        </p:nvSpPr>
        <p:spPr>
          <a:xfrm>
            <a:off x="590550" y="1143000"/>
            <a:ext cx="8401050" cy="5354320"/>
          </a:xfrm>
          <a:prstGeom prst="rect">
            <a:avLst/>
          </a:prstGeom>
          <a:noFill/>
        </p:spPr>
        <p:txBody>
          <a:bodyPr wrap="square" rtlCol="0">
            <a:spAutoFit/>
          </a:bodyPr>
          <a:p>
            <a:r>
              <a:rPr lang="en-US"/>
              <a:t>2.“Exploring the Machine Learning Algorithm for Prediction the Loan Sanctioning Process” Author- E. Chandra Blessie, R. Rekha - Year- 2019 Extending credits to corporates and individuals for the smooth functioning of growing economies like India is</a:t>
            </a:r>
            <a:r>
              <a:rPr lang="en-IN" altLang="en-US"/>
              <a:t> </a:t>
            </a:r>
            <a:r>
              <a:rPr lang="en-US"/>
              <a:t>inevitable. As increasing number of customers apply for loans in the banks and non- banking financial companies (NBFC), it is really challenging for banks and NBFCs with limited capital to device a standard resolution and safe procedure to lend money to its borrowers for their financial needs. Inaddition, in recent times NBFC inventories </a:t>
            </a:r>
            <a:endParaRPr lang="en-US"/>
          </a:p>
          <a:p>
            <a:r>
              <a:rPr lang="en-US"/>
              <a:t>have suffered a significant downfall in terms of the stock price. It has contributed to a contagion that has also spread to other financial stocks, adversely affecting the benchmark in recent times.In this paper, an attempt is made to condense the risk involved in selecting the suitable person who could repay the loan on time thereby keeping the bank’s nonperforming assets (NPA) on the hold. This is achieved by feeding the past records of the customer who acquired loans from the bank into a trained machine learning model which could yield an accurate result. The prime focus of the paper is to determine whether or not it will be safe to allocate the loan to a particular person. This paper has the following sections (i) Collection of Data, (ii) Data Cleaning and (iii) Performance Evaluation. Experimental tests found that the Naïve Bayes model has better performance Evaluation. Experimental tests found that the Naïve Bayes model has better performance than other models in terms of loan forecasting.</a:t>
            </a:r>
            <a:endParaRPr lang="en-US"/>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609600" y="304483"/>
            <a:ext cx="8229600" cy="1143000"/>
          </a:xfrm>
        </p:spPr>
        <p:txBody>
          <a:bodyPr/>
          <a:p>
            <a:endParaRPr lang="en-US"/>
          </a:p>
        </p:txBody>
      </p:sp>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sz="half" idx="1"/>
          </p:nvPr>
        </p:nvPicPr>
        <p:blipFill>
          <a:blip r:embed="rId1" cstate="print"/>
          <a:srcRect/>
          <a:stretch>
            <a:fillRect/>
          </a:stretch>
        </p:blipFill>
        <p:spPr bwMode="auto">
          <a:xfrm>
            <a:off x="7696200" y="0"/>
            <a:ext cx="1143000" cy="989330"/>
          </a:xfrm>
          <a:prstGeom prst="rect">
            <a:avLst/>
          </a:prstGeom>
          <a:noFill/>
          <a:ln w="9525">
            <a:noFill/>
            <a:miter lim="800000"/>
            <a:headEnd/>
            <a:tailEnd/>
          </a:ln>
        </p:spPr>
      </p:pic>
      <p:sp>
        <p:nvSpPr>
          <p:cNvPr id="10" name="Rectangle 9"/>
          <p:cNvSpPr/>
          <p:nvPr/>
        </p:nvSpPr>
        <p:spPr>
          <a:xfrm>
            <a:off x="459463" y="1066800"/>
            <a:ext cx="8030303" cy="657225"/>
          </a:xfrm>
          <a:prstGeom prst="rect">
            <a:avLst/>
          </a:prstGeom>
        </p:spPr>
        <p:txBody>
          <a:bodyPr wrap="square">
            <a:spAutoFit/>
          </a:bodyPr>
          <a:lstStyle/>
          <a:p>
            <a:pPr algn="ctr">
              <a:lnSpc>
                <a:spcPct val="115000"/>
              </a:lnSpc>
              <a:spcAft>
                <a:spcPts val="1800"/>
              </a:spcAft>
              <a:tabLst>
                <a:tab pos="2505075" algn="l"/>
              </a:tabLst>
            </a:pPr>
            <a:r>
              <a:rPr lang="en-US" altLang="en-IN" sz="3200" b="1" dirty="0">
                <a:solidFill>
                  <a:schemeClr val="accent1">
                    <a:lumMod val="75000"/>
                  </a:schemeClr>
                </a:solidFill>
                <a:latin typeface="Bookman Old Style" panose="02050604050505020204" pitchFamily="18" charset="0"/>
                <a:cs typeface="Times New Roman" panose="02020603050405020304" pitchFamily="18" charset="0"/>
              </a:rPr>
              <a:t>SVM works better because</a:t>
            </a:r>
            <a:endParaRPr lang="en-US" altLang="en-IN" sz="3200" b="1" dirty="0">
              <a:solidFill>
                <a:schemeClr val="accent1">
                  <a:lumMod val="75000"/>
                </a:schemeClr>
              </a:solidFill>
              <a:latin typeface="Bookman Old Style" panose="02050604050505020204" pitchFamily="18" charset="0"/>
              <a:cs typeface="Times New Roman" panose="02020603050405020304" pitchFamily="18" charset="0"/>
            </a:endParaRPr>
          </a:p>
        </p:txBody>
      </p:sp>
      <p:pic>
        <p:nvPicPr>
          <p:cNvPr id="3" name="Content Placeholder 2" descr="svmvsdt"/>
          <p:cNvPicPr>
            <a:picLocks noChangeAspect="1"/>
          </p:cNvPicPr>
          <p:nvPr>
            <p:ph sz="half" idx="2"/>
          </p:nvPr>
        </p:nvPicPr>
        <p:blipFill>
          <a:blip r:embed="rId2"/>
          <a:srcRect l="-1313" t="21774" r="1313" b="-21774"/>
          <a:stretch>
            <a:fillRect/>
          </a:stretch>
        </p:blipFill>
        <p:spPr>
          <a:xfrm>
            <a:off x="2540000" y="1828800"/>
            <a:ext cx="3869690" cy="2799715"/>
          </a:xfrm>
          <a:prstGeom prst="rect">
            <a:avLst/>
          </a:prstGeom>
        </p:spPr>
      </p:pic>
      <p:sp>
        <p:nvSpPr>
          <p:cNvPr id="11" name="Text Box 10"/>
          <p:cNvSpPr txBox="1"/>
          <p:nvPr/>
        </p:nvSpPr>
        <p:spPr>
          <a:xfrm>
            <a:off x="457200" y="4191000"/>
            <a:ext cx="8532495" cy="1753235"/>
          </a:xfrm>
          <a:prstGeom prst="rect">
            <a:avLst/>
          </a:prstGeom>
          <a:noFill/>
        </p:spPr>
        <p:txBody>
          <a:bodyPr wrap="square" rtlCol="0">
            <a:spAutoFit/>
          </a:bodyPr>
          <a:p>
            <a:r>
              <a:rPr lang="en-US"/>
              <a:t>Accuracy when tested has been shown that algorithms have similar accuracy when compared,</a:t>
            </a:r>
            <a:r>
              <a:rPr lang="en-US">
                <a:sym typeface="+mn-ea"/>
              </a:rPr>
              <a:t>According to  “Comparison of Support Vector Machine and Decision Tree in Predicting On Time Graduation Case Study : Universitas Pembangunan Panca Budi” it has been shown that svm runs faster as it uses kernel trick to solve non-linear problems whereas decision trees derive hyper-rectangles in input space to solve the problem. </a:t>
            </a:r>
            <a:endParaRPr lang="en-US"/>
          </a:p>
          <a:p>
            <a:endParaRPr lang="en-US"/>
          </a:p>
        </p:txBody>
      </p:sp>
      <p:sp>
        <p:nvSpPr>
          <p:cNvPr id="12" name="Text Box 11"/>
          <p:cNvSpPr txBox="1"/>
          <p:nvPr/>
        </p:nvSpPr>
        <p:spPr>
          <a:xfrm>
            <a:off x="544830" y="1332230"/>
            <a:ext cx="598170" cy="368300"/>
          </a:xfrm>
          <a:prstGeom prst="rect">
            <a:avLst/>
          </a:prstGeom>
          <a:noFill/>
        </p:spPr>
        <p:txBody>
          <a:bodyPr wrap="square" rtlCol="0">
            <a:spAutoFit/>
          </a:bodyPr>
          <a:p>
            <a:r>
              <a:rPr lang="en-US"/>
              <a:t>3.</a:t>
            </a:r>
            <a:endParaRPr lang="en-US"/>
          </a:p>
        </p:txBody>
      </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PROBLEM STATEMENT</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3" name="Text Box 2"/>
          <p:cNvSpPr txBox="1"/>
          <p:nvPr/>
        </p:nvSpPr>
        <p:spPr>
          <a:xfrm>
            <a:off x="498475" y="2667000"/>
            <a:ext cx="8645525" cy="1753235"/>
          </a:xfrm>
          <a:prstGeom prst="rect">
            <a:avLst/>
          </a:prstGeom>
          <a:noFill/>
        </p:spPr>
        <p:txBody>
          <a:bodyPr wrap="square" rtlCol="0">
            <a:spAutoFit/>
          </a:bodyPr>
          <a:p>
            <a:pPr indent="0">
              <a:buFont typeface="Arial" panose="020B0604020202020204" pitchFamily="34" charset="0"/>
              <a:buNone/>
            </a:pPr>
            <a:r>
              <a:rPr lang="en-US"/>
              <a:t>Finance companies, banks deals with different kinds of loans such as education loan, shop loans, home loans, personal loans etc.These all are part of our country's loan types. All the companies and banks are present in villages, towns, cities. After customer apply for loan these banks/companies want to validate the customer details whether the candidate is eligible for loan or not. The main purpose of the system is to approve applicant the loan  based on train models.</a:t>
            </a:r>
            <a:endParaRPr lang="en-US"/>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latin typeface="Bookman Old Style" panose="02050604050505020204" pitchFamily="18" charset="0"/>
              </a:rPr>
              <a:t>Department of ISE, DSCE</a:t>
            </a:r>
            <a:endParaRPr lang="en-US" dirty="0">
              <a:latin typeface="Bookman Old Style" panose="02050604050505020204" pitchFamily="18" charset="0"/>
            </a:endParaRPr>
          </a:p>
        </p:txBody>
      </p:sp>
      <p:sp>
        <p:nvSpPr>
          <p:cNvPr id="5" name="Slide Number Placeholder 4"/>
          <p:cNvSpPr>
            <a:spLocks noGrp="1"/>
          </p:cNvSpPr>
          <p:nvPr>
            <p:ph type="sldNum" sz="quarter" idx="12"/>
          </p:nvPr>
        </p:nvSpPr>
        <p:spPr/>
        <p:txBody>
          <a:bodyPr/>
          <a:lstStyle/>
          <a:p>
            <a:fld id="{91633C72-83B3-42C9-A21C-3AA8D54D20E0}" type="slidenum">
              <a:rPr lang="en-US" smtClean="0"/>
            </a:fld>
            <a:endParaRPr lang="en-US"/>
          </a:p>
        </p:txBody>
      </p:sp>
      <p:cxnSp>
        <p:nvCxnSpPr>
          <p:cNvPr id="6" name="Straight Connector 5"/>
          <p:cNvCxnSpPr/>
          <p:nvPr/>
        </p:nvCxnSpPr>
        <p:spPr>
          <a:xfrm rot="5400000">
            <a:off x="-2781300" y="3429000"/>
            <a:ext cx="6477000"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 name="Straight Connector 6"/>
          <p:cNvCxnSpPr/>
          <p:nvPr/>
        </p:nvCxnSpPr>
        <p:spPr>
          <a:xfrm>
            <a:off x="0" y="1066800"/>
            <a:ext cx="9144000" cy="0"/>
          </a:xfrm>
          <a:prstGeom prst="line">
            <a:avLst/>
          </a:prstGeom>
        </p:spPr>
        <p:style>
          <a:lnRef idx="3">
            <a:schemeClr val="accent1"/>
          </a:lnRef>
          <a:fillRef idx="0">
            <a:schemeClr val="accent1"/>
          </a:fillRef>
          <a:effectRef idx="2">
            <a:schemeClr val="accent1"/>
          </a:effectRef>
          <a:fontRef idx="minor">
            <a:schemeClr val="tx1"/>
          </a:fontRef>
        </p:style>
      </p:cxnSp>
      <p:pic>
        <p:nvPicPr>
          <p:cNvPr id="8" name="Picture 2"/>
          <p:cNvPicPr>
            <a:picLocks noGrp="1" noChangeAspect="1" noChangeArrowheads="1"/>
          </p:cNvPicPr>
          <p:nvPr>
            <p:ph idx="1"/>
          </p:nvPr>
        </p:nvPicPr>
        <p:blipFill>
          <a:blip r:embed="rId1" cstate="print"/>
          <a:srcRect/>
          <a:stretch>
            <a:fillRect/>
          </a:stretch>
        </p:blipFill>
        <p:spPr bwMode="auto">
          <a:xfrm>
            <a:off x="7848600" y="127148"/>
            <a:ext cx="1143000" cy="787254"/>
          </a:xfrm>
          <a:prstGeom prst="rect">
            <a:avLst/>
          </a:prstGeom>
          <a:noFill/>
          <a:ln w="9525">
            <a:noFill/>
            <a:miter lim="800000"/>
            <a:headEnd/>
            <a:tailEnd/>
          </a:ln>
        </p:spPr>
      </p:pic>
      <p:sp>
        <p:nvSpPr>
          <p:cNvPr id="10" name="Rectangle 9"/>
          <p:cNvSpPr/>
          <p:nvPr/>
        </p:nvSpPr>
        <p:spPr>
          <a:xfrm>
            <a:off x="656497" y="1385624"/>
            <a:ext cx="8030303" cy="614079"/>
          </a:xfrm>
          <a:prstGeom prst="rect">
            <a:avLst/>
          </a:prstGeom>
        </p:spPr>
        <p:txBody>
          <a:bodyPr wrap="square">
            <a:spAutoFit/>
          </a:bodyPr>
          <a:lstStyle/>
          <a:p>
            <a:pPr algn="ctr">
              <a:lnSpc>
                <a:spcPct val="115000"/>
              </a:lnSpc>
              <a:spcAft>
                <a:spcPts val="1800"/>
              </a:spcAft>
              <a:tabLst>
                <a:tab pos="2505075" algn="l"/>
              </a:tabLst>
            </a:pPr>
            <a:r>
              <a:rPr lang="en-US" sz="3200" b="1" dirty="0" smtClean="0">
                <a:solidFill>
                  <a:schemeClr val="accent1">
                    <a:lumMod val="75000"/>
                  </a:schemeClr>
                </a:solidFill>
                <a:latin typeface="Bookman Old Style" panose="02050604050505020204" pitchFamily="18" charset="0"/>
                <a:cs typeface="Times New Roman" panose="02020603050405020304" pitchFamily="18" charset="0"/>
              </a:rPr>
              <a:t> MOTIVATION OF THE PROJECT</a:t>
            </a:r>
            <a:endParaRPr lang="en-US" sz="3200" b="1" dirty="0">
              <a:solidFill>
                <a:schemeClr val="accent1">
                  <a:lumMod val="75000"/>
                </a:schemeClr>
              </a:solidFill>
              <a:latin typeface="Bookman Old Style" panose="02050604050505020204" pitchFamily="18" charset="0"/>
              <a:cs typeface="Times New Roman" panose="02020603050405020304" pitchFamily="18" charset="0"/>
            </a:endParaRPr>
          </a:p>
        </p:txBody>
      </p:sp>
      <p:sp>
        <p:nvSpPr>
          <p:cNvPr id="2" name="Text Box 1"/>
          <p:cNvSpPr txBox="1"/>
          <p:nvPr/>
        </p:nvSpPr>
        <p:spPr>
          <a:xfrm>
            <a:off x="533400" y="2590800"/>
            <a:ext cx="8541385" cy="2306955"/>
          </a:xfrm>
          <a:prstGeom prst="rect">
            <a:avLst/>
          </a:prstGeom>
          <a:noFill/>
        </p:spPr>
        <p:txBody>
          <a:bodyPr wrap="square" rtlCol="0">
            <a:spAutoFit/>
          </a:bodyPr>
          <a:p>
            <a:pPr marL="285750" indent="-285750">
              <a:buFont typeface="Arial" panose="020B0604020202020204" pitchFamily="34" charset="0"/>
              <a:buChar char="•"/>
            </a:pPr>
            <a:r>
              <a:rPr lang="en-US"/>
              <a:t>Loan approval is a very important process for banking organizations. The system approvedor reject the loan applications.</a:t>
            </a:r>
            <a:endParaRPr lang="en-US"/>
          </a:p>
          <a:p>
            <a:pPr marL="285750" indent="-285750">
              <a:buFont typeface="Arial" panose="020B0604020202020204" pitchFamily="34" charset="0"/>
              <a:buChar char="•"/>
            </a:pPr>
            <a:r>
              <a:rPr lang="en-US"/>
              <a:t>Recovery of loans is a major contributing parameter in the financial statements of a bank. </a:t>
            </a:r>
            <a:endParaRPr lang="en-US"/>
          </a:p>
          <a:p>
            <a:pPr marL="285750" indent="-285750">
              <a:buFont typeface="Arial" panose="020B0604020202020204" pitchFamily="34" charset="0"/>
              <a:buChar char="•"/>
            </a:pPr>
            <a:r>
              <a:rPr lang="en-US"/>
              <a:t>It is very difficult to predict the possibility of payment of loan by the customer. Using Machine learning we predict the loan approval.</a:t>
            </a:r>
            <a:endParaRPr lang="en-US"/>
          </a:p>
          <a:p>
            <a:pPr marL="285750" indent="-285750">
              <a:buFont typeface="Arial" panose="020B0604020202020204" pitchFamily="34" charset="0"/>
              <a:buChar char="•"/>
            </a:pPr>
            <a:r>
              <a:rPr lang="en-IN" altLang="en-US"/>
              <a:t>Support vector model has been used so that the loan could be provided on some analogy of what has been done in the past and is supervised by svm technique.</a:t>
            </a:r>
            <a:endParaRPr lang="en-IN" altLang="en-US"/>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7424</Words>
  <Application>WPS Presentation</Application>
  <PresentationFormat>On-screen Show (4:3)</PresentationFormat>
  <Paragraphs>177</Paragraphs>
  <Slides>15</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15</vt:i4>
      </vt:variant>
    </vt:vector>
  </HeadingPairs>
  <TitlesOfParts>
    <vt:vector size="25" baseType="lpstr">
      <vt:lpstr>Arial</vt:lpstr>
      <vt:lpstr>SimSun</vt:lpstr>
      <vt:lpstr>Wingdings</vt:lpstr>
      <vt:lpstr>Bookman Old Style</vt:lpstr>
      <vt:lpstr>Times New Roman</vt:lpstr>
      <vt:lpstr>Cambria Math</vt:lpstr>
      <vt:lpstr>Calibri</vt:lpstr>
      <vt:lpstr>Microsoft YaHei</vt:lpstr>
      <vt:lpstr>Arial Unicode MS</vt:lpstr>
      <vt:lpstr>Office Theme</vt:lpstr>
      <vt:lpstr>                       Loan approval prediction system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Grizli777</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Fonts: Use only Bookman old style for presentation</dc:title>
  <dc:creator>kiran</dc:creator>
  <cp:lastModifiedBy>rahul</cp:lastModifiedBy>
  <cp:revision>312</cp:revision>
  <dcterms:created xsi:type="dcterms:W3CDTF">2015-02-09T06:04:00Z</dcterms:created>
  <dcterms:modified xsi:type="dcterms:W3CDTF">2022-06-14T03:41:18Z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A473B48AF194414B809E0665E8E7A4A3</vt:lpwstr>
  </property>
  <property fmtid="{D5CDD505-2E9C-101B-9397-08002B2CF9AE}" pid="3" name="KSOProductBuildVer">
    <vt:lpwstr>1033-11.2.0.11156</vt:lpwstr>
  </property>
</Properties>
</file>