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39" r:id="rId10"/>
    <p:sldId id="340" r:id="rId11"/>
    <p:sldId id="341" r:id="rId12"/>
    <p:sldId id="342" r:id="rId13"/>
    <p:sldId id="343" r:id="rId14"/>
    <p:sldId id="344" r:id="rId15"/>
    <p:sldId id="345"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EF47ED-B10F-4961-8D9E-A7AEE39BB3C6}" v="11" dt="2024-11-05T07:38:30.325"/>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raj Natarajan" userId="c9d2b165cba421e1" providerId="LiveId" clId="{31EF47ED-B10F-4961-8D9E-A7AEE39BB3C6}"/>
    <pc:docChg chg="undo custSel addSld modSld">
      <pc:chgData name="Deeraj Natarajan" userId="c9d2b165cba421e1" providerId="LiveId" clId="{31EF47ED-B10F-4961-8D9E-A7AEE39BB3C6}" dt="2024-11-05T07:39:47.658" v="112" actId="1076"/>
      <pc:docMkLst>
        <pc:docMk/>
      </pc:docMkLst>
      <pc:sldChg chg="modSp mod">
        <pc:chgData name="Deeraj Natarajan" userId="c9d2b165cba421e1" providerId="LiveId" clId="{31EF47ED-B10F-4961-8D9E-A7AEE39BB3C6}" dt="2024-11-05T07:39:47.658" v="112" actId="1076"/>
        <pc:sldMkLst>
          <pc:docMk/>
          <pc:sldMk cId="3401748718" sldId="304"/>
        </pc:sldMkLst>
        <pc:spChg chg="mod">
          <ac:chgData name="Deeraj Natarajan" userId="c9d2b165cba421e1" providerId="LiveId" clId="{31EF47ED-B10F-4961-8D9E-A7AEE39BB3C6}" dt="2024-11-05T07:39:47.658" v="112" actId="1076"/>
          <ac:spMkLst>
            <pc:docMk/>
            <pc:sldMk cId="3401748718" sldId="304"/>
            <ac:spMk id="12" creationId="{BC277FD7-925B-4C3D-A364-118403201507}"/>
          </ac:spMkLst>
        </pc:spChg>
      </pc:sldChg>
      <pc:sldChg chg="addSp modSp mod">
        <pc:chgData name="Deeraj Natarajan" userId="c9d2b165cba421e1" providerId="LiveId" clId="{31EF47ED-B10F-4961-8D9E-A7AEE39BB3C6}" dt="2024-11-05T07:33:56.673" v="44" actId="14100"/>
        <pc:sldMkLst>
          <pc:docMk/>
          <pc:sldMk cId="1086225493" sldId="339"/>
        </pc:sldMkLst>
        <pc:spChg chg="mod">
          <ac:chgData name="Deeraj Natarajan" userId="c9d2b165cba421e1" providerId="LiveId" clId="{31EF47ED-B10F-4961-8D9E-A7AEE39BB3C6}" dt="2024-11-05T07:32:54.128" v="36" actId="21"/>
          <ac:spMkLst>
            <pc:docMk/>
            <pc:sldMk cId="1086225493" sldId="339"/>
            <ac:spMk id="9" creationId="{E25373E9-1A26-4A40-9897-E42DE485D8E3}"/>
          </ac:spMkLst>
        </pc:spChg>
        <pc:picChg chg="add mod">
          <ac:chgData name="Deeraj Natarajan" userId="c9d2b165cba421e1" providerId="LiveId" clId="{31EF47ED-B10F-4961-8D9E-A7AEE39BB3C6}" dt="2024-11-05T07:33:56.673" v="44" actId="14100"/>
          <ac:picMkLst>
            <pc:docMk/>
            <pc:sldMk cId="1086225493" sldId="339"/>
            <ac:picMk id="6" creationId="{8C694F74-C5E1-17A5-12B8-8C57B936D19C}"/>
          </ac:picMkLst>
        </pc:picChg>
      </pc:sldChg>
      <pc:sldChg chg="addSp modSp add mod">
        <pc:chgData name="Deeraj Natarajan" userId="c9d2b165cba421e1" providerId="LiveId" clId="{31EF47ED-B10F-4961-8D9E-A7AEE39BB3C6}" dt="2024-11-05T07:34:39.079" v="51" actId="1076"/>
        <pc:sldMkLst>
          <pc:docMk/>
          <pc:sldMk cId="3840673913" sldId="340"/>
        </pc:sldMkLst>
        <pc:picChg chg="add mod">
          <ac:chgData name="Deeraj Natarajan" userId="c9d2b165cba421e1" providerId="LiveId" clId="{31EF47ED-B10F-4961-8D9E-A7AEE39BB3C6}" dt="2024-11-05T07:34:39.079" v="51" actId="1076"/>
          <ac:picMkLst>
            <pc:docMk/>
            <pc:sldMk cId="3840673913" sldId="340"/>
            <ac:picMk id="3" creationId="{79D65871-8865-1BBD-044A-9F97770E4714}"/>
          </ac:picMkLst>
        </pc:picChg>
      </pc:sldChg>
      <pc:sldChg chg="addSp modSp add mod">
        <pc:chgData name="Deeraj Natarajan" userId="c9d2b165cba421e1" providerId="LiveId" clId="{31EF47ED-B10F-4961-8D9E-A7AEE39BB3C6}" dt="2024-11-05T07:35:50.691" v="57" actId="14100"/>
        <pc:sldMkLst>
          <pc:docMk/>
          <pc:sldMk cId="1607473315" sldId="341"/>
        </pc:sldMkLst>
        <pc:picChg chg="add mod">
          <ac:chgData name="Deeraj Natarajan" userId="c9d2b165cba421e1" providerId="LiveId" clId="{31EF47ED-B10F-4961-8D9E-A7AEE39BB3C6}" dt="2024-11-05T07:35:09.881" v="54" actId="1076"/>
          <ac:picMkLst>
            <pc:docMk/>
            <pc:sldMk cId="1607473315" sldId="341"/>
            <ac:picMk id="3" creationId="{B59540BB-8F78-AED7-EE6F-85B065C7B487}"/>
          </ac:picMkLst>
        </pc:picChg>
        <pc:picChg chg="add mod">
          <ac:chgData name="Deeraj Natarajan" userId="c9d2b165cba421e1" providerId="LiveId" clId="{31EF47ED-B10F-4961-8D9E-A7AEE39BB3C6}" dt="2024-11-05T07:35:50.691" v="57" actId="14100"/>
          <ac:picMkLst>
            <pc:docMk/>
            <pc:sldMk cId="1607473315" sldId="341"/>
            <ac:picMk id="11" creationId="{BCA727E3-D68F-413E-23DE-D9FDF0E79F54}"/>
          </ac:picMkLst>
        </pc:picChg>
      </pc:sldChg>
      <pc:sldChg chg="addSp modSp add mod">
        <pc:chgData name="Deeraj Natarajan" userId="c9d2b165cba421e1" providerId="LiveId" clId="{31EF47ED-B10F-4961-8D9E-A7AEE39BB3C6}" dt="2024-11-05T07:36:52.116" v="63" actId="14100"/>
        <pc:sldMkLst>
          <pc:docMk/>
          <pc:sldMk cId="122824013" sldId="342"/>
        </pc:sldMkLst>
        <pc:picChg chg="add mod">
          <ac:chgData name="Deeraj Natarajan" userId="c9d2b165cba421e1" providerId="LiveId" clId="{31EF47ED-B10F-4961-8D9E-A7AEE39BB3C6}" dt="2024-11-05T07:36:52.116" v="63" actId="14100"/>
          <ac:picMkLst>
            <pc:docMk/>
            <pc:sldMk cId="122824013" sldId="342"/>
            <ac:picMk id="3" creationId="{C185B67F-2D99-D73B-92F7-461FDEDA072A}"/>
          </ac:picMkLst>
        </pc:picChg>
      </pc:sldChg>
      <pc:sldChg chg="addSp modSp add mod">
        <pc:chgData name="Deeraj Natarajan" userId="c9d2b165cba421e1" providerId="LiveId" clId="{31EF47ED-B10F-4961-8D9E-A7AEE39BB3C6}" dt="2024-11-05T07:37:34.483" v="67" actId="1076"/>
        <pc:sldMkLst>
          <pc:docMk/>
          <pc:sldMk cId="2024994509" sldId="343"/>
        </pc:sldMkLst>
        <pc:picChg chg="add mod">
          <ac:chgData name="Deeraj Natarajan" userId="c9d2b165cba421e1" providerId="LiveId" clId="{31EF47ED-B10F-4961-8D9E-A7AEE39BB3C6}" dt="2024-11-05T07:37:34.483" v="67" actId="1076"/>
          <ac:picMkLst>
            <pc:docMk/>
            <pc:sldMk cId="2024994509" sldId="343"/>
            <ac:picMk id="3" creationId="{C30EF365-7EF6-7EAD-9020-99FD41316288}"/>
          </ac:picMkLst>
        </pc:picChg>
      </pc:sldChg>
      <pc:sldChg chg="addSp modSp add mod">
        <pc:chgData name="Deeraj Natarajan" userId="c9d2b165cba421e1" providerId="LiveId" clId="{31EF47ED-B10F-4961-8D9E-A7AEE39BB3C6}" dt="2024-11-05T07:38:01.930" v="69" actId="1076"/>
        <pc:sldMkLst>
          <pc:docMk/>
          <pc:sldMk cId="2379034083" sldId="344"/>
        </pc:sldMkLst>
        <pc:picChg chg="add mod">
          <ac:chgData name="Deeraj Natarajan" userId="c9d2b165cba421e1" providerId="LiveId" clId="{31EF47ED-B10F-4961-8D9E-A7AEE39BB3C6}" dt="2024-11-05T07:38:01.930" v="69" actId="1076"/>
          <ac:picMkLst>
            <pc:docMk/>
            <pc:sldMk cId="2379034083" sldId="344"/>
            <ac:picMk id="3" creationId="{A42310C8-E826-32D3-4164-071198C1F0DD}"/>
          </ac:picMkLst>
        </pc:picChg>
      </pc:sldChg>
      <pc:sldChg chg="addSp modSp add mod">
        <pc:chgData name="Deeraj Natarajan" userId="c9d2b165cba421e1" providerId="LiveId" clId="{31EF47ED-B10F-4961-8D9E-A7AEE39BB3C6}" dt="2024-11-05T07:38:41.767" v="73" actId="1076"/>
        <pc:sldMkLst>
          <pc:docMk/>
          <pc:sldMk cId="3714185049" sldId="345"/>
        </pc:sldMkLst>
        <pc:picChg chg="add mod">
          <ac:chgData name="Deeraj Natarajan" userId="c9d2b165cba421e1" providerId="LiveId" clId="{31EF47ED-B10F-4961-8D9E-A7AEE39BB3C6}" dt="2024-11-05T07:38:41.767" v="73" actId="1076"/>
          <ac:picMkLst>
            <pc:docMk/>
            <pc:sldMk cId="3714185049" sldId="345"/>
            <ac:picMk id="3" creationId="{2D17293A-AC36-0DEA-4143-829C0692560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2024-11-05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2024-11-05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2024-11-05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2024-11-05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2024-11-05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2024-11-05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2024-11-05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2024-11-05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2024-11-05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2024-11-05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2024-11-05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2024-11-05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2024-11-05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2024-11-05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2024-11-05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2024-11-05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2024-11-05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2024-11-05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2024-11-05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2024-11-05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4921186" cy="2436083"/>
          </a:xfrm>
        </p:spPr>
        <p:txBody>
          <a:bodyPr>
            <a:noAutofit/>
          </a:bodyPr>
          <a:lstStyle/>
          <a:p>
            <a:pPr algn="r"/>
            <a:r>
              <a:rPr lang="en-US" b="0" dirty="0">
                <a:solidFill>
                  <a:schemeClr val="tx1"/>
                </a:solidFill>
              </a:rPr>
              <a:t>[Deeraj Natarajan],</a:t>
            </a:r>
          </a:p>
          <a:p>
            <a:r>
              <a:rPr lang="en-US" sz="1600" b="0" dirty="0">
                <a:solidFill>
                  <a:schemeClr val="tx1"/>
                </a:solidFill>
              </a:rPr>
              <a:t>AICTE NUMBER: APPLY_172728633766f44c41d8adc</a:t>
            </a:r>
          </a:p>
          <a:p>
            <a:r>
              <a:rPr lang="en-US" sz="1600" b="0" dirty="0">
                <a:solidFill>
                  <a:schemeClr val="tx1"/>
                </a:solidFill>
              </a:rPr>
              <a:t>College Name : SRM University of Science and Technology</a:t>
            </a:r>
          </a:p>
          <a:p>
            <a:r>
              <a:rPr lang="en-US" sz="1600" b="0" dirty="0">
                <a:solidFill>
                  <a:schemeClr val="tx1"/>
                </a:solidFill>
              </a:rPr>
              <a:t>Department Name, Branch</a:t>
            </a:r>
            <a:r>
              <a:rPr lang="en-US" b="0" dirty="0">
                <a:solidFill>
                  <a:schemeClr val="tx1"/>
                </a:solidFill>
              </a:rPr>
              <a:t>.: Data Science MTECH DATA SCIENCE</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a:t>Doctor Visits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11699-3E81-ACC5-7090-3EE4D4B68D7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12AD106-A45A-4E75-763E-A1DB92405738}"/>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21D85941-DA78-B101-BEF3-DBE39151415E}"/>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6FB59CBF-8E58-F24F-5330-A711AE4E78A1}"/>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D8568243-4C51-5511-82DA-1D811036CC6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C2C19A92-9E3F-E708-16EA-B57F1701E416}"/>
              </a:ext>
            </a:extLst>
          </p:cNvPr>
          <p:cNvSpPr txBox="1">
            <a:spLocks/>
          </p:cNvSpPr>
          <p:nvPr/>
        </p:nvSpPr>
        <p:spPr>
          <a:xfrm>
            <a:off x="422959" y="5737443"/>
            <a:ext cx="2981643" cy="830997"/>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Demo link:</a:t>
            </a:r>
          </a:p>
          <a:p>
            <a:r>
              <a:rPr lang="en-GB" dirty="0"/>
              <a:t>https://colab.research.google.com/drive/1eC_x6Irp9NjSH6e8qoM47YFwtpdiMYSc?usp=sharing</a:t>
            </a:r>
            <a:endParaRPr lang="en-IN" b="0" u="sng" dirty="0">
              <a:solidFill>
                <a:srgbClr val="0070C0"/>
              </a:solidFill>
            </a:endParaRPr>
          </a:p>
        </p:txBody>
      </p:sp>
      <p:sp>
        <p:nvSpPr>
          <p:cNvPr id="10" name="Text Placeholder 1">
            <a:extLst>
              <a:ext uri="{FF2B5EF4-FFF2-40B4-BE49-F238E27FC236}">
                <a16:creationId xmlns:a16="http://schemas.microsoft.com/office/drawing/2014/main" id="{0FB0A690-DE2D-4945-C8C8-42ABB82D24D2}"/>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3" name="Picture 2">
            <a:extLst>
              <a:ext uri="{FF2B5EF4-FFF2-40B4-BE49-F238E27FC236}">
                <a16:creationId xmlns:a16="http://schemas.microsoft.com/office/drawing/2014/main" id="{C30EF365-7EF6-7EAD-9020-99FD41316288}"/>
              </a:ext>
            </a:extLst>
          </p:cNvPr>
          <p:cNvPicPr>
            <a:picLocks noChangeAspect="1"/>
          </p:cNvPicPr>
          <p:nvPr/>
        </p:nvPicPr>
        <p:blipFill>
          <a:blip r:embed="rId3"/>
          <a:stretch>
            <a:fillRect/>
          </a:stretch>
        </p:blipFill>
        <p:spPr>
          <a:xfrm>
            <a:off x="514090" y="1313396"/>
            <a:ext cx="9297698" cy="3572374"/>
          </a:xfrm>
          <a:prstGeom prst="rect">
            <a:avLst/>
          </a:prstGeom>
        </p:spPr>
      </p:pic>
    </p:spTree>
    <p:extLst>
      <p:ext uri="{BB962C8B-B14F-4D97-AF65-F5344CB8AC3E}">
        <p14:creationId xmlns:p14="http://schemas.microsoft.com/office/powerpoint/2010/main" val="202499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BE92F-9F27-A41C-4318-369983E6ADE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D584169-5949-8D8F-9C0D-F12A376C08D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2D49A72-272A-CEFB-F33B-C1EFD3C1CF07}"/>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2323770E-66C7-D03E-A1AA-6F8190461A51}"/>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A350B0C7-9F93-538B-622A-8D29454DA310}"/>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2980A664-26A5-A0BB-1ECB-CD918A84DDDA}"/>
              </a:ext>
            </a:extLst>
          </p:cNvPr>
          <p:cNvSpPr txBox="1">
            <a:spLocks/>
          </p:cNvSpPr>
          <p:nvPr/>
        </p:nvSpPr>
        <p:spPr>
          <a:xfrm>
            <a:off x="422959" y="5737443"/>
            <a:ext cx="2981643" cy="830997"/>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Demo link:</a:t>
            </a:r>
          </a:p>
          <a:p>
            <a:r>
              <a:rPr lang="en-GB" dirty="0"/>
              <a:t>https://colab.research.google.com/drive/1eC_x6Irp9NjSH6e8qoM47YFwtpdiMYSc?usp=sharing</a:t>
            </a:r>
            <a:endParaRPr lang="en-IN" b="0" u="sng" dirty="0">
              <a:solidFill>
                <a:srgbClr val="0070C0"/>
              </a:solidFill>
            </a:endParaRPr>
          </a:p>
        </p:txBody>
      </p:sp>
      <p:sp>
        <p:nvSpPr>
          <p:cNvPr id="10" name="Text Placeholder 1">
            <a:extLst>
              <a:ext uri="{FF2B5EF4-FFF2-40B4-BE49-F238E27FC236}">
                <a16:creationId xmlns:a16="http://schemas.microsoft.com/office/drawing/2014/main" id="{DCFF676A-06FA-B9C2-50FD-60F7AA6E94DA}"/>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3" name="Picture 2">
            <a:extLst>
              <a:ext uri="{FF2B5EF4-FFF2-40B4-BE49-F238E27FC236}">
                <a16:creationId xmlns:a16="http://schemas.microsoft.com/office/drawing/2014/main" id="{A42310C8-E826-32D3-4164-071198C1F0DD}"/>
              </a:ext>
            </a:extLst>
          </p:cNvPr>
          <p:cNvPicPr>
            <a:picLocks noChangeAspect="1"/>
          </p:cNvPicPr>
          <p:nvPr/>
        </p:nvPicPr>
        <p:blipFill>
          <a:blip r:embed="rId3"/>
          <a:stretch>
            <a:fillRect/>
          </a:stretch>
        </p:blipFill>
        <p:spPr>
          <a:xfrm>
            <a:off x="675957" y="1275371"/>
            <a:ext cx="7216765" cy="3894157"/>
          </a:xfrm>
          <a:prstGeom prst="rect">
            <a:avLst/>
          </a:prstGeom>
        </p:spPr>
      </p:pic>
    </p:spTree>
    <p:extLst>
      <p:ext uri="{BB962C8B-B14F-4D97-AF65-F5344CB8AC3E}">
        <p14:creationId xmlns:p14="http://schemas.microsoft.com/office/powerpoint/2010/main" val="2379034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32A86-9793-55D5-8826-3E28176C938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45961AD-F9D8-1E6F-F8D4-09BBEA0B6C64}"/>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95ACDC90-F169-3F4D-CE72-D109DF291DE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5444A905-CB70-DEF0-2876-CC94526550F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0C0F9A06-8AC1-1C1F-EC28-97EA683CFD19}"/>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C5293AB5-559A-5E09-F813-FA1C97939A7D}"/>
              </a:ext>
            </a:extLst>
          </p:cNvPr>
          <p:cNvSpPr txBox="1">
            <a:spLocks/>
          </p:cNvSpPr>
          <p:nvPr/>
        </p:nvSpPr>
        <p:spPr>
          <a:xfrm>
            <a:off x="422959" y="5737443"/>
            <a:ext cx="2981643" cy="830997"/>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Demo link:</a:t>
            </a:r>
          </a:p>
          <a:p>
            <a:r>
              <a:rPr lang="en-GB" dirty="0"/>
              <a:t>https://colab.research.google.com/drive/1eC_x6Irp9NjSH6e8qoM47YFwtpdiMYSc?usp=sharing</a:t>
            </a:r>
            <a:endParaRPr lang="en-IN" b="0" u="sng" dirty="0">
              <a:solidFill>
                <a:srgbClr val="0070C0"/>
              </a:solidFill>
            </a:endParaRPr>
          </a:p>
        </p:txBody>
      </p:sp>
      <p:sp>
        <p:nvSpPr>
          <p:cNvPr id="10" name="Text Placeholder 1">
            <a:extLst>
              <a:ext uri="{FF2B5EF4-FFF2-40B4-BE49-F238E27FC236}">
                <a16:creationId xmlns:a16="http://schemas.microsoft.com/office/drawing/2014/main" id="{1200BDA8-E56D-DB4B-B607-C52E02561503}"/>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3" name="Picture 2">
            <a:extLst>
              <a:ext uri="{FF2B5EF4-FFF2-40B4-BE49-F238E27FC236}">
                <a16:creationId xmlns:a16="http://schemas.microsoft.com/office/drawing/2014/main" id="{2D17293A-AC36-0DEA-4143-829C0692560C}"/>
              </a:ext>
            </a:extLst>
          </p:cNvPr>
          <p:cNvPicPr>
            <a:picLocks noChangeAspect="1"/>
          </p:cNvPicPr>
          <p:nvPr/>
        </p:nvPicPr>
        <p:blipFill>
          <a:blip r:embed="rId3"/>
          <a:stretch>
            <a:fillRect/>
          </a:stretch>
        </p:blipFill>
        <p:spPr>
          <a:xfrm>
            <a:off x="320982" y="1058243"/>
            <a:ext cx="7132938" cy="4442709"/>
          </a:xfrm>
          <a:prstGeom prst="rect">
            <a:avLst/>
          </a:prstGeom>
        </p:spPr>
      </p:pic>
    </p:spTree>
    <p:extLst>
      <p:ext uri="{BB962C8B-B14F-4D97-AF65-F5344CB8AC3E}">
        <p14:creationId xmlns:p14="http://schemas.microsoft.com/office/powerpoint/2010/main" val="371418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4486973" y="2497610"/>
            <a:ext cx="3463109" cy="994518"/>
          </a:xfrm>
        </p:spPr>
        <p:txBody>
          <a:bodyPr>
            <a:normAutofit/>
          </a:bodyPr>
          <a:lstStyle/>
          <a:p>
            <a:r>
              <a:rPr lang="en-IN" dirty="0"/>
              <a:t>DEERAJ NATARAJAN</a:t>
            </a: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Autofit/>
          </a:bodyPr>
          <a:lstStyle/>
          <a:p>
            <a:pPr>
              <a:lnSpc>
                <a:spcPct val="150000"/>
              </a:lnSpc>
            </a:pPr>
            <a:r>
              <a:rPr lang="en-US" dirty="0">
                <a:latin typeface="Times New Roman" panose="02020603050405020304" pitchFamily="18" charset="0"/>
                <a:cs typeface="Times New Roman" panose="02020603050405020304" pitchFamily="18" charset="0"/>
              </a:rPr>
              <a:t>The healthcare sector faces challenges in understanding patient visit patterns, demographics, and health conditions. Analyzing data on doctor visits can reveal insights into patient behavior, healthcare accessibility, and the impact of socio-economic factors on health outcomes. This project aims to leverage data analytics to identify trends and correlations in doctor visits, ultimately improving healthcare delivery and resource allocation.</a:t>
            </a:r>
            <a:endParaRPr lang="en-I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r>
              <a:rPr lang="en-US" sz="2700" b="0" dirty="0">
                <a:latin typeface="Times New Roman" panose="02020603050405020304" pitchFamily="18" charset="0"/>
                <a:cs typeface="Times New Roman" panose="02020603050405020304" pitchFamily="18" charset="0"/>
              </a:rPr>
              <a:t>This project involves analyzing a dataset of doctor visits to uncover patterns related to patient demographics, health conditions, and visit frequency. By employing statistical analysis and visualization techniques, we aim to provide actionable insights that can inform healthcare providers and policymakers. The analysis will focus on various factors such as age, gender, income, and chronic illnesses, enabling a comprehensive understanding of patient needs and healthcare utilization.</a:t>
            </a:r>
            <a:endParaRPr lang="en-IN" sz="2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algn="just">
              <a:lnSpc>
                <a:spcPct val="150000"/>
              </a:lnSpc>
            </a:pPr>
            <a:r>
              <a:rPr lang="en-US" dirty="0">
                <a:latin typeface="Times New Roman" panose="02020603050405020304" pitchFamily="18" charset="0"/>
                <a:cs typeface="Times New Roman" panose="02020603050405020304" pitchFamily="18" charset="0"/>
              </a:rPr>
              <a:t>The end users of this project include healthcare providers, policymakers, and researchers. Healthcare providers can utilize the insights to enhance patient care and optimize resource allocation. Policymakers can leverage the findings to inform health policies and improve healthcare access. Researchers can use the data to explore further studies on health trends and socio-economic impacts on healthcare. Ultimately, the analysis aims to benefit the entire healthcare ecosystem.</a:t>
            </a:r>
            <a:endParaRPr lang="en-IN"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48000"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normAutofit/>
          </a:bodyPr>
          <a:lstStyle/>
          <a:p>
            <a:pPr lvl="1">
              <a:lnSpc>
                <a:spcPct val="150000"/>
              </a:lnSpc>
            </a:pPr>
            <a:r>
              <a:rPr lang="en-US" sz="2400" dirty="0">
                <a:latin typeface="Times New Roman" panose="02020603050405020304" pitchFamily="18" charset="0"/>
                <a:cs typeface="Times New Roman" panose="02020603050405020304" pitchFamily="18" charset="0"/>
              </a:rPr>
              <a:t>The project employs various technologies, including Python for data analysis and manipulation, utilizing libraries such as Pandas and NumPy. Data visualization is achieved through Matplotlib and Seaborn, enabling clear representation of findings. Additionally,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Notebooks are used for interactive analysis and documentation. The project may also incorporate machine learning techniques for predictive analytics, enhancing the depth of insights derived from the dataset.</a:t>
            </a:r>
            <a:endParaRPr lang="en-IN" sz="2400" dirty="0">
              <a:latin typeface="Times New Roman" panose="02020603050405020304" pitchFamily="18" charset="0"/>
              <a:cs typeface="Times New Roman" panose="02020603050405020304" pitchFamily="18" charset="0"/>
            </a:endParaRP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Demo link:</a:t>
            </a:r>
          </a:p>
          <a:p>
            <a:r>
              <a:rPr lang="en-GB" dirty="0"/>
              <a:t>https://colab.research.google.com/drive/1eC_x6Irp9NjSH6e8qoM47YFwtpdiMYSc?usp=sharing</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6" name="Picture 5">
            <a:extLst>
              <a:ext uri="{FF2B5EF4-FFF2-40B4-BE49-F238E27FC236}">
                <a16:creationId xmlns:a16="http://schemas.microsoft.com/office/drawing/2014/main" id="{8C694F74-C5E1-17A5-12B8-8C57B936D19C}"/>
              </a:ext>
            </a:extLst>
          </p:cNvPr>
          <p:cNvPicPr>
            <a:picLocks noChangeAspect="1"/>
          </p:cNvPicPr>
          <p:nvPr/>
        </p:nvPicPr>
        <p:blipFill>
          <a:blip r:embed="rId3"/>
          <a:stretch>
            <a:fillRect/>
          </a:stretch>
        </p:blipFill>
        <p:spPr>
          <a:xfrm>
            <a:off x="174596" y="1431693"/>
            <a:ext cx="9815411" cy="430575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37BEF-4744-2554-08E0-79DB7DF7583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20B41FC-7C56-7E9F-DEE7-5B0DF15BA90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ECF25781-706D-3403-B0FC-92F456884D9F}"/>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609EFBE7-0FF2-7CC8-7782-95F94E4F5CCD}"/>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F78BE0FE-F3B0-9C94-6F09-9264B7365875}"/>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AEF24487-9603-FF5F-3A3D-EC981333C107}"/>
              </a:ext>
            </a:extLst>
          </p:cNvPr>
          <p:cNvSpPr txBox="1">
            <a:spLocks/>
          </p:cNvSpPr>
          <p:nvPr/>
        </p:nvSpPr>
        <p:spPr>
          <a:xfrm>
            <a:off x="422959" y="5737443"/>
            <a:ext cx="2981643" cy="830997"/>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Demo link:</a:t>
            </a:r>
          </a:p>
          <a:p>
            <a:r>
              <a:rPr lang="en-GB" dirty="0"/>
              <a:t>https://colab.research.google.com/drive/1eC_x6Irp9NjSH6e8qoM47YFwtpdiMYSc?usp=sharing</a:t>
            </a:r>
            <a:endParaRPr lang="en-IN" b="0" u="sng" dirty="0">
              <a:solidFill>
                <a:srgbClr val="0070C0"/>
              </a:solidFill>
            </a:endParaRPr>
          </a:p>
        </p:txBody>
      </p:sp>
      <p:sp>
        <p:nvSpPr>
          <p:cNvPr id="10" name="Text Placeholder 1">
            <a:extLst>
              <a:ext uri="{FF2B5EF4-FFF2-40B4-BE49-F238E27FC236}">
                <a16:creationId xmlns:a16="http://schemas.microsoft.com/office/drawing/2014/main" id="{3874F4C2-36C5-D334-8E40-4D80B6061B7E}"/>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3" name="Picture 2">
            <a:extLst>
              <a:ext uri="{FF2B5EF4-FFF2-40B4-BE49-F238E27FC236}">
                <a16:creationId xmlns:a16="http://schemas.microsoft.com/office/drawing/2014/main" id="{79D65871-8865-1BBD-044A-9F97770E4714}"/>
              </a:ext>
            </a:extLst>
          </p:cNvPr>
          <p:cNvPicPr>
            <a:picLocks noChangeAspect="1"/>
          </p:cNvPicPr>
          <p:nvPr/>
        </p:nvPicPr>
        <p:blipFill>
          <a:blip r:embed="rId3"/>
          <a:stretch>
            <a:fillRect/>
          </a:stretch>
        </p:blipFill>
        <p:spPr>
          <a:xfrm>
            <a:off x="422959" y="1173608"/>
            <a:ext cx="8820695" cy="4409021"/>
          </a:xfrm>
          <a:prstGeom prst="rect">
            <a:avLst/>
          </a:prstGeom>
        </p:spPr>
      </p:pic>
    </p:spTree>
    <p:extLst>
      <p:ext uri="{BB962C8B-B14F-4D97-AF65-F5344CB8AC3E}">
        <p14:creationId xmlns:p14="http://schemas.microsoft.com/office/powerpoint/2010/main" val="3840673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AF953-0C72-DF92-4173-149114F1E47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8CC495F-9791-0DAF-6807-856BC8E0EF57}"/>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81013799-BDEB-DF4F-9762-A6B0567669B6}"/>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52B69D44-EC9F-ADC7-5860-EDD7808DDDAA}"/>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6D7B2FDA-C700-C2D3-67E4-71F4FA326FFB}"/>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D6F4D448-B148-DEE0-E8CF-66538653A9D5}"/>
              </a:ext>
            </a:extLst>
          </p:cNvPr>
          <p:cNvSpPr txBox="1">
            <a:spLocks/>
          </p:cNvSpPr>
          <p:nvPr/>
        </p:nvSpPr>
        <p:spPr>
          <a:xfrm>
            <a:off x="422959" y="5737443"/>
            <a:ext cx="2981643" cy="830997"/>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Demo link:</a:t>
            </a:r>
          </a:p>
          <a:p>
            <a:r>
              <a:rPr lang="en-GB" dirty="0"/>
              <a:t>https://colab.research.google.com/drive/1eC_x6Irp9NjSH6e8qoM47YFwtpdiMYSc?usp=sharing</a:t>
            </a:r>
            <a:endParaRPr lang="en-IN" b="0" u="sng" dirty="0">
              <a:solidFill>
                <a:srgbClr val="0070C0"/>
              </a:solidFill>
            </a:endParaRPr>
          </a:p>
        </p:txBody>
      </p:sp>
      <p:sp>
        <p:nvSpPr>
          <p:cNvPr id="10" name="Text Placeholder 1">
            <a:extLst>
              <a:ext uri="{FF2B5EF4-FFF2-40B4-BE49-F238E27FC236}">
                <a16:creationId xmlns:a16="http://schemas.microsoft.com/office/drawing/2014/main" id="{F4AFB057-499C-51FC-0AB7-538400B20DF6}"/>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11" name="Picture 10">
            <a:extLst>
              <a:ext uri="{FF2B5EF4-FFF2-40B4-BE49-F238E27FC236}">
                <a16:creationId xmlns:a16="http://schemas.microsoft.com/office/drawing/2014/main" id="{BCA727E3-D68F-413E-23DE-D9FDF0E79F54}"/>
              </a:ext>
            </a:extLst>
          </p:cNvPr>
          <p:cNvPicPr>
            <a:picLocks noChangeAspect="1"/>
          </p:cNvPicPr>
          <p:nvPr/>
        </p:nvPicPr>
        <p:blipFill>
          <a:blip r:embed="rId3"/>
          <a:stretch>
            <a:fillRect/>
          </a:stretch>
        </p:blipFill>
        <p:spPr>
          <a:xfrm>
            <a:off x="645863" y="1116129"/>
            <a:ext cx="9365884" cy="4625741"/>
          </a:xfrm>
          <a:prstGeom prst="rect">
            <a:avLst/>
          </a:prstGeom>
        </p:spPr>
      </p:pic>
    </p:spTree>
    <p:extLst>
      <p:ext uri="{BB962C8B-B14F-4D97-AF65-F5344CB8AC3E}">
        <p14:creationId xmlns:p14="http://schemas.microsoft.com/office/powerpoint/2010/main" val="160747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F716C-7601-F897-1B77-408775D4E04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18499C3-118E-0690-DD6C-7A232E99386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FFDCB318-1FDB-BEC4-8553-4C29E835ED26}"/>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5D445C42-61AC-2440-AD3D-D8F88138EE96}"/>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22E36940-2296-14CE-C614-F0A442CE0ABE}"/>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D822B443-B119-6E42-15BB-B4C6299DA886}"/>
              </a:ext>
            </a:extLst>
          </p:cNvPr>
          <p:cNvSpPr txBox="1">
            <a:spLocks/>
          </p:cNvSpPr>
          <p:nvPr/>
        </p:nvSpPr>
        <p:spPr>
          <a:xfrm>
            <a:off x="422959" y="5737443"/>
            <a:ext cx="2981643" cy="830997"/>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Demo link:</a:t>
            </a:r>
          </a:p>
          <a:p>
            <a:r>
              <a:rPr lang="en-GB" dirty="0"/>
              <a:t>https://colab.research.google.com/drive/1eC_x6Irp9NjSH6e8qoM47YFwtpdiMYSc?usp=sharing</a:t>
            </a:r>
            <a:endParaRPr lang="en-IN" b="0" u="sng" dirty="0">
              <a:solidFill>
                <a:srgbClr val="0070C0"/>
              </a:solidFill>
            </a:endParaRPr>
          </a:p>
        </p:txBody>
      </p:sp>
      <p:sp>
        <p:nvSpPr>
          <p:cNvPr id="10" name="Text Placeholder 1">
            <a:extLst>
              <a:ext uri="{FF2B5EF4-FFF2-40B4-BE49-F238E27FC236}">
                <a16:creationId xmlns:a16="http://schemas.microsoft.com/office/drawing/2014/main" id="{7FEFC81C-CF78-C7BF-29E8-6ADDEBD54653}"/>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3" name="Picture 2">
            <a:extLst>
              <a:ext uri="{FF2B5EF4-FFF2-40B4-BE49-F238E27FC236}">
                <a16:creationId xmlns:a16="http://schemas.microsoft.com/office/drawing/2014/main" id="{C185B67F-2D99-D73B-92F7-461FDEDA072A}"/>
              </a:ext>
            </a:extLst>
          </p:cNvPr>
          <p:cNvPicPr>
            <a:picLocks noChangeAspect="1"/>
          </p:cNvPicPr>
          <p:nvPr/>
        </p:nvPicPr>
        <p:blipFill>
          <a:blip r:embed="rId3"/>
          <a:stretch>
            <a:fillRect/>
          </a:stretch>
        </p:blipFill>
        <p:spPr>
          <a:xfrm>
            <a:off x="146373" y="1110343"/>
            <a:ext cx="9277545" cy="4627100"/>
          </a:xfrm>
          <a:prstGeom prst="rect">
            <a:avLst/>
          </a:prstGeom>
        </p:spPr>
      </p:pic>
    </p:spTree>
    <p:extLst>
      <p:ext uri="{BB962C8B-B14F-4D97-AF65-F5344CB8AC3E}">
        <p14:creationId xmlns:p14="http://schemas.microsoft.com/office/powerpoint/2010/main" val="122824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587</TotalTime>
  <Words>564</Words>
  <Application>Microsoft Office PowerPoint</Application>
  <PresentationFormat>Widescreen</PresentationFormat>
  <Paragraphs>45</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Times New Roman</vt:lpstr>
      <vt:lpstr>Trebuchet MS</vt:lpstr>
      <vt:lpstr>Wingdings</vt:lpstr>
      <vt:lpstr>Wingdings 3</vt:lpstr>
      <vt:lpstr>Facet</vt:lpstr>
      <vt:lpstr>Doctor Visits Analysis</vt:lpstr>
      <vt:lpstr>PROBLEM  STATEMENT</vt:lpstr>
      <vt:lpstr>Project Description  This project involves analyzing a dataset of doctor visits to uncover patterns related to patient demographics, health conditions, and visit frequency. By employing statistical analysis and visualization techniques, we aim to provide actionable insights that can inform healthcare providers and policymakers. The analysis will focus on various factors such as age, gender, income, and chronic illnesses, enabling a comprehensive understanding of patient needs and healthcare utilization.</vt:lpstr>
      <vt:lpstr>WHO ARE THE END USERS?</vt:lpstr>
      <vt:lpstr>Technology Used</vt:lpstr>
      <vt:lpstr>RESULTS </vt:lpstr>
      <vt:lpstr>RESULTS </vt:lpstr>
      <vt:lpstr>RESULTS </vt:lpstr>
      <vt:lpstr>RESULTS </vt:lpstr>
      <vt:lpstr>RESULTS </vt:lpstr>
      <vt:lpstr>RESULTS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Deeraj Natarajan</cp:lastModifiedBy>
  <cp:revision>76</cp:revision>
  <dcterms:created xsi:type="dcterms:W3CDTF">2021-07-11T13:13:15Z</dcterms:created>
  <dcterms:modified xsi:type="dcterms:W3CDTF">2024-11-05T07:39:48Z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