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63" r:id="rId2"/>
    <p:sldId id="256" r:id="rId3"/>
    <p:sldId id="257" r:id="rId4"/>
    <p:sldId id="258" r:id="rId5"/>
    <p:sldId id="259" r:id="rId6"/>
    <p:sldId id="260" r:id="rId7"/>
    <p:sldId id="261" r:id="rId8"/>
    <p:sldId id="264"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887053-4FDC-462C-92B4-902E2A7977ED}">
          <p14:sldIdLst>
            <p14:sldId id="263"/>
            <p14:sldId id="256"/>
            <p14:sldId id="257"/>
          </p14:sldIdLst>
        </p14:section>
        <p14:section name="Untitled Section" id="{EBD1E864-3ED5-4498-93FF-BADB865EA6F1}">
          <p14:sldIdLst>
            <p14:sldId id="258"/>
            <p14:sldId id="259"/>
            <p14:sldId id="260"/>
            <p14:sldId id="261"/>
            <p14:sldId id="264"/>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L S HAREENDRAN" userId="4ff51d36b1cdafff" providerId="LiveId" clId="{345C78AF-6AD3-4AB3-87B6-950DA183E29A}"/>
    <pc:docChg chg="undo custSel addSld delSld modSld sldOrd modMainMaster modSection">
      <pc:chgData name="AMAL S HAREENDRAN" userId="4ff51d36b1cdafff" providerId="LiveId" clId="{345C78AF-6AD3-4AB3-87B6-950DA183E29A}" dt="2024-07-11T23:58:05.797" v="269" actId="20577"/>
      <pc:docMkLst>
        <pc:docMk/>
      </pc:docMkLst>
      <pc:sldChg chg="addSp delSp modSp mod setBg">
        <pc:chgData name="AMAL S HAREENDRAN" userId="4ff51d36b1cdafff" providerId="LiveId" clId="{345C78AF-6AD3-4AB3-87B6-950DA183E29A}" dt="2024-07-11T23:58:05.797" v="269" actId="20577"/>
        <pc:sldMkLst>
          <pc:docMk/>
          <pc:sldMk cId="2248644052" sldId="256"/>
        </pc:sldMkLst>
        <pc:spChg chg="mod">
          <ac:chgData name="AMAL S HAREENDRAN" userId="4ff51d36b1cdafff" providerId="LiveId" clId="{345C78AF-6AD3-4AB3-87B6-950DA183E29A}" dt="2024-07-05T17:17:11.510" v="248" actId="14100"/>
          <ac:spMkLst>
            <pc:docMk/>
            <pc:sldMk cId="2248644052" sldId="256"/>
            <ac:spMk id="2" creationId="{DD782D3F-9A6E-4095-9DFA-F8114DD08FF7}"/>
          </ac:spMkLst>
        </pc:spChg>
        <pc:spChg chg="mod">
          <ac:chgData name="AMAL S HAREENDRAN" userId="4ff51d36b1cdafff" providerId="LiveId" clId="{345C78AF-6AD3-4AB3-87B6-950DA183E29A}" dt="2024-07-11T23:58:05.797" v="269" actId="20577"/>
          <ac:spMkLst>
            <pc:docMk/>
            <pc:sldMk cId="2248644052" sldId="256"/>
            <ac:spMk id="3" creationId="{E3864180-4504-40CF-9499-0DA20CB9EF87}"/>
          </ac:spMkLst>
        </pc:spChg>
        <pc:picChg chg="del mod">
          <ac:chgData name="AMAL S HAREENDRAN" userId="4ff51d36b1cdafff" providerId="LiveId" clId="{345C78AF-6AD3-4AB3-87B6-950DA183E29A}" dt="2024-07-05T17:10:00.782" v="217" actId="478"/>
          <ac:picMkLst>
            <pc:docMk/>
            <pc:sldMk cId="2248644052" sldId="256"/>
            <ac:picMk id="5" creationId="{6A226B9F-8DA9-4AC3-AA9C-3A5CDDE7F8F5}"/>
          </ac:picMkLst>
        </pc:picChg>
        <pc:picChg chg="add mod">
          <ac:chgData name="AMAL S HAREENDRAN" userId="4ff51d36b1cdafff" providerId="LiveId" clId="{345C78AF-6AD3-4AB3-87B6-950DA183E29A}" dt="2024-07-05T17:17:08.369" v="247" actId="14100"/>
          <ac:picMkLst>
            <pc:docMk/>
            <pc:sldMk cId="2248644052" sldId="256"/>
            <ac:picMk id="6" creationId="{0D6CFCBE-F6C6-46C0-991B-DC8196F85503}"/>
          </ac:picMkLst>
        </pc:picChg>
      </pc:sldChg>
      <pc:sldChg chg="modSp mod">
        <pc:chgData name="AMAL S HAREENDRAN" userId="4ff51d36b1cdafff" providerId="LiveId" clId="{345C78AF-6AD3-4AB3-87B6-950DA183E29A}" dt="2024-07-05T17:16:17.562" v="236" actId="27636"/>
        <pc:sldMkLst>
          <pc:docMk/>
          <pc:sldMk cId="2253791096" sldId="257"/>
        </pc:sldMkLst>
        <pc:spChg chg="mod">
          <ac:chgData name="AMAL S HAREENDRAN" userId="4ff51d36b1cdafff" providerId="LiveId" clId="{345C78AF-6AD3-4AB3-87B6-950DA183E29A}" dt="2024-07-05T17:16:17.562" v="236" actId="27636"/>
          <ac:spMkLst>
            <pc:docMk/>
            <pc:sldMk cId="2253791096" sldId="257"/>
            <ac:spMk id="2" creationId="{2BD0FDB6-B213-45FB-8AAE-2E56A21BB07D}"/>
          </ac:spMkLst>
        </pc:spChg>
        <pc:spChg chg="mod">
          <ac:chgData name="AMAL S HAREENDRAN" userId="4ff51d36b1cdafff" providerId="LiveId" clId="{345C78AF-6AD3-4AB3-87B6-950DA183E29A}" dt="2024-07-05T17:07:47.238" v="209" actId="207"/>
          <ac:spMkLst>
            <pc:docMk/>
            <pc:sldMk cId="2253791096" sldId="257"/>
            <ac:spMk id="3" creationId="{5797FA2C-55F0-4D11-9E20-D310D0F2E52F}"/>
          </ac:spMkLst>
        </pc:spChg>
      </pc:sldChg>
      <pc:sldChg chg="addSp delSp modSp mod">
        <pc:chgData name="AMAL S HAREENDRAN" userId="4ff51d36b1cdafff" providerId="LiveId" clId="{345C78AF-6AD3-4AB3-87B6-950DA183E29A}" dt="2024-07-05T17:01:19.771" v="170" actId="21"/>
        <pc:sldMkLst>
          <pc:docMk/>
          <pc:sldMk cId="814926719" sldId="258"/>
        </pc:sldMkLst>
        <pc:spChg chg="mod">
          <ac:chgData name="AMAL S HAREENDRAN" userId="4ff51d36b1cdafff" providerId="LiveId" clId="{345C78AF-6AD3-4AB3-87B6-950DA183E29A}" dt="2024-07-05T16:57:43.746" v="156" actId="313"/>
          <ac:spMkLst>
            <pc:docMk/>
            <pc:sldMk cId="814926719" sldId="258"/>
            <ac:spMk id="3" creationId="{76DD8392-B6E8-4F3A-A7A4-0B00FE2D9EFF}"/>
          </ac:spMkLst>
        </pc:spChg>
        <pc:spChg chg="mod">
          <ac:chgData name="AMAL S HAREENDRAN" userId="4ff51d36b1cdafff" providerId="LiveId" clId="{345C78AF-6AD3-4AB3-87B6-950DA183E29A}" dt="2024-07-05T16:57:48.533" v="157" actId="313"/>
          <ac:spMkLst>
            <pc:docMk/>
            <pc:sldMk cId="814926719" sldId="258"/>
            <ac:spMk id="4" creationId="{5EDBAD42-9116-4457-9221-619064B53831}"/>
          </ac:spMkLst>
        </pc:spChg>
        <pc:spChg chg="mod">
          <ac:chgData name="AMAL S HAREENDRAN" userId="4ff51d36b1cdafff" providerId="LiveId" clId="{345C78AF-6AD3-4AB3-87B6-950DA183E29A}" dt="2024-07-05T16:57:56.603" v="158" actId="313"/>
          <ac:spMkLst>
            <pc:docMk/>
            <pc:sldMk cId="814926719" sldId="258"/>
            <ac:spMk id="6" creationId="{9B3569FF-10BB-45FC-BB6D-C66328D655C2}"/>
          </ac:spMkLst>
        </pc:spChg>
        <pc:spChg chg="add del mod">
          <ac:chgData name="AMAL S HAREENDRAN" userId="4ff51d36b1cdafff" providerId="LiveId" clId="{345C78AF-6AD3-4AB3-87B6-950DA183E29A}" dt="2024-07-05T17:01:19.771" v="170" actId="21"/>
          <ac:spMkLst>
            <pc:docMk/>
            <pc:sldMk cId="814926719" sldId="258"/>
            <ac:spMk id="7" creationId="{EB0979DC-672C-4AB7-98D3-18C52CAAD935}"/>
          </ac:spMkLst>
        </pc:spChg>
        <pc:spChg chg="mod">
          <ac:chgData name="AMAL S HAREENDRAN" userId="4ff51d36b1cdafff" providerId="LiveId" clId="{345C78AF-6AD3-4AB3-87B6-950DA183E29A}" dt="2024-07-05T16:58:15.774" v="161" actId="14100"/>
          <ac:spMkLst>
            <pc:docMk/>
            <pc:sldMk cId="814926719" sldId="258"/>
            <ac:spMk id="8" creationId="{51735547-639C-4360-81AC-5915C4BF9530}"/>
          </ac:spMkLst>
        </pc:spChg>
        <pc:picChg chg="add del mod">
          <ac:chgData name="AMAL S HAREENDRAN" userId="4ff51d36b1cdafff" providerId="LiveId" clId="{345C78AF-6AD3-4AB3-87B6-950DA183E29A}" dt="2024-07-05T17:01:19.771" v="170" actId="21"/>
          <ac:picMkLst>
            <pc:docMk/>
            <pc:sldMk cId="814926719" sldId="258"/>
            <ac:picMk id="5" creationId="{56340F69-4585-48A1-B685-29B5866F136E}"/>
          </ac:picMkLst>
        </pc:picChg>
      </pc:sldChg>
      <pc:sldChg chg="modSp mod">
        <pc:chgData name="AMAL S HAREENDRAN" userId="4ff51d36b1cdafff" providerId="LiveId" clId="{345C78AF-6AD3-4AB3-87B6-950DA183E29A}" dt="2024-07-05T16:58:23.894" v="162" actId="313"/>
        <pc:sldMkLst>
          <pc:docMk/>
          <pc:sldMk cId="3656403446" sldId="259"/>
        </pc:sldMkLst>
        <pc:spChg chg="mod">
          <ac:chgData name="AMAL S HAREENDRAN" userId="4ff51d36b1cdafff" providerId="LiveId" clId="{345C78AF-6AD3-4AB3-87B6-950DA183E29A}" dt="2024-07-05T16:58:23.894" v="162" actId="313"/>
          <ac:spMkLst>
            <pc:docMk/>
            <pc:sldMk cId="3656403446" sldId="259"/>
            <ac:spMk id="3" creationId="{F9B2C4AD-1A1C-4903-B519-9454DB6448C8}"/>
          </ac:spMkLst>
        </pc:spChg>
      </pc:sldChg>
      <pc:sldChg chg="modSp mod">
        <pc:chgData name="AMAL S HAREENDRAN" userId="4ff51d36b1cdafff" providerId="LiveId" clId="{345C78AF-6AD3-4AB3-87B6-950DA183E29A}" dt="2024-07-05T17:09:29.927" v="214" actId="207"/>
        <pc:sldMkLst>
          <pc:docMk/>
          <pc:sldMk cId="3801500602" sldId="260"/>
        </pc:sldMkLst>
        <pc:spChg chg="mod">
          <ac:chgData name="AMAL S HAREENDRAN" userId="4ff51d36b1cdafff" providerId="LiveId" clId="{345C78AF-6AD3-4AB3-87B6-950DA183E29A}" dt="2024-07-05T17:09:29.927" v="214" actId="207"/>
          <ac:spMkLst>
            <pc:docMk/>
            <pc:sldMk cId="3801500602" sldId="260"/>
            <ac:spMk id="3" creationId="{E1DDAF89-E55D-483C-BD5A-63FF8E272DDC}"/>
          </ac:spMkLst>
        </pc:spChg>
      </pc:sldChg>
      <pc:sldChg chg="addSp modSp new mod">
        <pc:chgData name="AMAL S HAREENDRAN" userId="4ff51d36b1cdafff" providerId="LiveId" clId="{345C78AF-6AD3-4AB3-87B6-950DA183E29A}" dt="2024-07-05T16:58:37.965" v="163" actId="313"/>
        <pc:sldMkLst>
          <pc:docMk/>
          <pc:sldMk cId="3898490609" sldId="261"/>
        </pc:sldMkLst>
        <pc:spChg chg="add mod">
          <ac:chgData name="AMAL S HAREENDRAN" userId="4ff51d36b1cdafff" providerId="LiveId" clId="{345C78AF-6AD3-4AB3-87B6-950DA183E29A}" dt="2024-07-05T16:58:37.965" v="163" actId="313"/>
          <ac:spMkLst>
            <pc:docMk/>
            <pc:sldMk cId="3898490609" sldId="261"/>
            <ac:spMk id="3" creationId="{F2FB6024-0FDB-4EBE-9B54-3E5D62088757}"/>
          </ac:spMkLst>
        </pc:spChg>
      </pc:sldChg>
      <pc:sldChg chg="new del">
        <pc:chgData name="AMAL S HAREENDRAN" userId="4ff51d36b1cdafff" providerId="LiveId" clId="{345C78AF-6AD3-4AB3-87B6-950DA183E29A}" dt="2024-07-05T16:52:53.678" v="85" actId="2696"/>
        <pc:sldMkLst>
          <pc:docMk/>
          <pc:sldMk cId="2828252432" sldId="262"/>
        </pc:sldMkLst>
      </pc:sldChg>
      <pc:sldChg chg="addSp delSp modSp new mod">
        <pc:chgData name="AMAL S HAREENDRAN" userId="4ff51d36b1cdafff" providerId="LiveId" clId="{345C78AF-6AD3-4AB3-87B6-950DA183E29A}" dt="2024-07-05T17:22:11.852" v="265" actId="931"/>
        <pc:sldMkLst>
          <pc:docMk/>
          <pc:sldMk cId="4271075778" sldId="262"/>
        </pc:sldMkLst>
        <pc:spChg chg="add del mod">
          <ac:chgData name="AMAL S HAREENDRAN" userId="4ff51d36b1cdafff" providerId="LiveId" clId="{345C78AF-6AD3-4AB3-87B6-950DA183E29A}" dt="2024-07-05T17:21:29.905" v="262" actId="478"/>
          <ac:spMkLst>
            <pc:docMk/>
            <pc:sldMk cId="4271075778" sldId="262"/>
            <ac:spMk id="3" creationId="{78C7B70A-AFD9-4F4F-8633-B6B21CDDCB23}"/>
          </ac:spMkLst>
        </pc:spChg>
        <pc:picChg chg="add del mod">
          <ac:chgData name="AMAL S HAREENDRAN" userId="4ff51d36b1cdafff" providerId="LiveId" clId="{345C78AF-6AD3-4AB3-87B6-950DA183E29A}" dt="2024-07-05T17:18:31.318" v="250" actId="478"/>
          <ac:picMkLst>
            <pc:docMk/>
            <pc:sldMk cId="4271075778" sldId="262"/>
            <ac:picMk id="5" creationId="{350749EA-0F42-4DE9-A754-78BF36B0BDC1}"/>
          </ac:picMkLst>
        </pc:picChg>
        <pc:picChg chg="add del mod">
          <ac:chgData name="AMAL S HAREENDRAN" userId="4ff51d36b1cdafff" providerId="LiveId" clId="{345C78AF-6AD3-4AB3-87B6-950DA183E29A}" dt="2024-07-05T17:22:03.494" v="264" actId="478"/>
          <ac:picMkLst>
            <pc:docMk/>
            <pc:sldMk cId="4271075778" sldId="262"/>
            <ac:picMk id="7" creationId="{0452E19A-4A06-44E3-AA26-A6BF7B15A6B0}"/>
          </ac:picMkLst>
        </pc:picChg>
        <pc:picChg chg="add mod">
          <ac:chgData name="AMAL S HAREENDRAN" userId="4ff51d36b1cdafff" providerId="LiveId" clId="{345C78AF-6AD3-4AB3-87B6-950DA183E29A}" dt="2024-07-05T17:22:11.852" v="265" actId="931"/>
          <ac:picMkLst>
            <pc:docMk/>
            <pc:sldMk cId="4271075778" sldId="262"/>
            <ac:picMk id="9" creationId="{4FB5E2CD-E0A0-4CC9-91A8-85513D30B546}"/>
          </ac:picMkLst>
        </pc:picChg>
      </pc:sldChg>
      <pc:sldChg chg="addSp delSp modSp new mod ord">
        <pc:chgData name="AMAL S HAREENDRAN" userId="4ff51d36b1cdafff" providerId="LiveId" clId="{345C78AF-6AD3-4AB3-87B6-950DA183E29A}" dt="2024-07-05T17:22:52.062" v="266"/>
        <pc:sldMkLst>
          <pc:docMk/>
          <pc:sldMk cId="4241266405" sldId="263"/>
        </pc:sldMkLst>
        <pc:spChg chg="add del mod">
          <ac:chgData name="AMAL S HAREENDRAN" userId="4ff51d36b1cdafff" providerId="LiveId" clId="{345C78AF-6AD3-4AB3-87B6-950DA183E29A}" dt="2024-07-05T17:12:25.430" v="219" actId="478"/>
          <ac:spMkLst>
            <pc:docMk/>
            <pc:sldMk cId="4241266405" sldId="263"/>
            <ac:spMk id="3" creationId="{F59F7E29-47EC-493B-9296-9D9E0F5F94B8}"/>
          </ac:spMkLst>
        </pc:spChg>
        <pc:spChg chg="add del mod">
          <ac:chgData name="AMAL S HAREENDRAN" userId="4ff51d36b1cdafff" providerId="LiveId" clId="{345C78AF-6AD3-4AB3-87B6-950DA183E29A}" dt="2024-07-05T17:02:16.602" v="179"/>
          <ac:spMkLst>
            <pc:docMk/>
            <pc:sldMk cId="4241266405" sldId="263"/>
            <ac:spMk id="4" creationId="{6E47DBA9-4245-4ED0-BB3B-778FB9F2B985}"/>
          </ac:spMkLst>
        </pc:spChg>
        <pc:spChg chg="add del mod">
          <ac:chgData name="AMAL S HAREENDRAN" userId="4ff51d36b1cdafff" providerId="LiveId" clId="{345C78AF-6AD3-4AB3-87B6-950DA183E29A}" dt="2024-07-05T17:14:22.721" v="224"/>
          <ac:spMkLst>
            <pc:docMk/>
            <pc:sldMk cId="4241266405" sldId="263"/>
            <ac:spMk id="5" creationId="{ECE53177-2890-4749-AABE-DA45DF8EDD33}"/>
          </ac:spMkLst>
        </pc:spChg>
        <pc:spChg chg="add mod">
          <ac:chgData name="AMAL S HAREENDRAN" userId="4ff51d36b1cdafff" providerId="LiveId" clId="{345C78AF-6AD3-4AB3-87B6-950DA183E29A}" dt="2024-07-05T17:15:39.562" v="235" actId="1076"/>
          <ac:spMkLst>
            <pc:docMk/>
            <pc:sldMk cId="4241266405" sldId="263"/>
            <ac:spMk id="11" creationId="{EE682334-78D6-45CA-A704-13C59A60F3C8}"/>
          </ac:spMkLst>
        </pc:spChg>
        <pc:picChg chg="add del mod">
          <ac:chgData name="AMAL S HAREENDRAN" userId="4ff51d36b1cdafff" providerId="LiveId" clId="{345C78AF-6AD3-4AB3-87B6-950DA183E29A}" dt="2024-07-05T17:12:25.430" v="219" actId="478"/>
          <ac:picMkLst>
            <pc:docMk/>
            <pc:sldMk cId="4241266405" sldId="263"/>
            <ac:picMk id="2" creationId="{93BF6A7B-AA67-4263-B6D6-AFAEABBB9354}"/>
          </ac:picMkLst>
        </pc:picChg>
        <pc:picChg chg="add del mod">
          <ac:chgData name="AMAL S HAREENDRAN" userId="4ff51d36b1cdafff" providerId="LiveId" clId="{345C78AF-6AD3-4AB3-87B6-950DA183E29A}" dt="2024-07-05T17:14:22.721" v="222" actId="478"/>
          <ac:picMkLst>
            <pc:docMk/>
            <pc:sldMk cId="4241266405" sldId="263"/>
            <ac:picMk id="7" creationId="{8BD0D247-BA1C-4814-BF6E-4F571401D37F}"/>
          </ac:picMkLst>
        </pc:picChg>
        <pc:picChg chg="add mod">
          <ac:chgData name="AMAL S HAREENDRAN" userId="4ff51d36b1cdafff" providerId="LiveId" clId="{345C78AF-6AD3-4AB3-87B6-950DA183E29A}" dt="2024-07-05T17:14:29.606" v="226" actId="14100"/>
          <ac:picMkLst>
            <pc:docMk/>
            <pc:sldMk cId="4241266405" sldId="263"/>
            <ac:picMk id="9" creationId="{DF57A23E-2E83-4D68-A99F-42FFCD453CCD}"/>
          </ac:picMkLst>
        </pc:picChg>
        <pc:picChg chg="add mod">
          <ac:chgData name="AMAL S HAREENDRAN" userId="4ff51d36b1cdafff" providerId="LiveId" clId="{345C78AF-6AD3-4AB3-87B6-950DA183E29A}" dt="2024-07-05T17:22:52.062" v="266"/>
          <ac:picMkLst>
            <pc:docMk/>
            <pc:sldMk cId="4241266405" sldId="263"/>
            <ac:picMk id="12" creationId="{3ADDB582-8A75-4C67-AD92-EF825CE22B7E}"/>
          </ac:picMkLst>
        </pc:picChg>
      </pc:sldChg>
      <pc:sldMasterChg chg="setBg modSldLayout">
        <pc:chgData name="AMAL S HAREENDRAN" userId="4ff51d36b1cdafff" providerId="LiveId" clId="{345C78AF-6AD3-4AB3-87B6-950DA183E29A}" dt="2024-07-05T16:56:56.605" v="152"/>
        <pc:sldMasterMkLst>
          <pc:docMk/>
          <pc:sldMasterMk cId="3647808513" sldId="2147483786"/>
        </pc:sldMasterMkLst>
        <pc:sldLayoutChg chg="setBg">
          <pc:chgData name="AMAL S HAREENDRAN" userId="4ff51d36b1cdafff" providerId="LiveId" clId="{345C78AF-6AD3-4AB3-87B6-950DA183E29A}" dt="2024-07-05T16:56:56.605" v="152"/>
          <pc:sldLayoutMkLst>
            <pc:docMk/>
            <pc:sldMasterMk cId="3647808513" sldId="2147483786"/>
            <pc:sldLayoutMk cId="640990952" sldId="2147483787"/>
          </pc:sldLayoutMkLst>
        </pc:sldLayoutChg>
        <pc:sldLayoutChg chg="setBg">
          <pc:chgData name="AMAL S HAREENDRAN" userId="4ff51d36b1cdafff" providerId="LiveId" clId="{345C78AF-6AD3-4AB3-87B6-950DA183E29A}" dt="2024-07-05T16:56:56.605" v="152"/>
          <pc:sldLayoutMkLst>
            <pc:docMk/>
            <pc:sldMasterMk cId="3647808513" sldId="2147483786"/>
            <pc:sldLayoutMk cId="145768947" sldId="2147483788"/>
          </pc:sldLayoutMkLst>
        </pc:sldLayoutChg>
        <pc:sldLayoutChg chg="setBg">
          <pc:chgData name="AMAL S HAREENDRAN" userId="4ff51d36b1cdafff" providerId="LiveId" clId="{345C78AF-6AD3-4AB3-87B6-950DA183E29A}" dt="2024-07-05T16:56:56.605" v="152"/>
          <pc:sldLayoutMkLst>
            <pc:docMk/>
            <pc:sldMasterMk cId="3647808513" sldId="2147483786"/>
            <pc:sldLayoutMk cId="728265148" sldId="2147483789"/>
          </pc:sldLayoutMkLst>
        </pc:sldLayoutChg>
        <pc:sldLayoutChg chg="setBg">
          <pc:chgData name="AMAL S HAREENDRAN" userId="4ff51d36b1cdafff" providerId="LiveId" clId="{345C78AF-6AD3-4AB3-87B6-950DA183E29A}" dt="2024-07-05T16:56:56.605" v="152"/>
          <pc:sldLayoutMkLst>
            <pc:docMk/>
            <pc:sldMasterMk cId="3647808513" sldId="2147483786"/>
            <pc:sldLayoutMk cId="348965677" sldId="2147483790"/>
          </pc:sldLayoutMkLst>
        </pc:sldLayoutChg>
        <pc:sldLayoutChg chg="setBg">
          <pc:chgData name="AMAL S HAREENDRAN" userId="4ff51d36b1cdafff" providerId="LiveId" clId="{345C78AF-6AD3-4AB3-87B6-950DA183E29A}" dt="2024-07-05T16:56:56.605" v="152"/>
          <pc:sldLayoutMkLst>
            <pc:docMk/>
            <pc:sldMasterMk cId="3647808513" sldId="2147483786"/>
            <pc:sldLayoutMk cId="2113419418" sldId="2147483791"/>
          </pc:sldLayoutMkLst>
        </pc:sldLayoutChg>
        <pc:sldLayoutChg chg="setBg">
          <pc:chgData name="AMAL S HAREENDRAN" userId="4ff51d36b1cdafff" providerId="LiveId" clId="{345C78AF-6AD3-4AB3-87B6-950DA183E29A}" dt="2024-07-05T16:56:56.605" v="152"/>
          <pc:sldLayoutMkLst>
            <pc:docMk/>
            <pc:sldMasterMk cId="3647808513" sldId="2147483786"/>
            <pc:sldLayoutMk cId="3698625197" sldId="2147483792"/>
          </pc:sldLayoutMkLst>
        </pc:sldLayoutChg>
        <pc:sldLayoutChg chg="setBg">
          <pc:chgData name="AMAL S HAREENDRAN" userId="4ff51d36b1cdafff" providerId="LiveId" clId="{345C78AF-6AD3-4AB3-87B6-950DA183E29A}" dt="2024-07-05T16:56:56.605" v="152"/>
          <pc:sldLayoutMkLst>
            <pc:docMk/>
            <pc:sldMasterMk cId="3647808513" sldId="2147483786"/>
            <pc:sldLayoutMk cId="3869356654" sldId="2147483793"/>
          </pc:sldLayoutMkLst>
        </pc:sldLayoutChg>
        <pc:sldLayoutChg chg="setBg">
          <pc:chgData name="AMAL S HAREENDRAN" userId="4ff51d36b1cdafff" providerId="LiveId" clId="{345C78AF-6AD3-4AB3-87B6-950DA183E29A}" dt="2024-07-05T16:56:56.605" v="152"/>
          <pc:sldLayoutMkLst>
            <pc:docMk/>
            <pc:sldMasterMk cId="3647808513" sldId="2147483786"/>
            <pc:sldLayoutMk cId="4100280017" sldId="2147483794"/>
          </pc:sldLayoutMkLst>
        </pc:sldLayoutChg>
        <pc:sldLayoutChg chg="setBg">
          <pc:chgData name="AMAL S HAREENDRAN" userId="4ff51d36b1cdafff" providerId="LiveId" clId="{345C78AF-6AD3-4AB3-87B6-950DA183E29A}" dt="2024-07-05T16:56:56.605" v="152"/>
          <pc:sldLayoutMkLst>
            <pc:docMk/>
            <pc:sldMasterMk cId="3647808513" sldId="2147483786"/>
            <pc:sldLayoutMk cId="3714749105" sldId="2147483795"/>
          </pc:sldLayoutMkLst>
        </pc:sldLayoutChg>
        <pc:sldLayoutChg chg="setBg">
          <pc:chgData name="AMAL S HAREENDRAN" userId="4ff51d36b1cdafff" providerId="LiveId" clId="{345C78AF-6AD3-4AB3-87B6-950DA183E29A}" dt="2024-07-05T16:56:56.605" v="152"/>
          <pc:sldLayoutMkLst>
            <pc:docMk/>
            <pc:sldMasterMk cId="3647808513" sldId="2147483786"/>
            <pc:sldLayoutMk cId="1780392429" sldId="2147483796"/>
          </pc:sldLayoutMkLst>
        </pc:sldLayoutChg>
        <pc:sldLayoutChg chg="setBg">
          <pc:chgData name="AMAL S HAREENDRAN" userId="4ff51d36b1cdafff" providerId="LiveId" clId="{345C78AF-6AD3-4AB3-87B6-950DA183E29A}" dt="2024-07-05T16:56:56.605" v="152"/>
          <pc:sldLayoutMkLst>
            <pc:docMk/>
            <pc:sldMasterMk cId="3647808513" sldId="2147483786"/>
            <pc:sldLayoutMk cId="3094290876" sldId="2147483797"/>
          </pc:sldLayoutMkLst>
        </pc:sldLayoutChg>
        <pc:sldLayoutChg chg="setBg">
          <pc:chgData name="AMAL S HAREENDRAN" userId="4ff51d36b1cdafff" providerId="LiveId" clId="{345C78AF-6AD3-4AB3-87B6-950DA183E29A}" dt="2024-07-05T16:56:56.605" v="152"/>
          <pc:sldLayoutMkLst>
            <pc:docMk/>
            <pc:sldMasterMk cId="3647808513" sldId="2147483786"/>
            <pc:sldLayoutMk cId="58640148" sldId="2147483798"/>
          </pc:sldLayoutMkLst>
        </pc:sldLayoutChg>
        <pc:sldLayoutChg chg="setBg">
          <pc:chgData name="AMAL S HAREENDRAN" userId="4ff51d36b1cdafff" providerId="LiveId" clId="{345C78AF-6AD3-4AB3-87B6-950DA183E29A}" dt="2024-07-05T16:56:56.605" v="152"/>
          <pc:sldLayoutMkLst>
            <pc:docMk/>
            <pc:sldMasterMk cId="3647808513" sldId="2147483786"/>
            <pc:sldLayoutMk cId="1767958356" sldId="2147483799"/>
          </pc:sldLayoutMkLst>
        </pc:sldLayoutChg>
        <pc:sldLayoutChg chg="setBg">
          <pc:chgData name="AMAL S HAREENDRAN" userId="4ff51d36b1cdafff" providerId="LiveId" clId="{345C78AF-6AD3-4AB3-87B6-950DA183E29A}" dt="2024-07-05T16:56:56.605" v="152"/>
          <pc:sldLayoutMkLst>
            <pc:docMk/>
            <pc:sldMasterMk cId="3647808513" sldId="2147483786"/>
            <pc:sldLayoutMk cId="2720623375" sldId="2147483800"/>
          </pc:sldLayoutMkLst>
        </pc:sldLayoutChg>
        <pc:sldLayoutChg chg="setBg">
          <pc:chgData name="AMAL S HAREENDRAN" userId="4ff51d36b1cdafff" providerId="LiveId" clId="{345C78AF-6AD3-4AB3-87B6-950DA183E29A}" dt="2024-07-05T16:56:56.605" v="152"/>
          <pc:sldLayoutMkLst>
            <pc:docMk/>
            <pc:sldMasterMk cId="3647808513" sldId="2147483786"/>
            <pc:sldLayoutMk cId="1270004004" sldId="2147483801"/>
          </pc:sldLayoutMkLst>
        </pc:sldLayoutChg>
        <pc:sldLayoutChg chg="setBg">
          <pc:chgData name="AMAL S HAREENDRAN" userId="4ff51d36b1cdafff" providerId="LiveId" clId="{345C78AF-6AD3-4AB3-87B6-950DA183E29A}" dt="2024-07-05T16:56:56.605" v="152"/>
          <pc:sldLayoutMkLst>
            <pc:docMk/>
            <pc:sldMasterMk cId="3647808513" sldId="2147483786"/>
            <pc:sldLayoutMk cId="3653651484" sldId="2147483802"/>
          </pc:sldLayoutMkLst>
        </pc:sldLayoutChg>
        <pc:sldLayoutChg chg="setBg">
          <pc:chgData name="AMAL S HAREENDRAN" userId="4ff51d36b1cdafff" providerId="LiveId" clId="{345C78AF-6AD3-4AB3-87B6-950DA183E29A}" dt="2024-07-05T16:56:56.605" v="152"/>
          <pc:sldLayoutMkLst>
            <pc:docMk/>
            <pc:sldMasterMk cId="3647808513" sldId="2147483786"/>
            <pc:sldLayoutMk cId="2506176152" sldId="214748380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fld id="{ED5FD829-6812-463A-A7BA-B03C6FDC1759}" type="datetimeFigureOut">
              <a:rPr lang="en-US" smtClean="0"/>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99599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278960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2257209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88027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3659929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5FD829-6812-463A-A7BA-B03C6FDC1759}"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207666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5FD829-6812-463A-A7BA-B03C6FDC1759}"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12997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FD829-6812-463A-A7BA-B03C6FDC1759}"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3536203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FD829-6812-463A-A7BA-B03C6FDC1759}"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2160745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5FD829-6812-463A-A7BA-B03C6FDC1759}"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1867981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5FD829-6812-463A-A7BA-B03C6FDC1759}"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35501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5FD829-6812-463A-A7BA-B03C6FDC1759}"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71826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5FD829-6812-463A-A7BA-B03C6FDC1759}" type="datetimeFigureOut">
              <a:rPr lang="en-US" smtClean="0"/>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1917923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5FD829-6812-463A-A7BA-B03C6FDC1759}"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350078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FD829-6812-463A-A7BA-B03C6FDC1759}" type="datetimeFigureOut">
              <a:rPr lang="en-US" smtClean="0"/>
              <a:t>9/18/2025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42699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246338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5FD829-6812-463A-A7BA-B03C6FDC1759}"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29C85-53C5-4984-8E0F-3A5D49B13805}" type="slidenum">
              <a:rPr lang="en-US" smtClean="0"/>
              <a:t>‹#›</a:t>
            </a:fld>
            <a:endParaRPr lang="en-US"/>
          </a:p>
        </p:txBody>
      </p:sp>
    </p:spTree>
    <p:extLst>
      <p:ext uri="{BB962C8B-B14F-4D97-AF65-F5344CB8AC3E}">
        <p14:creationId xmlns:p14="http://schemas.microsoft.com/office/powerpoint/2010/main" val="625461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D5FD829-6812-463A-A7BA-B03C6FDC1759}" type="datetimeFigureOut">
              <a:rPr lang="en-US" smtClean="0"/>
              <a:t>9/18/2025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3F29C85-53C5-4984-8E0F-3A5D49B13805}" type="slidenum">
              <a:rPr lang="en-US" smtClean="0"/>
              <a:t>‹#›</a:t>
            </a:fld>
            <a:endParaRPr lang="en-US"/>
          </a:p>
        </p:txBody>
      </p:sp>
    </p:spTree>
    <p:extLst>
      <p:ext uri="{BB962C8B-B14F-4D97-AF65-F5344CB8AC3E}">
        <p14:creationId xmlns:p14="http://schemas.microsoft.com/office/powerpoint/2010/main" val="667478249"/>
      </p:ext>
    </p:extLst>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57A23E-2E83-4D68-A99F-42FFCD453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1658"/>
            <a:ext cx="12192000" cy="5616341"/>
          </a:xfrm>
          <a:prstGeom prst="rect">
            <a:avLst/>
          </a:prstGeom>
        </p:spPr>
      </p:pic>
      <p:sp>
        <p:nvSpPr>
          <p:cNvPr id="11" name="TextBox 10">
            <a:extLst>
              <a:ext uri="{FF2B5EF4-FFF2-40B4-BE49-F238E27FC236}">
                <a16:creationId xmlns:a16="http://schemas.microsoft.com/office/drawing/2014/main" id="{EE682334-78D6-45CA-A704-13C59A60F3C8}"/>
              </a:ext>
            </a:extLst>
          </p:cNvPr>
          <p:cNvSpPr txBox="1"/>
          <p:nvPr/>
        </p:nvSpPr>
        <p:spPr>
          <a:xfrm>
            <a:off x="1636295" y="175913"/>
            <a:ext cx="9542760" cy="769441"/>
          </a:xfrm>
          <a:prstGeom prst="rect">
            <a:avLst/>
          </a:prstGeom>
          <a:noFill/>
        </p:spPr>
        <p:txBody>
          <a:bodyPr wrap="square">
            <a:spAutoFit/>
          </a:bodyPr>
          <a:lstStyle/>
          <a:p>
            <a:r>
              <a:rPr lang="en-US" sz="4400" b="1" u="sng">
                <a:latin typeface="Times New Roman" panose="02020603050405020304" pitchFamily="18" charset="0"/>
                <a:cs typeface="Times New Roman" panose="02020603050405020304" pitchFamily="18" charset="0"/>
              </a:rPr>
              <a:t>ATILIQ </a:t>
            </a:r>
            <a:r>
              <a:rPr lang="en-US" sz="4400" b="1" u="sng" dirty="0">
                <a:latin typeface="Times New Roman" panose="02020603050405020304" pitchFamily="18" charset="0"/>
                <a:cs typeface="Times New Roman" panose="02020603050405020304" pitchFamily="18" charset="0"/>
              </a:rPr>
              <a:t>HOSPITALITY  ANALYSIS</a:t>
            </a:r>
            <a:endParaRPr lang="en-US" sz="4400" dirty="0"/>
          </a:p>
        </p:txBody>
      </p:sp>
      <p:pic>
        <p:nvPicPr>
          <p:cNvPr id="12" name="Picture 11">
            <a:extLst>
              <a:ext uri="{FF2B5EF4-FFF2-40B4-BE49-F238E27FC236}">
                <a16:creationId xmlns:a16="http://schemas.microsoft.com/office/drawing/2014/main" id="{3ADDB582-8A75-4C67-AD92-EF825CE22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306286" cy="1121268"/>
          </a:xfrm>
          <a:prstGeom prst="rect">
            <a:avLst/>
          </a:prstGeom>
        </p:spPr>
      </p:pic>
    </p:spTree>
    <p:extLst>
      <p:ext uri="{BB962C8B-B14F-4D97-AF65-F5344CB8AC3E}">
        <p14:creationId xmlns:p14="http://schemas.microsoft.com/office/powerpoint/2010/main" val="424126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2D3F-9A6E-4095-9DFA-F8114DD08FF7}"/>
              </a:ext>
            </a:extLst>
          </p:cNvPr>
          <p:cNvSpPr>
            <a:spLocks noGrp="1"/>
          </p:cNvSpPr>
          <p:nvPr>
            <p:ph type="ctrTitle"/>
          </p:nvPr>
        </p:nvSpPr>
        <p:spPr>
          <a:xfrm>
            <a:off x="3122022" y="282316"/>
            <a:ext cx="8245451" cy="838952"/>
          </a:xfrm>
        </p:spPr>
        <p:txBody>
          <a:bodyPr>
            <a:normAutofit/>
          </a:bodyPr>
          <a:lstStyle/>
          <a:p>
            <a:r>
              <a:rPr lang="en-US" sz="4400" b="1" u="sng" dirty="0">
                <a:latin typeface="Times New Roman" panose="02020603050405020304" pitchFamily="18" charset="0"/>
                <a:cs typeface="Times New Roman" panose="02020603050405020304" pitchFamily="18" charset="0"/>
              </a:rPr>
              <a:t>ATLIQ  HOSPITALITY  ANALYSIS</a:t>
            </a:r>
          </a:p>
        </p:txBody>
      </p:sp>
      <p:sp>
        <p:nvSpPr>
          <p:cNvPr id="3" name="Subtitle 2">
            <a:extLst>
              <a:ext uri="{FF2B5EF4-FFF2-40B4-BE49-F238E27FC236}">
                <a16:creationId xmlns:a16="http://schemas.microsoft.com/office/drawing/2014/main" id="{E3864180-4504-40CF-9499-0DA20CB9EF87}"/>
              </a:ext>
            </a:extLst>
          </p:cNvPr>
          <p:cNvSpPr>
            <a:spLocks noGrp="1"/>
          </p:cNvSpPr>
          <p:nvPr>
            <p:ph type="subTitle" idx="1"/>
          </p:nvPr>
        </p:nvSpPr>
        <p:spPr>
          <a:xfrm>
            <a:off x="842478" y="1454969"/>
            <a:ext cx="10524995" cy="2425565"/>
          </a:xfrm>
        </p:spPr>
        <p:txBody>
          <a:bodyPr>
            <a:normAutofit/>
          </a:bodyPr>
          <a:lstStyle/>
          <a:p>
            <a:pPr algn="l"/>
            <a:r>
              <a:rPr lang="en-US" sz="2800" b="1" dirty="0">
                <a:effectLst/>
                <a:latin typeface="Arial" panose="020B0604020202020204" pitchFamily="34" charset="0"/>
                <a:ea typeface="Calibri" panose="020F0502020204030204" pitchFamily="34" charset="0"/>
              </a:rPr>
              <a:t>INTRODUCTION</a:t>
            </a:r>
          </a:p>
          <a:p>
            <a:pPr algn="l"/>
            <a:r>
              <a:rPr lang="en-US" sz="1800" dirty="0">
                <a:latin typeface="Arial" panose="020B0604020202020204" pitchFamily="34" charset="0"/>
                <a:ea typeface="Calibri" panose="020F0502020204030204" pitchFamily="34" charset="0"/>
              </a:rPr>
              <a:t>The data set consists of details of hotel franchise namely </a:t>
            </a:r>
            <a:r>
              <a:rPr lang="en-US" sz="1800" dirty="0" err="1">
                <a:latin typeface="Arial" panose="020B0604020202020204" pitchFamily="34" charset="0"/>
                <a:ea typeface="Calibri" panose="020F0502020204030204" pitchFamily="34" charset="0"/>
              </a:rPr>
              <a:t>Atiliq</a:t>
            </a:r>
            <a:r>
              <a:rPr lang="en-US" sz="1800" dirty="0">
                <a:latin typeface="Arial" panose="020B0604020202020204" pitchFamily="34" charset="0"/>
                <a:ea typeface="Calibri" panose="020F0502020204030204" pitchFamily="34" charset="0"/>
              </a:rPr>
              <a:t> </a:t>
            </a:r>
            <a:r>
              <a:rPr lang="en-US" sz="1800" dirty="0" err="1">
                <a:latin typeface="Arial" panose="020B0604020202020204" pitchFamily="34" charset="0"/>
                <a:ea typeface="Calibri" panose="020F0502020204030204" pitchFamily="34" charset="0"/>
              </a:rPr>
              <a:t>grands.Atliq</a:t>
            </a:r>
            <a:r>
              <a:rPr lang="en-US" sz="1800" dirty="0">
                <a:latin typeface="Arial" panose="020B0604020202020204" pitchFamily="34" charset="0"/>
                <a:ea typeface="Calibri" panose="020F0502020204030204" pitchFamily="34" charset="0"/>
              </a:rPr>
              <a:t> owns multiple star hotels across India. They are located at Delhi, Mumbai, Hyderabad and Bengaluru. The project is focused on analyzing hospitality of </a:t>
            </a:r>
            <a:r>
              <a:rPr lang="en-US" sz="1800" dirty="0" err="1">
                <a:latin typeface="Arial" panose="020B0604020202020204" pitchFamily="34" charset="0"/>
                <a:ea typeface="Calibri" panose="020F0502020204030204" pitchFamily="34" charset="0"/>
              </a:rPr>
              <a:t>Atliq</a:t>
            </a:r>
            <a:r>
              <a:rPr lang="en-US" sz="1800" dirty="0">
                <a:latin typeface="Arial" panose="020B0604020202020204" pitchFamily="34" charset="0"/>
                <a:ea typeface="Calibri" panose="020F0502020204030204" pitchFamily="34" charset="0"/>
              </a:rPr>
              <a:t> hotels  based on the reviews given by customers ,revenue, realization etc.. Using power bi, by which they can improve their growth in business.</a:t>
            </a:r>
            <a:br>
              <a:rPr lang="en-US" sz="2600" dirty="0">
                <a:solidFill>
                  <a:srgbClr val="131022"/>
                </a:solidFill>
                <a:effectLst/>
                <a:latin typeface="Arial" panose="020B0604020202020204" pitchFamily="34" charset="0"/>
                <a:ea typeface="Calibri" panose="020F0502020204030204" pitchFamily="34" charset="0"/>
              </a:rPr>
            </a:br>
            <a:endParaRPr lang="en-US" sz="2600" dirty="0"/>
          </a:p>
        </p:txBody>
      </p:sp>
      <p:pic>
        <p:nvPicPr>
          <p:cNvPr id="6" name="Picture 5">
            <a:extLst>
              <a:ext uri="{FF2B5EF4-FFF2-40B4-BE49-F238E27FC236}">
                <a16:creationId xmlns:a16="http://schemas.microsoft.com/office/drawing/2014/main" id="{0D6CFCBE-F6C6-46C0-991B-DC8196F85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06286" cy="1121268"/>
          </a:xfrm>
          <a:prstGeom prst="rect">
            <a:avLst/>
          </a:prstGeom>
        </p:spPr>
      </p:pic>
    </p:spTree>
    <p:extLst>
      <p:ext uri="{BB962C8B-B14F-4D97-AF65-F5344CB8AC3E}">
        <p14:creationId xmlns:p14="http://schemas.microsoft.com/office/powerpoint/2010/main" val="2248644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0FDB6-B213-45FB-8AAE-2E56A21BB07D}"/>
              </a:ext>
            </a:extLst>
          </p:cNvPr>
          <p:cNvSpPr>
            <a:spLocks noGrp="1"/>
          </p:cNvSpPr>
          <p:nvPr>
            <p:ph type="title"/>
          </p:nvPr>
        </p:nvSpPr>
        <p:spPr>
          <a:xfrm>
            <a:off x="838200" y="365125"/>
            <a:ext cx="10515600" cy="732155"/>
          </a:xfrm>
        </p:spPr>
        <p:txBody>
          <a:bodyPr>
            <a:normAutofit fontScale="90000"/>
          </a:bodyPr>
          <a:lstStyle/>
          <a:p>
            <a:r>
              <a:rPr lang="en-US" dirty="0"/>
              <a:t>Data set:</a:t>
            </a:r>
          </a:p>
        </p:txBody>
      </p:sp>
      <p:sp>
        <p:nvSpPr>
          <p:cNvPr id="3" name="Content Placeholder 2">
            <a:extLst>
              <a:ext uri="{FF2B5EF4-FFF2-40B4-BE49-F238E27FC236}">
                <a16:creationId xmlns:a16="http://schemas.microsoft.com/office/drawing/2014/main" id="{5797FA2C-55F0-4D11-9E20-D310D0F2E52F}"/>
              </a:ext>
            </a:extLst>
          </p:cNvPr>
          <p:cNvSpPr>
            <a:spLocks noGrp="1"/>
          </p:cNvSpPr>
          <p:nvPr>
            <p:ph idx="1"/>
          </p:nvPr>
        </p:nvSpPr>
        <p:spPr>
          <a:xfrm>
            <a:off x="838200" y="1097280"/>
            <a:ext cx="10515600" cy="4507389"/>
          </a:xfrm>
        </p:spPr>
        <p:txBody>
          <a:bodyPr>
            <a:normAutofit/>
          </a:bodyPr>
          <a:lstStyle/>
          <a:p>
            <a:pPr marL="0" marR="0" indent="0">
              <a:lnSpc>
                <a:spcPct val="107000"/>
              </a:lnSpc>
              <a:spcBef>
                <a:spcPts val="0"/>
              </a:spcBef>
              <a:spcAft>
                <a:spcPts val="800"/>
              </a:spcAft>
              <a:buNone/>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This dat</a:t>
            </a:r>
            <a:r>
              <a:rPr lang="en-US"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a contain 5 tables,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1.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dim_date</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dim_hotels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3.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dim_rooms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4. </a:t>
            </a:r>
            <a:r>
              <a:rPr lang="en-US"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fact_aggregated_bookings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tx1"/>
                </a:solidFill>
                <a:effectLst/>
                <a:latin typeface="Arial" panose="020B0604020202020204" pitchFamily="34" charset="0"/>
                <a:ea typeface="Calibri" panose="020F0502020204030204" pitchFamily="34" charset="0"/>
              </a:rPr>
              <a:t>5. </a:t>
            </a:r>
            <a:r>
              <a:rPr lang="en-US" sz="1800" dirty="0" err="1">
                <a:solidFill>
                  <a:schemeClr val="tx1"/>
                </a:solidFill>
                <a:effectLst/>
                <a:latin typeface="Arial" panose="020B0604020202020204" pitchFamily="34" charset="0"/>
                <a:ea typeface="Calibri" panose="020F0502020204030204" pitchFamily="34" charset="0"/>
              </a:rPr>
              <a:t>fact_bookings</a:t>
            </a:r>
            <a:endParaRPr lang="en-US" dirty="0">
              <a:solidFill>
                <a:schemeClr val="tx1"/>
              </a:solidFill>
            </a:endParaRPr>
          </a:p>
        </p:txBody>
      </p:sp>
    </p:spTree>
    <p:extLst>
      <p:ext uri="{BB962C8B-B14F-4D97-AF65-F5344CB8AC3E}">
        <p14:creationId xmlns:p14="http://schemas.microsoft.com/office/powerpoint/2010/main" val="2253791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DD8392-B6E8-4F3A-A7A4-0B00FE2D9EFF}"/>
              </a:ext>
            </a:extLst>
          </p:cNvPr>
          <p:cNvSpPr txBox="1"/>
          <p:nvPr/>
        </p:nvSpPr>
        <p:spPr>
          <a:xfrm>
            <a:off x="257475" y="272174"/>
            <a:ext cx="4824664" cy="2895088"/>
          </a:xfrm>
          <a:prstGeom prst="rect">
            <a:avLst/>
          </a:prstGeom>
          <a:noFill/>
        </p:spPr>
        <p:txBody>
          <a:bodyPr wrap="square">
            <a:spAutoFit/>
          </a:bodyPr>
          <a:lstStyle/>
          <a:p>
            <a:pPr marL="0" marR="0">
              <a:lnSpc>
                <a:spcPct val="107000"/>
              </a:lnSpc>
              <a:spcBef>
                <a:spcPts val="0"/>
              </a:spcBef>
              <a:spcAft>
                <a:spcPts val="800"/>
              </a:spcAft>
            </a:pP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Column Description for </a:t>
            </a:r>
            <a:r>
              <a:rPr lang="en-US" sz="1800" b="1"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dim_date</a:t>
            </a: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 date: This column represents the dates present in May, June and July.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2. mmm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yy</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date in the format of mmm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yy</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(month name year).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3. week no: This column represents the unique week number for that particular 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day_type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whether the given day is Weekend or Weekday.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EDBAD42-9116-4457-9221-619064B53831}"/>
              </a:ext>
            </a:extLst>
          </p:cNvPr>
          <p:cNvSpPr txBox="1"/>
          <p:nvPr/>
        </p:nvSpPr>
        <p:spPr>
          <a:xfrm>
            <a:off x="5823284" y="0"/>
            <a:ext cx="5013158" cy="2895088"/>
          </a:xfrm>
          <a:prstGeom prst="rect">
            <a:avLst/>
          </a:prstGeom>
          <a:noFill/>
        </p:spPr>
        <p:txBody>
          <a:bodyPr wrap="square">
            <a:spAutoFit/>
          </a:bodyPr>
          <a:lstStyle/>
          <a:p>
            <a:pPr>
              <a:lnSpc>
                <a:spcPct val="107000"/>
              </a:lnSpc>
              <a:spcAft>
                <a:spcPts val="800"/>
              </a:spcAft>
            </a:pP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Column Description for </a:t>
            </a:r>
            <a:r>
              <a:rPr lang="en-US" sz="1800" b="1"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dim</a:t>
            </a:r>
            <a:r>
              <a:rPr lang="en-US" b="1" dirty="0" err="1">
                <a:solidFill>
                  <a:schemeClr val="accent1"/>
                </a:solidFill>
                <a:latin typeface="Calibri" panose="020F0502020204030204" pitchFamily="34" charset="0"/>
                <a:ea typeface="Calibri" panose="020F0502020204030204" pitchFamily="34" charset="0"/>
                <a:cs typeface="Times New Roman" panose="02020603050405020304" pitchFamily="18" charset="0"/>
              </a:rPr>
              <a:t>_hotel</a:t>
            </a: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p>
          <a:p>
            <a:pPr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1.property_id: This column represents the Unique ID for each of the hotels.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600" b="1" dirty="0">
                <a:latin typeface="Calibri" panose="020F0502020204030204" pitchFamily="34" charset="0"/>
                <a:ea typeface="Calibri" panose="020F0502020204030204" pitchFamily="34" charset="0"/>
                <a:cs typeface="Times New Roman" panose="02020603050405020304" pitchFamily="18" charset="0"/>
              </a:rPr>
              <a:t>2.</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property name: This column represents the name of each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3. category: This column determines which class[Luxury, Business] a particular hotel/property belongs to.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 city: This column represents where the particular hotel/property resides in.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B3569FF-10BB-45FC-BB6D-C66328D655C2}"/>
              </a:ext>
            </a:extLst>
          </p:cNvPr>
          <p:cNvSpPr txBox="1"/>
          <p:nvPr/>
        </p:nvSpPr>
        <p:spPr>
          <a:xfrm>
            <a:off x="257475" y="3670665"/>
            <a:ext cx="5431056" cy="1899494"/>
          </a:xfrm>
          <a:prstGeom prst="rect">
            <a:avLst/>
          </a:prstGeom>
          <a:noFill/>
        </p:spPr>
        <p:txBody>
          <a:bodyPr wrap="square">
            <a:spAutoFit/>
          </a:bodyPr>
          <a:lstStyle/>
          <a:p>
            <a:pPr marL="0" marR="0">
              <a:lnSpc>
                <a:spcPct val="107000"/>
              </a:lnSpc>
              <a:spcBef>
                <a:spcPts val="0"/>
              </a:spcBef>
              <a:spcAft>
                <a:spcPts val="800"/>
              </a:spcAft>
            </a:pP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Column Description for </a:t>
            </a:r>
            <a:r>
              <a:rPr lang="en-US" sz="1800" b="1"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dim_rooms</a:t>
            </a: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room_id</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type of room[RT1, RT2, RT3, RT4] in a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2. room class: This column represents to which class[Standard, Elite, Premium, Presidential] particular room type belongs.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51735547-639C-4360-81AC-5915C4BF9530}"/>
              </a:ext>
            </a:extLst>
          </p:cNvPr>
          <p:cNvSpPr txBox="1"/>
          <p:nvPr/>
        </p:nvSpPr>
        <p:spPr>
          <a:xfrm>
            <a:off x="5688531" y="3187335"/>
            <a:ext cx="6245994" cy="2735557"/>
          </a:xfrm>
          <a:prstGeom prst="rect">
            <a:avLst/>
          </a:prstGeom>
          <a:noFill/>
        </p:spPr>
        <p:txBody>
          <a:bodyPr wrap="square">
            <a:spAutoFit/>
          </a:bodyPr>
          <a:lstStyle/>
          <a:p>
            <a:pPr>
              <a:lnSpc>
                <a:spcPct val="107000"/>
              </a:lnSpc>
              <a:spcAft>
                <a:spcPts val="800"/>
              </a:spcAft>
            </a:pPr>
            <a:r>
              <a:rPr lang="en-US"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Column Description for </a:t>
            </a:r>
            <a:r>
              <a:rPr lang="en-US" b="1" dirty="0" err="1">
                <a:solidFill>
                  <a:schemeClr val="accent1"/>
                </a:solidFill>
                <a:latin typeface="Calibri" panose="020F0502020204030204" pitchFamily="34" charset="0"/>
                <a:ea typeface="Calibri" panose="020F0502020204030204" pitchFamily="34" charset="0"/>
                <a:cs typeface="Times New Roman" panose="02020603050405020304" pitchFamily="18" charset="0"/>
              </a:rPr>
              <a:t>fact_aggregated_bookings</a:t>
            </a:r>
            <a:r>
              <a:rPr lang="en-US" b="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1. </a:t>
            </a: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property_id</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Unique ID for each of the hotels.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2. </a:t>
            </a: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check_in_date</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This column represents all the </a:t>
            </a:r>
            <a:r>
              <a:rPr lang="en-US" sz="1400" b="1" dirty="0" err="1">
                <a:effectLst/>
                <a:latin typeface="Calibri" panose="020F0502020204030204" pitchFamily="34" charset="0"/>
                <a:ea typeface="Calibri" panose="020F0502020204030204" pitchFamily="34" charset="0"/>
                <a:cs typeface="Times New Roman" panose="02020603050405020304" pitchFamily="18" charset="0"/>
              </a:rPr>
              <a:t>check_in_dates</a:t>
            </a:r>
            <a:r>
              <a:rPr lang="en-US" sz="1400" b="1" dirty="0">
                <a:effectLst/>
                <a:latin typeface="Calibri" panose="020F0502020204030204" pitchFamily="34" charset="0"/>
                <a:ea typeface="Calibri" panose="020F0502020204030204" pitchFamily="34" charset="0"/>
                <a:cs typeface="Times New Roman" panose="02020603050405020304" pitchFamily="18" charset="0"/>
              </a:rPr>
              <a:t> of the customers.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3. room category: This column represents the type of room[RT1, RT2, RT3, RT4] in a hotel.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4. successful bookings: This column represents all the successful room bookings that happen for a particular room type in that hotel on that particular date.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5. capacity: This column represents the maximum count of rooms available for a particular room type in that hotel on that particular date.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492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B2C4AD-1A1C-4903-B519-9454DB6448C8}"/>
              </a:ext>
            </a:extLst>
          </p:cNvPr>
          <p:cNvSpPr txBox="1"/>
          <p:nvPr/>
        </p:nvSpPr>
        <p:spPr>
          <a:xfrm>
            <a:off x="1126156" y="227474"/>
            <a:ext cx="10096901" cy="6029792"/>
          </a:xfrm>
          <a:prstGeom prst="rect">
            <a:avLst/>
          </a:prstGeom>
          <a:noFill/>
        </p:spPr>
        <p:txBody>
          <a:bodyPr wrap="square">
            <a:spAutoFit/>
          </a:bodyPr>
          <a:lstStyle/>
          <a:p>
            <a:pPr marL="0" marR="0">
              <a:lnSpc>
                <a:spcPct val="107000"/>
              </a:lnSpc>
              <a:spcBef>
                <a:spcPts val="0"/>
              </a:spcBef>
              <a:spcAft>
                <a:spcPts val="800"/>
              </a:spcAft>
            </a:pP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Column Description for </a:t>
            </a:r>
            <a:r>
              <a:rPr lang="en-US" sz="1800" b="1"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fact_bookings</a:t>
            </a: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booking_id</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Unique Booking ID for each customer when they booked their rooms.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2.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property_id</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Unique ID for each of the hotels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3. booking date: This column represents the date on which the customer booked their rooms.</a:t>
            </a: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4.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check_in_date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date on which the customer check-in(entered) at the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5.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check_out_date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date on which the customer check-out(left) of the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6.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no_guests</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number of guests who stayed in a particular room in that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7.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room_category</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type of room[RT1, RT2, RT3, RT4] in a hotel.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8.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booking_platform</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in which way the customer booked his room.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9.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ratings_given</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ratings given by the customer for hotel services.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10.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booking_status</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whether the customer cancelled his booking[Cancelled], successfully stayed in the hotel[Checked Out] or booked his room but not stayed in the hotel[No show].</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b="1" dirty="0">
                <a:effectLst/>
                <a:latin typeface="Calibri" panose="020F0502020204030204" pitchFamily="34" charset="0"/>
                <a:ea typeface="Calibri" panose="020F0502020204030204" pitchFamily="34" charset="0"/>
                <a:cs typeface="Times New Roman" panose="02020603050405020304" pitchFamily="18" charset="0"/>
              </a:rPr>
              <a:t>11.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revenue_generated</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amount of money generated by the hotel from a particular customer.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b="1" dirty="0">
                <a:effectLst/>
                <a:latin typeface="Calibri" panose="020F0502020204030204" pitchFamily="34" charset="0"/>
                <a:ea typeface="Calibri" panose="020F0502020204030204" pitchFamily="34" charset="0"/>
                <a:cs typeface="Times New Roman" panose="02020603050405020304" pitchFamily="18" charset="0"/>
              </a:rPr>
              <a:t>12. </a:t>
            </a:r>
            <a:r>
              <a:rPr lang="en-US" sz="1600" b="1" dirty="0" err="1">
                <a:effectLst/>
                <a:latin typeface="Calibri" panose="020F0502020204030204" pitchFamily="34" charset="0"/>
                <a:ea typeface="Calibri" panose="020F0502020204030204" pitchFamily="34" charset="0"/>
                <a:cs typeface="Times New Roman" panose="02020603050405020304" pitchFamily="18" charset="0"/>
              </a:rPr>
              <a:t>revenue_realized</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This column represents the final amount of money that goes to the hotel based on booking status. If the booking status is cancelled, then 40% of the revenue generated is deducted and the remaining is refunded to the customer. If the booking status is Checked Out/No show, then full revenue generated will goes to hotels.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640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DAF89-E55D-483C-BD5A-63FF8E272DDC}"/>
              </a:ext>
            </a:extLst>
          </p:cNvPr>
          <p:cNvSpPr txBox="1"/>
          <p:nvPr/>
        </p:nvSpPr>
        <p:spPr>
          <a:xfrm>
            <a:off x="606392" y="286152"/>
            <a:ext cx="9394256" cy="6362960"/>
          </a:xfrm>
          <a:prstGeom prst="rect">
            <a:avLst/>
          </a:prstGeom>
          <a:noFill/>
        </p:spPr>
        <p:txBody>
          <a:bodyPr wrap="square">
            <a:spAutoFit/>
          </a:bodyPr>
          <a:lstStyle/>
          <a:p>
            <a:pPr marL="0" marR="0">
              <a:lnSpc>
                <a:spcPct val="107000"/>
              </a:lnSpc>
              <a:spcBef>
                <a:spcPts val="0"/>
              </a:spcBef>
              <a:spcAft>
                <a:spcPts val="800"/>
              </a:spcAft>
            </a:pPr>
            <a:r>
              <a:rPr lang="en-US" sz="1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TECHNICAL TERMS</a:t>
            </a:r>
            <a:endPar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RevPAR Revenue per available room  = total revenue/total rooms or ADR * occupancy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ADR Average daily rate  </a:t>
            </a:r>
            <a:br>
              <a:rPr lang="en-US" sz="1400" b="0" i="0" u="none" strike="noStrike" dirty="0">
                <a:solidFill>
                  <a:srgbClr val="000000"/>
                </a:solidFill>
                <a:effectLst/>
                <a:latin typeface="Calibri" panose="020F0502020204030204" pitchFamily="34" charset="0"/>
              </a:rPr>
            </a:br>
            <a:r>
              <a:rPr lang="en-US" sz="1400" b="0" i="0" u="none" strike="noStrike" dirty="0">
                <a:effectLst/>
                <a:latin typeface="Calibri" panose="020F0502020204030204" pitchFamily="34" charset="0"/>
              </a:rPr>
              <a:t>It is the ratio of revenue to the total rooms booked/sold. </a:t>
            </a:r>
            <a:endParaRPr lang="en-US"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SRS Sellable room nights</a:t>
            </a:r>
          </a:p>
          <a:p>
            <a:pPr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dirty="0"/>
              <a:t>The total number of room nights that a hotel has available to sell during a specific period.</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DSRN daily sellable room nights</a:t>
            </a:r>
            <a:br>
              <a:rPr lang="en-US" sz="1400" b="0" i="0" u="none" strike="noStrike" dirty="0">
                <a:solidFill>
                  <a:srgbClr val="000000"/>
                </a:solidFill>
                <a:effectLst/>
                <a:latin typeface="Calibri" panose="020F0502020204030204" pitchFamily="34" charset="0"/>
              </a:rPr>
            </a:br>
            <a:r>
              <a:rPr lang="en-US" sz="1400" b="0" i="0" u="none" strike="noStrike" dirty="0">
                <a:effectLst/>
                <a:latin typeface="Calibri" panose="020F0502020204030204" pitchFamily="34" charset="0"/>
              </a:rPr>
              <a:t>This metrics tells on average how many rooms are ready to sell for a day considering a time period</a:t>
            </a:r>
          </a:p>
          <a:p>
            <a:pPr marL="285750" marR="0" indent="-285750">
              <a:lnSpc>
                <a:spcPct val="107000"/>
              </a:lnSpc>
              <a:spcBef>
                <a:spcPts val="0"/>
              </a:spcBef>
              <a:spcAft>
                <a:spcPts val="800"/>
              </a:spcAft>
              <a:buFont typeface="Wingdings" panose="05000000000000000000" pitchFamily="2" charset="2"/>
              <a:buChar char="v"/>
            </a:pPr>
            <a:r>
              <a:rPr lang="en-US" sz="1400" b="1" dirty="0">
                <a:latin typeface="Calibri" panose="020F0502020204030204" pitchFamily="34" charset="0"/>
              </a:rPr>
              <a:t>DBRN  Daily booked room nights</a:t>
            </a:r>
          </a:p>
          <a:p>
            <a:pPr marR="0">
              <a:lnSpc>
                <a:spcPct val="107000"/>
              </a:lnSpc>
              <a:spcBef>
                <a:spcPts val="0"/>
              </a:spcBef>
              <a:spcAft>
                <a:spcPts val="800"/>
              </a:spcAft>
            </a:pPr>
            <a:r>
              <a:rPr lang="en-US" sz="1400" b="1" dirty="0">
                <a:latin typeface="Calibri" panose="020F0502020204030204" pitchFamily="34" charset="0"/>
              </a:rPr>
              <a:t>         </a:t>
            </a:r>
            <a:r>
              <a:rPr lang="en-US" sz="1400" dirty="0"/>
              <a:t>This represents the total number of room nights booked on a particular day.</a:t>
            </a: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URN utilized room Nights</a:t>
            </a:r>
          </a:p>
          <a:p>
            <a:pPr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dirty="0"/>
              <a:t>Utilized Room Nights refer to the total number of room nights that are occupied by guests during a specific period.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BRN booked room nights</a:t>
            </a:r>
          </a:p>
          <a:p>
            <a:pPr marR="0">
              <a:lnSpc>
                <a:spcPct val="107000"/>
              </a:lnSpc>
              <a:spcBef>
                <a:spcPts val="0"/>
              </a:spcBef>
              <a:spcAft>
                <a:spcPts val="800"/>
              </a:spcAft>
            </a:pPr>
            <a:r>
              <a:rPr lang="en-US" sz="1400" b="1" dirty="0">
                <a:latin typeface="Calibri" panose="020F0502020204030204" pitchFamily="34" charset="0"/>
                <a:ea typeface="Calibri" panose="020F0502020204030204" pitchFamily="34" charset="0"/>
                <a:cs typeface="Times New Roman" panose="02020603050405020304" pitchFamily="18" charset="0"/>
              </a:rPr>
              <a:t>       </a:t>
            </a:r>
            <a:r>
              <a:rPr lang="en-US" sz="1400" dirty="0"/>
              <a:t>Booked Room Nights refer to the total number of room nights that have been reserved by guests, regardless of whether                       the guests have checked in or not.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Realization  URN/BRN</a:t>
            </a:r>
            <a:br>
              <a:rPr lang="en-US" sz="1400" b="0" i="0" u="none" strike="noStrike" dirty="0">
                <a:solidFill>
                  <a:srgbClr val="000000"/>
                </a:solidFill>
                <a:effectLst/>
                <a:latin typeface="Calibri" panose="020F0502020204030204" pitchFamily="34" charset="0"/>
              </a:rPr>
            </a:br>
            <a:r>
              <a:rPr lang="en-US" sz="1400" b="0" i="0" u="none" strike="noStrike" dirty="0">
                <a:effectLst/>
                <a:latin typeface="Calibri" panose="020F0502020204030204" pitchFamily="34" charset="0"/>
              </a:rPr>
              <a:t>It is nothing but the successful "checked out"  over all bookings happened.</a:t>
            </a:r>
            <a:endParaRPr lang="en-US" sz="1400" dirty="0">
              <a:solidFill>
                <a:srgbClr val="000000"/>
              </a:solidFill>
              <a:latin typeface="Calibri" panose="020F0502020204030204" pitchFamily="34" charset="0"/>
            </a:endParaRPr>
          </a:p>
          <a:p>
            <a:pPr marL="285750" marR="0" indent="-285750">
              <a:lnSpc>
                <a:spcPct val="107000"/>
              </a:lnSpc>
              <a:spcBef>
                <a:spcPts val="0"/>
              </a:spcBef>
              <a:spcAft>
                <a:spcPts val="800"/>
              </a:spcAft>
              <a:buFont typeface="Wingdings" panose="05000000000000000000" pitchFamily="2" charset="2"/>
              <a:buChar char="v"/>
            </a:pPr>
            <a:r>
              <a:rPr lang="en-US" sz="1400" b="1" dirty="0">
                <a:effectLst/>
                <a:latin typeface="Calibri" panose="020F0502020204030204" pitchFamily="34" charset="0"/>
                <a:ea typeface="Calibri" panose="020F0502020204030204" pitchFamily="34" charset="0"/>
                <a:cs typeface="Times New Roman" panose="02020603050405020304" pitchFamily="18" charset="0"/>
              </a:rPr>
              <a:t>Weekends </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1400" b="1" i="0" u="none" strike="noStrike" dirty="0">
                <a:effectLst/>
                <a:latin typeface="Calibri" panose="020F0502020204030204" pitchFamily="34" charset="0"/>
                <a:ea typeface="Calibri" panose="020F0502020204030204" pitchFamily="34" charset="0"/>
                <a:cs typeface="Times New Roman" panose="02020603050405020304" pitchFamily="18" charset="0"/>
              </a:rPr>
              <a:t>     </a:t>
            </a:r>
            <a:r>
              <a:rPr lang="en-US" sz="1400" b="0" i="0" u="none" strike="noStrike" dirty="0">
                <a:effectLst/>
                <a:latin typeface="Calibri" panose="020F0502020204030204" pitchFamily="34" charset="0"/>
              </a:rPr>
              <a:t> In Hotel industry Friday and Saturday are considered as weekends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01500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FB6024-0FDB-4EBE-9B54-3E5D62088757}"/>
              </a:ext>
            </a:extLst>
          </p:cNvPr>
          <p:cNvSpPr txBox="1"/>
          <p:nvPr/>
        </p:nvSpPr>
        <p:spPr>
          <a:xfrm>
            <a:off x="914400" y="205320"/>
            <a:ext cx="9827394" cy="5517664"/>
          </a:xfrm>
          <a:prstGeom prst="rect">
            <a:avLst/>
          </a:prstGeom>
          <a:noFill/>
        </p:spPr>
        <p:txBody>
          <a:bodyPr wrap="square">
            <a:spAutoFit/>
          </a:bodyPr>
          <a:lstStyle/>
          <a:p>
            <a:pPr marR="0">
              <a:lnSpc>
                <a:spcPct val="107000"/>
              </a:lnSpc>
              <a:spcBef>
                <a:spcPts val="0"/>
              </a:spcBef>
              <a:spcAft>
                <a:spcPts val="800"/>
              </a:spcAft>
            </a:pPr>
            <a:r>
              <a:rPr lang="en-US" sz="2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Insights</a:t>
            </a:r>
            <a:endParaRPr lang="en-US" sz="12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The key observation that I have made through the dashboard are:</a:t>
            </a: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Total revenue:1.71 billion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Occupancy % :57.87%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Avg rating: 3.67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one by sixth of the entire revenue Is earned from luxury category and rest from business category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most revenue generated city is Mumbai where the least is from Delhi</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Very least amount of people has opted offline booking services.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A great amount of booking was made in the month of July.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Atliq</a:t>
            </a:r>
            <a:r>
              <a:rPr lang="en-US" sz="1800" dirty="0">
                <a:effectLst/>
                <a:latin typeface="Calibri" panose="020F0502020204030204" pitchFamily="34" charset="0"/>
                <a:ea typeface="Calibri" panose="020F0502020204030204" pitchFamily="34" charset="0"/>
                <a:cs typeface="Times New Roman" panose="02020603050405020304" pitchFamily="18" charset="0"/>
              </a:rPr>
              <a:t> bay, exotica, seasons and grand has scored very less in the rating given were </a:t>
            </a:r>
            <a:r>
              <a:rPr lang="en-US" dirty="0" err="1">
                <a:latin typeface="Calibri" panose="020F0502020204030204" pitchFamily="34" charset="0"/>
                <a:ea typeface="Calibri" panose="020F0502020204030204" pitchFamily="34" charset="0"/>
                <a:cs typeface="Times New Roman" panose="02020603050405020304" pitchFamily="18" charset="0"/>
              </a:rPr>
              <a:t>At</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liq</a:t>
            </a:r>
            <a:r>
              <a:rPr lang="en-US" sz="1800" dirty="0">
                <a:effectLst/>
                <a:latin typeface="Calibri" panose="020F0502020204030204" pitchFamily="34" charset="0"/>
                <a:ea typeface="Calibri" panose="020F0502020204030204" pitchFamily="34" charset="0"/>
                <a:cs typeface="Times New Roman" panose="02020603050405020304" pitchFamily="18" charset="0"/>
              </a:rPr>
              <a:t> bay with property id 18562 has got a rating of 4.3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Wingdings" panose="05000000000000000000" pitchFamily="2" charset="2"/>
              <a:buChar char="v"/>
            </a:pPr>
            <a:r>
              <a:rPr lang="en-US" sz="1800" dirty="0">
                <a:effectLst/>
                <a:latin typeface="Calibri" panose="020F0502020204030204" pitchFamily="34" charset="0"/>
                <a:ea typeface="Calibri" panose="020F0502020204030204" pitchFamily="34" charset="0"/>
                <a:cs typeface="Times New Roman" panose="02020603050405020304" pitchFamily="18" charset="0"/>
              </a:rPr>
              <a:t>16559 Exotica has an ADR of 16142 which shows it has a strong market position.18561 </a:t>
            </a:r>
            <a:r>
              <a:rPr lang="en-US" dirty="0" err="1">
                <a:latin typeface="Calibri" panose="020F0502020204030204" pitchFamily="34" charset="0"/>
                <a:ea typeface="Calibri" panose="020F0502020204030204" pitchFamily="34" charset="0"/>
                <a:cs typeface="Times New Roman" panose="02020603050405020304" pitchFamily="18" charset="0"/>
              </a:rPr>
              <a:t>A</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tliq</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blu</a:t>
            </a:r>
            <a:r>
              <a:rPr lang="en-US" sz="1800" dirty="0">
                <a:effectLst/>
                <a:latin typeface="Calibri" panose="020F0502020204030204" pitchFamily="34" charset="0"/>
                <a:ea typeface="Calibri" panose="020F0502020204030204" pitchFamily="34" charset="0"/>
                <a:cs typeface="Times New Roman" panose="02020603050405020304" pitchFamily="18" charset="0"/>
              </a:rPr>
              <a:t> has a comparatively low ADR through which we can say that it has low demand in the market.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849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85A53E2C-2390-4E71-B176-44702F112F9B}"/>
              </a:ext>
            </a:extLst>
          </p:cNvPr>
          <p:cNvSpPr>
            <a:spLocks noChangeArrowheads="1"/>
          </p:cNvSpPr>
          <p:nvPr/>
        </p:nvSpPr>
        <p:spPr bwMode="auto">
          <a:xfrm>
            <a:off x="96252" y="610231"/>
            <a:ext cx="10905423"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sz="2800" b="1"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800" b="1" dirty="0">
              <a:latin typeface="Arial" panose="020B0604020202020204" pitchFamily="34" charset="0"/>
              <a:ea typeface="Calibri" panose="020F0502020204030204" pitchFamily="34" charset="0"/>
              <a:cs typeface="Times New Roman" panose="02020603050405020304" pitchFamily="18" charset="0"/>
            </a:endParaRPr>
          </a:p>
          <a:p>
            <a:pPr defTabSz="914400" eaLnBrk="0" fontAlgn="base" hangingPunct="0">
              <a:spcBef>
                <a:spcPct val="0"/>
              </a:spcBef>
              <a:spcAft>
                <a:spcPct val="0"/>
              </a:spcAft>
            </a:pPr>
            <a:endParaRPr lang="en-US" altLang="en-US" b="1"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Revenue Distribution Strategy</a:t>
            </a:r>
            <a:r>
              <a:rPr kumimoji="0" lang="en-US" altLang="en-US" sz="1800" b="0" i="0" u="none" strike="noStrike" cap="none" normalizeH="0" baseline="0" dirty="0">
                <a:ln>
                  <a:noFill/>
                </a:ln>
                <a:solidFill>
                  <a:schemeClr val="tx1"/>
                </a:solidFill>
                <a:effectLst/>
                <a:latin typeface="Arial" panose="020B0604020202020204" pitchFamily="34" charset="0"/>
              </a:rPr>
              <a:t>: Given that 16.2% (one-sixth) of total revenue comes from luxury categories and the rest from business categories, focusing on expanding luxury offerings or optimizing business category services could potentially enhance revenue streams.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City-Specific Strategies</a:t>
            </a:r>
            <a:r>
              <a:rPr kumimoji="0" lang="en-US" altLang="en-US" sz="1800" b="0" i="0" u="none" strike="noStrike" cap="none" normalizeH="0" baseline="0" dirty="0">
                <a:ln>
                  <a:noFill/>
                </a:ln>
                <a:solidFill>
                  <a:schemeClr val="tx1"/>
                </a:solidFill>
                <a:effectLst/>
                <a:latin typeface="Arial" panose="020B0604020202020204" pitchFamily="34" charset="0"/>
              </a:rPr>
              <a:t>: Since Mumbai generates the most revenue while Delhi contributes the least, consider increasing marketing efforts or improving service offerings in Mumbai while evaluating strategies to boost performance in Delhi.</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Seasonal Booking Insights</a:t>
            </a:r>
            <a:r>
              <a:rPr kumimoji="0" lang="en-US" altLang="en-US" sz="1800" b="0" i="0" u="none" strike="noStrike" cap="none" normalizeH="0" baseline="0" dirty="0">
                <a:ln>
                  <a:noFill/>
                </a:ln>
                <a:solidFill>
                  <a:schemeClr val="tx1"/>
                </a:solidFill>
                <a:effectLst/>
                <a:latin typeface="Arial" panose="020B0604020202020204" pitchFamily="34" charset="0"/>
              </a:rPr>
              <a:t>: The significant number of bookings in July suggests a seasonal trend. Consider leveraging this insight to offer targeted promotions or packages during peak booking months to maximize occupancy and revenue.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Property-Specific Strategies</a:t>
            </a:r>
            <a:r>
              <a:rPr kumimoji="0" lang="en-US" altLang="en-US" sz="1800" b="0" i="0" u="none" strike="noStrike" cap="none" normalizeH="0" baseline="0" dirty="0">
                <a:ln>
                  <a:noFill/>
                </a:ln>
                <a:solidFill>
                  <a:schemeClr val="tx1"/>
                </a:solidFill>
                <a:effectLst/>
                <a:latin typeface="Arial" panose="020B0604020202020204" pitchFamily="34" charset="0"/>
              </a:rPr>
              <a:t>: Properties like </a:t>
            </a:r>
            <a:r>
              <a:rPr kumimoji="0" lang="en-US" altLang="en-US" sz="1800" b="0" i="0" u="none" strike="noStrike" cap="none" normalizeH="0" baseline="0" dirty="0" err="1">
                <a:ln>
                  <a:noFill/>
                </a:ln>
                <a:solidFill>
                  <a:schemeClr val="tx1"/>
                </a:solidFill>
                <a:effectLst/>
                <a:latin typeface="Arial" panose="020B0604020202020204" pitchFamily="34" charset="0"/>
              </a:rPr>
              <a:t>Atliq</a:t>
            </a:r>
            <a:r>
              <a:rPr kumimoji="0" lang="en-US" altLang="en-US" sz="1800" b="0" i="0" u="none" strike="noStrike" cap="none" normalizeH="0" baseline="0" dirty="0">
                <a:ln>
                  <a:noFill/>
                </a:ln>
                <a:solidFill>
                  <a:schemeClr val="tx1"/>
                </a:solidFill>
                <a:effectLst/>
                <a:latin typeface="Arial" panose="020B0604020202020204" pitchFamily="34" charset="0"/>
              </a:rPr>
              <a:t> Bay, Exotica, Seasons, and Grand have lower ratings. Addressing service quality issues, implementing training programs, or conducting customer feedback surveys could help improve ratings and guest satisfaction.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ADR Analysis for Market Positioning</a:t>
            </a:r>
            <a:r>
              <a:rPr kumimoji="0" lang="en-US" altLang="en-US" sz="1800" b="0" i="0" u="none" strike="noStrike" cap="none" normalizeH="0" baseline="0" dirty="0">
                <a:ln>
                  <a:noFill/>
                </a:ln>
                <a:solidFill>
                  <a:schemeClr val="tx1"/>
                </a:solidFill>
                <a:effectLst/>
                <a:latin typeface="Arial" panose="020B0604020202020204" pitchFamily="34" charset="0"/>
              </a:rPr>
              <a:t>: Properties like Exotica with a high ADR (Average Daily Rate) indicate a strong market position. For properties with lower ADRs like </a:t>
            </a:r>
            <a:r>
              <a:rPr kumimoji="0" lang="en-US" altLang="en-US" sz="1800" b="0" i="0" u="none" strike="noStrike" cap="none" normalizeH="0" baseline="0" dirty="0" err="1">
                <a:ln>
                  <a:noFill/>
                </a:ln>
                <a:solidFill>
                  <a:schemeClr val="tx1"/>
                </a:solidFill>
                <a:effectLst/>
                <a:latin typeface="Arial" panose="020B0604020202020204" pitchFamily="34" charset="0"/>
              </a:rPr>
              <a:t>Atliq</a:t>
            </a:r>
            <a:r>
              <a:rPr kumimoji="0" lang="en-US" altLang="en-US" sz="1800" b="0" i="0" u="none" strike="noStrike" cap="none" normalizeH="0" baseline="0" dirty="0">
                <a:ln>
                  <a:noFill/>
                </a:ln>
                <a:solidFill>
                  <a:schemeClr val="tx1"/>
                </a:solidFill>
                <a:effectLst/>
                <a:latin typeface="Arial" panose="020B0604020202020204" pitchFamily="34" charset="0"/>
              </a:rPr>
              <a:t> Blu, strategize to enhance market demand through pricing adjustments, marketing campaigns, or service enhancements.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Overall Strategic Directions</a:t>
            </a:r>
            <a:r>
              <a:rPr kumimoji="0" lang="en-US" altLang="en-US" sz="1800" b="0" i="0" u="none" strike="noStrike" cap="none" normalizeH="0" baseline="0" dirty="0">
                <a:ln>
                  <a:noFill/>
                </a:ln>
                <a:solidFill>
                  <a:schemeClr val="tx1"/>
                </a:solidFill>
                <a:effectLst/>
                <a:latin typeface="Arial" panose="020B0604020202020204" pitchFamily="34" charset="0"/>
              </a:rPr>
              <a:t>: Based on the data, consider focusing on enhancing service quality, optimizing revenue channels, leveraging seasonal trends, and tailoring marketing strategies to improve overall revenue and guest satisfaction metrics across all properties.</a:t>
            </a:r>
          </a:p>
        </p:txBody>
      </p:sp>
    </p:spTree>
    <p:extLst>
      <p:ext uri="{BB962C8B-B14F-4D97-AF65-F5344CB8AC3E}">
        <p14:creationId xmlns:p14="http://schemas.microsoft.com/office/powerpoint/2010/main" val="76197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FB5E2CD-E0A0-4CC9-91A8-85513D30B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260" y="990259"/>
            <a:ext cx="4877481" cy="4877481"/>
          </a:xfrm>
          <a:prstGeom prst="rect">
            <a:avLst/>
          </a:prstGeom>
        </p:spPr>
      </p:pic>
    </p:spTree>
    <p:extLst>
      <p:ext uri="{BB962C8B-B14F-4D97-AF65-F5344CB8AC3E}">
        <p14:creationId xmlns:p14="http://schemas.microsoft.com/office/powerpoint/2010/main" val="427107577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docProps/app.xml><?xml version="1.0" encoding="utf-8"?>
<Properties xmlns="http://schemas.openxmlformats.org/officeDocument/2006/extended-properties" xmlns:vt="http://schemas.openxmlformats.org/officeDocument/2006/docPropsVTypes">
  <Template>TM04033923[[fn=Depth]]</Template>
  <TotalTime>1270</TotalTime>
  <Words>1376</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Corbel</vt:lpstr>
      <vt:lpstr>Times New Roman</vt:lpstr>
      <vt:lpstr>Wingdings</vt:lpstr>
      <vt:lpstr>Depth</vt:lpstr>
      <vt:lpstr>PowerPoint Presentation</vt:lpstr>
      <vt:lpstr>ATLIQ  HOSPITALITY  ANALYSIS</vt:lpstr>
      <vt:lpstr>Data set: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HOSPITALITY DOMAIN ANALYSIS</dc:title>
  <dc:creator>AMAL S HAREENDRAN</dc:creator>
  <cp:lastModifiedBy>deerajdinesh57@gmail.com</cp:lastModifiedBy>
  <cp:revision>19</cp:revision>
  <dcterms:created xsi:type="dcterms:W3CDTF">2024-07-04T04:58:56Z</dcterms:created>
  <dcterms:modified xsi:type="dcterms:W3CDTF">2025-09-18T14:43:33Z</dcterms:modified>
</cp:coreProperties>
</file>