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55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510449" y="1257300"/>
            <a:ext cx="8123102" cy="15885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510449" y="3182312"/>
            <a:ext cx="8123102" cy="630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0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510449" y="2057400"/>
            <a:ext cx="8123102" cy="778800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6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63D29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71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bg>
      <p:bgPr>
        <a:solidFill>
          <a:srgbClr val="63D2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/>
          <p:nvPr>
            <p:ph type="title"/>
          </p:nvPr>
        </p:nvSpPr>
        <p:spPr>
          <a:xfrm>
            <a:off x="490250" y="526349"/>
            <a:ext cx="57975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84"/>
          <p:cNvSpPr/>
          <p:nvPr/>
        </p:nvSpPr>
        <p:spPr>
          <a:xfrm>
            <a:off x="4572000" y="74"/>
            <a:ext cx="4572000" cy="5143501"/>
          </a:xfrm>
          <a:prstGeom prst="rect">
            <a:avLst/>
          </a:prstGeom>
          <a:solidFill>
            <a:srgbClr val="20272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" name="Shape 85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Title Text"/>
          <p:cNvSpPr txBox="1"/>
          <p:nvPr>
            <p:ph type="title"/>
          </p:nvPr>
        </p:nvSpPr>
        <p:spPr>
          <a:xfrm>
            <a:off x="265500" y="1205825"/>
            <a:ext cx="4045200" cy="15096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88"/>
          <p:cNvSpPr txBox="1"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buFont typeface="Helvetica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ody Level One…"/>
          <p:cNvSpPr txBox="1"/>
          <p:nvPr>
            <p:ph type="body" sz="quarter" idx="1"/>
          </p:nvPr>
        </p:nvSpPr>
        <p:spPr>
          <a:xfrm>
            <a:off x="311699" y="4236825"/>
            <a:ext cx="5998802" cy="5988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00000"/>
              </a:lnSpc>
              <a:spcBef>
                <a:spcPts val="0"/>
              </a:spcBef>
              <a:buClrTx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00000"/>
              </a:lnSpc>
              <a:spcBef>
                <a:spcPts val="0"/>
              </a:spcBef>
              <a:buClrTx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00000"/>
              </a:lnSpc>
              <a:spcBef>
                <a:spcPts val="0"/>
              </a:spcBef>
              <a:buClrTx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00000"/>
              </a:lnSpc>
              <a:spcBef>
                <a:spcPts val="0"/>
              </a:spcBef>
              <a:buClrTx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9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63D29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2" name="Title Text"/>
          <p:cNvSpPr txBox="1"/>
          <p:nvPr>
            <p:ph type="title"/>
          </p:nvPr>
        </p:nvSpPr>
        <p:spPr>
          <a:xfrm>
            <a:off x="311699" y="991475"/>
            <a:ext cx="8520602" cy="1917901"/>
          </a:xfrm>
          <a:prstGeom prst="rect">
            <a:avLst/>
          </a:prstGeom>
        </p:spPr>
        <p:txBody>
          <a:bodyPr anchor="ctr"/>
          <a:lstStyle>
            <a:lvl1pPr algn="ctr">
              <a:defRPr b="1" sz="140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Body Level One…"/>
          <p:cNvSpPr txBox="1"/>
          <p:nvPr>
            <p:ph type="body" sz="quarter" idx="1"/>
          </p:nvPr>
        </p:nvSpPr>
        <p:spPr>
          <a:xfrm>
            <a:off x="311699" y="3071299"/>
            <a:ext cx="8520602" cy="901801"/>
          </a:xfrm>
          <a:prstGeom prst="rect">
            <a:avLst/>
          </a:prstGeom>
        </p:spPr>
        <p:txBody>
          <a:bodyPr/>
          <a:lstStyle>
            <a:lvl1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</a:lvl2pPr>
            <a:lvl3pPr>
              <a:lnSpc>
                <a:spcPct val="100000"/>
              </a:lnSpc>
              <a:spcBef>
                <a:spcPts val="0"/>
              </a:spcBef>
              <a:buClrTx/>
            </a:lvl3pPr>
            <a:lvl4pPr>
              <a:lnSpc>
                <a:spcPct val="100000"/>
              </a:lnSpc>
              <a:spcBef>
                <a:spcPts val="0"/>
              </a:spcBef>
              <a:buClrTx/>
            </a:lvl4pPr>
            <a:lvl5pPr>
              <a:lnSpc>
                <a:spcPct val="100000"/>
              </a:lnSpc>
              <a:spcBef>
                <a:spcPts val="0"/>
              </a:spcBef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04"/>
          <p:cNvSpPr txBox="1"/>
          <p:nvPr>
            <p:ph type="title"/>
          </p:nvPr>
        </p:nvSpPr>
        <p:spPr>
          <a:xfrm>
            <a:off x="510449" y="774699"/>
            <a:ext cx="7838344" cy="2039251"/>
          </a:xfrm>
          <a:prstGeom prst="rect">
            <a:avLst/>
          </a:prstGeom>
        </p:spPr>
        <p:txBody>
          <a:bodyPr/>
          <a:lstStyle/>
          <a:p>
            <a:pPr defTabSz="365760">
              <a:defRPr b="1" sz="5600"/>
            </a:pPr>
            <a:r>
              <a:t>Artificial Intelligence</a:t>
            </a:r>
          </a:p>
          <a:p>
            <a:pPr defTabSz="365760">
              <a:defRPr b="1" sz="5600"/>
            </a:pPr>
          </a:p>
          <a:p>
            <a:pPr defTabSz="365760">
              <a:defRPr sz="1920"/>
            </a:pPr>
            <a:r>
              <a:t>Project Report</a:t>
            </a:r>
          </a:p>
        </p:txBody>
      </p:sp>
      <p:sp>
        <p:nvSpPr>
          <p:cNvPr id="211" name="Shape 105"/>
          <p:cNvSpPr txBox="1"/>
          <p:nvPr>
            <p:ph type="body" sz="quarter" idx="1"/>
          </p:nvPr>
        </p:nvSpPr>
        <p:spPr>
          <a:xfrm>
            <a:off x="510449" y="3182349"/>
            <a:ext cx="4022401" cy="180270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Submitted To 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Prof. Poonam Bedi</a:t>
            </a:r>
          </a:p>
        </p:txBody>
      </p:sp>
      <p:sp>
        <p:nvSpPr>
          <p:cNvPr id="212" name="Shape 106"/>
          <p:cNvSpPr txBox="1"/>
          <p:nvPr/>
        </p:nvSpPr>
        <p:spPr>
          <a:xfrm>
            <a:off x="4816850" y="3182349"/>
            <a:ext cx="4022400" cy="18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Submitted By 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Deepti Sharma (09)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Sandhya (32)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Shivani Tiwary(36)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Surbhi Chaurasia(42)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158" descr="Shape 1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07455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163" descr="Shape 1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168" descr="Shape 1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173" descr="Shape 1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2900" y="0"/>
            <a:ext cx="9486901" cy="5070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178" descr="Shape 1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183" descr="Shape 1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03901"/>
            <a:ext cx="9144001" cy="524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188" descr="Shape 18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193" descr="Shape 1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198" descr="Shape 19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03" descr="Shape 20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111" descr="Shape 1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64059"/>
            <a:ext cx="9144000" cy="607161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112"/>
          <p:cNvSpPr txBox="1"/>
          <p:nvPr>
            <p:ph type="title"/>
          </p:nvPr>
        </p:nvSpPr>
        <p:spPr>
          <a:xfrm>
            <a:off x="5460374" y="347125"/>
            <a:ext cx="3370201" cy="4336801"/>
          </a:xfrm>
          <a:prstGeom prst="rect">
            <a:avLst/>
          </a:prstGeom>
          <a:gradFill>
            <a:gsLst>
              <a:gs pos="0">
                <a:srgbClr val="3D4B4E"/>
              </a:gs>
              <a:gs pos="100000">
                <a:srgbClr val="040405"/>
              </a:gs>
            </a:gsLst>
            <a:lin ang="5400012"/>
          </a:gradFill>
          <a:ln w="9525">
            <a:solidFill>
              <a:srgbClr val="FFFFFF"/>
            </a:solidFill>
            <a:round/>
          </a:ln>
        </p:spPr>
        <p:txBody>
          <a:bodyPr/>
          <a:lstStyle/>
          <a:p>
            <a:pPr algn="r">
              <a:spcBef>
                <a:spcPts val="1600"/>
              </a:spcBef>
              <a:defRPr b="1" sz="3600">
                <a:latin typeface="PT Sans Narrow"/>
                <a:ea typeface="PT Sans Narrow"/>
                <a:cs typeface="PT Sans Narrow"/>
                <a:sym typeface="PT Sans Narrow"/>
              </a:defRPr>
            </a:pPr>
            <a:r>
              <a:t>Automatic </a:t>
            </a:r>
          </a:p>
          <a:p>
            <a:pPr algn="r">
              <a:spcBef>
                <a:spcPts val="1600"/>
              </a:spcBef>
              <a:defRPr b="1" sz="3600">
                <a:latin typeface="PT Sans Narrow"/>
                <a:ea typeface="PT Sans Narrow"/>
                <a:cs typeface="PT Sans Narrow"/>
                <a:sym typeface="PT Sans Narrow"/>
              </a:defRPr>
            </a:pPr>
            <a:r>
              <a:t>Question Paper </a:t>
            </a:r>
          </a:p>
          <a:p>
            <a:pPr algn="r">
              <a:spcBef>
                <a:spcPts val="1600"/>
              </a:spcBef>
              <a:defRPr b="1" sz="3600">
                <a:latin typeface="PT Sans Narrow"/>
                <a:ea typeface="PT Sans Narrow"/>
                <a:cs typeface="PT Sans Narrow"/>
                <a:sym typeface="PT Sans Narrow"/>
              </a:defRPr>
            </a:pPr>
            <a:r>
              <a:t>Generator App</a:t>
            </a:r>
          </a:p>
          <a:p>
            <a:pPr algn="r">
              <a:spcBef>
                <a:spcPts val="1600"/>
              </a:spcBef>
            </a:pPr>
            <a:endParaRPr b="1" sz="3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algn="r">
              <a:spcBef>
                <a:spcPts val="1600"/>
              </a:spcBef>
              <a:defRPr b="1" sz="1800">
                <a:latin typeface="PT Sans Narrow"/>
                <a:ea typeface="PT Sans Narrow"/>
                <a:cs typeface="PT Sans Narrow"/>
                <a:sym typeface="PT Sans Narrow"/>
              </a:defRPr>
            </a:pPr>
            <a:r>
              <a:t>A java app for automatically generating the question paper on a click! </a:t>
            </a:r>
          </a:p>
        </p:txBody>
      </p:sp>
      <p:sp>
        <p:nvSpPr>
          <p:cNvPr id="216" name="Shape 113"/>
          <p:cNvSpPr/>
          <p:nvPr/>
        </p:nvSpPr>
        <p:spPr>
          <a:xfrm>
            <a:off x="615149" y="2998024"/>
            <a:ext cx="5004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08" descr="Shape 208"/>
          <p:cNvPicPr>
            <a:picLocks noChangeAspect="1"/>
          </p:cNvPicPr>
          <p:nvPr/>
        </p:nvPicPr>
        <p:blipFill>
          <a:blip r:embed="rId2">
            <a:extLst/>
          </a:blip>
          <a:srcRect l="0" t="0" r="9469" b="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13" descr="Shape 213"/>
          <p:cNvPicPr>
            <a:picLocks noChangeAspect="1"/>
          </p:cNvPicPr>
          <p:nvPr/>
        </p:nvPicPr>
        <p:blipFill>
          <a:blip r:embed="rId2">
            <a:extLst/>
          </a:blip>
          <a:srcRect l="0" t="0" r="9469" b="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18" descr="Shape 2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23"/>
          <p:cNvSpPr txBox="1"/>
          <p:nvPr>
            <p:ph type="title"/>
          </p:nvPr>
        </p:nvSpPr>
        <p:spPr>
          <a:xfrm>
            <a:off x="510449" y="2057400"/>
            <a:ext cx="8123102" cy="778800"/>
          </a:xfrm>
          <a:prstGeom prst="rect">
            <a:avLst/>
          </a:prstGeom>
        </p:spPr>
        <p:txBody>
          <a:bodyPr/>
          <a:lstStyle/>
          <a:p>
            <a:pPr/>
            <a:r>
              <a:t>H/W AND S/W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28"/>
          <p:cNvSpPr txBox="1"/>
          <p:nvPr/>
        </p:nvSpPr>
        <p:spPr>
          <a:xfrm>
            <a:off x="0" y="896559"/>
            <a:ext cx="9144000" cy="3350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457200" indent="-342900">
              <a:buSzPct val="100000"/>
              <a:buAutoNum type="arabicPeriod" startAt="1"/>
              <a:defRPr i="1"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Hardware Interface</a:t>
            </a:r>
          </a:p>
          <a:p>
            <a:pPr indent="800100" algn="just">
              <a:lnSpc>
                <a:spcPct val="115000"/>
              </a:lnSpc>
              <a:spcBef>
                <a:spcPts val="500"/>
              </a:spcBef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indent="-342900" algn="just">
              <a:lnSpc>
                <a:spcPct val="115000"/>
              </a:lnSpc>
              <a:spcBef>
                <a:spcPts val="500"/>
              </a:spcBef>
              <a:buSzPct val="100000"/>
              <a:buFont typeface="Times New Roman"/>
              <a:buChar char="●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nominal display; high deficiency screen is not necessary.</a:t>
            </a:r>
          </a:p>
          <a:p>
            <a:pPr marL="914400" indent="-342900" algn="just">
              <a:lnSpc>
                <a:spcPct val="115000"/>
              </a:lnSpc>
              <a:spcBef>
                <a:spcPts val="500"/>
              </a:spcBef>
              <a:buSzPct val="100000"/>
              <a:buFont typeface="Times New Roman"/>
              <a:buChar char="●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internet connection 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2900">
              <a:buSzPct val="100000"/>
              <a:buAutoNum type="arabicPeriod" startAt="1"/>
              <a:defRPr i="1"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 Interface </a:t>
            </a:r>
          </a:p>
          <a:p>
            <a:pPr/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228600"/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indent="-342900" algn="just">
              <a:lnSpc>
                <a:spcPct val="115000"/>
              </a:lnSpc>
              <a:spcBef>
                <a:spcPts val="500"/>
              </a:spcBef>
              <a:buSzPct val="100000"/>
              <a:buFont typeface="Times New Roman"/>
              <a:buChar char="●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special database known as “QUESTION PAPER INFO” ; available to the application </a:t>
            </a:r>
          </a:p>
          <a:p>
            <a:pPr marL="914400" indent="-342900" algn="just">
              <a:lnSpc>
                <a:spcPct val="115000"/>
              </a:lnSpc>
              <a:spcBef>
                <a:spcPts val="500"/>
              </a:spcBef>
              <a:buSzPct val="100000"/>
              <a:buFont typeface="Times New Roman"/>
              <a:buChar char="●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Chrome or any Browser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6AA8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33"/>
          <p:cNvSpPr txBox="1"/>
          <p:nvPr>
            <p:ph type="title"/>
          </p:nvPr>
        </p:nvSpPr>
        <p:spPr>
          <a:xfrm>
            <a:off x="416050" y="703749"/>
            <a:ext cx="4045200" cy="3341902"/>
          </a:xfrm>
          <a:prstGeom prst="rect">
            <a:avLst/>
          </a:prstGeom>
        </p:spPr>
        <p:txBody>
          <a:bodyPr/>
          <a:lstStyle/>
          <a:p>
            <a:pPr defTabSz="402336">
              <a:defRPr b="1" sz="6160"/>
            </a:pPr>
            <a:r>
              <a:t>DATA </a:t>
            </a:r>
          </a:p>
          <a:p>
            <a:pPr defTabSz="402336">
              <a:defRPr b="1" sz="6160"/>
            </a:pPr>
            <a:r>
              <a:t>FLOW</a:t>
            </a:r>
          </a:p>
          <a:p>
            <a:pPr defTabSz="402336">
              <a:defRPr b="1" sz="6160"/>
            </a:pPr>
            <a:r>
              <a:t>DIAGRAM</a:t>
            </a:r>
          </a:p>
        </p:txBody>
      </p:sp>
      <p:sp>
        <p:nvSpPr>
          <p:cNvPr id="268" name="Shape 234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 algn="l" defTabSz="667512">
              <a:lnSpc>
                <a:spcPct val="115000"/>
              </a:lnSpc>
              <a:defRPr sz="1314">
                <a:solidFill>
                  <a:srgbClr val="FFFFFF"/>
                </a:solidFill>
              </a:defRPr>
            </a:pPr>
            <a:endParaRPr sz="3212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defTabSz="667512">
              <a:lnSpc>
                <a:spcPct val="115000"/>
              </a:lnSpc>
              <a:defRPr sz="3212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Data Flow Diagram </a:t>
            </a:r>
            <a:r>
              <a:rPr sz="1752"/>
              <a:t>is a graphical representation that depicts information flow and the transforms that are applied as data move from input to output.</a:t>
            </a:r>
            <a:endParaRPr sz="1314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39"/>
          <p:cNvSpPr txBox="1"/>
          <p:nvPr>
            <p:ph type="title"/>
          </p:nvPr>
        </p:nvSpPr>
        <p:spPr>
          <a:xfrm>
            <a:off x="0" y="0"/>
            <a:ext cx="91884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</a:p>
        </p:txBody>
      </p:sp>
      <p:pic>
        <p:nvPicPr>
          <p:cNvPr id="271" name="Shape 240" descr="Shape 2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000" y="1016549"/>
            <a:ext cx="6516925" cy="366667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41"/>
          <p:cNvSpPr txBox="1"/>
          <p:nvPr/>
        </p:nvSpPr>
        <p:spPr>
          <a:xfrm>
            <a:off x="405024" y="0"/>
            <a:ext cx="6371402" cy="72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Context Level Diagram /Level0: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46"/>
          <p:cNvSpPr txBox="1"/>
          <p:nvPr>
            <p:ph type="title"/>
          </p:nvPr>
        </p:nvSpPr>
        <p:spPr>
          <a:xfrm>
            <a:off x="490250" y="526350"/>
            <a:ext cx="5797501" cy="4090800"/>
          </a:xfrm>
          <a:prstGeom prst="rect">
            <a:avLst/>
          </a:prstGeom>
        </p:spPr>
        <p:txBody>
          <a:bodyPr/>
          <a:lstStyle/>
          <a:p>
            <a:pPr/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Shape 247" descr="Shape 247"/>
          <p:cNvPicPr>
            <a:picLocks noChangeAspect="1"/>
          </p:cNvPicPr>
          <p:nvPr/>
        </p:nvPicPr>
        <p:blipFill>
          <a:blip r:embed="rId2">
            <a:extLst/>
          </a:blip>
          <a:srcRect l="0" t="0" r="19393" b="0"/>
          <a:stretch>
            <a:fillRect/>
          </a:stretch>
        </p:blipFill>
        <p:spPr>
          <a:xfrm>
            <a:off x="849024" y="526349"/>
            <a:ext cx="7460577" cy="4203502"/>
          </a:xfrm>
          <a:prstGeom prst="rect">
            <a:avLst/>
          </a:prstGeom>
          <a:ln w="25400">
            <a:solidFill>
              <a:srgbClr val="000000"/>
            </a:solidFill>
            <a:miter lim="8000"/>
          </a:ln>
        </p:spPr>
      </p:pic>
      <p:sp>
        <p:nvSpPr>
          <p:cNvPr id="276" name="Shape 248"/>
          <p:cNvSpPr txBox="1"/>
          <p:nvPr/>
        </p:nvSpPr>
        <p:spPr>
          <a:xfrm>
            <a:off x="48075" y="69974"/>
            <a:ext cx="4230300" cy="723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Level 1 Dfd 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34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53"/>
          <p:cNvSpPr txBox="1"/>
          <p:nvPr>
            <p:ph type="title"/>
          </p:nvPr>
        </p:nvSpPr>
        <p:spPr>
          <a:xfrm>
            <a:off x="490250" y="526350"/>
            <a:ext cx="7867199" cy="4090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9" name="Shape 254" descr="Shape 2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550" y="223775"/>
            <a:ext cx="6131875" cy="4810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59"/>
          <p:cNvSpPr txBox="1"/>
          <p:nvPr>
            <p:ph type="title"/>
          </p:nvPr>
        </p:nvSpPr>
        <p:spPr>
          <a:xfrm>
            <a:off x="510449" y="2057400"/>
            <a:ext cx="8123102" cy="778800"/>
          </a:xfrm>
          <a:prstGeom prst="rect">
            <a:avLst/>
          </a:prstGeom>
        </p:spPr>
        <p:txBody>
          <a:bodyPr/>
          <a:lstStyle/>
          <a:p>
            <a:pPr/>
            <a:r>
              <a:t>SYSTEM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1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/>
          <a:lstStyle>
            <a:lvl1pPr defTabSz="640079">
              <a:defRPr b="1" sz="252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219" name="Shape 119"/>
          <p:cNvSpPr txBox="1"/>
          <p:nvPr>
            <p:ph type="body" idx="1"/>
          </p:nvPr>
        </p:nvSpPr>
        <p:spPr>
          <a:xfrm>
            <a:off x="311699" y="1235399"/>
            <a:ext cx="8520602" cy="3657601"/>
          </a:xfrm>
          <a:prstGeom prst="rect">
            <a:avLst/>
          </a:prstGeom>
        </p:spPr>
        <p:txBody>
          <a:bodyPr/>
          <a:lstStyle/>
          <a:p>
            <a:pPr marL="457200" indent="-342900" algn="just">
              <a:spcBef>
                <a:spcPts val="0"/>
              </a:spcBef>
              <a:buClr>
                <a:srgbClr val="000000"/>
              </a:buClr>
              <a:buFont typeface="Times New Roman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Everyday New Concepts And Ideas Released </a:t>
            </a:r>
          </a:p>
          <a:p>
            <a:pPr algn="just">
              <a:spcBef>
                <a:spcPts val="0"/>
              </a:spcBef>
              <a:buSzTx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2900" algn="just">
              <a:spcBef>
                <a:spcPts val="0"/>
              </a:spcBef>
              <a:buClr>
                <a:srgbClr val="000000"/>
              </a:buClr>
              <a:buFont typeface="Times New Roman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Students Need To Practice Them. </a:t>
            </a:r>
          </a:p>
          <a:p>
            <a:pPr algn="just">
              <a:spcBef>
                <a:spcPts val="0"/>
              </a:spcBef>
              <a:buSzTx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2900" algn="just">
              <a:spcBef>
                <a:spcPts val="0"/>
              </a:spcBef>
              <a:buClr>
                <a:srgbClr val="000000"/>
              </a:buClr>
              <a:buFont typeface="Times New Roman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Question Paper Creation Is A Tedious And Time Consuming Task</a:t>
            </a:r>
          </a:p>
          <a:p>
            <a:pPr algn="just">
              <a:spcBef>
                <a:spcPts val="0"/>
              </a:spcBef>
              <a:buSzTx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2900" algn="just">
              <a:spcBef>
                <a:spcPts val="0"/>
              </a:spcBef>
              <a:buClr>
                <a:srgbClr val="000000"/>
              </a:buClr>
              <a:buFont typeface="Times New Roman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Some Functionality required For The Instructor To Generate And Save The Question Paper Automatically</a:t>
            </a:r>
          </a:p>
          <a:p>
            <a:pPr algn="just">
              <a:spcBef>
                <a:spcPts val="0"/>
              </a:spcBef>
              <a:buSzTx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2900" algn="just">
              <a:spcBef>
                <a:spcPts val="0"/>
              </a:spcBef>
              <a:buClr>
                <a:srgbClr val="000000"/>
              </a:buClr>
              <a:buFont typeface="Times New Roman"/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System Like AQPG can solve both these issues.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64"/>
          <p:cNvSpPr txBox="1"/>
          <p:nvPr>
            <p:ph type="title"/>
          </p:nvPr>
        </p:nvSpPr>
        <p:spPr>
          <a:xfrm>
            <a:off x="1969049" y="828650"/>
            <a:ext cx="5205901" cy="4078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</a:p>
        </p:txBody>
      </p:sp>
      <p:grpSp>
        <p:nvGrpSpPr>
          <p:cNvPr id="286" name="Shape 265"/>
          <p:cNvGrpSpPr/>
          <p:nvPr/>
        </p:nvGrpSpPr>
        <p:grpSpPr>
          <a:xfrm>
            <a:off x="62099" y="113850"/>
            <a:ext cx="3431101" cy="481200"/>
            <a:chOff x="0" y="0"/>
            <a:chExt cx="3431099" cy="481199"/>
          </a:xfrm>
        </p:grpSpPr>
        <p:sp>
          <p:nvSpPr>
            <p:cNvPr id="284" name="Rectangle"/>
            <p:cNvSpPr/>
            <p:nvPr/>
          </p:nvSpPr>
          <p:spPr>
            <a:xfrm>
              <a:off x="-1" y="0"/>
              <a:ext cx="3431101" cy="481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System Design"/>
            <p:cNvSpPr txBox="1"/>
            <p:nvPr/>
          </p:nvSpPr>
          <p:spPr>
            <a:xfrm>
              <a:off x="-1" y="0"/>
              <a:ext cx="3431101" cy="424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>
                  <a:solidFill>
                    <a:srgbClr val="134F5C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System Design</a:t>
              </a:r>
            </a:p>
          </p:txBody>
        </p:sp>
      </p:grpSp>
      <p:pic>
        <p:nvPicPr>
          <p:cNvPr id="287" name="Shape 266" descr="Shape 266"/>
          <p:cNvPicPr>
            <a:picLocks noChangeAspect="1"/>
          </p:cNvPicPr>
          <p:nvPr/>
        </p:nvPicPr>
        <p:blipFill>
          <a:blip r:embed="rId2">
            <a:extLst/>
          </a:blip>
          <a:srcRect l="4007" t="4763" r="50959" b="52586"/>
          <a:stretch>
            <a:fillRect/>
          </a:stretch>
        </p:blipFill>
        <p:spPr>
          <a:xfrm>
            <a:off x="152399" y="152400"/>
            <a:ext cx="8991602" cy="499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71"/>
          <p:cNvSpPr txBox="1"/>
          <p:nvPr>
            <p:ph type="title"/>
          </p:nvPr>
        </p:nvSpPr>
        <p:spPr>
          <a:xfrm>
            <a:off x="510449" y="2057400"/>
            <a:ext cx="8123102" cy="778800"/>
          </a:xfrm>
          <a:prstGeom prst="rect">
            <a:avLst/>
          </a:prstGeom>
        </p:spPr>
        <p:txBody>
          <a:bodyPr/>
          <a:lstStyle/>
          <a:p>
            <a:pPr/>
            <a:r>
              <a:t>DATA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76" descr="Shape 276"/>
          <p:cNvPicPr>
            <a:picLocks noChangeAspect="1"/>
          </p:cNvPicPr>
          <p:nvPr/>
        </p:nvPicPr>
        <p:blipFill>
          <a:blip r:embed="rId2">
            <a:extLst/>
          </a:blip>
          <a:srcRect l="0" t="0" r="25266" b="52709"/>
          <a:stretch>
            <a:fillRect/>
          </a:stretch>
        </p:blipFill>
        <p:spPr>
          <a:xfrm>
            <a:off x="2031749" y="76200"/>
            <a:ext cx="4470150" cy="499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81"/>
          <p:cNvSpPr txBox="1"/>
          <p:nvPr>
            <p:ph type="title"/>
          </p:nvPr>
        </p:nvSpPr>
        <p:spPr>
          <a:xfrm>
            <a:off x="510449" y="2057400"/>
            <a:ext cx="8123102" cy="778800"/>
          </a:xfrm>
          <a:prstGeom prst="rect">
            <a:avLst/>
          </a:prstGeom>
        </p:spPr>
        <p:txBody>
          <a:bodyPr/>
          <a:lstStyle>
            <a:lvl1pPr defTabSz="749808">
              <a:defRPr sz="2952"/>
            </a:lvl1pPr>
          </a:lstStyle>
          <a:p>
            <a:pPr/>
            <a:r>
              <a:t>CONCLUSION AND FUTURE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86"/>
          <p:cNvSpPr txBox="1"/>
          <p:nvPr>
            <p:ph type="title" idx="4294967295"/>
          </p:nvPr>
        </p:nvSpPr>
        <p:spPr>
          <a:xfrm>
            <a:off x="-1" y="0"/>
            <a:ext cx="5790902" cy="51435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30000"/>
              </a:lnSpc>
              <a:spcBef>
                <a:spcPts val="2400"/>
              </a:spcBef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project we have developed so far can be easily extended to many ideas and can keep on growing. Some changes that we plan to make are :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130000"/>
              </a:lnSpc>
              <a:spcBef>
                <a:spcPts val="2400"/>
              </a:spcBef>
              <a:defRPr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0480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Increase the levels of question difficulty and allowing the teacher to replace a question from the given one.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indent="-304800">
              <a:lnSpc>
                <a:spcPct val="120000"/>
              </a:lnSpc>
              <a:buClr>
                <a:srgbClr val="000000"/>
              </a:buClr>
              <a:buSzPct val="100000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Allowing chat between learner and an expert to sought out doubts.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indent="-304800">
              <a:lnSpc>
                <a:spcPct val="120000"/>
              </a:lnSpc>
              <a:buClr>
                <a:srgbClr val="000000"/>
              </a:buClr>
              <a:buSzPct val="100000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Allowing more choices for the learner to practice his own way 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indent="-304800">
              <a:lnSpc>
                <a:spcPct val="120000"/>
              </a:lnSpc>
              <a:buClr>
                <a:srgbClr val="000000"/>
              </a:buClr>
              <a:buSzPct val="100000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Allowing String search using NLP for deleting a question by Admin.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indent="-304800">
              <a:lnSpc>
                <a:spcPct val="120000"/>
              </a:lnSpc>
              <a:buClr>
                <a:srgbClr val="000000"/>
              </a:buClr>
              <a:buSzPct val="100000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Allowing the questions to not get repeated for the user.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indent="-304800">
              <a:lnSpc>
                <a:spcPct val="120000"/>
              </a:lnSpc>
              <a:buClr>
                <a:srgbClr val="000000"/>
              </a:buClr>
              <a:buSzPct val="100000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Graphing the daily practice and concentration of the student just like the Github Graph of Contribution.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indent="-304800">
              <a:lnSpc>
                <a:spcPct val="120000"/>
              </a:lnSpc>
              <a:buClr>
                <a:srgbClr val="000000"/>
              </a:buClr>
              <a:buSzPct val="100000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Graphing the Instructors capability to contribute corrections.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many More….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6" name="Shape 287" descr="Shape 287"/>
          <p:cNvPicPr>
            <a:picLocks noChangeAspect="1"/>
          </p:cNvPicPr>
          <p:nvPr/>
        </p:nvPicPr>
        <p:blipFill>
          <a:blip r:embed="rId2">
            <a:extLst/>
          </a:blip>
          <a:srcRect l="0" t="0" r="37826" b="0"/>
          <a:stretch>
            <a:fillRect/>
          </a:stretch>
        </p:blipFill>
        <p:spPr>
          <a:xfrm>
            <a:off x="5790874" y="0"/>
            <a:ext cx="3890102" cy="4931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2"/>
          <p:cNvSpPr txBox="1"/>
          <p:nvPr>
            <p:ph type="title"/>
          </p:nvPr>
        </p:nvSpPr>
        <p:spPr>
          <a:xfrm>
            <a:off x="490250" y="526350"/>
            <a:ext cx="5797501" cy="4090800"/>
          </a:xfrm>
          <a:prstGeom prst="rect">
            <a:avLst/>
          </a:prstGeom>
        </p:spPr>
        <p:txBody>
          <a:bodyPr/>
          <a:lstStyle/>
          <a:p>
            <a:pPr/>
            <a: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124"/>
          <p:cNvSpPr txBox="1"/>
          <p:nvPr>
            <p:ph type="title"/>
          </p:nvPr>
        </p:nvSpPr>
        <p:spPr>
          <a:xfrm>
            <a:off x="311699" y="183774"/>
            <a:ext cx="8520602" cy="572702"/>
          </a:xfrm>
          <a:prstGeom prst="rect">
            <a:avLst/>
          </a:prstGeom>
        </p:spPr>
        <p:txBody>
          <a:bodyPr/>
          <a:lstStyle>
            <a:lvl1pPr defTabSz="640079">
              <a:defRPr b="1" sz="2520">
                <a:solidFill>
                  <a:srgbClr val="93C47D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222" name="Shape 125"/>
          <p:cNvSpPr txBox="1"/>
          <p:nvPr>
            <p:ph type="body" idx="1"/>
          </p:nvPr>
        </p:nvSpPr>
        <p:spPr>
          <a:xfrm>
            <a:off x="311699" y="904274"/>
            <a:ext cx="8520602" cy="4106402"/>
          </a:xfrm>
          <a:prstGeom prst="rect">
            <a:avLst/>
          </a:prstGeom>
        </p:spPr>
        <p:txBody>
          <a:bodyPr/>
          <a:lstStyle/>
          <a:p>
            <a:pPr marL="457200" indent="-317500" algn="just">
              <a:spcBef>
                <a:spcPts val="0"/>
              </a:spcBef>
              <a:buClr>
                <a:srgbClr val="000000"/>
              </a:buClr>
              <a:buFont typeface="Times New Roman"/>
              <a:defRPr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system divides users in three categories-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Admin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Instructor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Learner</a:t>
            </a:r>
          </a:p>
          <a:p>
            <a:pPr algn="just">
              <a:spcBef>
                <a:spcPts val="0"/>
              </a:spcBef>
              <a:buSzTx/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 algn="just">
              <a:spcBef>
                <a:spcPts val="0"/>
              </a:spcBef>
              <a:buClr>
                <a:srgbClr val="000000"/>
              </a:buClr>
              <a:buFont typeface="Times New Roman"/>
              <a:defRPr b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Admin: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Can modify database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approving the changes required by instructor or learner in a question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has the authority to create user and dismiss upon request.</a:t>
            </a:r>
          </a:p>
          <a:p>
            <a:pPr algn="just">
              <a:spcBef>
                <a:spcPts val="0"/>
              </a:spcBef>
              <a:buSzTx/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 algn="just">
              <a:spcBef>
                <a:spcPts val="0"/>
              </a:spcBef>
              <a:buClr>
                <a:srgbClr val="000000"/>
              </a:buClr>
              <a:buFont typeface="Times New Roman"/>
              <a:defRPr b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Learner :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 generates random questions from the database of the particular subjects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judging on the capability of learner; the level is increased. </a:t>
            </a:r>
          </a:p>
          <a:p>
            <a:pPr indent="457200" algn="just">
              <a:spcBef>
                <a:spcPts val="0"/>
              </a:spcBef>
              <a:buSzTx/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 algn="just">
              <a:spcBef>
                <a:spcPts val="0"/>
              </a:spcBef>
              <a:buClr>
                <a:srgbClr val="000000"/>
              </a:buClr>
              <a:buFont typeface="Times New Roman"/>
              <a:defRPr b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Instructor:</a:t>
            </a:r>
          </a:p>
          <a:p>
            <a:pPr lvl="1" marL="914400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 startAt="1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 and save the question paper automatically.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130"/>
          <p:cNvSpPr txBox="1"/>
          <p:nvPr>
            <p:ph type="title"/>
          </p:nvPr>
        </p:nvSpPr>
        <p:spPr>
          <a:xfrm>
            <a:off x="502199" y="622825"/>
            <a:ext cx="8520602" cy="572701"/>
          </a:xfrm>
          <a:prstGeom prst="rect">
            <a:avLst/>
          </a:prstGeom>
        </p:spPr>
        <p:txBody>
          <a:bodyPr/>
          <a:lstStyle>
            <a:lvl1pPr defTabSz="365760">
              <a:defRPr b="1" sz="2600">
                <a:solidFill>
                  <a:srgbClr val="892E0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Model:Waterfall Model</a:t>
            </a:r>
          </a:p>
        </p:txBody>
      </p:sp>
      <p:sp>
        <p:nvSpPr>
          <p:cNvPr id="225" name="Shape 131"/>
          <p:cNvSpPr txBox="1"/>
          <p:nvPr>
            <p:ph type="body" idx="1"/>
          </p:nvPr>
        </p:nvSpPr>
        <p:spPr>
          <a:xfrm>
            <a:off x="311699" y="1152474"/>
            <a:ext cx="8520602" cy="38451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</a:pPr>
            <a:endParaRPr sz="24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Sometimes called the classic life cycle, </a:t>
            </a:r>
          </a:p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Suggests a systematic, sequential approach to software development </a:t>
            </a:r>
          </a:p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Begins with customer specification of requirements and progresses through planning, modeling, construction, and deployment, culminating in ongoing support of the completed software.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136" descr="Shape 1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036800"/>
          </a:xfrm>
          <a:prstGeom prst="rect">
            <a:avLst/>
          </a:prstGeom>
          <a:ln w="25400">
            <a:solidFill>
              <a:srgbClr val="000000"/>
            </a:solidFill>
            <a:miter lim="8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141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 </a:t>
            </a:r>
          </a:p>
          <a:p>
            <a:pPr>
              <a:defRPr b="1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Requirement</a:t>
            </a:r>
          </a:p>
          <a:p>
            <a:pPr>
              <a:defRPr b="1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Specification</a:t>
            </a:r>
          </a:p>
          <a:p>
            <a:pPr>
              <a:defRPr b="1" sz="3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At a Glance</a:t>
            </a:r>
          </a:p>
          <a:p>
            <a:pPr algn="l"/>
            <a:endParaRPr b="1" sz="3600">
              <a:solidFill>
                <a:srgbClr val="FF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endParaRPr b="1" sz="3600">
              <a:solidFill>
                <a:srgbClr val="FF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Shape 142"/>
          <p:cNvSpPr txBox="1"/>
          <p:nvPr/>
        </p:nvSpPr>
        <p:spPr>
          <a:xfrm>
            <a:off x="4977024" y="386425"/>
            <a:ext cx="3853501" cy="42085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3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software requirements specification (SRS) </a:t>
            </a:r>
          </a:p>
          <a:p>
            <a:pPr algn="just">
              <a:defRPr sz="24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 a description of a software system to be developed.</a:t>
            </a:r>
          </a:p>
          <a:p>
            <a:pPr algn="just">
              <a:defRPr sz="24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lays out functional and nonfunctional requirements, and may include a set of use cases that describe user interactions that the software must provide.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14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32104">
              <a:defRPr b="1" sz="273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Product Functions</a:t>
            </a:r>
          </a:p>
        </p:txBody>
      </p:sp>
      <p:sp>
        <p:nvSpPr>
          <p:cNvPr id="233" name="Shape 148"/>
          <p:cNvSpPr txBox="1"/>
          <p:nvPr>
            <p:ph type="body" idx="1"/>
          </p:nvPr>
        </p:nvSpPr>
        <p:spPr>
          <a:xfrm>
            <a:off x="311699" y="1152474"/>
            <a:ext cx="8520602" cy="3846902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Adding and Deleting Users, Courses, Questions and related information into database.</a:t>
            </a:r>
          </a:p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Modifying the same three entities by the Admin.</a:t>
            </a:r>
          </a:p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Generating Question Paper on a Click By Instructor.</a:t>
            </a:r>
          </a:p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Practice Sessions for Learner.</a:t>
            </a:r>
          </a:p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Viewing the profile and editing content by the three type of Users.</a:t>
            </a:r>
          </a:p>
          <a:p>
            <a:pPr marL="457200" indent="-381000">
              <a:spcBef>
                <a:spcPts val="0"/>
              </a:spcBef>
              <a:buClr>
                <a:srgbClr val="000000"/>
              </a:buClr>
              <a:buFont typeface="Times New Roman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 expected functions like verifying the user upon login password entry, etc. are there.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153"/>
          <p:cNvSpPr txBox="1"/>
          <p:nvPr>
            <p:ph type="title"/>
          </p:nvPr>
        </p:nvSpPr>
        <p:spPr>
          <a:xfrm>
            <a:off x="510449" y="1334124"/>
            <a:ext cx="8123102" cy="1502101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15000"/>
              </a:lnSpc>
              <a:spcBef>
                <a:spcPts val="1600"/>
              </a:spcBef>
              <a:defRPr b="1" sz="60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User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