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7"/>
  </p:notesMasterIdLst>
  <p:handoutMasterIdLst>
    <p:handoutMasterId r:id="rId28"/>
  </p:handoutMasterIdLst>
  <p:sldIdLst>
    <p:sldId id="269" r:id="rId2"/>
    <p:sldId id="256" r:id="rId3"/>
    <p:sldId id="257" r:id="rId4"/>
    <p:sldId id="270" r:id="rId5"/>
    <p:sldId id="258" r:id="rId6"/>
    <p:sldId id="272" r:id="rId7"/>
    <p:sldId id="280" r:id="rId8"/>
    <p:sldId id="281" r:id="rId9"/>
    <p:sldId id="282" r:id="rId10"/>
    <p:sldId id="261" r:id="rId11"/>
    <p:sldId id="273" r:id="rId12"/>
    <p:sldId id="283" r:id="rId13"/>
    <p:sldId id="284" r:id="rId14"/>
    <p:sldId id="285" r:id="rId15"/>
    <p:sldId id="262" r:id="rId16"/>
    <p:sldId id="274" r:id="rId17"/>
    <p:sldId id="286" r:id="rId18"/>
    <p:sldId id="260" r:id="rId19"/>
    <p:sldId id="275" r:id="rId20"/>
    <p:sldId id="287" r:id="rId21"/>
    <p:sldId id="277" r:id="rId22"/>
    <p:sldId id="265" r:id="rId23"/>
    <p:sldId id="266" r:id="rId24"/>
    <p:sldId id="26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4" autoAdjust="0"/>
    <p:restoredTop sz="94684" autoAdjust="0"/>
  </p:normalViewPr>
  <p:slideViewPr>
    <p:cSldViewPr>
      <p:cViewPr>
        <p:scale>
          <a:sx n="40" d="100"/>
          <a:sy n="40" d="100"/>
        </p:scale>
        <p:origin x="-1314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6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90"/>
    </p:cViewPr>
  </p:sorterViewPr>
  <p:notesViewPr>
    <p:cSldViewPr>
      <p:cViewPr varScale="1">
        <p:scale>
          <a:sx n="35" d="100"/>
          <a:sy n="35" d="100"/>
        </p:scale>
        <p:origin x="-222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5EBCF-8C01-4998-9B71-3826DBFD5B11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2E88E-5B2A-4131-A6C1-4E5D7D35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00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45020-420E-496F-B8B0-7AC0BBCEB753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EC4A-2ED1-4DB3-8712-F29C3D636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9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EC4A-2ED1-4DB3-8712-F29C3D6362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56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EC4A-2ED1-4DB3-8712-F29C3D6362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5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MIXTURE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Rate problem based on first order equations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1314" y="5494300"/>
            <a:ext cx="624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By:</a:t>
            </a:r>
          </a:p>
          <a:p>
            <a:pPr algn="just"/>
            <a:r>
              <a:rPr lang="en-US" sz="2000" dirty="0" smtClean="0"/>
              <a:t>Bhawna Saini, Deepika ,Deepti Sharma</a:t>
            </a:r>
          </a:p>
          <a:p>
            <a:pPr algn="just"/>
            <a:r>
              <a:rPr lang="en-US" sz="2000" dirty="0" smtClean="0"/>
              <a:t>Devashi Singh, Diksha Singala , Divya Singh</a:t>
            </a:r>
          </a:p>
          <a:p>
            <a:pPr algn="just"/>
            <a:r>
              <a:rPr lang="en-US" sz="2000" dirty="0" smtClean="0"/>
              <a:t>Jyoti</a:t>
            </a:r>
            <a:r>
              <a:rPr lang="en-US" sz="2000" dirty="0"/>
              <a:t> </a:t>
            </a:r>
            <a:r>
              <a:rPr lang="en-US" sz="2000" dirty="0" smtClean="0"/>
              <a:t>, Kiran Negi , Kratika</a:t>
            </a:r>
          </a:p>
        </p:txBody>
      </p:sp>
    </p:spTree>
    <p:extLst>
      <p:ext uri="{BB962C8B-B14F-4D97-AF65-F5344CB8AC3E}">
        <p14:creationId xmlns:p14="http://schemas.microsoft.com/office/powerpoint/2010/main" val="217493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sz="2800" dirty="0" smtClean="0"/>
              <a:t>EMONSTRATION </a:t>
            </a:r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 2(page 96)</a:t>
            </a:r>
          </a:p>
          <a:p>
            <a:endParaRPr lang="en-US" dirty="0"/>
          </a:p>
          <a:p>
            <a:r>
              <a:rPr lang="en-US" dirty="0" smtClean="0"/>
              <a:t>A large tank initially contains 50 gal of brine in which there is dissolved 10 lb. of salt. Brine containing 2 lb. of dissolved salt per gallon flows into the tank at the rate of 5 gal/min. The mixture is kept uniform by stirring, and the stirred mixture simultaneously flows out at the slower rate of 3 gal/min. How much salt is in the tank at any time t&gt;0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7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711" t="10702" r="53026" b="3431"/>
          <a:stretch/>
        </p:blipFill>
        <p:spPr>
          <a:xfrm rot="5400000">
            <a:off x="1028700" y="-1028701"/>
            <a:ext cx="6858000" cy="891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73" t="9298" r="18027"/>
          <a:stretch/>
        </p:blipFill>
        <p:spPr>
          <a:xfrm rot="5400000">
            <a:off x="936367" y="-936367"/>
            <a:ext cx="6858000" cy="873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6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500" t="7427" r="38223"/>
          <a:stretch/>
        </p:blipFill>
        <p:spPr>
          <a:xfrm rot="5400000">
            <a:off x="954505" y="-950495"/>
            <a:ext cx="6853989" cy="87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88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974" t="8831" r="5132"/>
          <a:stretch/>
        </p:blipFill>
        <p:spPr>
          <a:xfrm rot="5400000">
            <a:off x="1038726" y="-1018674"/>
            <a:ext cx="6853990" cy="889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7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 17 ( page 100)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tank initially contain 100 gal of pure water. starting at t=0,a brine containing 4 lb. of salt per gallon flows into the tank at the rate of 5 gal/min. the mixture is kept uniform by stirring and well –stirred mixture flows out at the slower rate of 3 gal/min</a:t>
            </a:r>
            <a:r>
              <a:rPr lang="en-US" dirty="0" smtClean="0"/>
              <a:t>.</a:t>
            </a:r>
            <a:endParaRPr lang="en-US" dirty="0"/>
          </a:p>
          <a:p>
            <a:pPr marL="365760" lvl="1" indent="0">
              <a:buNone/>
            </a:pPr>
            <a:r>
              <a:rPr lang="en-US" dirty="0"/>
              <a:t>a) how  much salt is in the tank at the end of 20 minutes?</a:t>
            </a:r>
          </a:p>
          <a:p>
            <a:pPr marL="365760" lvl="1" indent="0">
              <a:buNone/>
            </a:pPr>
            <a:r>
              <a:rPr lang="en-US" dirty="0"/>
              <a:t>b) When is there 50 lb. of salt in the tank?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8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81" r="50000"/>
          <a:stretch/>
        </p:blipFill>
        <p:spPr>
          <a:xfrm rot="5400000">
            <a:off x="985157" y="-952500"/>
            <a:ext cx="6858000" cy="87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4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714" r="10238"/>
          <a:stretch/>
        </p:blipFill>
        <p:spPr>
          <a:xfrm rot="5400000">
            <a:off x="944745" y="-922974"/>
            <a:ext cx="6836230" cy="872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21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DEMONSTARTION 4: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 15 (page 100)</a:t>
            </a:r>
          </a:p>
          <a:p>
            <a:endParaRPr lang="en-US" dirty="0"/>
          </a:p>
          <a:p>
            <a:r>
              <a:rPr lang="en-US" dirty="0" smtClean="0"/>
              <a:t>A tank initially contains 100 gal of brine in which there is dissolved 20 lb. of salt. Starting at time t=0 , brine containing 3 lb. of dissolved salt per gallon flows into the tank at the rate of  gal/min. The mixture is kept uniform by stirring and the well-stirred mixture simultaneously flows out of the tank at the same rate. </a:t>
            </a:r>
          </a:p>
          <a:p>
            <a:pPr marL="822960" lvl="1" indent="-457200">
              <a:buAutoNum type="alphaLcParenBoth"/>
            </a:pPr>
            <a:r>
              <a:rPr lang="en-US" dirty="0" smtClean="0"/>
              <a:t>How much salt is in the tank at the end of 10 min?</a:t>
            </a:r>
          </a:p>
          <a:p>
            <a:pPr marL="822960" lvl="1" indent="-457200">
              <a:buAutoNum type="alphaLcParenBoth"/>
            </a:pPr>
            <a:r>
              <a:rPr lang="en-US" dirty="0" smtClean="0"/>
              <a:t>When is there 160 lb. of salt is in the tank?</a:t>
            </a:r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18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88" r="10635" b="40318"/>
          <a:stretch/>
        </p:blipFill>
        <p:spPr>
          <a:xfrm>
            <a:off x="0" y="0"/>
            <a:ext cx="8763000" cy="683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4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Introduction to Mixture Problem</a:t>
            </a:r>
            <a:endParaRPr lang="en-IN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3962400" cy="56388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It is a rate problem in which the quantity of a certain substance is determined at a certain time when</a:t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b="1" dirty="0"/>
          </a:p>
          <a:p>
            <a:pPr algn="just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it is poured in a mixture in a container at a particular rate</a:t>
            </a:r>
            <a:b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</a:br>
            <a:endParaRPr lang="en-US" b="1" dirty="0"/>
          </a:p>
          <a:p>
            <a:pPr algn="just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and that mixture simultaneously flows out of that container at some certain rate.</a:t>
            </a:r>
          </a:p>
          <a:p>
            <a:pPr algn="just"/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Provided, the mixture is kept uniform by stirring.</a:t>
            </a:r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219200"/>
            <a:ext cx="3953823" cy="453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88" t="59683" r="13175"/>
          <a:stretch/>
        </p:blipFill>
        <p:spPr>
          <a:xfrm>
            <a:off x="0" y="10886"/>
            <a:ext cx="8839200" cy="684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39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Uses and Scopes of the Mixture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2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04800"/>
            <a:ext cx="8153400" cy="65532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1.NEWTON’S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LAW OF COOLING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 marL="0" lvl="0" indent="0" algn="just">
              <a:buNone/>
            </a:pPr>
            <a:r>
              <a:rPr lang="en-IN" dirty="0" smtClean="0"/>
              <a:t>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The rate at which the temperature t(t) changes in a cooling body at time t is proportional to the difference between the temperature of the body, t(t) and the constant temperature t</a:t>
            </a:r>
            <a:r>
              <a:rPr lang="en-IN" baseline="-25000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 of the surrounding medium</a:t>
            </a:r>
            <a:r>
              <a:rPr lang="en-IN" dirty="0" smtClean="0"/>
              <a:t>.</a:t>
            </a:r>
            <a:endParaRPr lang="en-US" dirty="0" smtClean="0"/>
          </a:p>
          <a:p>
            <a:pPr marL="0" indent="0" algn="just">
              <a:buNone/>
            </a:pPr>
            <a:r>
              <a:rPr lang="en-IN" dirty="0" smtClean="0"/>
              <a:t>       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Problems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based on the N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ewton's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law of cooling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Prediction of time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of death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(in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 homicide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case)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etermination of time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required by a plastic mixture to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cool down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Designing of cooling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and heating system of a manufacturing facility.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 descr="&#10;\[ &#10;\frac{dT}{dt} = -k (T - T_a). &#10;\] &#10; 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14600"/>
            <a:ext cx="3276600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60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609600"/>
            <a:ext cx="8077200" cy="60929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2. MIXTURE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PROBLEM: </a:t>
            </a:r>
            <a:endParaRPr lang="en-US" dirty="0"/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tart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with a substance that is dissolved in a liquid.  </a:t>
            </a:r>
            <a:endParaRPr lang="en-IN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Liquid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will be entering and leaving a holding tank. </a:t>
            </a:r>
            <a:endParaRPr lang="en-IN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The liquid entering the tank may or may not contain more of the substance dissolved in it. </a:t>
            </a:r>
            <a:endParaRPr lang="en-IN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Liquid leaving the tank will of course contain the substance dissolved in it. </a:t>
            </a:r>
            <a:endParaRPr lang="en-I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 smtClean="0"/>
              <a:t>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If </a:t>
            </a:r>
            <a:r>
              <a:rPr lang="en-IN" b="1" i="1" dirty="0">
                <a:solidFill>
                  <a:schemeClr val="accent5">
                    <a:lumMod val="75000"/>
                  </a:schemeClr>
                </a:solidFill>
              </a:rPr>
              <a:t>Q(t)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 gives the amount of the substance dissolved in the liquid in the tank at any time </a:t>
            </a:r>
            <a:r>
              <a:rPr lang="en-IN" b="1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 we want to develop a differential equation that, when solved, will give us an expression for </a:t>
            </a:r>
            <a:r>
              <a:rPr lang="en-IN" b="1" i="1" dirty="0">
                <a:solidFill>
                  <a:schemeClr val="accent5">
                    <a:lumMod val="75000"/>
                  </a:schemeClr>
                </a:solidFill>
              </a:rPr>
              <a:t>Q(t)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. </a:t>
            </a:r>
            <a:endParaRPr lang="en-IN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Problems based on Mixture Problem:</a:t>
            </a:r>
          </a:p>
          <a:p>
            <a:pPr algn="just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Consider air as a liquid and u can predict the levels of various components dissolved in it.</a:t>
            </a:r>
          </a:p>
        </p:txBody>
      </p:sp>
    </p:spTree>
    <p:extLst>
      <p:ext uri="{BB962C8B-B14F-4D97-AF65-F5344CB8AC3E}">
        <p14:creationId xmlns:p14="http://schemas.microsoft.com/office/powerpoint/2010/main" val="266249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333509" cy="762000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chemeClr val="accent5">
                    <a:lumMod val="75000"/>
                  </a:schemeClr>
                </a:solidFill>
              </a:rPr>
              <a:t>3.TOLRANCE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ALLOCATION </a:t>
            </a:r>
            <a:r>
              <a:rPr lang="en-US" sz="2200" b="1" dirty="0" smtClean="0">
                <a:solidFill>
                  <a:schemeClr val="accent5">
                    <a:lumMod val="75000"/>
                  </a:schemeClr>
                </a:solidFill>
              </a:rPr>
              <a:t>PROBLEMS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153400" cy="5687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 response surface methodology (RSM) approach can be used to determine the optimal component tolerances in an assembly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Frequently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response surface designs such as Box-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Behnken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design and central composite design are used in tolerance allocation problems. 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But mixture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experiments, which are essentially constructed for designing a blend composition,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can also be used instead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of response surface designs in order to observe the cost values. </a:t>
            </a:r>
          </a:p>
        </p:txBody>
      </p:sp>
    </p:spTree>
    <p:extLst>
      <p:ext uri="{BB962C8B-B14F-4D97-AF65-F5344CB8AC3E}">
        <p14:creationId xmlns:p14="http://schemas.microsoft.com/office/powerpoint/2010/main" val="9353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3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Formula for Mixture Problem</a:t>
            </a:r>
            <a:endParaRPr lang="en-IN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9550" y="1066800"/>
            <a:ext cx="8229600" cy="4191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Suppose a substance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is being poured in a mixture in a container at a certain time and the mixture is simultaneously flowing out of the container at a certain rate.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If,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>
                <a:solidFill>
                  <a:schemeClr val="accent3">
                    <a:lumMod val="75000"/>
                  </a:schemeClr>
                </a:solidFill>
              </a:rPr>
              <a:t>-&gt;</a:t>
            </a: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IN" sz="2800" dirty="0" smtClean="0">
                <a:solidFill>
                  <a:schemeClr val="accent3">
                    <a:lumMod val="75000"/>
                  </a:schemeClr>
                </a:solidFill>
              </a:rPr>
              <a:t> denotes the quantity of </a:t>
            </a: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IN" sz="2800" dirty="0" smtClean="0">
                <a:solidFill>
                  <a:schemeClr val="accent3">
                    <a:lumMod val="75000"/>
                  </a:schemeClr>
                </a:solidFill>
              </a:rPr>
              <a:t> at time t, </a:t>
            </a:r>
            <a:br>
              <a:rPr lang="en-IN" sz="28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IN" sz="2800" dirty="0" smtClean="0">
                <a:solidFill>
                  <a:schemeClr val="accent3">
                    <a:lumMod val="75000"/>
                  </a:schemeClr>
                </a:solidFill>
              </a:rPr>
              <a:t>-&gt;</a:t>
            </a: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dx/</a:t>
            </a:r>
            <a:r>
              <a:rPr lang="en-IN" sz="2800" dirty="0" err="1" smtClean="0">
                <a:solidFill>
                  <a:schemeClr val="accent1">
                    <a:lumMod val="75000"/>
                  </a:schemeClr>
                </a:solidFill>
              </a:rPr>
              <a:t>dt</a:t>
            </a:r>
            <a:r>
              <a:rPr lang="en-IN" sz="2800" dirty="0" smtClean="0">
                <a:solidFill>
                  <a:schemeClr val="accent3">
                    <a:lumMod val="75000"/>
                  </a:schemeClr>
                </a:solidFill>
              </a:rPr>
              <a:t> denotes </a:t>
            </a:r>
            <a:r>
              <a:rPr lang="en-IN" sz="2800" dirty="0" smtClean="0">
                <a:solidFill>
                  <a:schemeClr val="accent3">
                    <a:lumMod val="75000"/>
                  </a:schemeClr>
                </a:solidFill>
              </a:rPr>
              <a:t>the rate of change of </a:t>
            </a: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IN" sz="2800" dirty="0" smtClean="0">
                <a:solidFill>
                  <a:schemeClr val="accent3">
                    <a:lumMod val="75000"/>
                  </a:schemeClr>
                </a:solidFill>
              </a:rPr>
              <a:t> with respect t</a:t>
            </a:r>
            <a:r>
              <a:rPr lang="en-IN" sz="2800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</a:rPr>
              <a:t> t</a:t>
            </a:r>
            <a:r>
              <a:rPr lang="en-IN" sz="28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br>
              <a:rPr lang="en-IN" sz="28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IN" sz="2800" dirty="0" smtClean="0">
                <a:solidFill>
                  <a:schemeClr val="accent3">
                    <a:lumMod val="75000"/>
                  </a:schemeClr>
                </a:solidFill>
              </a:rPr>
              <a:t>-&gt;</a:t>
            </a: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800" dirty="0" smtClean="0">
                <a:solidFill>
                  <a:schemeClr val="accent3">
                    <a:lumMod val="75000"/>
                  </a:schemeClr>
                </a:solidFill>
              </a:rPr>
              <a:t>denotes the rate of S entering the mixture and</a:t>
            </a:r>
            <a:br>
              <a:rPr lang="en-IN" sz="28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IN" sz="2800" dirty="0" smtClean="0">
                <a:solidFill>
                  <a:schemeClr val="accent3">
                    <a:lumMod val="75000"/>
                  </a:schemeClr>
                </a:solidFill>
              </a:rPr>
              <a:t>-&gt;</a:t>
            </a: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OUT</a:t>
            </a:r>
            <a:r>
              <a:rPr lang="en-IN" sz="2800" dirty="0" smtClean="0">
                <a:solidFill>
                  <a:schemeClr val="accent3">
                    <a:lumMod val="75000"/>
                  </a:schemeClr>
                </a:solidFill>
              </a:rPr>
              <a:t> denotes the rate of mixture flowing out, then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accent4">
                    <a:lumMod val="75000"/>
                  </a:schemeClr>
                </a:solidFill>
              </a:rPr>
              <a:t>To determine 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600" b="1" dirty="0" smtClean="0">
                <a:solidFill>
                  <a:schemeClr val="accent4">
                    <a:lumMod val="75000"/>
                  </a:schemeClr>
                </a:solidFill>
              </a:rPr>
              <a:t> of 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600" b="1" dirty="0" smtClean="0">
                <a:solidFill>
                  <a:schemeClr val="accent4">
                    <a:lumMod val="75000"/>
                  </a:schemeClr>
                </a:solidFill>
              </a:rPr>
              <a:t> at time 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5181600"/>
            <a:ext cx="3467100" cy="143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br>
              <a:rPr lang="en-US" dirty="0" smtClean="0"/>
            </a:br>
            <a:r>
              <a:rPr lang="en-US" dirty="0" smtClean="0"/>
              <a:t>DEMONSTRATIONS AND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: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 1(page 94) : </a:t>
            </a:r>
          </a:p>
          <a:p>
            <a:endParaRPr lang="en-US" dirty="0"/>
          </a:p>
          <a:p>
            <a:r>
              <a:rPr lang="en-US" dirty="0" smtClean="0"/>
              <a:t>A tank initially contains 50 gal of pure water. Starting at time t=0 a brine containing 2 lb. of dissolved salt per gallon flows into the tank  at the rate of 3 gal/min. The mixture is kept uniform by stirring and the well-stirred mixture simultaneously flows out of the tank at the same rate.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How much salt is in the tank at any time t&gt;0?</a:t>
            </a:r>
          </a:p>
          <a:p>
            <a:pPr marL="0" indent="0">
              <a:buNone/>
            </a:pPr>
            <a:r>
              <a:rPr lang="en-US" dirty="0" smtClean="0"/>
              <a:t>2. How much salt is present at the end of 25 min?</a:t>
            </a:r>
          </a:p>
          <a:p>
            <a:pPr marL="0" indent="0">
              <a:buNone/>
            </a:pPr>
            <a:r>
              <a:rPr lang="en-US" dirty="0" smtClean="0"/>
              <a:t>3. How much salt is present after a long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7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49" t="7936" r="4708" b="55903"/>
          <a:stretch/>
        </p:blipFill>
        <p:spPr>
          <a:xfrm>
            <a:off x="0" y="0"/>
            <a:ext cx="883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365" t="43175" r="7249" b="4128"/>
          <a:stretch/>
        </p:blipFill>
        <p:spPr>
          <a:xfrm>
            <a:off x="0" y="0"/>
            <a:ext cx="8754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4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738" t="8890" r="2738" b="6667"/>
          <a:stretch/>
        </p:blipFill>
        <p:spPr>
          <a:xfrm rot="16200000">
            <a:off x="863345" y="-852459"/>
            <a:ext cx="6858001" cy="856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9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28" t="7936" r="48095" b="15238"/>
          <a:stretch/>
        </p:blipFill>
        <p:spPr>
          <a:xfrm rot="16200000">
            <a:off x="967119" y="-890919"/>
            <a:ext cx="6836229" cy="86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79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565</TotalTime>
  <Words>631</Words>
  <Application>Microsoft Office PowerPoint</Application>
  <PresentationFormat>On-screen Show (4:3)</PresentationFormat>
  <Paragraphs>71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Oriel</vt:lpstr>
      <vt:lpstr>MIXTURE PROBLEM</vt:lpstr>
      <vt:lpstr>Introduction to Mixture Problem</vt:lpstr>
      <vt:lpstr>Formula for Mixture Problem</vt:lpstr>
      <vt:lpstr>SOME  DEMONSTRATIONS AND EXAMPLES</vt:lpstr>
      <vt:lpstr>Demonstration : 1</vt:lpstr>
      <vt:lpstr>PowerPoint Presentation</vt:lpstr>
      <vt:lpstr>PowerPoint Presentation</vt:lpstr>
      <vt:lpstr>PowerPoint Presentation</vt:lpstr>
      <vt:lpstr>PowerPoint Presentation</vt:lpstr>
      <vt:lpstr>DEMONSTRATION 2:</vt:lpstr>
      <vt:lpstr>PowerPoint Presentation</vt:lpstr>
      <vt:lpstr>PowerPoint Presentation</vt:lpstr>
      <vt:lpstr>PowerPoint Presentation</vt:lpstr>
      <vt:lpstr>PowerPoint Presentation</vt:lpstr>
      <vt:lpstr>DEMONSTRATION 3:</vt:lpstr>
      <vt:lpstr>PowerPoint Presentation</vt:lpstr>
      <vt:lpstr>PowerPoint Presentation</vt:lpstr>
      <vt:lpstr>DEMONSTARTION 4:</vt:lpstr>
      <vt:lpstr>PowerPoint Presentation</vt:lpstr>
      <vt:lpstr>PowerPoint Presentation</vt:lpstr>
      <vt:lpstr>Uses and Scopes of the Mixture Problem</vt:lpstr>
      <vt:lpstr>PowerPoint Presentation</vt:lpstr>
      <vt:lpstr>PowerPoint Presentation</vt:lpstr>
      <vt:lpstr>3.TOLRANCE ALLOCATION PROBLEMS</vt:lpstr>
      <vt:lpstr>Thank you 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Problem</dc:title>
  <dc:creator>Q-23</dc:creator>
  <cp:lastModifiedBy>ANKITA</cp:lastModifiedBy>
  <cp:revision>20</cp:revision>
  <dcterms:created xsi:type="dcterms:W3CDTF">2006-08-16T00:00:00Z</dcterms:created>
  <dcterms:modified xsi:type="dcterms:W3CDTF">2016-04-03T06:58:38Z</dcterms:modified>
</cp:coreProperties>
</file>