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2" r:id="rId4"/>
  </p:sldMasterIdLst>
  <p:notesMasterIdLst>
    <p:notesMasterId r:id="rId25"/>
  </p:notesMasterIdLst>
  <p:handoutMasterIdLst>
    <p:handoutMasterId r:id="rId26"/>
  </p:handoutMasterIdLst>
  <p:sldIdLst>
    <p:sldId id="376" r:id="rId5"/>
    <p:sldId id="374" r:id="rId6"/>
    <p:sldId id="395" r:id="rId7"/>
    <p:sldId id="386" r:id="rId8"/>
    <p:sldId id="375" r:id="rId9"/>
    <p:sldId id="381" r:id="rId10"/>
    <p:sldId id="393" r:id="rId11"/>
    <p:sldId id="378" r:id="rId12"/>
    <p:sldId id="379" r:id="rId13"/>
    <p:sldId id="392" r:id="rId14"/>
    <p:sldId id="384" r:id="rId15"/>
    <p:sldId id="387" r:id="rId16"/>
    <p:sldId id="391" r:id="rId17"/>
    <p:sldId id="389" r:id="rId18"/>
    <p:sldId id="377" r:id="rId19"/>
    <p:sldId id="367" r:id="rId20"/>
    <p:sldId id="371" r:id="rId21"/>
    <p:sldId id="373" r:id="rId22"/>
    <p:sldId id="366" r:id="rId23"/>
    <p:sldId id="396" r:id="rId24"/>
  </p:sldIdLst>
  <p:sldSz cx="12192000" cy="6858000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182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33"/>
    <a:srgbClr val="555555"/>
    <a:srgbClr val="0086D9"/>
    <a:srgbClr val="D1D1D1"/>
    <a:srgbClr val="E9E9E9"/>
    <a:srgbClr val="D9D9D9"/>
    <a:srgbClr val="E7EDF8"/>
    <a:srgbClr val="CACACA"/>
    <a:srgbClr val="CBD9F1"/>
    <a:srgbClr val="6C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1" autoAdjust="0"/>
    <p:restoredTop sz="90920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184" y="240"/>
      </p:cViewPr>
      <p:guideLst>
        <p:guide pos="600"/>
        <p:guide orient="horz" pos="1820"/>
        <p:guide pos="3840"/>
        <p:guide orient="horz" pos="22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C8FBA-2754-48BD-A82C-16EF759B60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4"/>
            <a:ext cx="2972421" cy="498366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B3FD0-BE6D-456C-89DB-802C8ACFFA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030" y="4"/>
            <a:ext cx="2972421" cy="498366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F458773F-309F-44DE-89A9-85652BF512EB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3A45D-610B-43FF-9872-E63EC0E691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9428273"/>
            <a:ext cx="2972421" cy="498366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24843-39F2-42A7-BB08-B22857729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030" y="9428273"/>
            <a:ext cx="2972421" cy="498366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7C4F9A62-C6BD-4131-A520-86C7B1CE3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0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72421" cy="498366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030" y="4"/>
            <a:ext cx="2972421" cy="498366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3CAB3C29-341D-6743-A203-2F7086D57830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4025" y="1243013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22" y="4776858"/>
            <a:ext cx="5485158" cy="3908953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28273"/>
            <a:ext cx="2972421" cy="498366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30" y="9428273"/>
            <a:ext cx="2972421" cy="498366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C75FF4B0-9BED-1F44-B7FA-2C35D3BE17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7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3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5DB34-BD4E-4D44-B332-E0E07817F3D6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475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5DB34-BD4E-4D44-B332-E0E07817F3D6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970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5DB34-BD4E-4D44-B332-E0E07817F3D6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956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5DB34-BD4E-4D44-B332-E0E07817F3D6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706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5DB34-BD4E-4D44-B332-E0E07817F3D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788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5DB34-BD4E-4D44-B332-E0E07817F3D6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820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5DB34-BD4E-4D44-B332-E0E07817F3D6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159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5DB34-BD4E-4D44-B332-E0E07817F3D6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84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5DB34-BD4E-4D44-B332-E0E07817F3D6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037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5DB34-BD4E-4D44-B332-E0E07817F3D6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05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5DB34-BD4E-4D44-B332-E0E07817F3D6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8891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9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 userDrawn="1"/>
        </p:nvSpPr>
        <p:spPr>
          <a:xfrm>
            <a:off x="776896" y="6400799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INTERNAL</a:t>
            </a:r>
            <a:r>
              <a:rPr lang="en-US" baseline="0" dirty="0">
                <a:solidFill>
                  <a:schemeClr val="tx2"/>
                </a:solidFill>
              </a:rPr>
              <a:t> Document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457201" y="6400800"/>
            <a:ext cx="365760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76896" y="6400801"/>
            <a:ext cx="10957906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1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/>
          <p:cNvSpPr txBox="1">
            <a:spLocks/>
          </p:cNvSpPr>
          <p:nvPr userDrawn="1"/>
        </p:nvSpPr>
        <p:spPr>
          <a:xfrm>
            <a:off x="776896" y="6400799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INTERNAL</a:t>
            </a:r>
            <a:r>
              <a:rPr lang="en-US" baseline="0" dirty="0">
                <a:solidFill>
                  <a:schemeClr val="tx2"/>
                </a:solidFill>
              </a:rPr>
              <a:t> Document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6" y="6400801"/>
            <a:ext cx="10957906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 dirty="0"/>
              <a:t>Silicon Labs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201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 dirty="0">
              <a:solidFill>
                <a:schemeClr val="tx1"/>
              </a:solidFill>
            </a:endParaRPr>
          </a:p>
        </p:txBody>
      </p:sp>
      <p:sp>
        <p:nvSpPr>
          <p:cNvPr id="8" name="Footer Placeholder 5"/>
          <p:cNvSpPr txBox="1">
            <a:spLocks/>
          </p:cNvSpPr>
          <p:nvPr userDrawn="1"/>
        </p:nvSpPr>
        <p:spPr>
          <a:xfrm>
            <a:off x="776896" y="6400799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INTERNAL</a:t>
            </a:r>
            <a:r>
              <a:rPr lang="en-US" baseline="0" dirty="0">
                <a:solidFill>
                  <a:schemeClr val="tx2"/>
                </a:solidFill>
              </a:rPr>
              <a:t> Document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0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(null)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3.(null)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(null)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1.tif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(null)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(null)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1.tif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/>
          <a:lstStyle/>
          <a:p>
            <a:r>
              <a:rPr lang="en-US" dirty="0"/>
              <a:t>Gecko Gateway Vision v1.3_jaburon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OWEN TROY, DAVID MEIXNER | JUNE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D230D-7729-7646-9CD7-E090C6BEE8AB}"/>
              </a:ext>
            </a:extLst>
          </p:cNvPr>
          <p:cNvSpPr txBox="1"/>
          <p:nvPr/>
        </p:nvSpPr>
        <p:spPr>
          <a:xfrm>
            <a:off x="617049" y="4427446"/>
            <a:ext cx="382303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a-DK" sz="1200" dirty="0" err="1"/>
              <a:t>Modified</a:t>
            </a:r>
            <a:r>
              <a:rPr lang="da-DK" sz="1200" dirty="0"/>
              <a:t> by Jakob Buron for </a:t>
            </a:r>
            <a:r>
              <a:rPr lang="da-DK" sz="1200" dirty="0" err="1"/>
              <a:t>Unified</a:t>
            </a:r>
            <a:r>
              <a:rPr lang="da-DK" sz="1200" dirty="0"/>
              <a:t> Gateway Architecture</a:t>
            </a:r>
          </a:p>
          <a:p>
            <a:pPr algn="ctr"/>
            <a:r>
              <a:rPr lang="da-DK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5176775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8C562-3144-2849-947D-E3CDBE3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94" y="-16977"/>
            <a:ext cx="11569908" cy="9144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Gecko Gateway – “Northbound” Packet Flow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B10E-D1BF-204A-A42E-3AD5D3858E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76896" y="6389226"/>
            <a:ext cx="10957904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BD66CC-160B-6848-A169-EC4AC771C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66" y="6527682"/>
            <a:ext cx="412683" cy="17124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83824" y="2941034"/>
          <a:ext cx="10424160" cy="1098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833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69">
                <a:tc gridSpan="8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39">
                <a:tc gridSpan="2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83824" y="2105082"/>
          <a:ext cx="17384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MIDDLEWARE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396038" y="2109845"/>
          <a:ext cx="17384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SILICON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LABS</a:t>
                      </a:r>
                    </a:p>
                    <a:p>
                      <a:pPr algn="ctr"/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DMS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8136797" y="2109788"/>
          <a:ext cx="1733550" cy="83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692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AWS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CONNECTOR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Cloud 15"/>
          <p:cNvSpPr/>
          <p:nvPr/>
        </p:nvSpPr>
        <p:spPr>
          <a:xfrm>
            <a:off x="6544203" y="1044964"/>
            <a:ext cx="1441845" cy="76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Cloud 63"/>
          <p:cNvSpPr/>
          <p:nvPr/>
        </p:nvSpPr>
        <p:spPr>
          <a:xfrm>
            <a:off x="8282649" y="1043326"/>
            <a:ext cx="1441845" cy="76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16" idx="1"/>
            <a:endCxn id="44" idx="0"/>
          </p:cNvCxnSpPr>
          <p:nvPr/>
        </p:nvCxnSpPr>
        <p:spPr>
          <a:xfrm>
            <a:off x="7265126" y="1813402"/>
            <a:ext cx="135" cy="2964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4" idx="1"/>
            <a:endCxn id="45" idx="0"/>
          </p:cNvCxnSpPr>
          <p:nvPr/>
        </p:nvCxnSpPr>
        <p:spPr>
          <a:xfrm>
            <a:off x="9003572" y="1811764"/>
            <a:ext cx="0" cy="298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3796685" y="4039143"/>
          <a:ext cx="25993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ZCL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ZIGBEE 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605" y="1200688"/>
            <a:ext cx="647700" cy="47625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987" y="1240300"/>
            <a:ext cx="676275" cy="3429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800" y="5291946"/>
            <a:ext cx="429400" cy="39110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98412" y="4722083"/>
            <a:ext cx="40210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dirty="0"/>
              <a:t>Two services SUBSCRIBE to Zigbee events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Zigbee contact sensor opens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Event is PUBLISHED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957" y="5636751"/>
            <a:ext cx="733425" cy="75247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557" y="5819527"/>
            <a:ext cx="429400" cy="39110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386558" y="3340358"/>
            <a:ext cx="1738580" cy="279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PUB/SUB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048000" y="6012989"/>
            <a:ext cx="20029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50971" y="5819527"/>
            <a:ext cx="0" cy="19346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55657" y="36197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55657" y="3619797"/>
            <a:ext cx="0" cy="13781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981200" y="3214688"/>
            <a:ext cx="0" cy="26176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981200" y="3466445"/>
            <a:ext cx="3405358" cy="100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974455" y="3214688"/>
            <a:ext cx="0" cy="2754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5" idx="3"/>
          </p:cNvCxnSpPr>
          <p:nvPr/>
        </p:nvCxnSpPr>
        <p:spPr>
          <a:xfrm>
            <a:off x="7125138" y="3480078"/>
            <a:ext cx="1849317" cy="1001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Arrow 88"/>
          <p:cNvSpPr/>
          <p:nvPr/>
        </p:nvSpPr>
        <p:spPr>
          <a:xfrm>
            <a:off x="2680276" y="5873889"/>
            <a:ext cx="272888" cy="29437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2937" y="2448222"/>
            <a:ext cx="1312314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900" dirty="0"/>
              <a:t>LOCAL</a:t>
            </a:r>
          </a:p>
          <a:p>
            <a:r>
              <a:rPr lang="en-US" sz="900" dirty="0"/>
              <a:t>COMMAND AND CONTROL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33750" y="943316"/>
            <a:ext cx="131231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FLEET</a:t>
            </a:r>
          </a:p>
          <a:p>
            <a:r>
              <a:rPr lang="en-US" sz="1000" dirty="0"/>
              <a:t>MANAGEMENT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687707" y="923689"/>
            <a:ext cx="131231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REMOTE</a:t>
            </a:r>
          </a:p>
          <a:p>
            <a:r>
              <a:rPr lang="en-US" sz="1000" dirty="0"/>
              <a:t>COMMAND AND CONTROL</a:t>
            </a:r>
          </a:p>
        </p:txBody>
      </p:sp>
      <p:sp>
        <p:nvSpPr>
          <p:cNvPr id="94" name="Right Brace 93"/>
          <p:cNvSpPr/>
          <p:nvPr/>
        </p:nvSpPr>
        <p:spPr>
          <a:xfrm>
            <a:off x="9994859" y="2125535"/>
            <a:ext cx="391253" cy="7518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0239862" y="2105082"/>
            <a:ext cx="122781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/>
              <a:t>MQTT</a:t>
            </a:r>
          </a:p>
          <a:p>
            <a:pPr algn="ctr"/>
            <a:r>
              <a:rPr lang="en-US" sz="1000" dirty="0"/>
              <a:t>JSON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DATA MODEL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PROVISIONING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SECURITY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1253" y="850513"/>
            <a:ext cx="214537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 – DEMO, DEV, MAN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RULES ENGINE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SHADOWING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LOCATION ENGINE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PROPRIETARY APPLICATION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399239" y="844681"/>
            <a:ext cx="26367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EDGE COMPUTING / ML / 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MULTI-GW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GATEWAY REPLACEMENT (W/DMS)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MP OTA (W/DMS)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MP GROUPS/SCENES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RESOURCE DIRECTORY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873842" y="2254221"/>
            <a:ext cx="23542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“SENSOR 1” is “OPEN” </a:t>
            </a:r>
          </a:p>
        </p:txBody>
      </p:sp>
      <p:sp>
        <p:nvSpPr>
          <p:cNvPr id="2" name="Bent Arrow 1"/>
          <p:cNvSpPr/>
          <p:nvPr/>
        </p:nvSpPr>
        <p:spPr>
          <a:xfrm rot="16200000">
            <a:off x="701136" y="2005474"/>
            <a:ext cx="379828" cy="44791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6538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8C562-3144-2849-947D-E3CDBE3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94" y="-16977"/>
            <a:ext cx="11569908" cy="9144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Gecko Gateway – Volansys AWS IoT Integration (example) 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B10E-D1BF-204A-A42E-3AD5D3858E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76896" y="6389226"/>
            <a:ext cx="10957904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BD66CC-160B-6848-A169-EC4AC771C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66" y="6527682"/>
            <a:ext cx="412683" cy="171249"/>
          </a:xfrm>
          <a:prstGeom prst="rect">
            <a:avLst/>
          </a:prstGeom>
        </p:spPr>
      </p:pic>
      <p:pic>
        <p:nvPicPr>
          <p:cNvPr id="38" name="Picture 2" descr="Image result for zigbee gateway a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86" y="1374448"/>
            <a:ext cx="10181427" cy="45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47672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8C562-3144-2849-947D-E3CDBE3B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Gecko Gateway – Roadmap (in progress)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B10E-D1BF-204A-A42E-3AD5D3858E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76896" y="6389226"/>
            <a:ext cx="10957904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BD66CC-160B-6848-A169-EC4AC771C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66" y="6527682"/>
            <a:ext cx="412683" cy="171249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2478741" y="3921711"/>
            <a:ext cx="8175812" cy="34962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776" y="3804615"/>
            <a:ext cx="220531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MULTI-PROTOCOL INTEGRATION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3423" y="2165528"/>
            <a:ext cx="22053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GATEWAY ROADMAP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3423" y="5691740"/>
            <a:ext cx="22053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CLOUD INTEGRATION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654553" y="3804135"/>
            <a:ext cx="108024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UNIFIED </a:t>
            </a:r>
          </a:p>
          <a:p>
            <a:pPr algn="ctr"/>
            <a:r>
              <a:rPr lang="en-US" sz="1600" dirty="0"/>
              <a:t>GATEWAY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478741" y="2172027"/>
            <a:ext cx="8175812" cy="349624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478741" y="5680670"/>
            <a:ext cx="8175812" cy="34962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53062" y="3955370"/>
            <a:ext cx="269823" cy="2548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8558484">
            <a:off x="2675555" y="3153079"/>
            <a:ext cx="14790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Zigbee Integration (pipe clean)</a:t>
            </a:r>
          </a:p>
        </p:txBody>
      </p:sp>
      <p:sp>
        <p:nvSpPr>
          <p:cNvPr id="19" name="Oval 18"/>
          <p:cNvSpPr/>
          <p:nvPr/>
        </p:nvSpPr>
        <p:spPr>
          <a:xfrm>
            <a:off x="4198534" y="3969106"/>
            <a:ext cx="269823" cy="2548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954355" y="3945841"/>
            <a:ext cx="269823" cy="2548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68688" y="1018151"/>
            <a:ext cx="319591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Reliability – Ring Use Case (Niels)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Migration from non-ZIP &gt; ZIP (Niels/Hans)</a:t>
            </a:r>
          </a:p>
          <a:p>
            <a:r>
              <a:rPr lang="en-US" sz="1200" dirty="0"/>
              <a:t>Contiki based TCP/IP stack (Hans)</a:t>
            </a:r>
          </a:p>
          <a:p>
            <a:r>
              <a:rPr lang="en-US" sz="1200" dirty="0"/>
              <a:t>Virtual IP alternative (Hans)</a:t>
            </a:r>
          </a:p>
          <a:p>
            <a:r>
              <a:rPr lang="en-US" sz="1200" dirty="0"/>
              <a:t>Monolithic &gt; Modular, ex. Key Storage (Hans)</a:t>
            </a:r>
          </a:p>
          <a:p>
            <a:r>
              <a:rPr lang="en-US" sz="1200" dirty="0"/>
              <a:t>Portability</a:t>
            </a:r>
          </a:p>
        </p:txBody>
      </p:sp>
      <p:sp>
        <p:nvSpPr>
          <p:cNvPr id="22" name="TextBox 21"/>
          <p:cNvSpPr txBox="1"/>
          <p:nvPr/>
        </p:nvSpPr>
        <p:spPr>
          <a:xfrm rot="18561287">
            <a:off x="4010053" y="3143992"/>
            <a:ext cx="1479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BT Mesh Integration</a:t>
            </a:r>
          </a:p>
        </p:txBody>
      </p:sp>
      <p:sp>
        <p:nvSpPr>
          <p:cNvPr id="23" name="TextBox 22"/>
          <p:cNvSpPr txBox="1"/>
          <p:nvPr/>
        </p:nvSpPr>
        <p:spPr>
          <a:xfrm rot="18561287">
            <a:off x="6756026" y="3336212"/>
            <a:ext cx="1479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Multi-protocol </a:t>
            </a:r>
          </a:p>
        </p:txBody>
      </p:sp>
      <p:sp>
        <p:nvSpPr>
          <p:cNvPr id="24" name="TextBox 23"/>
          <p:cNvSpPr txBox="1"/>
          <p:nvPr/>
        </p:nvSpPr>
        <p:spPr>
          <a:xfrm rot="18561287">
            <a:off x="7952920" y="3452461"/>
            <a:ext cx="1479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sp>
        <p:nvSpPr>
          <p:cNvPr id="25" name="TextBox 24"/>
          <p:cNvSpPr txBox="1"/>
          <p:nvPr/>
        </p:nvSpPr>
        <p:spPr>
          <a:xfrm rot="18561287">
            <a:off x="8955584" y="3473192"/>
            <a:ext cx="1479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Thread</a:t>
            </a:r>
          </a:p>
        </p:txBody>
      </p:sp>
      <p:sp>
        <p:nvSpPr>
          <p:cNvPr id="26" name="Oval 25"/>
          <p:cNvSpPr/>
          <p:nvPr/>
        </p:nvSpPr>
        <p:spPr>
          <a:xfrm>
            <a:off x="8287205" y="3974151"/>
            <a:ext cx="269823" cy="2548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346873" y="3945841"/>
            <a:ext cx="269823" cy="2548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53061" y="5728066"/>
            <a:ext cx="269823" cy="2548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8400892">
            <a:off x="2789580" y="4950777"/>
            <a:ext cx="14790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AWS integration (opportunistic)</a:t>
            </a:r>
          </a:p>
        </p:txBody>
      </p:sp>
      <p:sp>
        <p:nvSpPr>
          <p:cNvPr id="31" name="Right Arrow 30"/>
          <p:cNvSpPr/>
          <p:nvPr/>
        </p:nvSpPr>
        <p:spPr>
          <a:xfrm rot="7899987">
            <a:off x="5603995" y="3500716"/>
            <a:ext cx="846577" cy="34962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8742723">
            <a:off x="5827131" y="2886722"/>
            <a:ext cx="1479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Multi-pan </a:t>
            </a:r>
          </a:p>
        </p:txBody>
      </p:sp>
      <p:sp>
        <p:nvSpPr>
          <p:cNvPr id="33" name="Oval 32"/>
          <p:cNvSpPr/>
          <p:nvPr/>
        </p:nvSpPr>
        <p:spPr>
          <a:xfrm>
            <a:off x="4198534" y="5703547"/>
            <a:ext cx="269823" cy="2548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8400892">
            <a:off x="4033254" y="5032476"/>
            <a:ext cx="1479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DMS Integration</a:t>
            </a:r>
          </a:p>
        </p:txBody>
      </p:sp>
      <p:sp>
        <p:nvSpPr>
          <p:cNvPr id="35" name="Oval 34"/>
          <p:cNvSpPr/>
          <p:nvPr/>
        </p:nvSpPr>
        <p:spPr>
          <a:xfrm>
            <a:off x="5426235" y="5703547"/>
            <a:ext cx="269823" cy="2548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8400892">
            <a:off x="5190837" y="5004185"/>
            <a:ext cx="1479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Azure Integration</a:t>
            </a:r>
          </a:p>
        </p:txBody>
      </p:sp>
      <p:sp>
        <p:nvSpPr>
          <p:cNvPr id="37" name="Oval 36"/>
          <p:cNvSpPr/>
          <p:nvPr/>
        </p:nvSpPr>
        <p:spPr>
          <a:xfrm>
            <a:off x="6538763" y="5719363"/>
            <a:ext cx="269823" cy="2548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8400892">
            <a:off x="6345221" y="4926212"/>
            <a:ext cx="14790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Azure Sphere Integration</a:t>
            </a:r>
          </a:p>
        </p:txBody>
      </p:sp>
    </p:spTree>
    <p:extLst>
      <p:ext uri="{BB962C8B-B14F-4D97-AF65-F5344CB8AC3E}">
        <p14:creationId xmlns:p14="http://schemas.microsoft.com/office/powerpoint/2010/main" val="2772507034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C68A6B-28A8-4A5E-A7F8-8BAD927ED3B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" y="2670629"/>
            <a:ext cx="11277601" cy="3730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 team dependencies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Copenhagen – Develop and maintain Gecko Gateway Abstraction Layer, Z-Wave protocol driver, integrate Cloud Connectors 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Singapore – Develop and maintain Middleware Services 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Sydney – Develop and maintain Cloud Connectors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Espoo – Develop and maintain Bluetooth driver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Boston – Develop and maintain Zigbee driver, Connect driver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Wycombe (Development Services) – Customization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Contractor – Additional protocol drivers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Burden of providing more functionality in the protocol drivers (We are the experts)</a:t>
            </a: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406E360-B5D4-43E0-827F-D1B027F0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 Topic #1 – Transition to Unified Gateway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2D96-0BD3-43C7-ADA2-10134CD4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5541B-540F-4939-BC0C-8AB2248C635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1" y="890344"/>
            <a:ext cx="4122057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Z/IP Gateway (Jonas)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Border Router (Dev Services)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Bluetooth Mesh (Dev Services)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Zigbee (Not maintained)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8742" y="890344"/>
            <a:ext cx="412205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North Star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Unified Gateway</a:t>
            </a:r>
          </a:p>
          <a:p>
            <a:pPr algn="ctr"/>
            <a:endParaRPr lang="en-US" sz="20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731656" y="1640114"/>
            <a:ext cx="3897085" cy="42091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7883" y="2116630"/>
            <a:ext cx="8563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52108" y="2061029"/>
            <a:ext cx="8563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4139103205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C68A6B-28A8-4A5E-A7F8-8BAD927ED3B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" y="914400"/>
            <a:ext cx="11277601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Gateway asset 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the asset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 the asset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 the asset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the asset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the asset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Certify the asset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Launch the asset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 the asset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 the asset</a:t>
            </a: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406E360-B5D4-43E0-827F-D1B027F0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 Topic #2 – Delivering the asset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2D96-0BD3-43C7-ADA2-10134CD4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5541B-540F-4939-BC0C-8AB2248C635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1463445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1CE058-D977-4F03-91FD-B6C51D715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Backup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F8C2-003E-4096-BB6C-34C9F11D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9A314-A260-465D-9479-B9B3CEEB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42386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12E27B-5D17-43F5-B5BE-3CFE12B3FF7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" y="914401"/>
            <a:ext cx="11277603" cy="5486398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/>
              <a:t>Wants to integrate off the shelf IoT devices - interoperability</a:t>
            </a:r>
          </a:p>
          <a:p>
            <a:r>
              <a:rPr lang="en-US" sz="1500" dirty="0"/>
              <a:t>Wants to concurrently support multiple protocols </a:t>
            </a:r>
          </a:p>
          <a:p>
            <a:r>
              <a:rPr lang="en-US" sz="1500" dirty="0"/>
              <a:t>Does not want to become an expert in a particular IoT protocol</a:t>
            </a:r>
          </a:p>
          <a:p>
            <a:r>
              <a:rPr lang="en-US" sz="1500" dirty="0"/>
              <a:t>Ease of development – fast time to market</a:t>
            </a:r>
          </a:p>
          <a:p>
            <a:r>
              <a:rPr lang="en-US" sz="1500" dirty="0"/>
              <a:t>Wants to integrate connectivity into the Operating System of choice</a:t>
            </a:r>
          </a:p>
          <a:p>
            <a:r>
              <a:rPr lang="en-US" sz="1500" dirty="0"/>
              <a:t>Wants to provide a common user experience </a:t>
            </a:r>
          </a:p>
          <a:p>
            <a:r>
              <a:rPr lang="en-US" sz="1500" dirty="0"/>
              <a:t>Wants to easily add new IoT protocols as they become available</a:t>
            </a:r>
          </a:p>
          <a:p>
            <a:r>
              <a:rPr lang="en-US" sz="1500" dirty="0"/>
              <a:t>Wants to connect to a preferred cloud service</a:t>
            </a:r>
          </a:p>
          <a:p>
            <a:r>
              <a:rPr lang="en-US" sz="1500" dirty="0"/>
              <a:t>Wants to innovate as a differentiator – User Experience, Rules Engine, Device Shadowing, Edge Computing, AI, Analytics </a:t>
            </a:r>
          </a:p>
          <a:p>
            <a:r>
              <a:rPr lang="en-US" sz="1500" dirty="0"/>
              <a:t>Wants to meet application driven device KPIs – security policy, RF link budget, power budget</a:t>
            </a:r>
          </a:p>
          <a:p>
            <a:r>
              <a:rPr lang="en-US" sz="1500" dirty="0"/>
              <a:t>Wants to meet application driven network KPIs – security level, reliability, bandwidth, latency, network size, edge device battery life  </a:t>
            </a:r>
          </a:p>
          <a:p>
            <a:r>
              <a:rPr lang="en-US" sz="1500" dirty="0"/>
              <a:t>RF coexistence (managed, unmanaged)</a:t>
            </a:r>
          </a:p>
          <a:p>
            <a:r>
              <a:rPr lang="en-US" sz="1500" dirty="0"/>
              <a:t>Firmware update of the gateway and end devices</a:t>
            </a:r>
          </a:p>
          <a:p>
            <a:r>
              <a:rPr lang="en-US" sz="1500" dirty="0"/>
              <a:t>Gateway replacement (planned, unplanned) without re-provisioning the end devices</a:t>
            </a:r>
          </a:p>
          <a:p>
            <a:r>
              <a:rPr lang="en-US" sz="1500" dirty="0"/>
              <a:t>Debuggability – development, in-field</a:t>
            </a:r>
          </a:p>
          <a:p>
            <a:r>
              <a:rPr lang="en-US" sz="1500" dirty="0"/>
              <a:t>Easy manufacturing and test</a:t>
            </a:r>
          </a:p>
          <a:p>
            <a:r>
              <a:rPr lang="en-US" sz="1500" dirty="0"/>
              <a:t>Device certification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406E360-B5D4-43E0-827F-D1B027F0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Labs Gecko Gateway – Customer Care Abouts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2D96-0BD3-43C7-ADA2-10134CD4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5541B-540F-4939-BC0C-8AB2248C635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8178282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8C562-3144-2849-947D-E3CDBE3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94" y="-16977"/>
            <a:ext cx="11569908" cy="9144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Labs’ Gecko Gateway – Block Diagram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B10E-D1BF-204A-A42E-3AD5D3858E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76896" y="6389226"/>
            <a:ext cx="10957904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BD66CC-160B-6848-A169-EC4AC771C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66" y="6527682"/>
            <a:ext cx="412683" cy="17124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8927"/>
              </p:ext>
            </p:extLst>
          </p:nvPr>
        </p:nvGraphicFramePr>
        <p:xfrm>
          <a:off x="3128388" y="1637325"/>
          <a:ext cx="8229600" cy="38857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6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1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9468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SILICON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LABS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MIDDLEWARE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SILICON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LABS</a:t>
                      </a:r>
                    </a:p>
                    <a:p>
                      <a:pPr algn="ctr"/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DMS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CUSTOM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MIDDLEWARE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AWS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CONNECTOR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43"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458"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GECKO GATEWAY ABSTRACTION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9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7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9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Z-WAVE 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0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614" y="5550880"/>
            <a:ext cx="512468" cy="4667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480" y="5526037"/>
            <a:ext cx="480701" cy="51645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36988"/>
              </p:ext>
            </p:extLst>
          </p:nvPr>
        </p:nvGraphicFramePr>
        <p:xfrm>
          <a:off x="9901223" y="1348150"/>
          <a:ext cx="1456765" cy="107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67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AZURE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CONNECTOR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80409"/>
              </p:ext>
            </p:extLst>
          </p:nvPr>
        </p:nvGraphicFramePr>
        <p:xfrm>
          <a:off x="9633917" y="4275791"/>
          <a:ext cx="17415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4941" y="1004536"/>
            <a:ext cx="315284" cy="2857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9202" y="5795318"/>
            <a:ext cx="590550" cy="5524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 rot="10800000">
            <a:off x="10460177" y="4036164"/>
            <a:ext cx="228600" cy="17481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015754" y="5523048"/>
            <a:ext cx="0" cy="72983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0688" y="5537668"/>
            <a:ext cx="609600" cy="504825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6771144" y="5523048"/>
            <a:ext cx="0" cy="56542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70059" y="5523048"/>
            <a:ext cx="0" cy="72983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085730" y="5514440"/>
            <a:ext cx="0" cy="74507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892988" y="5523048"/>
            <a:ext cx="0" cy="5723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218765" y="6252882"/>
            <a:ext cx="6866965" cy="66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810435" y="6075725"/>
            <a:ext cx="6082554" cy="1274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67013" y="5751332"/>
            <a:ext cx="5996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PTA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67406" y="5948141"/>
            <a:ext cx="5996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PTI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10488283" y="2485611"/>
            <a:ext cx="228600" cy="17481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9138" y="1110025"/>
            <a:ext cx="647700" cy="47625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4109" y="1176700"/>
            <a:ext cx="676275" cy="3429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27062" y="2012018"/>
            <a:ext cx="212240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GECKO GATEWAY DATA MODEL</a:t>
            </a:r>
            <a:br>
              <a:rPr lang="en-US" sz="1200" dirty="0"/>
            </a:br>
            <a:r>
              <a:rPr lang="en-US" sz="1200" dirty="0"/>
              <a:t>GECKO GATEWAY API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5609" y="3876892"/>
            <a:ext cx="212240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PROTOCOL INTERFACE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6066" y="2667456"/>
            <a:ext cx="2122404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PROTOCOL ABSTRACTION</a:t>
            </a:r>
          </a:p>
          <a:p>
            <a:r>
              <a:rPr lang="en-US" sz="1200" dirty="0"/>
              <a:t>DEVICE VIRTUALIZATION </a:t>
            </a:r>
          </a:p>
          <a:p>
            <a:r>
              <a:rPr lang="en-US" sz="1200" dirty="0"/>
              <a:t>TRANSPORT</a:t>
            </a:r>
          </a:p>
          <a:p>
            <a:r>
              <a:rPr lang="en-US" sz="1200" dirty="0"/>
              <a:t>RESOURCE DIRECTORY</a:t>
            </a:r>
          </a:p>
          <a:p>
            <a:r>
              <a:rPr lang="en-US" sz="1200" dirty="0"/>
              <a:t>AGGREGATOR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4412" y="4283603"/>
            <a:ext cx="21224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APPLUCATION TRANSLATION</a:t>
            </a:r>
          </a:p>
          <a:p>
            <a:r>
              <a:rPr lang="en-US" sz="1200" dirty="0"/>
              <a:t>NETWORK TRANSLATION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2649466" y="2007742"/>
            <a:ext cx="478922" cy="711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649466" y="2473683"/>
            <a:ext cx="478922" cy="529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68470" y="2667456"/>
            <a:ext cx="459918" cy="33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66816" y="3683119"/>
            <a:ext cx="461572" cy="64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678013" y="3748088"/>
            <a:ext cx="450375" cy="128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2678013" y="4010025"/>
            <a:ext cx="450375" cy="143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666816" y="4010025"/>
            <a:ext cx="461572" cy="273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666816" y="4367213"/>
            <a:ext cx="461572" cy="37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615872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8C562-3144-2849-947D-E3CDBE3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94" y="-16977"/>
            <a:ext cx="11569908" cy="9144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Labs’ Gecko Gateway – Abstraction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B10E-D1BF-204A-A42E-3AD5D3858E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76896" y="6389226"/>
            <a:ext cx="10957904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BD66CC-160B-6848-A169-EC4AC771C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66" y="6527682"/>
            <a:ext cx="412683" cy="171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416" y="5558027"/>
            <a:ext cx="480701" cy="51645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69045"/>
              </p:ext>
            </p:extLst>
          </p:nvPr>
        </p:nvGraphicFramePr>
        <p:xfrm>
          <a:off x="3294743" y="1255615"/>
          <a:ext cx="81280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1600" dirty="0"/>
                        <a:t>GECKO GATEWAY</a:t>
                      </a:r>
                      <a:r>
                        <a:rPr lang="en-US" sz="1600" baseline="0" dirty="0"/>
                        <a:t> ABSTRACTION LAYER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Z-WAVE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solidFill>
                            <a:srgbClr val="0086D9"/>
                          </a:solidFill>
                        </a:rPr>
                        <a:t>PROTOCOL DRIVER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08057" y="2395702"/>
            <a:ext cx="19013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AGGREGATOR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5413829" y="4180114"/>
            <a:ext cx="319314" cy="1119181"/>
          </a:xfrm>
          <a:prstGeom prst="righ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306347" y="971046"/>
            <a:ext cx="0" cy="2679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311007" y="2157412"/>
            <a:ext cx="0" cy="22162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07139" y="1635427"/>
            <a:ext cx="0" cy="1792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313274" y="1810571"/>
            <a:ext cx="0" cy="14763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99201" y="1810571"/>
            <a:ext cx="102325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</p:cNvCxnSpPr>
          <p:nvPr/>
        </p:nvCxnSpPr>
        <p:spPr>
          <a:xfrm flipH="1" flipV="1">
            <a:off x="4311499" y="2534201"/>
            <a:ext cx="2096558" cy="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312935" y="2534202"/>
            <a:ext cx="0" cy="18890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334367" y="5299295"/>
            <a:ext cx="0" cy="211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604494" y="1272202"/>
            <a:ext cx="4986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577248" y="3079231"/>
            <a:ext cx="4986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577248" y="4153287"/>
            <a:ext cx="4986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76892" y="3922454"/>
            <a:ext cx="19395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0086D9"/>
                </a:solidFill>
              </a:rPr>
              <a:t>ZW_SEND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0086D9"/>
                </a:solidFill>
              </a:rPr>
              <a:t>ZW_ADDRESS</a:t>
            </a:r>
            <a:r>
              <a:rPr lang="en-US" sz="1200" dirty="0"/>
              <a:t>, </a:t>
            </a:r>
          </a:p>
          <a:p>
            <a:r>
              <a:rPr lang="en-US" sz="1200" dirty="0"/>
              <a:t>                    </a:t>
            </a:r>
            <a:r>
              <a:rPr lang="en-US" sz="1200" dirty="0">
                <a:solidFill>
                  <a:srgbClr val="0086D9"/>
                </a:solidFill>
              </a:rPr>
              <a:t>ZW_PAYLOAD</a:t>
            </a:r>
            <a:r>
              <a:rPr lang="en-US" sz="1200" dirty="0"/>
              <a:t>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6894" y="1041369"/>
            <a:ext cx="19395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SL_SEND (SL_ADDRESS, </a:t>
            </a:r>
          </a:p>
          <a:p>
            <a:r>
              <a:rPr lang="en-US" sz="1200" dirty="0"/>
              <a:t>                  SL_PAYLOAD)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76893" y="2848398"/>
            <a:ext cx="19395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SL_SEND (</a:t>
            </a:r>
            <a:r>
              <a:rPr lang="en-US" sz="1200" dirty="0">
                <a:solidFill>
                  <a:srgbClr val="0086D9"/>
                </a:solidFill>
              </a:rPr>
              <a:t>ZW_ADDRESS</a:t>
            </a:r>
            <a:r>
              <a:rPr lang="en-US" sz="1200" dirty="0"/>
              <a:t>, </a:t>
            </a:r>
          </a:p>
          <a:p>
            <a:r>
              <a:rPr lang="en-US" sz="1200" dirty="0"/>
              <a:t>                   SL_PAYLOAD)</a:t>
            </a:r>
          </a:p>
        </p:txBody>
      </p:sp>
    </p:spTree>
    <p:extLst>
      <p:ext uri="{BB962C8B-B14F-4D97-AF65-F5344CB8AC3E}">
        <p14:creationId xmlns:p14="http://schemas.microsoft.com/office/powerpoint/2010/main" val="2536848774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8C562-3144-2849-947D-E3CDBE3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0"/>
            <a:ext cx="11569908" cy="914400"/>
          </a:xfrm>
        </p:spPr>
        <p:txBody>
          <a:bodyPr/>
          <a:lstStyle/>
          <a:p>
            <a:r>
              <a:rPr lang="en-US" dirty="0"/>
              <a:t>Silicon Labs </a:t>
            </a:r>
            <a:r>
              <a:rPr lang="en-US"/>
              <a:t>Unify Gateway Asset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B10E-D1BF-204A-A42E-3AD5D3858E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76896" y="6389226"/>
            <a:ext cx="10957904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BD66CC-160B-6848-A169-EC4AC771C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66" y="6527682"/>
            <a:ext cx="412683" cy="171249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517505" y="3305205"/>
            <a:ext cx="2848131" cy="27581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095" y="4027075"/>
            <a:ext cx="1504950" cy="13144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59378" y="5555303"/>
            <a:ext cx="194872" cy="23984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025453" y="5582538"/>
            <a:ext cx="194872" cy="23984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7729" y="2217528"/>
            <a:ext cx="2038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THINGS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30515" y="2759604"/>
            <a:ext cx="2038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IoT GATEWAY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5" y="1429795"/>
            <a:ext cx="3971925" cy="302895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7365636" y="4684300"/>
            <a:ext cx="171840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084039" y="4403292"/>
            <a:ext cx="0" cy="28100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29506" y="1019574"/>
            <a:ext cx="2038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CLOUD SERVICES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2343" y="2254331"/>
            <a:ext cx="885825" cy="5905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8837" y="1523951"/>
            <a:ext cx="2324100" cy="5048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200" y="2660532"/>
            <a:ext cx="552450" cy="386715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8472" y="4704329"/>
            <a:ext cx="512468" cy="4667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8217" y="4677725"/>
            <a:ext cx="480701" cy="51645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047" y="3940272"/>
            <a:ext cx="621937" cy="62193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2646919" y="5128989"/>
            <a:ext cx="610819" cy="610819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1620109" y="2965458"/>
            <a:ext cx="46439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551326" y="6063395"/>
            <a:ext cx="46439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015722" y="2965458"/>
            <a:ext cx="68783" cy="309793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015722" y="4594107"/>
            <a:ext cx="250178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88016" y="4115861"/>
            <a:ext cx="4297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86D9"/>
                </a:solidFill>
              </a:rPr>
              <a:t>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65288" y="5277798"/>
            <a:ext cx="728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86D9"/>
                </a:solidFill>
              </a:rPr>
              <a:t>MESH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9551" y="3969798"/>
            <a:ext cx="579172" cy="54947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9021" y="4634776"/>
            <a:ext cx="643332" cy="62801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636774" y="3478929"/>
            <a:ext cx="510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99344" y="3723232"/>
            <a:ext cx="8339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ONNECT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25538" y="956807"/>
            <a:ext cx="5713207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COMMON INTERFACE FOR IoT PROTOCOLS</a:t>
            </a:r>
            <a:br>
              <a:rPr lang="en-US" sz="1200" dirty="0"/>
            </a:br>
            <a:r>
              <a:rPr lang="en-US" sz="1200" dirty="0"/>
              <a:t>MULTI-PROTOCOL</a:t>
            </a:r>
          </a:p>
          <a:p>
            <a:r>
              <a:rPr lang="en-US" sz="1200" dirty="0"/>
              <a:t>WELL DEFINED INTERFACE FOR INTEGRATION OF ADDITIONAL IoT PROTOCOLS</a:t>
            </a:r>
          </a:p>
          <a:p>
            <a:r>
              <a:rPr lang="en-US" sz="1200" dirty="0"/>
              <a:t>ALIGNED WITH SECURITY INITIATIVES</a:t>
            </a:r>
          </a:p>
          <a:p>
            <a:r>
              <a:rPr lang="en-US" sz="1200" dirty="0"/>
              <a:t>ALIGNED WITH END DEVICE INITIATIVES (ex. COMMON COMMISSIONING MODEL)</a:t>
            </a:r>
          </a:p>
          <a:p>
            <a:r>
              <a:rPr lang="en-US" sz="1200" dirty="0"/>
              <a:t>CLOUD CONNECTIVITY</a:t>
            </a:r>
          </a:p>
          <a:p>
            <a:r>
              <a:rPr lang="en-US" sz="1200" dirty="0"/>
              <a:t>MANAGED WI-FI COEXISTENCE (PTA)</a:t>
            </a:r>
          </a:p>
          <a:p>
            <a:r>
              <a:rPr lang="en-US" sz="1200" dirty="0"/>
              <a:t>DEBUGGABLE (PTI)</a:t>
            </a:r>
          </a:p>
          <a:p>
            <a:r>
              <a:rPr lang="en-US" sz="1200" dirty="0"/>
              <a:t>UPGRADABLE</a:t>
            </a:r>
          </a:p>
          <a:p>
            <a:r>
              <a:rPr lang="en-US" sz="1200" dirty="0"/>
              <a:t>REPLACABLE</a:t>
            </a:r>
          </a:p>
          <a:p>
            <a:r>
              <a:rPr lang="en-US" sz="1200" dirty="0"/>
              <a:t>TESTABLE</a:t>
            </a:r>
          </a:p>
          <a:p>
            <a:r>
              <a:rPr lang="en-US" sz="1200" dirty="0"/>
              <a:t>MANUFACTURABLE</a:t>
            </a:r>
          </a:p>
          <a:p>
            <a:r>
              <a:rPr lang="en-US" sz="1200" dirty="0"/>
              <a:t>CERTIFIABLE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9090" y="4875043"/>
            <a:ext cx="177972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Modular</a:t>
            </a:r>
          </a:p>
          <a:p>
            <a:r>
              <a:rPr lang="en-US" sz="1600" b="1" dirty="0"/>
              <a:t>Extendible</a:t>
            </a:r>
          </a:p>
          <a:p>
            <a:r>
              <a:rPr lang="en-US" sz="1600" b="1" dirty="0"/>
              <a:t>Portable</a:t>
            </a:r>
          </a:p>
          <a:p>
            <a:r>
              <a:rPr lang="en-US" sz="1600" b="1" dirty="0"/>
              <a:t>Innovative</a:t>
            </a:r>
          </a:p>
          <a:p>
            <a:r>
              <a:rPr lang="en-US" sz="1600" b="1" dirty="0"/>
              <a:t>Secure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91527-552E-6543-89EC-AA4325AA76AF}"/>
              </a:ext>
            </a:extLst>
          </p:cNvPr>
          <p:cNvSpPr txBox="1"/>
          <p:nvPr/>
        </p:nvSpPr>
        <p:spPr>
          <a:xfrm>
            <a:off x="8307911" y="3139755"/>
            <a:ext cx="125596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DK" sz="1600" dirty="0"/>
              <a:t>Customer</a:t>
            </a:r>
            <a:br>
              <a:rPr lang="en-DK" sz="1600" dirty="0"/>
            </a:br>
            <a:r>
              <a:rPr lang="en-DK" sz="1600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63352392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C68A6B-28A8-4A5E-A7F8-8BAD927ED3B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" y="914400"/>
            <a:ext cx="11277601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value of owning the customer gateway?  Beyond chip sales?  To justify a significant investment in this asset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Positioning of features and services that can drive value – Smart Start, Security, DMS (part of an end-to-end solution)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Stickiness – Ability to innovate, position differentiators such as PTA and PTI, predictability of long product cycles, high performing devices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Chip sales –  Ecosystem access, use cases driven by innovation and a multi-protocol, robust, intuitive gateway drive the attach rate  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key driver in the transformation of Silicon Labs’ identity from a technology to a solutions company – evolution of the development kit </a:t>
            </a:r>
          </a:p>
          <a:p>
            <a:pPr marL="182880" lvl="1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Opportunity – driving portable, modular, and extendible Gateway offering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MP drivers: Service Providers – leverage existing ecosystems/not make wrong bet, Amazon – acquisitions, Lumi – multiple sales channels   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Ubiquity – Access points (TP-Link), Data gateways (Comcast XB7), and partner programs (SmartThings WASH program) 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for turn-key solution – Reluctance to committing resources (Amazon Key, Arlo), lack of platform partners (Charter)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Dark radios in the field – Attach rate is a key metric (Comcast XB6, Arlo, Verizon)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dynamic nature of IoT protocols</a:t>
            </a:r>
          </a:p>
          <a:p>
            <a:pPr marL="182880" lvl="1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Gateway goals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 all available Gateway sockets and remain sticky 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 all available End Device sockets connected to the Gateway and remain sticky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 selling at a premium by providing value  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 – decreasing investment per gateway launch (re-use)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 other revenue streams</a:t>
            </a:r>
          </a:p>
          <a:p>
            <a:pPr lvl="1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 and win other content in the Gateway </a:t>
            </a: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406E360-B5D4-43E0-827F-D1B027F0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Gecko Gateway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2D96-0BD3-43C7-ADA2-10134CD4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5541B-540F-4939-BC0C-8AB2248C635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4054344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8C562-3144-2849-947D-E3CDBE3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94" y="-16977"/>
            <a:ext cx="11569908" cy="9144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LEGO Block Design - Single Translator Unify Products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B10E-D1BF-204A-A42E-3AD5D3858E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76896" y="6389226"/>
            <a:ext cx="10957904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BD66CC-160B-6848-A169-EC4AC771C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66" y="6527682"/>
            <a:ext cx="412683" cy="17124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32483"/>
              </p:ext>
            </p:extLst>
          </p:nvPr>
        </p:nvGraphicFramePr>
        <p:xfrm>
          <a:off x="1183824" y="3203837"/>
          <a:ext cx="10424160" cy="849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9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UNIFY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ABSTRACTION LAYER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(MQTT + UNIFY CONTROLLER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MQTT BROKER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UNIFY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ABSTRACTION LAYER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(MQTT + UNIFY CONTROLLER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89216" y="2049341"/>
          <a:ext cx="1175464" cy="840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21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SILICON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LABS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MIDDLEWARE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477458" y="2047638"/>
          <a:ext cx="1067321" cy="84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16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CUSTOM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MIDDLEWARE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683680" y="2039010"/>
          <a:ext cx="1230469" cy="85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DATA </a:t>
                      </a:r>
                      <a:br>
                        <a:rPr lang="en-US" sz="1200" b="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63852"/>
              </p:ext>
            </p:extLst>
          </p:nvPr>
        </p:nvGraphicFramePr>
        <p:xfrm>
          <a:off x="6375497" y="2042766"/>
          <a:ext cx="1645920" cy="82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CUSTOMER 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0683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8209461" y="2046784"/>
          <a:ext cx="1554480" cy="84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033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AWS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CONNECTOR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9947513" y="2046783"/>
          <a:ext cx="1554480" cy="83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81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AZURE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CONNECTOR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6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Up-Down Arrow 13"/>
          <p:cNvSpPr/>
          <p:nvPr/>
        </p:nvSpPr>
        <p:spPr>
          <a:xfrm>
            <a:off x="1705605" y="2909921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254315" y="4371507"/>
          <a:ext cx="24688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CLASS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Z-WAVE 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Cloud 15"/>
          <p:cNvSpPr/>
          <p:nvPr/>
        </p:nvSpPr>
        <p:spPr>
          <a:xfrm>
            <a:off x="6477534" y="1006161"/>
            <a:ext cx="1441845" cy="76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Cloud 63"/>
          <p:cNvSpPr/>
          <p:nvPr/>
        </p:nvSpPr>
        <p:spPr>
          <a:xfrm>
            <a:off x="8263225" y="1002177"/>
            <a:ext cx="1441845" cy="76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Cloud 64"/>
          <p:cNvSpPr/>
          <p:nvPr/>
        </p:nvSpPr>
        <p:spPr>
          <a:xfrm>
            <a:off x="10003475" y="1009878"/>
            <a:ext cx="1441845" cy="76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cxnSpLocks/>
            <a:stCxn id="16" idx="1"/>
            <a:endCxn id="44" idx="0"/>
          </p:cNvCxnSpPr>
          <p:nvPr/>
        </p:nvCxnSpPr>
        <p:spPr>
          <a:xfrm>
            <a:off x="7198457" y="1774599"/>
            <a:ext cx="0" cy="2681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64" idx="1"/>
            <a:endCxn id="45" idx="0"/>
          </p:cNvCxnSpPr>
          <p:nvPr/>
        </p:nvCxnSpPr>
        <p:spPr>
          <a:xfrm>
            <a:off x="8984148" y="1770615"/>
            <a:ext cx="2553" cy="2761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65" idx="1"/>
            <a:endCxn id="46" idx="0"/>
          </p:cNvCxnSpPr>
          <p:nvPr/>
        </p:nvCxnSpPr>
        <p:spPr>
          <a:xfrm>
            <a:off x="10724398" y="1778316"/>
            <a:ext cx="355" cy="2684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3875595" y="4371507"/>
          <a:ext cx="24688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ZCL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ZIGBEE 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6496875" y="4370047"/>
          <a:ext cx="24688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GATT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9082879" y="4363657"/>
          <a:ext cx="24688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851" y="1167883"/>
            <a:ext cx="647700" cy="4762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729" y="1167883"/>
            <a:ext cx="486048" cy="44048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8403" y="5482479"/>
            <a:ext cx="480701" cy="51645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800" y="5507322"/>
            <a:ext cx="512468" cy="46677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5980" y="5479291"/>
            <a:ext cx="575855" cy="47688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2044" y="5507322"/>
            <a:ext cx="590550" cy="55245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242401" y="5998935"/>
            <a:ext cx="6967060" cy="584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776897" y="6127301"/>
            <a:ext cx="7660058" cy="584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8209461" y="5455097"/>
            <a:ext cx="0" cy="5575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626030" y="5460937"/>
            <a:ext cx="0" cy="54383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940440" y="5468787"/>
            <a:ext cx="0" cy="54383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838825" y="5468787"/>
            <a:ext cx="4763" cy="65851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436955" y="5460937"/>
            <a:ext cx="4763" cy="67220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115681" y="5742808"/>
            <a:ext cx="528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PTI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71712" y="5869471"/>
            <a:ext cx="528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PTA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16D3FFC-79C7-754E-8284-61C29A7ECEAA}"/>
              </a:ext>
            </a:extLst>
          </p:cNvPr>
          <p:cNvGraphicFramePr>
            <a:graphicFrameLocks noGrp="1"/>
          </p:cNvGraphicFramePr>
          <p:nvPr/>
        </p:nvGraphicFramePr>
        <p:xfrm>
          <a:off x="5051559" y="2035296"/>
          <a:ext cx="1230469" cy="85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76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8B4E215-53F8-774B-8848-555B701E587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575" t="32891" r="19805" b="39231"/>
          <a:stretch/>
        </p:blipFill>
        <p:spPr>
          <a:xfrm>
            <a:off x="5097721" y="2169955"/>
            <a:ext cx="1108611" cy="286965"/>
          </a:xfrm>
          <a:prstGeom prst="rect">
            <a:avLst/>
          </a:prstGeom>
        </p:spPr>
      </p:pic>
      <p:sp>
        <p:nvSpPr>
          <p:cNvPr id="73" name="Up-Down Arrow 72">
            <a:extLst>
              <a:ext uri="{FF2B5EF4-FFF2-40B4-BE49-F238E27FC236}">
                <a16:creationId xmlns:a16="http://schemas.microsoft.com/office/drawing/2014/main" id="{AF25B6E9-DFFD-9B48-94C6-759EA74AB80E}"/>
              </a:ext>
            </a:extLst>
          </p:cNvPr>
          <p:cNvSpPr/>
          <p:nvPr/>
        </p:nvSpPr>
        <p:spPr>
          <a:xfrm>
            <a:off x="2940440" y="2907162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-Down Arrow 74">
            <a:extLst>
              <a:ext uri="{FF2B5EF4-FFF2-40B4-BE49-F238E27FC236}">
                <a16:creationId xmlns:a16="http://schemas.microsoft.com/office/drawing/2014/main" id="{6E46817E-1978-814F-A131-8C59AA059B9E}"/>
              </a:ext>
            </a:extLst>
          </p:cNvPr>
          <p:cNvSpPr/>
          <p:nvPr/>
        </p:nvSpPr>
        <p:spPr>
          <a:xfrm>
            <a:off x="4227571" y="2914964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-Down Arrow 76">
            <a:extLst>
              <a:ext uri="{FF2B5EF4-FFF2-40B4-BE49-F238E27FC236}">
                <a16:creationId xmlns:a16="http://schemas.microsoft.com/office/drawing/2014/main" id="{12B849E2-9E3B-C943-957B-C3032D05D2A7}"/>
              </a:ext>
            </a:extLst>
          </p:cNvPr>
          <p:cNvSpPr/>
          <p:nvPr/>
        </p:nvSpPr>
        <p:spPr>
          <a:xfrm>
            <a:off x="5580683" y="2932323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40D2058F-7C4B-5147-922A-37EFC2F71407}"/>
              </a:ext>
            </a:extLst>
          </p:cNvPr>
          <p:cNvSpPr/>
          <p:nvPr/>
        </p:nvSpPr>
        <p:spPr>
          <a:xfrm>
            <a:off x="7122202" y="2918401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>
            <a:extLst>
              <a:ext uri="{FF2B5EF4-FFF2-40B4-BE49-F238E27FC236}">
                <a16:creationId xmlns:a16="http://schemas.microsoft.com/office/drawing/2014/main" id="{29AB04C1-7F86-9849-9667-AD053A814620}"/>
              </a:ext>
            </a:extLst>
          </p:cNvPr>
          <p:cNvSpPr/>
          <p:nvPr/>
        </p:nvSpPr>
        <p:spPr>
          <a:xfrm>
            <a:off x="8912804" y="2914964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71FB14AC-E683-1846-B460-91E1B5E8CF12}"/>
              </a:ext>
            </a:extLst>
          </p:cNvPr>
          <p:cNvSpPr/>
          <p:nvPr/>
        </p:nvSpPr>
        <p:spPr>
          <a:xfrm>
            <a:off x="10642285" y="2920640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-Down Arrow 86">
            <a:extLst>
              <a:ext uri="{FF2B5EF4-FFF2-40B4-BE49-F238E27FC236}">
                <a16:creationId xmlns:a16="http://schemas.microsoft.com/office/drawing/2014/main" id="{C6416ECF-C4F9-3B4F-B1D6-30EAB3490B41}"/>
              </a:ext>
            </a:extLst>
          </p:cNvPr>
          <p:cNvSpPr/>
          <p:nvPr/>
        </p:nvSpPr>
        <p:spPr>
          <a:xfrm>
            <a:off x="2417410" y="4084890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Up-Down Arrow 87">
            <a:extLst>
              <a:ext uri="{FF2B5EF4-FFF2-40B4-BE49-F238E27FC236}">
                <a16:creationId xmlns:a16="http://schemas.microsoft.com/office/drawing/2014/main" id="{B13BEF95-747F-4149-8359-27C7F4838F6D}"/>
              </a:ext>
            </a:extLst>
          </p:cNvPr>
          <p:cNvSpPr/>
          <p:nvPr/>
        </p:nvSpPr>
        <p:spPr>
          <a:xfrm>
            <a:off x="5038691" y="4081099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-Down Arrow 88">
            <a:extLst>
              <a:ext uri="{FF2B5EF4-FFF2-40B4-BE49-F238E27FC236}">
                <a16:creationId xmlns:a16="http://schemas.microsoft.com/office/drawing/2014/main" id="{158DA08C-4F42-264E-AF57-33F4EAE482D1}"/>
              </a:ext>
            </a:extLst>
          </p:cNvPr>
          <p:cNvSpPr/>
          <p:nvPr/>
        </p:nvSpPr>
        <p:spPr>
          <a:xfrm>
            <a:off x="7692564" y="4089086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Up-Down Arrow 92">
            <a:extLst>
              <a:ext uri="{FF2B5EF4-FFF2-40B4-BE49-F238E27FC236}">
                <a16:creationId xmlns:a16="http://schemas.microsoft.com/office/drawing/2014/main" id="{2DA74B85-7C95-4045-B319-CCCEDB0E8904}"/>
              </a:ext>
            </a:extLst>
          </p:cNvPr>
          <p:cNvSpPr/>
          <p:nvPr/>
        </p:nvSpPr>
        <p:spPr>
          <a:xfrm>
            <a:off x="10242502" y="4084890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6138EE7-40F6-CD40-BF2E-45B9230E9DD7}"/>
              </a:ext>
            </a:extLst>
          </p:cNvPr>
          <p:cNvSpPr/>
          <p:nvPr/>
        </p:nvSpPr>
        <p:spPr>
          <a:xfrm>
            <a:off x="1401246" y="3183464"/>
            <a:ext cx="1940400" cy="3131339"/>
          </a:xfrm>
          <a:prstGeom prst="roundRect">
            <a:avLst/>
          </a:prstGeom>
          <a:solidFill>
            <a:schemeClr val="accent3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dirty="0"/>
              <a:t>GW Product 1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C84B8CD-ECFA-C941-B73D-B70598EA3DC2}"/>
              </a:ext>
            </a:extLst>
          </p:cNvPr>
          <p:cNvSpPr/>
          <p:nvPr/>
        </p:nvSpPr>
        <p:spPr>
          <a:xfrm>
            <a:off x="6571077" y="3165551"/>
            <a:ext cx="1939329" cy="313133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dirty="0"/>
              <a:t>GW Product 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EB53976-7FC7-2745-9AA6-A76630861F7F}"/>
              </a:ext>
            </a:extLst>
          </p:cNvPr>
          <p:cNvSpPr/>
          <p:nvPr/>
        </p:nvSpPr>
        <p:spPr>
          <a:xfrm>
            <a:off x="8145982" y="957747"/>
            <a:ext cx="1719063" cy="3248550"/>
          </a:xfrm>
          <a:prstGeom prst="roundRect">
            <a:avLst/>
          </a:prstGeom>
          <a:solidFill>
            <a:schemeClr val="accent6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br>
              <a:rPr lang="da-DK" dirty="0">
                <a:solidFill>
                  <a:schemeClr val="tx1"/>
                </a:solidFill>
              </a:rPr>
            </a:br>
            <a:br>
              <a:rPr lang="da-DK" dirty="0">
                <a:solidFill>
                  <a:schemeClr val="tx1"/>
                </a:solidFill>
              </a:rPr>
            </a:br>
            <a:r>
              <a:rPr lang="da-DK" dirty="0">
                <a:solidFill>
                  <a:schemeClr val="tx1"/>
                </a:solidFill>
              </a:rPr>
              <a:t>GW Product 3</a:t>
            </a:r>
          </a:p>
        </p:txBody>
      </p:sp>
    </p:spTree>
    <p:extLst>
      <p:ext uri="{BB962C8B-B14F-4D97-AF65-F5344CB8AC3E}">
        <p14:creationId xmlns:p14="http://schemas.microsoft.com/office/powerpoint/2010/main" val="486596495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C68A6B-28A8-4A5E-A7F8-8BAD927ED3B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" y="914400"/>
            <a:ext cx="11277601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status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have all the protocols – now what?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 allot of revenue via non-IP protocols (Gateway)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asset per protocol</a:t>
            </a: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Company themes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Ease of use, simplicity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Unification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commissioning, security, gateway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0" lvl="1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406E360-B5D4-43E0-827F-D1B027F0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Gecko Gateway – Background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2D96-0BD3-43C7-ADA2-10134CD4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5541B-540F-4939-BC0C-8AB2248C635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2137706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C68A6B-28A8-4A5E-A7F8-8BAD927ED3B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" y="914400"/>
            <a:ext cx="11277601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Customer Feedback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Rigardo – “We spend too much time working on device connectivity.  I thought that this would be solved for us.”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Fibaro – “We have spent much effort differentiating our solution.  We do not want to contribute to Z/IP and raise the bar for our competition.”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Amazon – Gateway Replacement, Multi-gateway Support, Device OTA Update (w/ DMS)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Customer Care-abouts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Leverage an existing ecosystem of Connected Devices 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Leverage an existing cloud service of their choice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Want reliable connectivity – configured for the best performance (ex. Battery Life)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want to become experts in a particular protocol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Want to add emerging compelling protocols and application layers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Want solutions for difficult system requirements (ex. Gateway Replacement)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Want to differentiate via innovation (ex. User Experience, Rules Engine, AI, Analytics)</a:t>
            </a:r>
          </a:p>
          <a:p>
            <a:pPr marL="182880" lvl="1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406E360-B5D4-43E0-827F-D1B027F0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Gecko Gateway – Customer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2D96-0BD3-43C7-ADA2-10134CD4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5541B-540F-4939-BC0C-8AB2248C635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7371565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C68A6B-28A8-4A5E-A7F8-8BAD927ED3B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" y="914400"/>
            <a:ext cx="11277601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is Silicon Labs the right company to satisfy these customer needs?  Why now?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have the protocol portfolio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“Unification” strategy – Unified Commissioning, Unified Security 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have the protocol / mesh expertise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have the focus – a gateway team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leverage our DMS – solve issues such as Gateway replacement, OTA updates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Alliance – Potentially drive the industry use cases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Defensive position – stickiness with Gateway partners by providing value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Realtek based BT Mesh Gateway, Qualcomm Hawkeye, NXP/Marvell Wireless</a:t>
            </a:r>
          </a:p>
          <a:p>
            <a:pPr lvl="2"/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Continuum of customers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406E360-B5D4-43E0-827F-D1B027F0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Gecko Gateway – Customer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2D96-0BD3-43C7-ADA2-10134CD4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5541B-540F-4939-BC0C-8AB2248C635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Silicon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3635477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8C562-3144-2849-947D-E3CDBE3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94" y="-16977"/>
            <a:ext cx="11569908" cy="9144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Gecko Gateway – Gecko Gateway Abstraction Layer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B10E-D1BF-204A-A42E-3AD5D3858E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76896" y="6389226"/>
            <a:ext cx="10957904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BD66CC-160B-6848-A169-EC4AC771C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66" y="6527682"/>
            <a:ext cx="412683" cy="17124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86979"/>
              </p:ext>
            </p:extLst>
          </p:nvPr>
        </p:nvGraphicFramePr>
        <p:xfrm>
          <a:off x="2571949" y="1736133"/>
          <a:ext cx="7009310" cy="145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37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INTERFACE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574">
                <a:tc gridSpan="5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7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06726"/>
              </p:ext>
            </p:extLst>
          </p:nvPr>
        </p:nvGraphicFramePr>
        <p:xfrm>
          <a:off x="2571949" y="3201824"/>
          <a:ext cx="1440128" cy="169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01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CLASS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Z-WAVE 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662" y="5156932"/>
            <a:ext cx="480701" cy="51645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453431" y="2334593"/>
            <a:ext cx="145142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AGGREGATOR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316" y="1297377"/>
            <a:ext cx="224971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/>
              <a:t>GECKO GATEWAY</a:t>
            </a:r>
          </a:p>
          <a:p>
            <a:r>
              <a:rPr lang="en-US" sz="1200" b="1" dirty="0"/>
              <a:t>ABSTRACTION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Virtualization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Aggregator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Resource Directory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Protocol Abstraction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08667" y="4232245"/>
            <a:ext cx="224971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/>
              <a:t>PROTOCOL DEVICE DRIVER</a:t>
            </a:r>
          </a:p>
          <a:p>
            <a:r>
              <a:rPr lang="en-US" sz="1200" dirty="0"/>
              <a:t>Configured for best protocol performance – network size, reliability, packet efficiency, battery life, RF coexistence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27315" y="3364490"/>
            <a:ext cx="2249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Application translation</a:t>
            </a:r>
          </a:p>
          <a:p>
            <a:r>
              <a:rPr lang="en-US" sz="1200" dirty="0"/>
              <a:t>Network translation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331543" y="1684286"/>
            <a:ext cx="22497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/>
              <a:t>GECKO GATEWAY DATA MODEL</a:t>
            </a:r>
          </a:p>
          <a:p>
            <a:r>
              <a:rPr lang="en-US" sz="1200" b="1" dirty="0"/>
              <a:t>GECKO GATEWAY API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331544" y="2273037"/>
            <a:ext cx="22497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/>
              <a:t>VIRTUAL DEVICE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Interface (protocol)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Capabilities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391467" y="2745354"/>
            <a:ext cx="19285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Defined interface for </a:t>
            </a:r>
          </a:p>
          <a:p>
            <a:r>
              <a:rPr lang="en-US" sz="1200" dirty="0"/>
              <a:t>integrating LAN protocols</a:t>
            </a:r>
          </a:p>
        </p:txBody>
      </p:sp>
      <p:sp>
        <p:nvSpPr>
          <p:cNvPr id="2" name="Left Brace 1"/>
          <p:cNvSpPr/>
          <p:nvPr/>
        </p:nvSpPr>
        <p:spPr>
          <a:xfrm>
            <a:off x="2247790" y="1716867"/>
            <a:ext cx="253218" cy="1447798"/>
          </a:xfrm>
          <a:prstGeom prst="leftBrace">
            <a:avLst>
              <a:gd name="adj1" fmla="val 8333"/>
              <a:gd name="adj2" fmla="val 48057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088672" y="4075664"/>
            <a:ext cx="243400" cy="848625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>
            <a:off x="2242136" y="3207019"/>
            <a:ext cx="253218" cy="868645"/>
          </a:xfrm>
          <a:prstGeom prst="leftBrace">
            <a:avLst>
              <a:gd name="adj1" fmla="val 8333"/>
              <a:gd name="adj2" fmla="val 48057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4088672" y="2841054"/>
            <a:ext cx="243400" cy="334761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6993780" y="2296409"/>
            <a:ext cx="243400" cy="334761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6993780" y="1742270"/>
            <a:ext cx="243400" cy="334761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09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8C562-3144-2849-947D-E3CDBE3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94" y="-16977"/>
            <a:ext cx="11569908" cy="9144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Gecko Gateway – Addressing Customer Care-abouts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B10E-D1BF-204A-A42E-3AD5D3858E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69319" y="6419322"/>
            <a:ext cx="10957904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BD66CC-160B-6848-A169-EC4AC771C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66" y="6527682"/>
            <a:ext cx="412683" cy="17124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83824" y="3157343"/>
          <a:ext cx="10424160" cy="1098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833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69"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GECKO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GATEWAY INTERFACE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24740" y="1840398"/>
          <a:ext cx="1645920" cy="101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8916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980107" y="1840398"/>
          <a:ext cx="1645920" cy="101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891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CUSTOM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MIDDLEWARE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254315" y="1838867"/>
          <a:ext cx="1645920" cy="102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INTERFACE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“ONE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DATA MODEL”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Up-Down Arrow 13"/>
          <p:cNvSpPr/>
          <p:nvPr/>
        </p:nvSpPr>
        <p:spPr>
          <a:xfrm>
            <a:off x="1994018" y="2885798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-Down Arrow 46"/>
          <p:cNvSpPr/>
          <p:nvPr/>
        </p:nvSpPr>
        <p:spPr>
          <a:xfrm>
            <a:off x="3741682" y="2880664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-Down Arrow 48"/>
          <p:cNvSpPr/>
          <p:nvPr/>
        </p:nvSpPr>
        <p:spPr>
          <a:xfrm>
            <a:off x="5469421" y="2880664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/>
          <p:cNvSpPr/>
          <p:nvPr/>
        </p:nvSpPr>
        <p:spPr>
          <a:xfrm>
            <a:off x="7238916" y="2880664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-Down Arrow 60"/>
          <p:cNvSpPr/>
          <p:nvPr/>
        </p:nvSpPr>
        <p:spPr>
          <a:xfrm>
            <a:off x="8912806" y="2885798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>
            <a:off x="10662048" y="2885798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/>
          <p:cNvSpPr/>
          <p:nvPr/>
        </p:nvSpPr>
        <p:spPr>
          <a:xfrm>
            <a:off x="2417412" y="4261132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254315" y="4527372"/>
          <a:ext cx="246888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Cloud 15"/>
          <p:cNvSpPr/>
          <p:nvPr/>
        </p:nvSpPr>
        <p:spPr>
          <a:xfrm>
            <a:off x="6589048" y="2049601"/>
            <a:ext cx="1441845" cy="76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Cloud 63"/>
          <p:cNvSpPr/>
          <p:nvPr/>
        </p:nvSpPr>
        <p:spPr>
          <a:xfrm>
            <a:off x="8263225" y="2046784"/>
            <a:ext cx="1441845" cy="76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Cloud 64"/>
          <p:cNvSpPr/>
          <p:nvPr/>
        </p:nvSpPr>
        <p:spPr>
          <a:xfrm>
            <a:off x="10003475" y="2041445"/>
            <a:ext cx="1441845" cy="76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3875595" y="4527372"/>
          <a:ext cx="246888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6496875" y="4525912"/>
          <a:ext cx="246888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9082879" y="4519522"/>
          <a:ext cx="246888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Up-Down Arrow 68"/>
          <p:cNvSpPr/>
          <p:nvPr/>
        </p:nvSpPr>
        <p:spPr>
          <a:xfrm>
            <a:off x="5038692" y="4261132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-Down Arrow 69"/>
          <p:cNvSpPr/>
          <p:nvPr/>
        </p:nvSpPr>
        <p:spPr>
          <a:xfrm>
            <a:off x="7662634" y="4262217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10251376" y="4262217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851" y="2228453"/>
            <a:ext cx="647700" cy="4762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583" y="2213988"/>
            <a:ext cx="486048" cy="44048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797" y="2158899"/>
            <a:ext cx="676275" cy="3429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0702" y="4767042"/>
            <a:ext cx="480701" cy="51645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3800" y="4763407"/>
            <a:ext cx="512468" cy="46677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387" y="4805632"/>
            <a:ext cx="575855" cy="47688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2044" y="4763407"/>
            <a:ext cx="590550" cy="552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25824" y="2481425"/>
            <a:ext cx="5682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DMS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4520" y="2034698"/>
            <a:ext cx="676275" cy="3429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72759" y="2363299"/>
            <a:ext cx="15627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MIDDLEWARE</a:t>
            </a:r>
          </a:p>
        </p:txBody>
      </p:sp>
      <p:sp>
        <p:nvSpPr>
          <p:cNvPr id="5" name="Left Brace 4"/>
          <p:cNvSpPr/>
          <p:nvPr/>
        </p:nvSpPr>
        <p:spPr>
          <a:xfrm>
            <a:off x="1009206" y="4519522"/>
            <a:ext cx="142120" cy="1036320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>
            <a:off x="4980846" y="2002624"/>
            <a:ext cx="280538" cy="7634576"/>
          </a:xfrm>
          <a:prstGeom prst="leftBrace">
            <a:avLst/>
          </a:prstGeom>
          <a:ln w="19050">
            <a:solidFill>
              <a:schemeClr val="tx2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/>
          <p:cNvSpPr/>
          <p:nvPr/>
        </p:nvSpPr>
        <p:spPr>
          <a:xfrm>
            <a:off x="10165970" y="4622355"/>
            <a:ext cx="353276" cy="2395113"/>
          </a:xfrm>
          <a:prstGeom prst="leftBrace">
            <a:avLst/>
          </a:prstGeom>
          <a:ln w="19050">
            <a:solidFill>
              <a:schemeClr val="tx2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>
            <a:off x="6235481" y="-25209"/>
            <a:ext cx="298270" cy="3345074"/>
          </a:xfrm>
          <a:prstGeom prst="leftBrace">
            <a:avLst/>
          </a:prstGeom>
          <a:ln w="19050">
            <a:solidFill>
              <a:schemeClr val="tx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9652524" y="-25209"/>
            <a:ext cx="298270" cy="3345074"/>
          </a:xfrm>
          <a:prstGeom prst="leftBrace">
            <a:avLst/>
          </a:prstGeom>
          <a:ln w="19050">
            <a:solidFill>
              <a:schemeClr val="tx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3715982" y="828078"/>
            <a:ext cx="251612" cy="1638500"/>
          </a:xfrm>
          <a:prstGeom prst="leftBrace">
            <a:avLst/>
          </a:prstGeom>
          <a:ln w="19050">
            <a:solidFill>
              <a:schemeClr val="tx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07790" y="5974534"/>
            <a:ext cx="37471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Leverage an existing (fragmented) ecosystem </a:t>
            </a:r>
          </a:p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Connected Devices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 err="1"/>
          </a:p>
        </p:txBody>
      </p:sp>
      <p:sp>
        <p:nvSpPr>
          <p:cNvPr id="71" name="TextBox 70"/>
          <p:cNvSpPr txBox="1"/>
          <p:nvPr/>
        </p:nvSpPr>
        <p:spPr>
          <a:xfrm>
            <a:off x="8502548" y="936216"/>
            <a:ext cx="25982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Leverage an existing cloud service of their choice </a:t>
            </a:r>
          </a:p>
          <a:p>
            <a:pPr algn="ctr"/>
            <a:endParaRPr lang="en-US" sz="1200" dirty="0" err="1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155623" y="5652441"/>
            <a:ext cx="11995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Reliable</a:t>
            </a:r>
          </a:p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connectivity  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-375875" y="3942658"/>
            <a:ext cx="22169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want to become</a:t>
            </a:r>
          </a:p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experts in a particular</a:t>
            </a:r>
          </a:p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protocol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68639" y="5952772"/>
            <a:ext cx="30326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emerging protocols and application layers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56271" y="936216"/>
            <a:ext cx="35335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Solutions for difficult </a:t>
            </a:r>
          </a:p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requirements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822547" y="973049"/>
            <a:ext cx="1952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Differentiate via innovation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105276" y="5774479"/>
            <a:ext cx="3454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51673" y="829487"/>
            <a:ext cx="3454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84147" y="5774479"/>
            <a:ext cx="3454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372169" y="6134291"/>
            <a:ext cx="3454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361502" y="5147001"/>
            <a:ext cx="3454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12042" y="823173"/>
            <a:ext cx="3454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80416" y="804970"/>
            <a:ext cx="3454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27000025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8C562-3144-2849-947D-E3CDBE3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94" y="-16977"/>
            <a:ext cx="11569908" cy="9144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Unify SDK– Block Diagram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B10E-D1BF-204A-A42E-3AD5D3858E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76896" y="6389226"/>
            <a:ext cx="10957904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BD66CC-160B-6848-A169-EC4AC771C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66" y="6527682"/>
            <a:ext cx="412683" cy="17124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28552"/>
              </p:ext>
            </p:extLst>
          </p:nvPr>
        </p:nvGraphicFramePr>
        <p:xfrm>
          <a:off x="1183824" y="3203837"/>
          <a:ext cx="10424160" cy="849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29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UNIFY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ABSTRACTION LAYER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(MQTT + UNIFY CONTROLLER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83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MQTT BROKER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UNIFY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ABSTRACTION LAYER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(MQTT + UNIFY CONTROLLER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7089"/>
              </p:ext>
            </p:extLst>
          </p:nvPr>
        </p:nvGraphicFramePr>
        <p:xfrm>
          <a:off x="1189216" y="2049341"/>
          <a:ext cx="1175464" cy="840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21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S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SILICON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LABS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MIDDLEWARE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43737"/>
              </p:ext>
            </p:extLst>
          </p:nvPr>
        </p:nvGraphicFramePr>
        <p:xfrm>
          <a:off x="2477458" y="2047638"/>
          <a:ext cx="1067321" cy="84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16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CUSTOM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MIDDLEWARE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86551"/>
              </p:ext>
            </p:extLst>
          </p:nvPr>
        </p:nvGraphicFramePr>
        <p:xfrm>
          <a:off x="3683680" y="2039010"/>
          <a:ext cx="1230469" cy="85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DATA </a:t>
                      </a:r>
                      <a:br>
                        <a:rPr lang="en-US" sz="1200" b="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04723"/>
              </p:ext>
            </p:extLst>
          </p:nvPr>
        </p:nvGraphicFramePr>
        <p:xfrm>
          <a:off x="6375497" y="2042766"/>
          <a:ext cx="1645920" cy="82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CUSTOMER 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0683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84993"/>
              </p:ext>
            </p:extLst>
          </p:nvPr>
        </p:nvGraphicFramePr>
        <p:xfrm>
          <a:off x="8209461" y="2046784"/>
          <a:ext cx="1554480" cy="84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033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AWS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CONNECTOR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59688"/>
              </p:ext>
            </p:extLst>
          </p:nvPr>
        </p:nvGraphicFramePr>
        <p:xfrm>
          <a:off x="9947513" y="2046783"/>
          <a:ext cx="1554480" cy="83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817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AZURE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CONNECTOR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6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Up-Down Arrow 13"/>
          <p:cNvSpPr/>
          <p:nvPr/>
        </p:nvSpPr>
        <p:spPr>
          <a:xfrm>
            <a:off x="1705605" y="2909921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8815"/>
              </p:ext>
            </p:extLst>
          </p:nvPr>
        </p:nvGraphicFramePr>
        <p:xfrm>
          <a:off x="1254315" y="4371507"/>
          <a:ext cx="24688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CLASS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Z-WAVE 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Cloud 15"/>
          <p:cNvSpPr/>
          <p:nvPr/>
        </p:nvSpPr>
        <p:spPr>
          <a:xfrm>
            <a:off x="6477534" y="1006161"/>
            <a:ext cx="1441845" cy="76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Cloud 63"/>
          <p:cNvSpPr/>
          <p:nvPr/>
        </p:nvSpPr>
        <p:spPr>
          <a:xfrm>
            <a:off x="8263225" y="1002177"/>
            <a:ext cx="1441845" cy="76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Cloud 64"/>
          <p:cNvSpPr/>
          <p:nvPr/>
        </p:nvSpPr>
        <p:spPr>
          <a:xfrm>
            <a:off x="10003475" y="1009878"/>
            <a:ext cx="1441845" cy="76925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cxnSpLocks/>
            <a:stCxn id="16" idx="1"/>
            <a:endCxn id="44" idx="0"/>
          </p:cNvCxnSpPr>
          <p:nvPr/>
        </p:nvCxnSpPr>
        <p:spPr>
          <a:xfrm>
            <a:off x="7198457" y="1774599"/>
            <a:ext cx="0" cy="2681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64" idx="1"/>
            <a:endCxn id="45" idx="0"/>
          </p:cNvCxnSpPr>
          <p:nvPr/>
        </p:nvCxnSpPr>
        <p:spPr>
          <a:xfrm>
            <a:off x="8984148" y="1770615"/>
            <a:ext cx="2553" cy="2761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65" idx="1"/>
            <a:endCxn id="46" idx="0"/>
          </p:cNvCxnSpPr>
          <p:nvPr/>
        </p:nvCxnSpPr>
        <p:spPr>
          <a:xfrm>
            <a:off x="10724398" y="1778316"/>
            <a:ext cx="355" cy="2684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56414"/>
              </p:ext>
            </p:extLst>
          </p:nvPr>
        </p:nvGraphicFramePr>
        <p:xfrm>
          <a:off x="3875595" y="4371507"/>
          <a:ext cx="24688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ZCL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ZIGBEE 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14318"/>
              </p:ext>
            </p:extLst>
          </p:nvPr>
        </p:nvGraphicFramePr>
        <p:xfrm>
          <a:off x="6496875" y="4370047"/>
          <a:ext cx="24688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GATT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21489"/>
              </p:ext>
            </p:extLst>
          </p:nvPr>
        </p:nvGraphicFramePr>
        <p:xfrm>
          <a:off x="9082879" y="4363657"/>
          <a:ext cx="24688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7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851" y="1167883"/>
            <a:ext cx="647700" cy="4762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729" y="1167883"/>
            <a:ext cx="486048" cy="44048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8403" y="5482479"/>
            <a:ext cx="480701" cy="51645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800" y="5507322"/>
            <a:ext cx="512468" cy="46677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5980" y="5479291"/>
            <a:ext cx="575855" cy="47688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2044" y="5507322"/>
            <a:ext cx="590550" cy="55245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242401" y="5998935"/>
            <a:ext cx="6967060" cy="584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776897" y="6127301"/>
            <a:ext cx="7660058" cy="584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8209461" y="5455097"/>
            <a:ext cx="0" cy="5575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626030" y="5460937"/>
            <a:ext cx="0" cy="54383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940440" y="5468787"/>
            <a:ext cx="0" cy="54383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838825" y="5468787"/>
            <a:ext cx="4763" cy="65851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436955" y="5460937"/>
            <a:ext cx="4763" cy="67220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115681" y="5742808"/>
            <a:ext cx="528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PTI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71712" y="5869471"/>
            <a:ext cx="5280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897" y="917453"/>
            <a:ext cx="154776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Innovative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Portable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64680" y="924895"/>
            <a:ext cx="169768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Extendible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Debuggable 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16D3FFC-79C7-754E-8284-61C29A7EC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9957"/>
              </p:ext>
            </p:extLst>
          </p:nvPr>
        </p:nvGraphicFramePr>
        <p:xfrm>
          <a:off x="5051559" y="2035296"/>
          <a:ext cx="1230469" cy="85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76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8B4E215-53F8-774B-8848-555B701E587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575" t="32891" r="19805" b="39231"/>
          <a:stretch/>
        </p:blipFill>
        <p:spPr>
          <a:xfrm>
            <a:off x="5097721" y="2169955"/>
            <a:ext cx="1108611" cy="286965"/>
          </a:xfrm>
          <a:prstGeom prst="rect">
            <a:avLst/>
          </a:prstGeom>
        </p:spPr>
      </p:pic>
      <p:sp>
        <p:nvSpPr>
          <p:cNvPr id="73" name="Up-Down Arrow 72">
            <a:extLst>
              <a:ext uri="{FF2B5EF4-FFF2-40B4-BE49-F238E27FC236}">
                <a16:creationId xmlns:a16="http://schemas.microsoft.com/office/drawing/2014/main" id="{AF25B6E9-DFFD-9B48-94C6-759EA74AB80E}"/>
              </a:ext>
            </a:extLst>
          </p:cNvPr>
          <p:cNvSpPr/>
          <p:nvPr/>
        </p:nvSpPr>
        <p:spPr>
          <a:xfrm>
            <a:off x="2940440" y="2907162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-Down Arrow 74">
            <a:extLst>
              <a:ext uri="{FF2B5EF4-FFF2-40B4-BE49-F238E27FC236}">
                <a16:creationId xmlns:a16="http://schemas.microsoft.com/office/drawing/2014/main" id="{6E46817E-1978-814F-A131-8C59AA059B9E}"/>
              </a:ext>
            </a:extLst>
          </p:cNvPr>
          <p:cNvSpPr/>
          <p:nvPr/>
        </p:nvSpPr>
        <p:spPr>
          <a:xfrm>
            <a:off x="4227571" y="2914964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-Down Arrow 76">
            <a:extLst>
              <a:ext uri="{FF2B5EF4-FFF2-40B4-BE49-F238E27FC236}">
                <a16:creationId xmlns:a16="http://schemas.microsoft.com/office/drawing/2014/main" id="{12B849E2-9E3B-C943-957B-C3032D05D2A7}"/>
              </a:ext>
            </a:extLst>
          </p:cNvPr>
          <p:cNvSpPr/>
          <p:nvPr/>
        </p:nvSpPr>
        <p:spPr>
          <a:xfrm>
            <a:off x="5580683" y="2932323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40D2058F-7C4B-5147-922A-37EFC2F71407}"/>
              </a:ext>
            </a:extLst>
          </p:cNvPr>
          <p:cNvSpPr/>
          <p:nvPr/>
        </p:nvSpPr>
        <p:spPr>
          <a:xfrm>
            <a:off x="7122202" y="2918401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>
            <a:extLst>
              <a:ext uri="{FF2B5EF4-FFF2-40B4-BE49-F238E27FC236}">
                <a16:creationId xmlns:a16="http://schemas.microsoft.com/office/drawing/2014/main" id="{29AB04C1-7F86-9849-9667-AD053A814620}"/>
              </a:ext>
            </a:extLst>
          </p:cNvPr>
          <p:cNvSpPr/>
          <p:nvPr/>
        </p:nvSpPr>
        <p:spPr>
          <a:xfrm>
            <a:off x="8912804" y="2914964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71FB14AC-E683-1846-B460-91E1B5E8CF12}"/>
              </a:ext>
            </a:extLst>
          </p:cNvPr>
          <p:cNvSpPr/>
          <p:nvPr/>
        </p:nvSpPr>
        <p:spPr>
          <a:xfrm>
            <a:off x="10642285" y="2920640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-Down Arrow 86">
            <a:extLst>
              <a:ext uri="{FF2B5EF4-FFF2-40B4-BE49-F238E27FC236}">
                <a16:creationId xmlns:a16="http://schemas.microsoft.com/office/drawing/2014/main" id="{C6416ECF-C4F9-3B4F-B1D6-30EAB3490B41}"/>
              </a:ext>
            </a:extLst>
          </p:cNvPr>
          <p:cNvSpPr/>
          <p:nvPr/>
        </p:nvSpPr>
        <p:spPr>
          <a:xfrm>
            <a:off x="2417410" y="4084890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Up-Down Arrow 87">
            <a:extLst>
              <a:ext uri="{FF2B5EF4-FFF2-40B4-BE49-F238E27FC236}">
                <a16:creationId xmlns:a16="http://schemas.microsoft.com/office/drawing/2014/main" id="{B13BEF95-747F-4149-8359-27C7F4838F6D}"/>
              </a:ext>
            </a:extLst>
          </p:cNvPr>
          <p:cNvSpPr/>
          <p:nvPr/>
        </p:nvSpPr>
        <p:spPr>
          <a:xfrm>
            <a:off x="5038691" y="4081099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-Down Arrow 88">
            <a:extLst>
              <a:ext uri="{FF2B5EF4-FFF2-40B4-BE49-F238E27FC236}">
                <a16:creationId xmlns:a16="http://schemas.microsoft.com/office/drawing/2014/main" id="{158DA08C-4F42-264E-AF57-33F4EAE482D1}"/>
              </a:ext>
            </a:extLst>
          </p:cNvPr>
          <p:cNvSpPr/>
          <p:nvPr/>
        </p:nvSpPr>
        <p:spPr>
          <a:xfrm>
            <a:off x="7692564" y="4089086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Up-Down Arrow 92">
            <a:extLst>
              <a:ext uri="{FF2B5EF4-FFF2-40B4-BE49-F238E27FC236}">
                <a16:creationId xmlns:a16="http://schemas.microsoft.com/office/drawing/2014/main" id="{2DA74B85-7C95-4045-B319-CCCEDB0E8904}"/>
              </a:ext>
            </a:extLst>
          </p:cNvPr>
          <p:cNvSpPr/>
          <p:nvPr/>
        </p:nvSpPr>
        <p:spPr>
          <a:xfrm>
            <a:off x="10242502" y="4084890"/>
            <a:ext cx="142685" cy="258390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2579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8C562-3144-2849-947D-E3CDBE3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94" y="-16977"/>
            <a:ext cx="11569908" cy="9144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Silicon Labs Gecko Gateway – “Southbound” Packet Flow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B10E-D1BF-204A-A42E-3AD5D3858E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76896" y="6389226"/>
            <a:ext cx="10957904" cy="457200"/>
          </a:xfrm>
        </p:spPr>
        <p:txBody>
          <a:bodyPr/>
          <a:lstStyle/>
          <a:p>
            <a:r>
              <a:rPr lang="en-US" dirty="0"/>
              <a:t>Silicon Labs Confidential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BD66CC-160B-6848-A169-EC4AC771C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66" y="6527682"/>
            <a:ext cx="412683" cy="17124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29046"/>
              </p:ext>
            </p:extLst>
          </p:nvPr>
        </p:nvGraphicFramePr>
        <p:xfrm>
          <a:off x="2250803" y="2458167"/>
          <a:ext cx="7009310" cy="145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37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INTERFACE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574">
                <a:tc gridSpan="5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7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COMMON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01682"/>
              </p:ext>
            </p:extLst>
          </p:nvPr>
        </p:nvGraphicFramePr>
        <p:xfrm>
          <a:off x="2248428" y="3913481"/>
          <a:ext cx="1440128" cy="146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754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TRANSLATOR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CLASS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Z-WAVE 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MAC/PHY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58" y="5551387"/>
            <a:ext cx="480701" cy="51645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88688" y="2240804"/>
            <a:ext cx="193956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SL_SEND (SL_ADDRESS, </a:t>
            </a:r>
          </a:p>
          <a:p>
            <a:r>
              <a:rPr lang="en-US" sz="1100" dirty="0"/>
              <a:t>                  SL_PAYLOAD)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23543" y="3055019"/>
            <a:ext cx="145142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/>
              <a:t>AGGREGATOR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5806395" y="2136176"/>
            <a:ext cx="0" cy="32456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06395" y="2814638"/>
            <a:ext cx="0" cy="24038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1"/>
          </p:cNvCxnSpPr>
          <p:nvPr/>
        </p:nvCxnSpPr>
        <p:spPr>
          <a:xfrm flipH="1">
            <a:off x="2933700" y="3185824"/>
            <a:ext cx="218984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33700" y="3185824"/>
            <a:ext cx="0" cy="36223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50029" y="5378269"/>
            <a:ext cx="0" cy="15073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Arrow 88"/>
          <p:cNvSpPr/>
          <p:nvPr/>
        </p:nvSpPr>
        <p:spPr>
          <a:xfrm>
            <a:off x="1967229" y="2377025"/>
            <a:ext cx="245457" cy="16228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88690" y="3698037"/>
            <a:ext cx="193956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SL_SEND (</a:t>
            </a:r>
            <a:r>
              <a:rPr lang="en-US" sz="1100" dirty="0">
                <a:solidFill>
                  <a:srgbClr val="FF0000"/>
                </a:solidFill>
              </a:rPr>
              <a:t>ZW_ADDRESS</a:t>
            </a:r>
            <a:r>
              <a:rPr lang="en-US" sz="1100" dirty="0"/>
              <a:t>, </a:t>
            </a:r>
          </a:p>
          <a:p>
            <a:r>
              <a:rPr lang="en-US" sz="1100" dirty="0"/>
              <a:t>                   SL_PAYLOAD)</a:t>
            </a:r>
          </a:p>
        </p:txBody>
      </p:sp>
      <p:sp>
        <p:nvSpPr>
          <p:cNvPr id="99" name="Right Arrow 98"/>
          <p:cNvSpPr/>
          <p:nvPr/>
        </p:nvSpPr>
        <p:spPr>
          <a:xfrm>
            <a:off x="1967228" y="3834685"/>
            <a:ext cx="245457" cy="16228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88689" y="4396562"/>
            <a:ext cx="193956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ZW_SEND</a:t>
            </a:r>
            <a:r>
              <a:rPr lang="en-US" sz="1100" dirty="0"/>
              <a:t> (</a:t>
            </a:r>
            <a:r>
              <a:rPr lang="en-US" sz="1100" dirty="0">
                <a:solidFill>
                  <a:srgbClr val="FF0000"/>
                </a:solidFill>
              </a:rPr>
              <a:t>ZW_ADDRESS</a:t>
            </a:r>
            <a:r>
              <a:rPr lang="en-US" sz="1100" dirty="0"/>
              <a:t>, </a:t>
            </a:r>
          </a:p>
          <a:p>
            <a:r>
              <a:rPr lang="en-US" sz="1100" dirty="0"/>
              <a:t>                    </a:t>
            </a:r>
            <a:r>
              <a:rPr lang="en-US" sz="1100" dirty="0">
                <a:solidFill>
                  <a:srgbClr val="FF0000"/>
                </a:solidFill>
              </a:rPr>
              <a:t>ZW_PAYLOAD</a:t>
            </a:r>
            <a:r>
              <a:rPr lang="en-US" sz="1100" dirty="0"/>
              <a:t>)</a:t>
            </a:r>
          </a:p>
        </p:txBody>
      </p:sp>
      <p:sp>
        <p:nvSpPr>
          <p:cNvPr id="101" name="Right Arrow 100"/>
          <p:cNvSpPr/>
          <p:nvPr/>
        </p:nvSpPr>
        <p:spPr>
          <a:xfrm>
            <a:off x="1967229" y="4510172"/>
            <a:ext cx="245457" cy="16228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>
            <a:off x="2855734" y="6059532"/>
            <a:ext cx="225515" cy="222317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>
            <a:off x="5693637" y="1849966"/>
            <a:ext cx="225515" cy="222317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2898390" y="1338571"/>
            <a:ext cx="5816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Send “ON” to “LIGHT 1”</a:t>
            </a:r>
          </a:p>
        </p:txBody>
      </p:sp>
    </p:spTree>
    <p:extLst>
      <p:ext uri="{BB962C8B-B14F-4D97-AF65-F5344CB8AC3E}">
        <p14:creationId xmlns:p14="http://schemas.microsoft.com/office/powerpoint/2010/main" val="1690209277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 Labs 2017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0B0C46A0-B926-2241-A712-5B5F8BBBF55A}" vid="{814E0932-0AA9-BE4E-94EF-A547AF9AF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1F7AB2AB09B744870FD2BB34F58D4C" ma:contentTypeVersion="0" ma:contentTypeDescription="Create a new document." ma:contentTypeScope="" ma:versionID="610a13794e9c15d6bc8a774371eef0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9C41C5-D4A3-4548-836D-C7878D3E8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0D1703-C55C-4946-815B-7BE3D9CBCEEC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FB73099-88C8-420C-B21B-15DCE8D7C4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Silicon_Labs_PowerPoint_Template_2017</Template>
  <TotalTime>0</TotalTime>
  <Words>1912</Words>
  <Application>Microsoft Macintosh PowerPoint</Application>
  <PresentationFormat>Widescreen</PresentationFormat>
  <Paragraphs>485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Verdana</vt:lpstr>
      <vt:lpstr>Wingdings</vt:lpstr>
      <vt:lpstr>Silicon Labs 2017 Theme</vt:lpstr>
      <vt:lpstr>Gecko Gateway Vision v1.3_jaburon </vt:lpstr>
      <vt:lpstr>Silicon Labs Gecko Gateway </vt:lpstr>
      <vt:lpstr>Silicon Labs Gecko Gateway – Background</vt:lpstr>
      <vt:lpstr>Silicon Labs Gecko Gateway – Customer</vt:lpstr>
      <vt:lpstr>Silicon Labs Gecko Gateway – Customer</vt:lpstr>
      <vt:lpstr>Silicon Labs Gecko Gateway – Gecko Gateway Abstraction Layer</vt:lpstr>
      <vt:lpstr>Silicon Labs Gecko Gateway – Addressing Customer Care-abouts</vt:lpstr>
      <vt:lpstr>Silicon Labs Unify SDK– Block Diagram</vt:lpstr>
      <vt:lpstr>Silicon Labs Gecko Gateway – “Southbound” Packet Flow</vt:lpstr>
      <vt:lpstr>Silicon Labs Gecko Gateway – “Northbound” Packet Flow</vt:lpstr>
      <vt:lpstr>Silicon Labs Gecko Gateway – Volansys AWS IoT Integration (example) </vt:lpstr>
      <vt:lpstr>Silicon Labs Gecko Gateway – Roadmap (in progress)</vt:lpstr>
      <vt:lpstr>Discussion Topic #1 – Transition to Unified Gateway</vt:lpstr>
      <vt:lpstr>Discussion Topic #2 – Delivering the asset</vt:lpstr>
      <vt:lpstr>PowerPoint Presentation</vt:lpstr>
      <vt:lpstr>Silicon Labs Gecko Gateway – Customer Care Abouts</vt:lpstr>
      <vt:lpstr>Silicon Labs’ Gecko Gateway – Block Diagram</vt:lpstr>
      <vt:lpstr>Silicon Labs’ Gecko Gateway – Abstraction</vt:lpstr>
      <vt:lpstr>Silicon Labs Unify Gateway Asset</vt:lpstr>
      <vt:lpstr>LEGO Block Design - Single Translator Unify 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2017-06-19T16:56:55Z</dcterms:created>
  <dcterms:modified xsi:type="dcterms:W3CDTF">2021-08-12T13:20:00Z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0x010100B21F7AB2AB09B744870FD2BB34F58D4C</vt:lpwstr>
  </property>
</Properties>
</file>