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60" d="100"/>
          <a:sy n="60" d="100"/>
        </p:scale>
        <p:origin x="63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8E3A0-C511-4A6E-BC34-FB8F47E117E2}" type="datetimeFigureOut">
              <a:rPr lang="en-GB" smtClean="0"/>
              <a:t>18/01/2017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300DD-7B46-47E3-9E76-B47AD7F23C76}" type="slidenum">
              <a:rPr lang="en-GB" smtClean="0"/>
              <a:t>‹#›</a:t>
            </a:fld>
            <a:endParaRPr lang="en-GB"/>
          </a:p>
        </p:txBody>
      </p:sp>
    </p:spTree>
    <p:extLst>
      <p:ext uri="{BB962C8B-B14F-4D97-AF65-F5344CB8AC3E}">
        <p14:creationId xmlns:p14="http://schemas.microsoft.com/office/powerpoint/2010/main" val="3265151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877888"/>
            <a:ext cx="7632701" cy="42941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7AF5783A-2463-4ABD-BFAE-6CCBDC5E112A}" type="slidenum">
              <a:rPr lang="en-GB" smtClean="0">
                <a:solidFill>
                  <a:prstClr val="black"/>
                </a:solidFill>
              </a:rPr>
              <a:pPr>
                <a:defRPr/>
              </a:pPr>
              <a:t>1</a:t>
            </a:fld>
            <a:endParaRPr lang="en-GB">
              <a:solidFill>
                <a:prstClr val="black"/>
              </a:solidFill>
            </a:endParaRPr>
          </a:p>
        </p:txBody>
      </p:sp>
    </p:spTree>
    <p:extLst>
      <p:ext uri="{BB962C8B-B14F-4D97-AF65-F5344CB8AC3E}">
        <p14:creationId xmlns:p14="http://schemas.microsoft.com/office/powerpoint/2010/main" val="2943219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2922F4D-F9A2-42F0-8BDD-31FBDC12235E}" type="datetimeFigureOut">
              <a:rPr lang="en-GB" smtClean="0"/>
              <a:t>18/01/2017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2B209F-68B6-44EB-A1A6-13D8C8F14096}" type="slidenum">
              <a:rPr lang="en-GB" smtClean="0"/>
              <a:t>‹#›</a:t>
            </a:fld>
            <a:endParaRPr lang="en-GB"/>
          </a:p>
        </p:txBody>
      </p:sp>
    </p:spTree>
    <p:extLst>
      <p:ext uri="{BB962C8B-B14F-4D97-AF65-F5344CB8AC3E}">
        <p14:creationId xmlns:p14="http://schemas.microsoft.com/office/powerpoint/2010/main" val="3471904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2922F4D-F9A2-42F0-8BDD-31FBDC12235E}" type="datetimeFigureOut">
              <a:rPr lang="en-GB" smtClean="0"/>
              <a:t>18/01/2017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2B209F-68B6-44EB-A1A6-13D8C8F14096}" type="slidenum">
              <a:rPr lang="en-GB" smtClean="0"/>
              <a:t>‹#›</a:t>
            </a:fld>
            <a:endParaRPr lang="en-GB"/>
          </a:p>
        </p:txBody>
      </p:sp>
    </p:spTree>
    <p:extLst>
      <p:ext uri="{BB962C8B-B14F-4D97-AF65-F5344CB8AC3E}">
        <p14:creationId xmlns:p14="http://schemas.microsoft.com/office/powerpoint/2010/main" val="3974331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2922F4D-F9A2-42F0-8BDD-31FBDC12235E}" type="datetimeFigureOut">
              <a:rPr lang="en-GB" smtClean="0"/>
              <a:t>18/01/2017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2B209F-68B6-44EB-A1A6-13D8C8F14096}" type="slidenum">
              <a:rPr lang="en-GB" smtClean="0"/>
              <a:t>‹#›</a:t>
            </a:fld>
            <a:endParaRPr lang="en-GB"/>
          </a:p>
        </p:txBody>
      </p:sp>
    </p:spTree>
    <p:extLst>
      <p:ext uri="{BB962C8B-B14F-4D97-AF65-F5344CB8AC3E}">
        <p14:creationId xmlns:p14="http://schemas.microsoft.com/office/powerpoint/2010/main" val="90949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2922F4D-F9A2-42F0-8BDD-31FBDC12235E}" type="datetimeFigureOut">
              <a:rPr lang="en-GB" smtClean="0"/>
              <a:t>18/01/2017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2B209F-68B6-44EB-A1A6-13D8C8F14096}" type="slidenum">
              <a:rPr lang="en-GB" smtClean="0"/>
              <a:t>‹#›</a:t>
            </a:fld>
            <a:endParaRPr lang="en-GB"/>
          </a:p>
        </p:txBody>
      </p:sp>
    </p:spTree>
    <p:extLst>
      <p:ext uri="{BB962C8B-B14F-4D97-AF65-F5344CB8AC3E}">
        <p14:creationId xmlns:p14="http://schemas.microsoft.com/office/powerpoint/2010/main" val="49212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922F4D-F9A2-42F0-8BDD-31FBDC12235E}" type="datetimeFigureOut">
              <a:rPr lang="en-GB" smtClean="0"/>
              <a:t>18/01/2017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2B209F-68B6-44EB-A1A6-13D8C8F14096}" type="slidenum">
              <a:rPr lang="en-GB" smtClean="0"/>
              <a:t>‹#›</a:t>
            </a:fld>
            <a:endParaRPr lang="en-GB"/>
          </a:p>
        </p:txBody>
      </p:sp>
    </p:spTree>
    <p:extLst>
      <p:ext uri="{BB962C8B-B14F-4D97-AF65-F5344CB8AC3E}">
        <p14:creationId xmlns:p14="http://schemas.microsoft.com/office/powerpoint/2010/main" val="214624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2922F4D-F9A2-42F0-8BDD-31FBDC12235E}" type="datetimeFigureOut">
              <a:rPr lang="en-GB" smtClean="0"/>
              <a:t>18/01/2017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2B209F-68B6-44EB-A1A6-13D8C8F14096}" type="slidenum">
              <a:rPr lang="en-GB" smtClean="0"/>
              <a:t>‹#›</a:t>
            </a:fld>
            <a:endParaRPr lang="en-GB"/>
          </a:p>
        </p:txBody>
      </p:sp>
    </p:spTree>
    <p:extLst>
      <p:ext uri="{BB962C8B-B14F-4D97-AF65-F5344CB8AC3E}">
        <p14:creationId xmlns:p14="http://schemas.microsoft.com/office/powerpoint/2010/main" val="4219883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2922F4D-F9A2-42F0-8BDD-31FBDC12235E}" type="datetimeFigureOut">
              <a:rPr lang="en-GB" smtClean="0"/>
              <a:t>18/01/2017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B2B209F-68B6-44EB-A1A6-13D8C8F14096}" type="slidenum">
              <a:rPr lang="en-GB" smtClean="0"/>
              <a:t>‹#›</a:t>
            </a:fld>
            <a:endParaRPr lang="en-GB"/>
          </a:p>
        </p:txBody>
      </p:sp>
    </p:spTree>
    <p:extLst>
      <p:ext uri="{BB962C8B-B14F-4D97-AF65-F5344CB8AC3E}">
        <p14:creationId xmlns:p14="http://schemas.microsoft.com/office/powerpoint/2010/main" val="3729854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2922F4D-F9A2-42F0-8BDD-31FBDC12235E}" type="datetimeFigureOut">
              <a:rPr lang="en-GB" smtClean="0"/>
              <a:t>18/01/2017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B2B209F-68B6-44EB-A1A6-13D8C8F14096}" type="slidenum">
              <a:rPr lang="en-GB" smtClean="0"/>
              <a:t>‹#›</a:t>
            </a:fld>
            <a:endParaRPr lang="en-GB"/>
          </a:p>
        </p:txBody>
      </p:sp>
    </p:spTree>
    <p:extLst>
      <p:ext uri="{BB962C8B-B14F-4D97-AF65-F5344CB8AC3E}">
        <p14:creationId xmlns:p14="http://schemas.microsoft.com/office/powerpoint/2010/main" val="1444175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22F4D-F9A2-42F0-8BDD-31FBDC12235E}" type="datetimeFigureOut">
              <a:rPr lang="en-GB" smtClean="0"/>
              <a:t>18/01/2017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B2B209F-68B6-44EB-A1A6-13D8C8F14096}" type="slidenum">
              <a:rPr lang="en-GB" smtClean="0"/>
              <a:t>‹#›</a:t>
            </a:fld>
            <a:endParaRPr lang="en-GB"/>
          </a:p>
        </p:txBody>
      </p:sp>
    </p:spTree>
    <p:extLst>
      <p:ext uri="{BB962C8B-B14F-4D97-AF65-F5344CB8AC3E}">
        <p14:creationId xmlns:p14="http://schemas.microsoft.com/office/powerpoint/2010/main" val="1672831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922F4D-F9A2-42F0-8BDD-31FBDC12235E}" type="datetimeFigureOut">
              <a:rPr lang="en-GB" smtClean="0"/>
              <a:t>18/01/2017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2B209F-68B6-44EB-A1A6-13D8C8F14096}" type="slidenum">
              <a:rPr lang="en-GB" smtClean="0"/>
              <a:t>‹#›</a:t>
            </a:fld>
            <a:endParaRPr lang="en-GB"/>
          </a:p>
        </p:txBody>
      </p:sp>
    </p:spTree>
    <p:extLst>
      <p:ext uri="{BB962C8B-B14F-4D97-AF65-F5344CB8AC3E}">
        <p14:creationId xmlns:p14="http://schemas.microsoft.com/office/powerpoint/2010/main" val="3170178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922F4D-F9A2-42F0-8BDD-31FBDC12235E}" type="datetimeFigureOut">
              <a:rPr lang="en-GB" smtClean="0"/>
              <a:t>18/01/2017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2B209F-68B6-44EB-A1A6-13D8C8F14096}" type="slidenum">
              <a:rPr lang="en-GB" smtClean="0"/>
              <a:t>‹#›</a:t>
            </a:fld>
            <a:endParaRPr lang="en-GB"/>
          </a:p>
        </p:txBody>
      </p:sp>
    </p:spTree>
    <p:extLst>
      <p:ext uri="{BB962C8B-B14F-4D97-AF65-F5344CB8AC3E}">
        <p14:creationId xmlns:p14="http://schemas.microsoft.com/office/powerpoint/2010/main" val="3760720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922F4D-F9A2-42F0-8BDD-31FBDC12235E}" type="datetimeFigureOut">
              <a:rPr lang="en-GB" smtClean="0"/>
              <a:t>18/01/2017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B209F-68B6-44EB-A1A6-13D8C8F14096}" type="slidenum">
              <a:rPr lang="en-GB" smtClean="0"/>
              <a:t>‹#›</a:t>
            </a:fld>
            <a:endParaRPr lang="en-GB"/>
          </a:p>
        </p:txBody>
      </p:sp>
    </p:spTree>
    <p:extLst>
      <p:ext uri="{BB962C8B-B14F-4D97-AF65-F5344CB8AC3E}">
        <p14:creationId xmlns:p14="http://schemas.microsoft.com/office/powerpoint/2010/main" val="3160302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1703512" y="110579"/>
            <a:ext cx="6840760" cy="954087"/>
          </a:xfrm>
          <a:prstGeom prst="rect">
            <a:avLst/>
          </a:prstGeom>
          <a:noFill/>
          <a:ln w="9525">
            <a:noFill/>
            <a:miter lim="800000"/>
            <a:headEnd/>
            <a:tailEnd/>
          </a:ln>
        </p:spPr>
        <p:txBody>
          <a:bodyPr wrap="square" lIns="91418" tIns="45710" rIns="91418" bIns="45710">
            <a:spAutoFit/>
          </a:bodyPr>
          <a:lstStyle/>
          <a:p>
            <a:pPr defTabSz="455613" fontAlgn="base">
              <a:spcBef>
                <a:spcPct val="0"/>
              </a:spcBef>
              <a:spcAft>
                <a:spcPct val="0"/>
              </a:spcAft>
            </a:pPr>
            <a:r>
              <a:rPr lang="en-US" sz="2800" b="1" dirty="0">
                <a:latin typeface="Arial Narrow" pitchFamily="34" charset="0"/>
                <a:cs typeface="Arial" charset="0"/>
              </a:rPr>
              <a:t>Prototypes created in discovery and what we learnt sharing these with users </a:t>
            </a:r>
            <a:endParaRPr lang="en-GB" sz="2800" b="1" dirty="0">
              <a:latin typeface="Arial" charset="0"/>
              <a:cs typeface="Arial" charset="0"/>
            </a:endParaRPr>
          </a:p>
        </p:txBody>
      </p:sp>
      <p:sp>
        <p:nvSpPr>
          <p:cNvPr id="4" name="Content Placeholder 2"/>
          <p:cNvSpPr txBox="1">
            <a:spLocks/>
          </p:cNvSpPr>
          <p:nvPr/>
        </p:nvSpPr>
        <p:spPr>
          <a:xfrm>
            <a:off x="1919536" y="1556792"/>
            <a:ext cx="8496944" cy="4222292"/>
          </a:xfrm>
          <a:prstGeom prst="rect">
            <a:avLst/>
          </a:prstGeom>
        </p:spPr>
        <p:txBody>
          <a:bodyPr/>
          <a:lstStyle/>
          <a:p>
            <a:pPr defTabSz="455613" eaLnBrk="0" fontAlgn="base" hangingPunct="0">
              <a:spcBef>
                <a:spcPct val="20000"/>
              </a:spcBef>
              <a:spcAft>
                <a:spcPct val="0"/>
              </a:spcAft>
              <a:defRPr/>
            </a:pPr>
            <a:endParaRPr lang="en-GB" sz="2400" dirty="0">
              <a:solidFill>
                <a:prstClr val="black"/>
              </a:solidFill>
              <a:latin typeface="Arial" charset="0"/>
              <a:cs typeface="Arial" charset="0"/>
            </a:endParaRPr>
          </a:p>
          <a:p>
            <a:pPr marL="341313" indent="-341313" defTabSz="455613" eaLnBrk="0" fontAlgn="base" hangingPunct="0">
              <a:spcBef>
                <a:spcPct val="20000"/>
              </a:spcBef>
              <a:spcAft>
                <a:spcPct val="0"/>
              </a:spcAft>
              <a:buFont typeface="Arial" charset="0"/>
              <a:buChar char="•"/>
              <a:defRPr/>
            </a:pPr>
            <a:endParaRPr lang="en-GB" sz="2400" dirty="0">
              <a:solidFill>
                <a:prstClr val="black"/>
              </a:solidFill>
              <a:latin typeface="Arial" charset="0"/>
              <a:cs typeface="Arial"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6241" y="72008"/>
            <a:ext cx="2314611" cy="1124744"/>
          </a:xfrm>
          <a:prstGeom prst="rect">
            <a:avLst/>
          </a:prstGeom>
        </p:spPr>
      </p:pic>
      <p:grpSp>
        <p:nvGrpSpPr>
          <p:cNvPr id="22" name="Group 21"/>
          <p:cNvGrpSpPr/>
          <p:nvPr/>
        </p:nvGrpSpPr>
        <p:grpSpPr>
          <a:xfrm>
            <a:off x="1847528" y="1359530"/>
            <a:ext cx="3639952" cy="3077582"/>
            <a:chOff x="323528" y="1359530"/>
            <a:chExt cx="3639952" cy="3077582"/>
          </a:xfrm>
        </p:grpSpPr>
        <p:sp>
          <p:nvSpPr>
            <p:cNvPr id="5" name="Rectangle 4"/>
            <p:cNvSpPr/>
            <p:nvPr/>
          </p:nvSpPr>
          <p:spPr>
            <a:xfrm>
              <a:off x="323528" y="1359530"/>
              <a:ext cx="3617919" cy="3077582"/>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6" name="Straight Connector 5"/>
            <p:cNvCxnSpPr/>
            <p:nvPr/>
          </p:nvCxnSpPr>
          <p:spPr>
            <a:xfrm>
              <a:off x="673409" y="2036940"/>
              <a:ext cx="0" cy="2117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73409" y="4154700"/>
              <a:ext cx="294462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681521" y="2842719"/>
              <a:ext cx="2960853" cy="1000280"/>
            </a:xfrm>
            <a:custGeom>
              <a:avLst/>
              <a:gdLst>
                <a:gd name="connsiteX0" fmla="*/ 0 w 3371273"/>
                <a:gd name="connsiteY0" fmla="*/ 1193337 h 1193337"/>
                <a:gd name="connsiteX1" fmla="*/ 27709 w 3371273"/>
                <a:gd name="connsiteY1" fmla="*/ 1147155 h 1193337"/>
                <a:gd name="connsiteX2" fmla="*/ 46182 w 3371273"/>
                <a:gd name="connsiteY2" fmla="*/ 1119446 h 1193337"/>
                <a:gd name="connsiteX3" fmla="*/ 101600 w 3371273"/>
                <a:gd name="connsiteY3" fmla="*/ 1082501 h 1193337"/>
                <a:gd name="connsiteX4" fmla="*/ 147782 w 3371273"/>
                <a:gd name="connsiteY4" fmla="*/ 1045555 h 1193337"/>
                <a:gd name="connsiteX5" fmla="*/ 175491 w 3371273"/>
                <a:gd name="connsiteY5" fmla="*/ 1017846 h 1193337"/>
                <a:gd name="connsiteX6" fmla="*/ 748146 w 3371273"/>
                <a:gd name="connsiteY6" fmla="*/ 1008610 h 1193337"/>
                <a:gd name="connsiteX7" fmla="*/ 803564 w 3371273"/>
                <a:gd name="connsiteY7" fmla="*/ 999373 h 1193337"/>
                <a:gd name="connsiteX8" fmla="*/ 858982 w 3371273"/>
                <a:gd name="connsiteY8" fmla="*/ 980901 h 1193337"/>
                <a:gd name="connsiteX9" fmla="*/ 914400 w 3371273"/>
                <a:gd name="connsiteY9" fmla="*/ 943955 h 1193337"/>
                <a:gd name="connsiteX10" fmla="*/ 942109 w 3371273"/>
                <a:gd name="connsiteY10" fmla="*/ 925482 h 1193337"/>
                <a:gd name="connsiteX11" fmla="*/ 969819 w 3371273"/>
                <a:gd name="connsiteY11" fmla="*/ 897773 h 1193337"/>
                <a:gd name="connsiteX12" fmla="*/ 1025237 w 3371273"/>
                <a:gd name="connsiteY12" fmla="*/ 860828 h 1193337"/>
                <a:gd name="connsiteX13" fmla="*/ 1052946 w 3371273"/>
                <a:gd name="connsiteY13" fmla="*/ 805410 h 1193337"/>
                <a:gd name="connsiteX14" fmla="*/ 1080655 w 3371273"/>
                <a:gd name="connsiteY14" fmla="*/ 786937 h 1193337"/>
                <a:gd name="connsiteX15" fmla="*/ 1145309 w 3371273"/>
                <a:gd name="connsiteY15" fmla="*/ 713046 h 1193337"/>
                <a:gd name="connsiteX16" fmla="*/ 1163782 w 3371273"/>
                <a:gd name="connsiteY16" fmla="*/ 685337 h 1193337"/>
                <a:gd name="connsiteX17" fmla="*/ 1200728 w 3371273"/>
                <a:gd name="connsiteY17" fmla="*/ 657628 h 1193337"/>
                <a:gd name="connsiteX18" fmla="*/ 1228437 w 3371273"/>
                <a:gd name="connsiteY18" fmla="*/ 629919 h 1193337"/>
                <a:gd name="connsiteX19" fmla="*/ 1237673 w 3371273"/>
                <a:gd name="connsiteY19" fmla="*/ 602210 h 1193337"/>
                <a:gd name="connsiteX20" fmla="*/ 1265382 w 3371273"/>
                <a:gd name="connsiteY20" fmla="*/ 574501 h 1193337"/>
                <a:gd name="connsiteX21" fmla="*/ 1283855 w 3371273"/>
                <a:gd name="connsiteY21" fmla="*/ 546792 h 1193337"/>
                <a:gd name="connsiteX22" fmla="*/ 1311564 w 3371273"/>
                <a:gd name="connsiteY22" fmla="*/ 519082 h 1193337"/>
                <a:gd name="connsiteX23" fmla="*/ 1376219 w 3371273"/>
                <a:gd name="connsiteY23" fmla="*/ 435955 h 1193337"/>
                <a:gd name="connsiteX24" fmla="*/ 1403928 w 3371273"/>
                <a:gd name="connsiteY24" fmla="*/ 417482 h 1193337"/>
                <a:gd name="connsiteX25" fmla="*/ 1477819 w 3371273"/>
                <a:gd name="connsiteY25" fmla="*/ 352828 h 1193337"/>
                <a:gd name="connsiteX26" fmla="*/ 1533237 w 3371273"/>
                <a:gd name="connsiteY26" fmla="*/ 315882 h 1193337"/>
                <a:gd name="connsiteX27" fmla="*/ 1579419 w 3371273"/>
                <a:gd name="connsiteY27" fmla="*/ 269701 h 1193337"/>
                <a:gd name="connsiteX28" fmla="*/ 1607128 w 3371273"/>
                <a:gd name="connsiteY28" fmla="*/ 260464 h 1193337"/>
                <a:gd name="connsiteX29" fmla="*/ 1708728 w 3371273"/>
                <a:gd name="connsiteY29" fmla="*/ 195810 h 1193337"/>
                <a:gd name="connsiteX30" fmla="*/ 1736437 w 3371273"/>
                <a:gd name="connsiteY30" fmla="*/ 186573 h 1193337"/>
                <a:gd name="connsiteX31" fmla="*/ 1819564 w 3371273"/>
                <a:gd name="connsiteY31" fmla="*/ 140392 h 1193337"/>
                <a:gd name="connsiteX32" fmla="*/ 1930400 w 3371273"/>
                <a:gd name="connsiteY32" fmla="*/ 103446 h 1193337"/>
                <a:gd name="connsiteX33" fmla="*/ 2087419 w 3371273"/>
                <a:gd name="connsiteY33" fmla="*/ 84973 h 1193337"/>
                <a:gd name="connsiteX34" fmla="*/ 2244437 w 3371273"/>
                <a:gd name="connsiteY34" fmla="*/ 66501 h 1193337"/>
                <a:gd name="connsiteX35" fmla="*/ 2309091 w 3371273"/>
                <a:gd name="connsiteY35" fmla="*/ 57264 h 1193337"/>
                <a:gd name="connsiteX36" fmla="*/ 2410691 w 3371273"/>
                <a:gd name="connsiteY36" fmla="*/ 38792 h 1193337"/>
                <a:gd name="connsiteX37" fmla="*/ 2447637 w 3371273"/>
                <a:gd name="connsiteY37" fmla="*/ 29555 h 1193337"/>
                <a:gd name="connsiteX38" fmla="*/ 2530764 w 3371273"/>
                <a:gd name="connsiteY38" fmla="*/ 20319 h 1193337"/>
                <a:gd name="connsiteX39" fmla="*/ 2558473 w 3371273"/>
                <a:gd name="connsiteY39" fmla="*/ 11082 h 1193337"/>
                <a:gd name="connsiteX40" fmla="*/ 2918691 w 3371273"/>
                <a:gd name="connsiteY40" fmla="*/ 11082 h 1193337"/>
                <a:gd name="connsiteX41" fmla="*/ 3038764 w 3371273"/>
                <a:gd name="connsiteY41" fmla="*/ 20319 h 1193337"/>
                <a:gd name="connsiteX42" fmla="*/ 3066473 w 3371273"/>
                <a:gd name="connsiteY42" fmla="*/ 29555 h 1193337"/>
                <a:gd name="connsiteX43" fmla="*/ 3371273 w 3371273"/>
                <a:gd name="connsiteY43" fmla="*/ 29555 h 1193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71273" h="1193337">
                  <a:moveTo>
                    <a:pt x="0" y="1193337"/>
                  </a:moveTo>
                  <a:cubicBezTo>
                    <a:pt x="9236" y="1177943"/>
                    <a:pt x="18194" y="1162379"/>
                    <a:pt x="27709" y="1147155"/>
                  </a:cubicBezTo>
                  <a:cubicBezTo>
                    <a:pt x="33592" y="1137742"/>
                    <a:pt x="37828" y="1126756"/>
                    <a:pt x="46182" y="1119446"/>
                  </a:cubicBezTo>
                  <a:cubicBezTo>
                    <a:pt x="62890" y="1104826"/>
                    <a:pt x="101600" y="1082501"/>
                    <a:pt x="101600" y="1082501"/>
                  </a:cubicBezTo>
                  <a:cubicBezTo>
                    <a:pt x="142914" y="1020531"/>
                    <a:pt x="94246" y="1081246"/>
                    <a:pt x="147782" y="1045555"/>
                  </a:cubicBezTo>
                  <a:cubicBezTo>
                    <a:pt x="158650" y="1038309"/>
                    <a:pt x="162454" y="1018648"/>
                    <a:pt x="175491" y="1017846"/>
                  </a:cubicBezTo>
                  <a:cubicBezTo>
                    <a:pt x="366040" y="1006120"/>
                    <a:pt x="557261" y="1011689"/>
                    <a:pt x="748146" y="1008610"/>
                  </a:cubicBezTo>
                  <a:cubicBezTo>
                    <a:pt x="766619" y="1005531"/>
                    <a:pt x="785396" y="1003915"/>
                    <a:pt x="803564" y="999373"/>
                  </a:cubicBezTo>
                  <a:cubicBezTo>
                    <a:pt x="822454" y="994650"/>
                    <a:pt x="858982" y="980901"/>
                    <a:pt x="858982" y="980901"/>
                  </a:cubicBezTo>
                  <a:lnTo>
                    <a:pt x="914400" y="943955"/>
                  </a:lnTo>
                  <a:cubicBezTo>
                    <a:pt x="923636" y="937797"/>
                    <a:pt x="934259" y="933331"/>
                    <a:pt x="942109" y="925482"/>
                  </a:cubicBezTo>
                  <a:cubicBezTo>
                    <a:pt x="951346" y="916246"/>
                    <a:pt x="959508" y="905792"/>
                    <a:pt x="969819" y="897773"/>
                  </a:cubicBezTo>
                  <a:cubicBezTo>
                    <a:pt x="987344" y="884143"/>
                    <a:pt x="1025237" y="860828"/>
                    <a:pt x="1025237" y="860828"/>
                  </a:cubicBezTo>
                  <a:cubicBezTo>
                    <a:pt x="1032749" y="838290"/>
                    <a:pt x="1035040" y="823316"/>
                    <a:pt x="1052946" y="805410"/>
                  </a:cubicBezTo>
                  <a:cubicBezTo>
                    <a:pt x="1060795" y="797561"/>
                    <a:pt x="1071419" y="793095"/>
                    <a:pt x="1080655" y="786937"/>
                  </a:cubicBezTo>
                  <a:cubicBezTo>
                    <a:pt x="1123758" y="722283"/>
                    <a:pt x="1099127" y="743834"/>
                    <a:pt x="1145309" y="713046"/>
                  </a:cubicBezTo>
                  <a:cubicBezTo>
                    <a:pt x="1151467" y="703810"/>
                    <a:pt x="1155933" y="693186"/>
                    <a:pt x="1163782" y="685337"/>
                  </a:cubicBezTo>
                  <a:cubicBezTo>
                    <a:pt x="1174667" y="674452"/>
                    <a:pt x="1189040" y="667646"/>
                    <a:pt x="1200728" y="657628"/>
                  </a:cubicBezTo>
                  <a:cubicBezTo>
                    <a:pt x="1210646" y="649127"/>
                    <a:pt x="1219201" y="639155"/>
                    <a:pt x="1228437" y="629919"/>
                  </a:cubicBezTo>
                  <a:cubicBezTo>
                    <a:pt x="1231516" y="620683"/>
                    <a:pt x="1232273" y="610311"/>
                    <a:pt x="1237673" y="602210"/>
                  </a:cubicBezTo>
                  <a:cubicBezTo>
                    <a:pt x="1244919" y="591342"/>
                    <a:pt x="1257020" y="584536"/>
                    <a:pt x="1265382" y="574501"/>
                  </a:cubicBezTo>
                  <a:cubicBezTo>
                    <a:pt x="1272489" y="565973"/>
                    <a:pt x="1276749" y="555320"/>
                    <a:pt x="1283855" y="546792"/>
                  </a:cubicBezTo>
                  <a:cubicBezTo>
                    <a:pt x="1292217" y="536757"/>
                    <a:pt x="1303545" y="529393"/>
                    <a:pt x="1311564" y="519082"/>
                  </a:cubicBezTo>
                  <a:cubicBezTo>
                    <a:pt x="1349509" y="470295"/>
                    <a:pt x="1336485" y="469067"/>
                    <a:pt x="1376219" y="435955"/>
                  </a:cubicBezTo>
                  <a:cubicBezTo>
                    <a:pt x="1384747" y="428849"/>
                    <a:pt x="1394692" y="423640"/>
                    <a:pt x="1403928" y="417482"/>
                  </a:cubicBezTo>
                  <a:cubicBezTo>
                    <a:pt x="1456265" y="338974"/>
                    <a:pt x="1370062" y="460585"/>
                    <a:pt x="1477819" y="352828"/>
                  </a:cubicBezTo>
                  <a:cubicBezTo>
                    <a:pt x="1512412" y="318235"/>
                    <a:pt x="1493136" y="329250"/>
                    <a:pt x="1533237" y="315882"/>
                  </a:cubicBezTo>
                  <a:cubicBezTo>
                    <a:pt x="1551711" y="288170"/>
                    <a:pt x="1548628" y="285096"/>
                    <a:pt x="1579419" y="269701"/>
                  </a:cubicBezTo>
                  <a:cubicBezTo>
                    <a:pt x="1588127" y="265347"/>
                    <a:pt x="1598617" y="265192"/>
                    <a:pt x="1607128" y="260464"/>
                  </a:cubicBezTo>
                  <a:cubicBezTo>
                    <a:pt x="1673016" y="223859"/>
                    <a:pt x="1647121" y="226614"/>
                    <a:pt x="1708728" y="195810"/>
                  </a:cubicBezTo>
                  <a:cubicBezTo>
                    <a:pt x="1717436" y="191456"/>
                    <a:pt x="1727201" y="189652"/>
                    <a:pt x="1736437" y="186573"/>
                  </a:cubicBezTo>
                  <a:cubicBezTo>
                    <a:pt x="1782970" y="140040"/>
                    <a:pt x="1744218" y="170531"/>
                    <a:pt x="1819564" y="140392"/>
                  </a:cubicBezTo>
                  <a:cubicBezTo>
                    <a:pt x="1856130" y="125765"/>
                    <a:pt x="1891402" y="110536"/>
                    <a:pt x="1930400" y="103446"/>
                  </a:cubicBezTo>
                  <a:cubicBezTo>
                    <a:pt x="1980305" y="94373"/>
                    <a:pt x="2037891" y="89926"/>
                    <a:pt x="2087419" y="84973"/>
                  </a:cubicBezTo>
                  <a:cubicBezTo>
                    <a:pt x="2169767" y="64387"/>
                    <a:pt x="2091282" y="81817"/>
                    <a:pt x="2244437" y="66501"/>
                  </a:cubicBezTo>
                  <a:cubicBezTo>
                    <a:pt x="2266099" y="64335"/>
                    <a:pt x="2287574" y="60574"/>
                    <a:pt x="2309091" y="57264"/>
                  </a:cubicBezTo>
                  <a:cubicBezTo>
                    <a:pt x="2341673" y="52251"/>
                    <a:pt x="2378269" y="45997"/>
                    <a:pt x="2410691" y="38792"/>
                  </a:cubicBezTo>
                  <a:cubicBezTo>
                    <a:pt x="2423083" y="36038"/>
                    <a:pt x="2435090" y="31485"/>
                    <a:pt x="2447637" y="29555"/>
                  </a:cubicBezTo>
                  <a:cubicBezTo>
                    <a:pt x="2475192" y="25316"/>
                    <a:pt x="2503055" y="23398"/>
                    <a:pt x="2530764" y="20319"/>
                  </a:cubicBezTo>
                  <a:cubicBezTo>
                    <a:pt x="2540000" y="17240"/>
                    <a:pt x="2548894" y="12824"/>
                    <a:pt x="2558473" y="11082"/>
                  </a:cubicBezTo>
                  <a:cubicBezTo>
                    <a:pt x="2682352" y="-11442"/>
                    <a:pt x="2779774" y="6601"/>
                    <a:pt x="2918691" y="11082"/>
                  </a:cubicBezTo>
                  <a:cubicBezTo>
                    <a:pt x="2958715" y="14161"/>
                    <a:pt x="2998931" y="15340"/>
                    <a:pt x="3038764" y="20319"/>
                  </a:cubicBezTo>
                  <a:cubicBezTo>
                    <a:pt x="3048425" y="21527"/>
                    <a:pt x="3056741" y="29285"/>
                    <a:pt x="3066473" y="29555"/>
                  </a:cubicBezTo>
                  <a:cubicBezTo>
                    <a:pt x="3168034" y="32376"/>
                    <a:pt x="3269673" y="29555"/>
                    <a:pt x="3371273" y="295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9" name="Straight Connector 8"/>
            <p:cNvCxnSpPr/>
            <p:nvPr/>
          </p:nvCxnSpPr>
          <p:spPr>
            <a:xfrm flipV="1">
              <a:off x="1710401" y="2278562"/>
              <a:ext cx="0" cy="187613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 name="TextBox 1033"/>
            <p:cNvSpPr txBox="1"/>
            <p:nvPr/>
          </p:nvSpPr>
          <p:spPr>
            <a:xfrm>
              <a:off x="2395165" y="3409195"/>
              <a:ext cx="115595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dirty="0"/>
                <a:t>Forecast</a:t>
              </a:r>
              <a:endParaRPr lang="en-GB" sz="1200" b="1" dirty="0"/>
            </a:p>
          </p:txBody>
        </p:sp>
        <p:sp>
          <p:nvSpPr>
            <p:cNvPr id="12" name="TextBox 43"/>
            <p:cNvSpPr txBox="1"/>
            <p:nvPr/>
          </p:nvSpPr>
          <p:spPr>
            <a:xfrm>
              <a:off x="787731" y="3826184"/>
              <a:ext cx="115595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dirty="0"/>
                <a:t>Observed</a:t>
              </a:r>
              <a:endParaRPr lang="en-GB" sz="1200" b="1" dirty="0"/>
            </a:p>
          </p:txBody>
        </p:sp>
        <p:cxnSp>
          <p:nvCxnSpPr>
            <p:cNvPr id="13" name="Straight Connector 12"/>
            <p:cNvCxnSpPr/>
            <p:nvPr/>
          </p:nvCxnSpPr>
          <p:spPr>
            <a:xfrm>
              <a:off x="673409" y="2495870"/>
              <a:ext cx="2944629" cy="0"/>
            </a:xfrm>
            <a:prstGeom prst="line">
              <a:avLst/>
            </a:prstGeom>
          </p:spPr>
          <p:style>
            <a:lnRef idx="1">
              <a:schemeClr val="dk1"/>
            </a:lnRef>
            <a:fillRef idx="0">
              <a:schemeClr val="dk1"/>
            </a:fillRef>
            <a:effectRef idx="0">
              <a:schemeClr val="dk1"/>
            </a:effectRef>
            <a:fontRef idx="minor">
              <a:schemeClr val="tx1"/>
            </a:fontRef>
          </p:style>
        </p:cxnSp>
        <p:sp>
          <p:nvSpPr>
            <p:cNvPr id="14" name="TextBox 46"/>
            <p:cNvSpPr txBox="1"/>
            <p:nvPr/>
          </p:nvSpPr>
          <p:spPr>
            <a:xfrm>
              <a:off x="2444791" y="2331932"/>
              <a:ext cx="1200743"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800" dirty="0"/>
                <a:t>Highest recorded level</a:t>
              </a:r>
              <a:endParaRPr lang="en-GB" sz="800" dirty="0"/>
            </a:p>
          </p:txBody>
        </p:sp>
        <p:cxnSp>
          <p:nvCxnSpPr>
            <p:cNvPr id="15" name="Straight Connector 14"/>
            <p:cNvCxnSpPr/>
            <p:nvPr/>
          </p:nvCxnSpPr>
          <p:spPr>
            <a:xfrm>
              <a:off x="673409" y="2746990"/>
              <a:ext cx="2944629"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16" name="TextBox 50"/>
            <p:cNvSpPr txBox="1"/>
            <p:nvPr/>
          </p:nvSpPr>
          <p:spPr>
            <a:xfrm>
              <a:off x="2079856" y="2588807"/>
              <a:ext cx="1762022"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800" dirty="0"/>
                <a:t>Flooding is possible – warning </a:t>
              </a:r>
              <a:endParaRPr lang="en-GB" sz="800" dirty="0"/>
            </a:p>
          </p:txBody>
        </p:sp>
        <p:cxnSp>
          <p:nvCxnSpPr>
            <p:cNvPr id="17" name="Straight Connector 16"/>
            <p:cNvCxnSpPr/>
            <p:nvPr/>
          </p:nvCxnSpPr>
          <p:spPr>
            <a:xfrm>
              <a:off x="673409" y="3077895"/>
              <a:ext cx="2944629"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18" name="TextBox 52"/>
            <p:cNvSpPr txBox="1"/>
            <p:nvPr/>
          </p:nvSpPr>
          <p:spPr>
            <a:xfrm>
              <a:off x="2189738" y="2854083"/>
              <a:ext cx="1773742"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800" dirty="0"/>
                <a:t>Flooding is possible – Alert</a:t>
              </a:r>
              <a:endParaRPr lang="en-GB" sz="800" dirty="0"/>
            </a:p>
          </p:txBody>
        </p:sp>
        <p:sp>
          <p:nvSpPr>
            <p:cNvPr id="19" name="TextBox 1041"/>
            <p:cNvSpPr txBox="1"/>
            <p:nvPr/>
          </p:nvSpPr>
          <p:spPr>
            <a:xfrm>
              <a:off x="1083432" y="1530753"/>
              <a:ext cx="2584823"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t>Flooding is possible be prepared</a:t>
              </a:r>
            </a:p>
            <a:p>
              <a:endParaRPr lang="en-GB" dirty="0"/>
            </a:p>
          </p:txBody>
        </p:sp>
        <p:sp>
          <p:nvSpPr>
            <p:cNvPr id="20" name="TextBox 1042"/>
            <p:cNvSpPr txBox="1"/>
            <p:nvPr/>
          </p:nvSpPr>
          <p:spPr>
            <a:xfrm>
              <a:off x="1087448" y="1766315"/>
              <a:ext cx="2069809"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50" u="sng" dirty="0">
                  <a:solidFill>
                    <a:schemeClr val="accent1"/>
                  </a:solidFill>
                </a:rPr>
                <a:t>See the Alert </a:t>
              </a:r>
              <a:endParaRPr lang="en-GB" sz="1050" u="sng" dirty="0">
                <a:solidFill>
                  <a:schemeClr val="accent1"/>
                </a:solidFill>
              </a:endParaRPr>
            </a:p>
          </p:txBody>
        </p:sp>
        <p:pic>
          <p:nvPicPr>
            <p:cNvPr id="21" name="Picture 4" descr="Image result for flood alert gif"/>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563" r="21444" b="30954"/>
            <a:stretch/>
          </p:blipFill>
          <p:spPr bwMode="auto">
            <a:xfrm>
              <a:off x="644739" y="1492220"/>
              <a:ext cx="488342" cy="45984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3" name="TextBox 2"/>
          <p:cNvSpPr txBox="1"/>
          <p:nvPr/>
        </p:nvSpPr>
        <p:spPr>
          <a:xfrm>
            <a:off x="5652777" y="1261325"/>
            <a:ext cx="4744889" cy="6447919"/>
          </a:xfrm>
          <a:prstGeom prst="rect">
            <a:avLst/>
          </a:prstGeom>
          <a:noFill/>
        </p:spPr>
        <p:txBody>
          <a:bodyPr wrap="square" rtlCol="0">
            <a:spAutoFit/>
          </a:bodyPr>
          <a:lstStyle/>
          <a:p>
            <a:pPr marL="285750" indent="-285750">
              <a:buFont typeface="Arial" charset="0"/>
              <a:buChar char="•"/>
            </a:pPr>
            <a:r>
              <a:rPr lang="en-US" sz="1100" dirty="0"/>
              <a:t>Users thought RLOI was the most suitable location to present predicted river levels.</a:t>
            </a:r>
          </a:p>
          <a:p>
            <a:pPr marL="285750" indent="-285750">
              <a:buFont typeface="Arial" charset="0"/>
              <a:buChar char="•"/>
            </a:pPr>
            <a:endParaRPr lang="en-US" sz="1100" dirty="0"/>
          </a:p>
          <a:p>
            <a:pPr marL="285750" indent="-285750">
              <a:buFont typeface="Arial" charset="0"/>
              <a:buChar char="•"/>
            </a:pPr>
            <a:r>
              <a:rPr lang="en-US" sz="1100" dirty="0"/>
              <a:t>The predicted peak level, what time this would hit and duration is important to know. More work is needed to understand how to present this i.e. via the graph, text or both. </a:t>
            </a:r>
          </a:p>
          <a:p>
            <a:pPr marL="285750" indent="-285750">
              <a:buFont typeface="Arial" charset="0"/>
              <a:buChar char="•"/>
            </a:pPr>
            <a:endParaRPr lang="en-US" sz="1100" dirty="0"/>
          </a:p>
          <a:p>
            <a:pPr marL="285750" indent="-285750">
              <a:buFont typeface="Arial" charset="0"/>
              <a:buChar char="•"/>
            </a:pPr>
            <a:r>
              <a:rPr lang="en-US" sz="1100" dirty="0"/>
              <a:t>The accuracy of the forecast does not seem to be an issue as long as the EA show a measure of confidence in the forecast presented. </a:t>
            </a:r>
          </a:p>
          <a:p>
            <a:pPr marL="285750" indent="-285750">
              <a:buFont typeface="Arial" charset="0"/>
              <a:buChar char="•"/>
            </a:pPr>
            <a:endParaRPr lang="en-US" sz="1100" dirty="0"/>
          </a:p>
          <a:p>
            <a:pPr marL="285750" indent="-285750">
              <a:buFont typeface="Arial" charset="0"/>
              <a:buChar char="•"/>
            </a:pPr>
            <a:r>
              <a:rPr lang="en-US" sz="1100" dirty="0"/>
              <a:t>The frequent updates to forecasted data was welcomed and was seen as a positive. </a:t>
            </a:r>
          </a:p>
          <a:p>
            <a:pPr marL="285750" indent="-285750">
              <a:buFont typeface="Arial" charset="0"/>
              <a:buChar char="•"/>
            </a:pPr>
            <a:endParaRPr lang="en-US" sz="1100" dirty="0"/>
          </a:p>
          <a:p>
            <a:pPr marL="285750" indent="-285750">
              <a:buFont typeface="Arial" charset="0"/>
              <a:buChar char="•"/>
            </a:pPr>
            <a:r>
              <a:rPr lang="en-US" sz="1100" dirty="0"/>
              <a:t>Observed data becomes less important if a forecast is available. </a:t>
            </a:r>
          </a:p>
          <a:p>
            <a:pPr marL="285750" indent="-285750">
              <a:buFont typeface="Arial" charset="0"/>
              <a:buChar char="•"/>
            </a:pPr>
            <a:endParaRPr lang="en-US" sz="1100" dirty="0"/>
          </a:p>
          <a:p>
            <a:pPr marL="285750" indent="-285750">
              <a:buFont typeface="Arial" charset="0"/>
              <a:buChar char="•"/>
            </a:pPr>
            <a:r>
              <a:rPr lang="en-US" sz="1100" dirty="0"/>
              <a:t>Mixed messages on displaying the forecast data at the same time as observed and some suggested toggling this on and off. </a:t>
            </a:r>
          </a:p>
          <a:p>
            <a:pPr marL="285750" indent="-285750">
              <a:buFont typeface="Arial" charset="0"/>
              <a:buChar char="•"/>
            </a:pPr>
            <a:endParaRPr lang="en-US" sz="1100" dirty="0"/>
          </a:p>
          <a:p>
            <a:pPr marL="285750" indent="-285750">
              <a:buFont typeface="Arial" charset="0"/>
              <a:buChar char="•"/>
            </a:pPr>
            <a:r>
              <a:rPr lang="en-US" sz="1100" dirty="0"/>
              <a:t>More work is needed to better understand what thresholds we display. We’ll aim to do this in alpha. </a:t>
            </a:r>
          </a:p>
          <a:p>
            <a:pPr marL="285750" indent="-285750">
              <a:buFont typeface="Arial" charset="0"/>
              <a:buChar char="•"/>
            </a:pPr>
            <a:endParaRPr lang="en-US" sz="1100" dirty="0"/>
          </a:p>
          <a:p>
            <a:pPr marL="285750" indent="-285750">
              <a:buFont typeface="Arial" charset="0"/>
              <a:buChar char="•"/>
            </a:pPr>
            <a:r>
              <a:rPr lang="en-US" sz="1100" dirty="0"/>
              <a:t>More work needed to show ‘real life’ data and the possible issues we’ll have with this i.e. gaps between observed / forecasts and overlapping data. We aim to do this in alpha. </a:t>
            </a:r>
          </a:p>
          <a:p>
            <a:pPr marL="285750" indent="-285750">
              <a:buFont typeface="Arial" charset="0"/>
              <a:buChar char="•"/>
            </a:pPr>
            <a:endParaRPr lang="en-US" sz="1100" dirty="0"/>
          </a:p>
          <a:p>
            <a:pPr marL="285750" indent="-285750">
              <a:buFont typeface="Arial" charset="0"/>
              <a:buChar char="•"/>
            </a:pPr>
            <a:r>
              <a:rPr lang="en-US" sz="1100" dirty="0"/>
              <a:t>More work needed to understand how to link warnings and alerts to forecasts. We aim to do that in alpha. </a:t>
            </a:r>
          </a:p>
          <a:p>
            <a:pPr marL="285750" indent="-285750">
              <a:buFont typeface="Arial" charset="0"/>
              <a:buChar char="•"/>
            </a:pPr>
            <a:endParaRPr lang="en-US" sz="1100" dirty="0"/>
          </a:p>
          <a:p>
            <a:pPr marL="285750" indent="-285750">
              <a:buFont typeface="Arial" charset="0"/>
              <a:buChar char="•"/>
            </a:pPr>
            <a:r>
              <a:rPr lang="en-US" sz="1100" dirty="0"/>
              <a:t>The highest recorded threshold is most useful as users can remember the impact and use that as a baseline when reading the forecasts. </a:t>
            </a:r>
          </a:p>
          <a:p>
            <a:pPr marL="285750" indent="-285750">
              <a:buFont typeface="Arial" charset="0"/>
              <a:buChar char="•"/>
            </a:pPr>
            <a:endParaRPr lang="en-US" sz="1100" dirty="0"/>
          </a:p>
          <a:p>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p:txBody>
      </p:sp>
    </p:spTree>
    <p:extLst>
      <p:ext uri="{BB962C8B-B14F-4D97-AF65-F5344CB8AC3E}">
        <p14:creationId xmlns:p14="http://schemas.microsoft.com/office/powerpoint/2010/main" val="3990549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Words>
  <Application>Microsoft Office PowerPoint</Application>
  <PresentationFormat>Widescreen</PresentationFormat>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Narrow</vt:lpstr>
      <vt:lpstr>Calibri</vt:lpstr>
      <vt:lpstr>Calibri Light</vt:lpstr>
      <vt:lpstr>Office Theme</vt:lpstr>
      <vt:lpstr>PowerPoint Presentation</vt:lpstr>
    </vt:vector>
  </TitlesOfParts>
  <Company>Environment Agency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Leech, Daniel</dc:creator>
  <cp:lastModifiedBy>Leech, Daniel</cp:lastModifiedBy>
  <cp:revision>1</cp:revision>
  <dcterms:created xsi:type="dcterms:W3CDTF">2017-01-18T12:20:05Z</dcterms:created>
  <dcterms:modified xsi:type="dcterms:W3CDTF">2017-01-18T12:20:48Z</dcterms:modified>
</cp:coreProperties>
</file>