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05" r:id="rId5"/>
    <p:sldId id="381" r:id="rId6"/>
    <p:sldId id="455" r:id="rId7"/>
    <p:sldId id="467" r:id="rId8"/>
    <p:sldId id="468" r:id="rId9"/>
    <p:sldId id="456" r:id="rId10"/>
    <p:sldId id="457" r:id="rId11"/>
    <p:sldId id="458" r:id="rId12"/>
    <p:sldId id="473" r:id="rId13"/>
    <p:sldId id="472" r:id="rId14"/>
    <p:sldId id="476" r:id="rId15"/>
    <p:sldId id="405" r:id="rId16"/>
    <p:sldId id="406" r:id="rId17"/>
    <p:sldId id="474" r:id="rId18"/>
    <p:sldId id="469" r:id="rId19"/>
    <p:sldId id="475" r:id="rId20"/>
  </p:sldIdLst>
  <p:sldSz cx="9144000" cy="6858000" type="screen4x3"/>
  <p:notesSz cx="6742113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FF0000"/>
    <a:srgbClr val="000066"/>
    <a:srgbClr val="00B050"/>
    <a:srgbClr val="CC99FF"/>
    <a:srgbClr val="CCFF99"/>
    <a:srgbClr val="FF7C80"/>
    <a:srgbClr val="FFFF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33" autoAdjust="0"/>
    <p:restoredTop sz="90347" autoAdjust="0"/>
  </p:normalViewPr>
  <p:slideViewPr>
    <p:cSldViewPr snapToGrid="0">
      <p:cViewPr varScale="1">
        <p:scale>
          <a:sx n="127" d="100"/>
          <a:sy n="127" d="100"/>
        </p:scale>
        <p:origin x="174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180"/>
    </p:cViewPr>
  </p:sorterViewPr>
  <p:notesViewPr>
    <p:cSldViewPr snapToGrid="0">
      <p:cViewPr varScale="1">
        <p:scale>
          <a:sx n="93" d="100"/>
          <a:sy n="93" d="100"/>
        </p:scale>
        <p:origin x="374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20887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9621" y="1"/>
            <a:ext cx="2920887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50AB4-DC25-47CC-B5BC-D3C95EA0AB38}" type="datetimeFigureOut">
              <a:rPr lang="en-GB" smtClean="0"/>
              <a:pPr/>
              <a:t>27/06/2018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20887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9621" y="9377363"/>
            <a:ext cx="2920887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9AED3-1854-4307-BBD4-80B633EFF8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08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1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3D9D6-289B-4D38-B390-FF52F17E8311}" type="datetimeFigureOut">
              <a:rPr lang="en-GB" smtClean="0"/>
              <a:pPr/>
              <a:t>27/06/2018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8713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689515"/>
            <a:ext cx="5393690" cy="444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17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DF430-D8FC-49FD-B36B-17591365BDF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058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F430-D8FC-49FD-B36B-17591365BDFB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8374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78DF-9DAF-4DD5-9C32-F4EF7335D0F2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165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F430-D8FC-49FD-B36B-17591365BDFB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802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78DF-9DAF-4DD5-9C32-F4EF7335D0F2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38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78DF-9DAF-4DD5-9C32-F4EF7335D0F2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01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78DF-9DAF-4DD5-9C32-F4EF7335D0F2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835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78DF-9DAF-4DD5-9C32-F4EF7335D0F2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280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F430-D8FC-49FD-B36B-17591365BDFB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695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F430-D8FC-49FD-B36B-17591365BDFB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467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78DF-9DAF-4DD5-9C32-F4EF7335D0F2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848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78DF-9DAF-4DD5-9C32-F4EF7335D0F2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500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78DF-9DAF-4DD5-9C32-F4EF7335D0F2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492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78DF-9DAF-4DD5-9C32-F4EF7335D0F2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149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78DF-9DAF-4DD5-9C32-F4EF7335D0F2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802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F430-D8FC-49FD-B36B-17591365BDFB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003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78DF-9DAF-4DD5-9C32-F4EF7335D0F2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640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7699-CE2B-4389-A5FE-5C6925EA6A35}" type="datetimeFigureOut">
              <a:rPr lang="en-GB" smtClean="0"/>
              <a:pPr/>
              <a:t>27/06/2018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0405-9C82-4E72-9085-98E8112ED88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7699-CE2B-4389-A5FE-5C6925EA6A35}" type="datetimeFigureOut">
              <a:rPr lang="en-GB" smtClean="0"/>
              <a:pPr/>
              <a:t>27/06/2018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0405-9C82-4E72-9085-98E8112ED88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7699-CE2B-4389-A5FE-5C6925EA6A35}" type="datetimeFigureOut">
              <a:rPr lang="en-GB" smtClean="0"/>
              <a:pPr/>
              <a:t>27/06/2018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0405-9C82-4E72-9085-98E8112ED88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7699-CE2B-4389-A5FE-5C6925EA6A35}" type="datetimeFigureOut">
              <a:rPr lang="en-GB" smtClean="0"/>
              <a:pPr/>
              <a:t>27/06/2018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0405-9C82-4E72-9085-98E8112ED88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7699-CE2B-4389-A5FE-5C6925EA6A35}" type="datetimeFigureOut">
              <a:rPr lang="en-GB" smtClean="0"/>
              <a:pPr/>
              <a:t>27/06/2018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0405-9C82-4E72-9085-98E8112ED88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7699-CE2B-4389-A5FE-5C6925EA6A35}" type="datetimeFigureOut">
              <a:rPr lang="en-GB" smtClean="0"/>
              <a:pPr/>
              <a:t>27/06/2018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0405-9C82-4E72-9085-98E8112ED88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7699-CE2B-4389-A5FE-5C6925EA6A35}" type="datetimeFigureOut">
              <a:rPr lang="en-GB" smtClean="0"/>
              <a:pPr/>
              <a:t>27/06/2018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0405-9C82-4E72-9085-98E8112ED88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7699-CE2B-4389-A5FE-5C6925EA6A35}" type="datetimeFigureOut">
              <a:rPr lang="en-GB" smtClean="0"/>
              <a:pPr/>
              <a:t>27/06/2018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0405-9C82-4E72-9085-98E8112ED88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7699-CE2B-4389-A5FE-5C6925EA6A35}" type="datetimeFigureOut">
              <a:rPr lang="en-GB" smtClean="0"/>
              <a:pPr/>
              <a:t>27/06/2018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0405-9C82-4E72-9085-98E8112ED88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7699-CE2B-4389-A5FE-5C6925EA6A35}" type="datetimeFigureOut">
              <a:rPr lang="en-GB" smtClean="0"/>
              <a:pPr/>
              <a:t>27/06/2018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0405-9C82-4E72-9085-98E8112ED88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7699-CE2B-4389-A5FE-5C6925EA6A35}" type="datetimeFigureOut">
              <a:rPr lang="en-GB" smtClean="0"/>
              <a:pPr/>
              <a:t>27/06/2018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0405-9C82-4E72-9085-98E8112ED88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47699-CE2B-4389-A5FE-5C6925EA6A35}" type="datetimeFigureOut">
              <a:rPr lang="en-GB" smtClean="0"/>
              <a:pPr/>
              <a:t>27/06/2018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A0405-9C82-4E72-9085-98E8112ED88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danielpass\AppData\Roaming\Microsoft\Signatures\TFWM%20(Daniel%20Pass)-Image01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danielpass\AppData\Roaming\Microsoft\Signatures\TFWM%20(Daniel%20Pass)-Image01.jp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danielpass\AppData\Roaming\Microsoft\Signatures\TFWM%20(Daniel%20Pass)-Image01.jp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file:///C:\Users\danielpass\AppData\Roaming\Microsoft\Signatures\TFWM%20(Daniel%20Pass)-Image01.jp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file:///C:\Users\danielpass\AppData\Roaming\Microsoft\Signatures\TFWM%20(Daniel%20Pass)-Image01.jp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danielpass\AppData\Roaming\Microsoft\Signatures\TFWM%20(Daniel%20Pass)-Image01.jp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ljourneytime.co.uk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file:///C:\Users\danielpass\AppData\Roaming\Microsoft\Signatures\TFWM%20(Daniel%20Pass)-Image01.jpg" TargetMode="Externa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danielpass\AppData\Roaming\Microsoft\Signatures\TFWM%20(Daniel%20Pass)-Image01.jp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danielpass\AppData\Roaming\Microsoft\Signatures\TFWM%20(Daniel%20Pass)-Image01.jp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file:///C:\Users\danielpass\AppData\Roaming\Microsoft\Signatures\TFWM%20(Daniel%20Pass)-Image01.jp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danielpass\AppData\Roaming\Microsoft\Signatures\TFWM%20(Daniel%20Pass)-Image01.jpg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file:///C:\Users\danielpass\AppData\Roaming\Microsoft\Signatures\TFWM%20(Daniel%20Pass)-Image01.jp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file:///C:\Users\danielpass\AppData\Roaming\Microsoft\Signatures\TFWM%20(Daniel%20Pass)-Image01.jpg" TargetMode="Externa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file:///C:\Users\danielpass\AppData\Roaming\Microsoft\Signatures\TFWM%20(Daniel%20Pass)-Image01.jpg" TargetMode="Externa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danielpass\AppData\Roaming\Microsoft\Signatures\TFWM%20(Daniel%20Pass)-Image01.jp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file:///C:\Users\danielpass\AppData\Roaming\Microsoft\Signatures\TFWM%20(Daniel%20Pass)-Image01.jpg" TargetMode="Externa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7650" y="2223217"/>
            <a:ext cx="878669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3600" dirty="0" smtClean="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Transport for West Midlands</a:t>
            </a:r>
          </a:p>
          <a:p>
            <a:pPr algn="r">
              <a:spcAft>
                <a:spcPts val="600"/>
              </a:spcAft>
            </a:pPr>
            <a:endParaRPr lang="en-GB" sz="2000" dirty="0" smtClean="0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  <a:p>
            <a:pPr algn="r"/>
            <a:r>
              <a:rPr lang="en-GB" sz="3600" b="1" dirty="0" smtClean="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‘Real’ Journey Time:</a:t>
            </a:r>
          </a:p>
          <a:p>
            <a:pPr algn="r"/>
            <a:r>
              <a:rPr lang="en-GB" sz="3600" b="1" dirty="0" smtClean="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Measurement and Applications</a:t>
            </a:r>
            <a:endParaRPr lang="en-GB" sz="3600" b="1" dirty="0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  <a:p>
            <a:pPr algn="r"/>
            <a:endParaRPr lang="en-GB" sz="3600" dirty="0" smtClean="0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  <a:p>
            <a:pPr algn="r"/>
            <a:r>
              <a:rPr lang="en-GB" sz="3600" dirty="0" smtClean="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June </a:t>
            </a:r>
            <a:r>
              <a:rPr lang="en-GB" sz="3600" dirty="0" smtClean="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2018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527926" y="0"/>
            <a:ext cx="1616073" cy="641624"/>
            <a:chOff x="7382102" y="0"/>
            <a:chExt cx="1761898" cy="705408"/>
          </a:xfrm>
        </p:grpSpPr>
        <p:pic>
          <p:nvPicPr>
            <p:cNvPr id="5" name="IMG1" descr="C:\Users\danielpass\AppData\Roaming\Microsoft\Signatures\TFWM (Daniel Pass)-Image01.jpg"/>
            <p:cNvPicPr>
              <a:picLocks noChangeAspect="1"/>
            </p:cNvPicPr>
            <p:nvPr/>
          </p:nvPicPr>
          <p:blipFill>
            <a:blip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2102" y="420505"/>
              <a:ext cx="1761898" cy="2849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3" descr="image00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2102" y="0"/>
              <a:ext cx="1761897" cy="405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688596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latin typeface="Calibri" pitchFamily="34" charset="0"/>
                <a:cs typeface="Calibri" pitchFamily="34" charset="0"/>
              </a:rPr>
              <a:t>Introducing RJT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66502" y="1290638"/>
            <a:ext cx="8164922" cy="635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sz="3200" dirty="0" smtClean="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Passenger experience – RJT approach</a:t>
            </a:r>
            <a:endParaRPr lang="en-GB" sz="3200" dirty="0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72860" y="2032001"/>
            <a:ext cx="8152162" cy="456758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b="1" kern="0" dirty="0" smtClean="0">
                <a:latin typeface="Calibri" pitchFamily="34" charset="0"/>
                <a:cs typeface="Calibri" pitchFamily="34" charset="0"/>
              </a:rPr>
              <a:t>most </a:t>
            </a:r>
            <a:r>
              <a:rPr lang="en-US" b="1" kern="0" dirty="0">
                <a:latin typeface="Calibri" pitchFamily="34" charset="0"/>
                <a:cs typeface="Calibri" pitchFamily="34" charset="0"/>
              </a:rPr>
              <a:t>passengers pick Service </a:t>
            </a:r>
            <a:r>
              <a:rPr lang="en-US" b="1" kern="0" dirty="0" smtClean="0">
                <a:latin typeface="Calibri" pitchFamily="34" charset="0"/>
                <a:cs typeface="Calibri" pitchFamily="34" charset="0"/>
              </a:rPr>
              <a:t>A – despite many small delays </a:t>
            </a:r>
            <a:r>
              <a:rPr lang="en-US" b="1" kern="0" dirty="0" err="1" smtClean="0">
                <a:latin typeface="Calibri" pitchFamily="34" charset="0"/>
                <a:cs typeface="Calibri" pitchFamily="34" charset="0"/>
              </a:rPr>
              <a:t>en</a:t>
            </a:r>
            <a:r>
              <a:rPr lang="en-US" b="1" kern="0" dirty="0" smtClean="0">
                <a:latin typeface="Calibri" pitchFamily="34" charset="0"/>
                <a:cs typeface="Calibri" pitchFamily="34" charset="0"/>
              </a:rPr>
              <a:t> route</a:t>
            </a:r>
            <a:endParaRPr lang="en-US" b="1" kern="0" dirty="0">
              <a:latin typeface="Calibri" pitchFamily="34" charset="0"/>
              <a:cs typeface="Calibri" pitchFamily="34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1600" kern="0" dirty="0" smtClean="0">
                <a:latin typeface="Calibri" pitchFamily="34" charset="0"/>
                <a:cs typeface="Calibri" pitchFamily="34" charset="0"/>
              </a:rPr>
              <a:t>they pick one that misses the current approach target (and rise a little early)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1600" kern="0" dirty="0" smtClean="0">
                <a:latin typeface="Calibri" pitchFamily="34" charset="0"/>
                <a:cs typeface="Calibri" pitchFamily="34" charset="0"/>
              </a:rPr>
              <a:t>over one that meets the target, but where a big delay may </a:t>
            </a:r>
            <a:r>
              <a:rPr lang="en-US" sz="1600" kern="0" dirty="0">
                <a:latin typeface="Calibri" pitchFamily="34" charset="0"/>
                <a:cs typeface="Calibri" pitchFamily="34" charset="0"/>
              </a:rPr>
              <a:t>make them very </a:t>
            </a:r>
            <a:r>
              <a:rPr lang="en-US" sz="1600" kern="0" dirty="0" smtClean="0">
                <a:latin typeface="Calibri" pitchFamily="34" charset="0"/>
                <a:cs typeface="Calibri" pitchFamily="34" charset="0"/>
              </a:rPr>
              <a:t>late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1600" kern="0" dirty="0" smtClean="0">
                <a:latin typeface="Calibri" pitchFamily="34" charset="0"/>
                <a:cs typeface="Calibri" pitchFamily="34" charset="0"/>
              </a:rPr>
              <a:t>even though that means they spend more of their life on the bus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endParaRPr lang="en-US" sz="1600" kern="0" dirty="0">
              <a:latin typeface="Calibri" pitchFamily="34" charset="0"/>
              <a:cs typeface="Calibri" pitchFamily="34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b="1" kern="0" dirty="0" smtClean="0">
                <a:latin typeface="Calibri" pitchFamily="34" charset="0"/>
                <a:cs typeface="Calibri" pitchFamily="34" charset="0"/>
              </a:rPr>
              <a:t>in reality most </a:t>
            </a:r>
            <a:r>
              <a:rPr lang="en-US" b="1" kern="0" dirty="0">
                <a:latin typeface="Calibri" pitchFamily="34" charset="0"/>
                <a:cs typeface="Calibri" pitchFamily="34" charset="0"/>
              </a:rPr>
              <a:t>passengers </a:t>
            </a:r>
            <a:r>
              <a:rPr lang="en-US" b="1" kern="0" dirty="0" smtClean="0">
                <a:latin typeface="Calibri" pitchFamily="34" charset="0"/>
                <a:cs typeface="Calibri" pitchFamily="34" charset="0"/>
              </a:rPr>
              <a:t>only have Service B – big delays happen</a:t>
            </a:r>
            <a:endParaRPr lang="en-US" b="1" kern="0" dirty="0">
              <a:latin typeface="Calibri" pitchFamily="34" charset="0"/>
              <a:cs typeface="Calibri" pitchFamily="34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1600" kern="0" dirty="0" smtClean="0">
                <a:latin typeface="Calibri" pitchFamily="34" charset="0"/>
                <a:cs typeface="Calibri" pitchFamily="34" charset="0"/>
              </a:rPr>
              <a:t>their service is usually very good, but occasional big delays make them very late</a:t>
            </a:r>
            <a:endParaRPr lang="en-US" sz="1600" kern="0" dirty="0">
              <a:latin typeface="Calibri" pitchFamily="34" charset="0"/>
              <a:cs typeface="Calibri" pitchFamily="34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1600" kern="0" dirty="0" smtClean="0">
                <a:latin typeface="Calibri" pitchFamily="34" charset="0"/>
                <a:cs typeface="Calibri" pitchFamily="34" charset="0"/>
              </a:rPr>
              <a:t>means rising very early, every day, compared with what the timetable offers</a:t>
            </a:r>
            <a:endParaRPr lang="en-US" sz="1600" kern="0" dirty="0">
              <a:latin typeface="Calibri" pitchFamily="34" charset="0"/>
              <a:cs typeface="Calibri" pitchFamily="34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1600" kern="0" dirty="0" smtClean="0">
                <a:latin typeface="Calibri" pitchFamily="34" charset="0"/>
                <a:cs typeface="Calibri" pitchFamily="34" charset="0"/>
              </a:rPr>
              <a:t>the extra time allowed, every day, plus the timetable time, is their RJT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1600" kern="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b="1" kern="0" dirty="0" smtClean="0">
                <a:latin typeface="Calibri" pitchFamily="34" charset="0"/>
                <a:cs typeface="Calibri" pitchFamily="34" charset="0"/>
              </a:rPr>
              <a:t>so RJT approach focuses on the big passenger journey delays</a:t>
            </a:r>
            <a:endParaRPr lang="en-US" b="1" kern="0" dirty="0">
              <a:latin typeface="Calibri" pitchFamily="34" charset="0"/>
              <a:cs typeface="Calibri" pitchFamily="34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1600" kern="0" dirty="0" smtClean="0">
                <a:latin typeface="Calibri" pitchFamily="34" charset="0"/>
                <a:cs typeface="Calibri" pitchFamily="34" charset="0"/>
              </a:rPr>
              <a:t>occasional big </a:t>
            </a:r>
            <a:r>
              <a:rPr lang="en-US" sz="1600" kern="0" dirty="0">
                <a:latin typeface="Calibri" pitchFamily="34" charset="0"/>
                <a:cs typeface="Calibri" pitchFamily="34" charset="0"/>
              </a:rPr>
              <a:t>delays </a:t>
            </a:r>
            <a:r>
              <a:rPr lang="en-US" sz="1600" kern="0" dirty="0" smtClean="0">
                <a:latin typeface="Calibri" pitchFamily="34" charset="0"/>
                <a:cs typeface="Calibri" pitchFamily="34" charset="0"/>
              </a:rPr>
              <a:t>will mean a poor RJT for an otherwise good service</a:t>
            </a:r>
            <a:endParaRPr lang="en-US" sz="1600" kern="0" dirty="0">
              <a:latin typeface="Calibri" pitchFamily="34" charset="0"/>
              <a:cs typeface="Calibri" pitchFamily="34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1600" kern="0" dirty="0" smtClean="0">
                <a:latin typeface="Calibri" pitchFamily="34" charset="0"/>
                <a:cs typeface="Calibri" pitchFamily="34" charset="0"/>
              </a:rPr>
              <a:t>if these delays can be identified and fixed, ‘worst first’, RJT improves</a:t>
            </a:r>
            <a:endParaRPr lang="en-US" sz="1600" kern="0" dirty="0">
              <a:latin typeface="Calibri" pitchFamily="34" charset="0"/>
              <a:cs typeface="Calibri" pitchFamily="34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1600" kern="0" dirty="0" smtClean="0">
                <a:latin typeface="Calibri" pitchFamily="34" charset="0"/>
                <a:cs typeface="Calibri" pitchFamily="34" charset="0"/>
              </a:rPr>
              <a:t>passengers can leave less time for </a:t>
            </a:r>
            <a:r>
              <a:rPr lang="en-US" sz="1600" i="1" kern="0" dirty="0" smtClean="0">
                <a:latin typeface="Calibri" pitchFamily="34" charset="0"/>
                <a:cs typeface="Calibri" pitchFamily="34" charset="0"/>
              </a:rPr>
              <a:t>all</a:t>
            </a:r>
            <a:r>
              <a:rPr lang="en-US" sz="1600" kern="0" dirty="0" smtClean="0">
                <a:latin typeface="Calibri" pitchFamily="34" charset="0"/>
                <a:cs typeface="Calibri" pitchFamily="34" charset="0"/>
              </a:rPr>
              <a:t> their journeys – even as </a:t>
            </a:r>
            <a:r>
              <a:rPr lang="en-US" sz="1600" kern="0" smtClean="0">
                <a:latin typeface="Calibri" pitchFamily="34" charset="0"/>
                <a:cs typeface="Calibri" pitchFamily="34" charset="0"/>
              </a:rPr>
              <a:t>congestion rises</a:t>
            </a:r>
            <a:endParaRPr lang="en-US" sz="1600" kern="0" dirty="0">
              <a:latin typeface="Calibri" pitchFamily="34" charset="0"/>
              <a:cs typeface="Calibri" pitchFamily="34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endParaRPr lang="en-US" sz="1600" kern="0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527926" y="0"/>
            <a:ext cx="1616073" cy="641624"/>
            <a:chOff x="7382102" y="0"/>
            <a:chExt cx="1761898" cy="705408"/>
          </a:xfrm>
        </p:grpSpPr>
        <p:pic>
          <p:nvPicPr>
            <p:cNvPr id="9" name="IMG1" descr="C:\Users\danielpass\AppData\Roaming\Microsoft\Signatures\TFWM (Daniel Pass)-Image01.jpg"/>
            <p:cNvPicPr>
              <a:picLocks noChangeAspect="1"/>
            </p:cNvPicPr>
            <p:nvPr/>
          </p:nvPicPr>
          <p:blipFill>
            <a:blip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2102" y="420505"/>
              <a:ext cx="1761898" cy="2849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3" descr="image00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2102" y="0"/>
              <a:ext cx="1761897" cy="405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2390848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0161" y="1999584"/>
            <a:ext cx="878669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endParaRPr lang="en-GB" sz="3600" dirty="0" smtClean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GB" sz="3600" dirty="0" smtClean="0">
                <a:latin typeface="Calibri" pitchFamily="34" charset="0"/>
                <a:cs typeface="Calibri" pitchFamily="34" charset="0"/>
              </a:rPr>
              <a:t>Measurement</a:t>
            </a:r>
            <a:endParaRPr lang="en-GB" sz="3600" dirty="0" smtClean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527926" y="0"/>
            <a:ext cx="1616073" cy="641624"/>
            <a:chOff x="7382102" y="0"/>
            <a:chExt cx="1761898" cy="705408"/>
          </a:xfrm>
        </p:grpSpPr>
        <p:pic>
          <p:nvPicPr>
            <p:cNvPr id="5" name="IMG1" descr="C:\Users\danielpass\AppData\Roaming\Microsoft\Signatures\TFWM (Daniel Pass)-Image01.jpg"/>
            <p:cNvPicPr>
              <a:picLocks noChangeAspect="1"/>
            </p:cNvPicPr>
            <p:nvPr/>
          </p:nvPicPr>
          <p:blipFill>
            <a:blip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2102" y="420505"/>
              <a:ext cx="1761898" cy="2849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3" descr="image00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2102" y="0"/>
              <a:ext cx="1761897" cy="405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7515171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" b="1008"/>
          <a:stretch/>
        </p:blipFill>
        <p:spPr>
          <a:xfrm>
            <a:off x="0" y="443207"/>
            <a:ext cx="9144000" cy="64555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-4707"/>
            <a:ext cx="9144000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latin typeface="Calibri" pitchFamily="34" charset="0"/>
                <a:cs typeface="Calibri" pitchFamily="34" charset="0"/>
              </a:rPr>
              <a:t>Measurement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-46196" y="6206752"/>
            <a:ext cx="3401792" cy="691967"/>
          </a:xfrm>
          <a:prstGeom prst="rect">
            <a:avLst/>
          </a:prstGeom>
          <a:gradFill flip="none" rotWithShape="1">
            <a:gsLst>
              <a:gs pos="38000">
                <a:schemeClr val="bg1"/>
              </a:gs>
              <a:gs pos="63000">
                <a:schemeClr val="bg1">
                  <a:lumMod val="75000"/>
                  <a:alpha val="0"/>
                </a:scheme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sz="3200" b="1" dirty="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Timetable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666702" y="1047498"/>
            <a:ext cx="684000" cy="684000"/>
            <a:chOff x="3212" y="8147"/>
            <a:chExt cx="353" cy="346"/>
          </a:xfrm>
        </p:grpSpPr>
        <p:sp>
          <p:nvSpPr>
            <p:cNvPr id="14" name="Oval 3"/>
            <p:cNvSpPr>
              <a:spLocks noChangeArrowheads="1"/>
            </p:cNvSpPr>
            <p:nvPr/>
          </p:nvSpPr>
          <p:spPr bwMode="auto">
            <a:xfrm>
              <a:off x="3212" y="8147"/>
              <a:ext cx="353" cy="3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Text Box 4"/>
            <p:cNvSpPr txBox="1">
              <a:spLocks noChangeArrowheads="1"/>
            </p:cNvSpPr>
            <p:nvPr/>
          </p:nvSpPr>
          <p:spPr bwMode="auto">
            <a:xfrm>
              <a:off x="3225" y="8195"/>
              <a:ext cx="334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tint val="0"/>
                          <a:invGamma/>
                          <a:alpha val="5000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charset="0"/>
                </a:rPr>
                <a:t>9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4349892" y="2744171"/>
            <a:ext cx="684000" cy="684000"/>
            <a:chOff x="3212" y="8147"/>
            <a:chExt cx="353" cy="346"/>
          </a:xfrm>
        </p:grpSpPr>
        <p:sp>
          <p:nvSpPr>
            <p:cNvPr id="21" name="Oval 3"/>
            <p:cNvSpPr>
              <a:spLocks noChangeArrowheads="1"/>
            </p:cNvSpPr>
            <p:nvPr/>
          </p:nvSpPr>
          <p:spPr bwMode="auto">
            <a:xfrm>
              <a:off x="3212" y="8147"/>
              <a:ext cx="353" cy="3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25" y="8195"/>
              <a:ext cx="334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tint val="0"/>
                          <a:invGamma/>
                          <a:alpha val="5000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lang="en-GB" altLang="en-US" sz="3200" b="1" dirty="0" smtClean="0">
                  <a:latin typeface="Calibri" panose="020F0502020204030204" charset="0"/>
                </a:rPr>
                <a:t>23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339076" y="3670963"/>
            <a:ext cx="684000" cy="684000"/>
            <a:chOff x="3212" y="8147"/>
            <a:chExt cx="353" cy="346"/>
          </a:xfrm>
        </p:grpSpPr>
        <p:sp>
          <p:nvSpPr>
            <p:cNvPr id="24" name="Oval 3"/>
            <p:cNvSpPr>
              <a:spLocks noChangeArrowheads="1"/>
            </p:cNvSpPr>
            <p:nvPr/>
          </p:nvSpPr>
          <p:spPr bwMode="auto">
            <a:xfrm>
              <a:off x="3212" y="8147"/>
              <a:ext cx="353" cy="3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Text Box 4"/>
            <p:cNvSpPr txBox="1">
              <a:spLocks noChangeArrowheads="1"/>
            </p:cNvSpPr>
            <p:nvPr/>
          </p:nvSpPr>
          <p:spPr bwMode="auto">
            <a:xfrm>
              <a:off x="3225" y="8195"/>
              <a:ext cx="334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tint val="0"/>
                          <a:invGamma/>
                          <a:alpha val="5000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61</a:t>
              </a: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6328260" y="4440099"/>
            <a:ext cx="684000" cy="684000"/>
            <a:chOff x="3212" y="8147"/>
            <a:chExt cx="353" cy="346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3212" y="8147"/>
              <a:ext cx="353" cy="3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>
              <a:off x="3225" y="8195"/>
              <a:ext cx="334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tint val="0"/>
                          <a:invGamma/>
                          <a:alpha val="5000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lang="en-GB" altLang="en-US" sz="3200" b="1" dirty="0" smtClean="0">
                  <a:latin typeface="Calibri" panose="020F0502020204030204" charset="0"/>
                </a:rPr>
                <a:t>45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7590713" y="3991217"/>
            <a:ext cx="684000" cy="684000"/>
            <a:chOff x="3212" y="8147"/>
            <a:chExt cx="353" cy="346"/>
          </a:xfrm>
        </p:grpSpPr>
        <p:sp>
          <p:nvSpPr>
            <p:cNvPr id="30" name="Oval 3"/>
            <p:cNvSpPr>
              <a:spLocks noChangeArrowheads="1"/>
            </p:cNvSpPr>
            <p:nvPr/>
          </p:nvSpPr>
          <p:spPr bwMode="auto">
            <a:xfrm>
              <a:off x="3212" y="8147"/>
              <a:ext cx="353" cy="3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Text Box 4"/>
            <p:cNvSpPr txBox="1">
              <a:spLocks noChangeArrowheads="1"/>
            </p:cNvSpPr>
            <p:nvPr/>
          </p:nvSpPr>
          <p:spPr bwMode="auto">
            <a:xfrm>
              <a:off x="3225" y="8195"/>
              <a:ext cx="334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tint val="0"/>
                          <a:invGamma/>
                          <a:alpha val="5000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lang="en-GB" altLang="en-US" sz="3200" b="1" dirty="0" smtClean="0">
                  <a:latin typeface="Calibri" panose="020F0502020204030204" charset="0"/>
                </a:rPr>
                <a:t>50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2" name="Text Box 2"/>
          <p:cNvSpPr txBox="1">
            <a:spLocks noChangeArrowheads="1"/>
          </p:cNvSpPr>
          <p:nvPr/>
        </p:nvSpPr>
        <p:spPr bwMode="auto">
          <a:xfrm>
            <a:off x="7688648" y="6630989"/>
            <a:ext cx="1422400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GB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</a:rPr>
              <a:t>© Crown copyright 2018 OS 100019543 West Midlands Combined Authority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527926" y="0"/>
            <a:ext cx="1616073" cy="641624"/>
            <a:chOff x="7382102" y="0"/>
            <a:chExt cx="1761898" cy="705408"/>
          </a:xfrm>
        </p:grpSpPr>
        <p:pic>
          <p:nvPicPr>
            <p:cNvPr id="38" name="IMG1" descr="C:\Users\danielpass\AppData\Roaming\Microsoft\Signatures\TFWM (Daniel Pass)-Image01.jpg"/>
            <p:cNvPicPr>
              <a:picLocks noChangeAspect="1"/>
            </p:cNvPicPr>
            <p:nvPr/>
          </p:nvPicPr>
          <p:blipFill>
            <a:blip r:link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2102" y="420505"/>
              <a:ext cx="1761898" cy="2849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Picture 3" descr="image00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2102" y="0"/>
              <a:ext cx="1761897" cy="405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253617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8" b="902"/>
          <a:stretch/>
        </p:blipFill>
        <p:spPr>
          <a:xfrm>
            <a:off x="730" y="444616"/>
            <a:ext cx="9160048" cy="64624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-4707"/>
            <a:ext cx="9144000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latin typeface="Calibri" pitchFamily="34" charset="0"/>
                <a:cs typeface="Calibri" pitchFamily="34" charset="0"/>
              </a:rPr>
              <a:t>Measurement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-46196" y="6206752"/>
            <a:ext cx="7198434" cy="700320"/>
          </a:xfrm>
          <a:prstGeom prst="rect">
            <a:avLst/>
          </a:prstGeom>
          <a:gradFill flip="none" rotWithShape="1">
            <a:gsLst>
              <a:gs pos="46000">
                <a:schemeClr val="bg1"/>
              </a:gs>
              <a:gs pos="79000">
                <a:schemeClr val="bg1">
                  <a:lumMod val="75000"/>
                  <a:alpha val="0"/>
                </a:scheme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sz="3200" b="1" dirty="0" smtClean="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RJT </a:t>
            </a:r>
            <a:r>
              <a:rPr lang="en-GB" sz="3200" dirty="0" smtClean="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– another 200,000 fewer people?</a:t>
            </a:r>
            <a:endParaRPr lang="en-GB" sz="3200" dirty="0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666702" y="1047498"/>
            <a:ext cx="684000" cy="684000"/>
            <a:chOff x="3212" y="8147"/>
            <a:chExt cx="353" cy="346"/>
          </a:xfrm>
        </p:grpSpPr>
        <p:sp>
          <p:nvSpPr>
            <p:cNvPr id="10" name="Oval 3"/>
            <p:cNvSpPr>
              <a:spLocks noChangeArrowheads="1"/>
            </p:cNvSpPr>
            <p:nvPr/>
          </p:nvSpPr>
          <p:spPr bwMode="auto">
            <a:xfrm>
              <a:off x="3212" y="8147"/>
              <a:ext cx="353" cy="3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3225" y="8195"/>
              <a:ext cx="334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tint val="0"/>
                          <a:invGamma/>
                          <a:alpha val="5000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charset="0"/>
                </a:rPr>
                <a:t>9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6328260" y="4440099"/>
            <a:ext cx="684000" cy="684000"/>
            <a:chOff x="3212" y="8147"/>
            <a:chExt cx="353" cy="346"/>
          </a:xfrm>
        </p:grpSpPr>
        <p:sp>
          <p:nvSpPr>
            <p:cNvPr id="19" name="Oval 3"/>
            <p:cNvSpPr>
              <a:spLocks noChangeArrowheads="1"/>
            </p:cNvSpPr>
            <p:nvPr/>
          </p:nvSpPr>
          <p:spPr bwMode="auto">
            <a:xfrm>
              <a:off x="3212" y="8147"/>
              <a:ext cx="353" cy="3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Text Box 4"/>
            <p:cNvSpPr txBox="1">
              <a:spLocks noChangeArrowheads="1"/>
            </p:cNvSpPr>
            <p:nvPr/>
          </p:nvSpPr>
          <p:spPr bwMode="auto">
            <a:xfrm>
              <a:off x="3225" y="8195"/>
              <a:ext cx="334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tint val="0"/>
                          <a:invGamma/>
                          <a:alpha val="5000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lang="en-GB" altLang="en-US" sz="3200" b="1" dirty="0" smtClean="0">
                  <a:latin typeface="Calibri" panose="020F0502020204030204" charset="0"/>
                </a:rPr>
                <a:t>45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7590713" y="3991217"/>
            <a:ext cx="684000" cy="684000"/>
            <a:chOff x="3212" y="8147"/>
            <a:chExt cx="353" cy="346"/>
          </a:xfrm>
        </p:grpSpPr>
        <p:sp>
          <p:nvSpPr>
            <p:cNvPr id="22" name="Oval 3"/>
            <p:cNvSpPr>
              <a:spLocks noChangeArrowheads="1"/>
            </p:cNvSpPr>
            <p:nvPr/>
          </p:nvSpPr>
          <p:spPr bwMode="auto">
            <a:xfrm>
              <a:off x="3212" y="8147"/>
              <a:ext cx="353" cy="3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Text Box 4"/>
            <p:cNvSpPr txBox="1">
              <a:spLocks noChangeArrowheads="1"/>
            </p:cNvSpPr>
            <p:nvPr/>
          </p:nvSpPr>
          <p:spPr bwMode="auto">
            <a:xfrm>
              <a:off x="3225" y="8195"/>
              <a:ext cx="334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tint val="0"/>
                          <a:invGamma/>
                          <a:alpha val="5000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lang="en-GB" altLang="en-US" sz="3200" b="1" dirty="0" smtClean="0">
                  <a:latin typeface="Calibri" panose="020F0502020204030204" charset="0"/>
                </a:rPr>
                <a:t>50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5339076" y="3670963"/>
            <a:ext cx="684000" cy="684000"/>
            <a:chOff x="3212" y="8147"/>
            <a:chExt cx="353" cy="346"/>
          </a:xfrm>
        </p:grpSpPr>
        <p:sp>
          <p:nvSpPr>
            <p:cNvPr id="16" name="Oval 3"/>
            <p:cNvSpPr>
              <a:spLocks noChangeArrowheads="1"/>
            </p:cNvSpPr>
            <p:nvPr/>
          </p:nvSpPr>
          <p:spPr bwMode="auto">
            <a:xfrm>
              <a:off x="3212" y="8147"/>
              <a:ext cx="353" cy="3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3225" y="8195"/>
              <a:ext cx="334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tint val="0"/>
                          <a:invGamma/>
                          <a:alpha val="5000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61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4349892" y="2744171"/>
            <a:ext cx="684000" cy="684000"/>
            <a:chOff x="3212" y="8147"/>
            <a:chExt cx="353" cy="346"/>
          </a:xfrm>
        </p:grpSpPr>
        <p:sp>
          <p:nvSpPr>
            <p:cNvPr id="13" name="Oval 3"/>
            <p:cNvSpPr>
              <a:spLocks noChangeArrowheads="1"/>
            </p:cNvSpPr>
            <p:nvPr/>
          </p:nvSpPr>
          <p:spPr bwMode="auto">
            <a:xfrm>
              <a:off x="3212" y="8147"/>
              <a:ext cx="353" cy="3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3225" y="8195"/>
              <a:ext cx="334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tint val="0"/>
                          <a:invGamma/>
                          <a:alpha val="5000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lang="en-GB" altLang="en-US" sz="3200" b="1" dirty="0" smtClean="0">
                  <a:latin typeface="Calibri" panose="020F0502020204030204" charset="0"/>
                </a:rPr>
                <a:t>23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7688648" y="6630989"/>
            <a:ext cx="1422400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GB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</a:rPr>
              <a:t>© Crown copyright 2018 OS 100019543 West Midlands Combined Authority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527926" y="0"/>
            <a:ext cx="1616073" cy="641624"/>
            <a:chOff x="7382102" y="0"/>
            <a:chExt cx="1761898" cy="705408"/>
          </a:xfrm>
        </p:grpSpPr>
        <p:pic>
          <p:nvPicPr>
            <p:cNvPr id="31" name="IMG1" descr="C:\Users\danielpass\AppData\Roaming\Microsoft\Signatures\TFWM (Daniel Pass)-Image01.jpg"/>
            <p:cNvPicPr>
              <a:picLocks noChangeAspect="1"/>
            </p:cNvPicPr>
            <p:nvPr/>
          </p:nvPicPr>
          <p:blipFill>
            <a:blip r:link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2102" y="420505"/>
              <a:ext cx="1761898" cy="2849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Picture 3" descr="image00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2102" y="0"/>
              <a:ext cx="1761897" cy="405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862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strips dir="ru"/>
      </p:transition>
    </mc:Choice>
    <mc:Fallback xmlns="">
      <p:transition spd="slow">
        <p:strips dir="ru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latin typeface="Calibri" pitchFamily="34" charset="0"/>
                <a:cs typeface="Calibri" pitchFamily="34" charset="0"/>
              </a:rPr>
              <a:t>Measurement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66502" y="1290638"/>
            <a:ext cx="8164922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sz="3200" dirty="0" smtClean="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Prototype tool</a:t>
            </a:r>
            <a:endParaRPr lang="en-GB" sz="3200" dirty="0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72860" y="2032001"/>
            <a:ext cx="8152162" cy="456758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b="1" kern="0" dirty="0">
                <a:latin typeface="Calibri" pitchFamily="34" charset="0"/>
                <a:cs typeface="Calibri" pitchFamily="34" charset="0"/>
              </a:rPr>
              <a:t>c</a:t>
            </a:r>
            <a:r>
              <a:rPr lang="en-US" b="1" kern="0" dirty="0" smtClean="0">
                <a:latin typeface="Calibri" pitchFamily="34" charset="0"/>
                <a:cs typeface="Calibri" pitchFamily="34" charset="0"/>
              </a:rPr>
              <a:t>onstruction – how we did it</a:t>
            </a:r>
            <a:endParaRPr lang="en-US" b="1" kern="0" dirty="0">
              <a:latin typeface="Calibri" pitchFamily="34" charset="0"/>
              <a:cs typeface="Calibri" pitchFamily="34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1600" kern="0" dirty="0" smtClean="0">
                <a:latin typeface="Calibri" pitchFamily="34" charset="0"/>
                <a:cs typeface="Calibri" pitchFamily="34" charset="0"/>
              </a:rPr>
              <a:t>exploits </a:t>
            </a:r>
            <a:r>
              <a:rPr lang="en-US" sz="1600" kern="0" dirty="0">
                <a:latin typeface="Calibri" pitchFamily="34" charset="0"/>
                <a:cs typeface="Calibri" pitchFamily="34" charset="0"/>
              </a:rPr>
              <a:t>new </a:t>
            </a:r>
            <a:r>
              <a:rPr lang="en-US" sz="1600" kern="0" dirty="0" smtClean="0">
                <a:latin typeface="Calibri" pitchFamily="34" charset="0"/>
                <a:cs typeface="Calibri" pitchFamily="34" charset="0"/>
              </a:rPr>
              <a:t>Automatic Vehicle Location technology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1600" kern="0" dirty="0" smtClean="0">
                <a:latin typeface="Calibri" pitchFamily="34" charset="0"/>
                <a:cs typeface="Calibri" pitchFamily="34" charset="0"/>
              </a:rPr>
              <a:t>and newly-strengthened Alliance relationships on data sharing</a:t>
            </a:r>
            <a:endParaRPr lang="en-US" sz="1600" kern="0" dirty="0">
              <a:latin typeface="Calibri" pitchFamily="34" charset="0"/>
              <a:cs typeface="Calibri" pitchFamily="34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1600" kern="0" dirty="0" smtClean="0">
                <a:latin typeface="Calibri" pitchFamily="34" charset="0"/>
                <a:cs typeface="Calibri" pitchFamily="34" charset="0"/>
              </a:rPr>
              <a:t>web-based, open and user-friendly, scalable in future, efficient storage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endParaRPr lang="en-US" sz="1600" kern="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b="1" kern="0" dirty="0" smtClean="0">
                <a:latin typeface="Calibri" pitchFamily="34" charset="0"/>
                <a:cs typeface="Calibri" pitchFamily="34" charset="0"/>
              </a:rPr>
              <a:t>calculations – how it works</a:t>
            </a:r>
            <a:endParaRPr lang="en-US" b="1" kern="0" dirty="0">
              <a:latin typeface="Calibri" pitchFamily="34" charset="0"/>
              <a:cs typeface="Calibri" pitchFamily="34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1600" kern="0" dirty="0" smtClean="0">
                <a:latin typeface="Calibri" pitchFamily="34" charset="0"/>
                <a:cs typeface="Calibri" pitchFamily="34" charset="0"/>
              </a:rPr>
              <a:t>user defines stops, services, times, and RJT (not just 95</a:t>
            </a:r>
            <a:r>
              <a:rPr lang="en-US" sz="1600" kern="0" baseline="30000" dirty="0" smtClean="0">
                <a:latin typeface="Calibri" pitchFamily="34" charset="0"/>
                <a:cs typeface="Calibri" pitchFamily="34" charset="0"/>
              </a:rPr>
              <a:t>th</a:t>
            </a:r>
            <a:r>
              <a:rPr lang="en-US" sz="1600" kern="0" dirty="0" smtClean="0">
                <a:latin typeface="Calibri" pitchFamily="34" charset="0"/>
                <a:cs typeface="Calibri" pitchFamily="34" charset="0"/>
              </a:rPr>
              <a:t> percentile)</a:t>
            </a:r>
            <a:endParaRPr lang="en-US" sz="1600" kern="0" dirty="0">
              <a:latin typeface="Calibri" pitchFamily="34" charset="0"/>
              <a:cs typeface="Calibri" pitchFamily="34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1600" kern="0" dirty="0" smtClean="0">
                <a:latin typeface="Calibri" pitchFamily="34" charset="0"/>
                <a:cs typeface="Calibri" pitchFamily="34" charset="0"/>
              </a:rPr>
              <a:t>wide </a:t>
            </a:r>
            <a:r>
              <a:rPr lang="en-US" sz="1600" kern="0" dirty="0">
                <a:latin typeface="Calibri" pitchFamily="34" charset="0"/>
                <a:cs typeface="Calibri" pitchFamily="34" charset="0"/>
              </a:rPr>
              <a:t>range of queries </a:t>
            </a:r>
            <a:r>
              <a:rPr lang="en-US" sz="1600" kern="0" dirty="0" smtClean="0">
                <a:latin typeface="Calibri" pitchFamily="34" charset="0"/>
                <a:cs typeface="Calibri" pitchFamily="34" charset="0"/>
              </a:rPr>
              <a:t>possible, flexible outputs including ‘RJT timetable’</a:t>
            </a:r>
            <a:endParaRPr lang="en-US" sz="1600" kern="0" dirty="0">
              <a:latin typeface="Calibri" pitchFamily="34" charset="0"/>
              <a:cs typeface="Calibri" pitchFamily="34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1600" kern="0" dirty="0" smtClean="0">
                <a:latin typeface="Calibri" pitchFamily="34" charset="0"/>
                <a:cs typeface="Calibri" pitchFamily="34" charset="0"/>
              </a:rPr>
              <a:t>further development; wait times, passenger numbers, links to delay causes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1600" kern="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b="1" kern="0" dirty="0">
                <a:latin typeface="Calibri" pitchFamily="34" charset="0"/>
                <a:cs typeface="Calibri" pitchFamily="34" charset="0"/>
              </a:rPr>
              <a:t>c</a:t>
            </a:r>
            <a:r>
              <a:rPr lang="en-US" b="1" kern="0" dirty="0" smtClean="0">
                <a:latin typeface="Calibri" pitchFamily="34" charset="0"/>
                <a:cs typeface="Calibri" pitchFamily="34" charset="0"/>
              </a:rPr>
              <a:t>apabilities – what it shows us – and quickly – about RJT</a:t>
            </a:r>
            <a:endParaRPr lang="en-US" b="1" kern="0" dirty="0">
              <a:latin typeface="Calibri" pitchFamily="34" charset="0"/>
              <a:cs typeface="Calibri" pitchFamily="34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1600" kern="0" dirty="0" smtClean="0">
                <a:latin typeface="Calibri" pitchFamily="34" charset="0"/>
                <a:cs typeface="Calibri" pitchFamily="34" charset="0"/>
              </a:rPr>
              <a:t>how many more people are outside one hour</a:t>
            </a:r>
            <a:endParaRPr lang="en-US" sz="1600" kern="0" dirty="0">
              <a:latin typeface="Calibri" pitchFamily="34" charset="0"/>
              <a:cs typeface="Calibri" pitchFamily="34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1600" kern="0" dirty="0" smtClean="0">
                <a:latin typeface="Calibri" pitchFamily="34" charset="0"/>
                <a:cs typeface="Calibri" pitchFamily="34" charset="0"/>
              </a:rPr>
              <a:t>counters the view from the current approach to delay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1600" kern="0" dirty="0" smtClean="0">
                <a:latin typeface="Calibri" pitchFamily="34" charset="0"/>
                <a:cs typeface="Calibri" pitchFamily="34" charset="0"/>
              </a:rPr>
              <a:t>can improve even in face of growth and congestion</a:t>
            </a:r>
            <a:endParaRPr lang="en-US" sz="1600" kern="0" dirty="0">
              <a:latin typeface="Calibri" pitchFamily="34" charset="0"/>
              <a:cs typeface="Calibri" pitchFamily="34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endParaRPr lang="en-US" sz="1600" kern="0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527926" y="0"/>
            <a:ext cx="1616073" cy="641624"/>
            <a:chOff x="7382102" y="0"/>
            <a:chExt cx="1761898" cy="705408"/>
          </a:xfrm>
        </p:grpSpPr>
        <p:pic>
          <p:nvPicPr>
            <p:cNvPr id="9" name="IMG1" descr="C:\Users\danielpass\AppData\Roaming\Microsoft\Signatures\TFWM (Daniel Pass)-Image01.jpg"/>
            <p:cNvPicPr>
              <a:picLocks noChangeAspect="1"/>
            </p:cNvPicPr>
            <p:nvPr/>
          </p:nvPicPr>
          <p:blipFill>
            <a:blip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2102" y="420505"/>
              <a:ext cx="1761898" cy="2849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3" descr="image00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2102" y="0"/>
              <a:ext cx="1761897" cy="405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4303769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latin typeface="Calibri" pitchFamily="34" charset="0"/>
                <a:cs typeface="Calibri" pitchFamily="34" charset="0"/>
              </a:rPr>
              <a:t>Measurement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66502" y="1290638"/>
            <a:ext cx="8164922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sz="3200" dirty="0" smtClean="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Live demonstration</a:t>
            </a:r>
            <a:endParaRPr lang="en-GB" sz="3200" dirty="0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80" y="1981417"/>
            <a:ext cx="7641639" cy="414963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527926" y="0"/>
            <a:ext cx="1616073" cy="641624"/>
            <a:chOff x="7382102" y="0"/>
            <a:chExt cx="1761898" cy="705408"/>
          </a:xfrm>
        </p:grpSpPr>
        <p:pic>
          <p:nvPicPr>
            <p:cNvPr id="11" name="IMG1" descr="C:\Users\danielpass\AppData\Roaming\Microsoft\Signatures\TFWM (Daniel Pass)-Image01.jpg"/>
            <p:cNvPicPr>
              <a:picLocks noChangeAspect="1"/>
            </p:cNvPicPr>
            <p:nvPr/>
          </p:nvPicPr>
          <p:blipFill>
            <a:blip r:link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2102" y="420505"/>
              <a:ext cx="1761898" cy="2849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Picture 3" descr="image00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2102" y="0"/>
              <a:ext cx="1761897" cy="405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566657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0161" y="1999584"/>
            <a:ext cx="878669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endParaRPr lang="en-GB" sz="3600" dirty="0" smtClean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GB" sz="3600" dirty="0" smtClean="0">
                <a:latin typeface="Calibri" pitchFamily="34" charset="0"/>
                <a:cs typeface="Calibri" pitchFamily="34" charset="0"/>
              </a:rPr>
              <a:t>Thank you</a:t>
            </a:r>
          </a:p>
          <a:p>
            <a:pPr algn="ctr">
              <a:spcAft>
                <a:spcPts val="600"/>
              </a:spcAft>
            </a:pPr>
            <a:r>
              <a:rPr lang="en-GB" sz="3600" dirty="0" smtClean="0">
                <a:latin typeface="Calibri" pitchFamily="34" charset="0"/>
                <a:cs typeface="Calibri" pitchFamily="34" charset="0"/>
              </a:rPr>
              <a:t>Any questions?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27926" y="0"/>
            <a:ext cx="1616073" cy="641624"/>
            <a:chOff x="7382102" y="0"/>
            <a:chExt cx="1761898" cy="705408"/>
          </a:xfrm>
        </p:grpSpPr>
        <p:pic>
          <p:nvPicPr>
            <p:cNvPr id="8" name="IMG1" descr="C:\Users\danielpass\AppData\Roaming\Microsoft\Signatures\TFWM (Daniel Pass)-Image01.jpg"/>
            <p:cNvPicPr>
              <a:picLocks noChangeAspect="1"/>
            </p:cNvPicPr>
            <p:nvPr/>
          </p:nvPicPr>
          <p:blipFill>
            <a:blip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2102" y="420505"/>
              <a:ext cx="1761898" cy="2849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3" descr="image00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2102" y="0"/>
              <a:ext cx="1761897" cy="405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9511918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0161" y="1999584"/>
            <a:ext cx="878669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endParaRPr lang="en-GB" sz="3600" dirty="0" smtClean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GB" sz="3600" dirty="0">
                <a:latin typeface="Calibri" pitchFamily="34" charset="0"/>
                <a:cs typeface="Calibri" pitchFamily="34" charset="0"/>
              </a:rPr>
              <a:t>B</a:t>
            </a:r>
            <a:r>
              <a:rPr lang="en-GB" sz="3600" dirty="0" smtClean="0">
                <a:latin typeface="Calibri" pitchFamily="34" charset="0"/>
                <a:cs typeface="Calibri" pitchFamily="34" charset="0"/>
              </a:rPr>
              <a:t>ackground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527926" y="0"/>
            <a:ext cx="1616073" cy="641624"/>
            <a:chOff x="7382102" y="0"/>
            <a:chExt cx="1761898" cy="705408"/>
          </a:xfrm>
        </p:grpSpPr>
        <p:pic>
          <p:nvPicPr>
            <p:cNvPr id="6" name="IMG1" descr="C:\Users\danielpass\AppData\Roaming\Microsoft\Signatures\TFWM (Daniel Pass)-Image01.jpg"/>
            <p:cNvPicPr>
              <a:picLocks noChangeAspect="1"/>
            </p:cNvPicPr>
            <p:nvPr/>
          </p:nvPicPr>
          <p:blipFill>
            <a:blip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2102" y="420505"/>
              <a:ext cx="1761898" cy="2849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3" descr="image00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2102" y="0"/>
              <a:ext cx="1761897" cy="405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0663482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2"/>
          <a:stretch/>
        </p:blipFill>
        <p:spPr>
          <a:xfrm>
            <a:off x="-31490" y="548680"/>
            <a:ext cx="9180512" cy="63093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32952" y="0"/>
            <a:ext cx="9144000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latin typeface="Calibri" pitchFamily="34" charset="0"/>
                <a:cs typeface="Calibri" pitchFamily="34" charset="0"/>
              </a:rPr>
              <a:t>Background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783597" y="1290638"/>
            <a:ext cx="4354926" cy="635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algn="r"/>
            <a:r>
              <a:rPr lang="en-GB" sz="3200" dirty="0" smtClean="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Ambitions for growth</a:t>
            </a:r>
            <a:endParaRPr lang="en-GB" sz="3200" dirty="0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27439" y="3487896"/>
            <a:ext cx="7661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D u d l e y</a:t>
            </a:r>
            <a:endParaRPr lang="en-GB" sz="7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9887" y="4348749"/>
            <a:ext cx="766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  <a:sym typeface="Webdings" panose="05030102010509060703" pitchFamily="18" charset="2"/>
              </a:rPr>
              <a:t></a:t>
            </a: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92198" y="1843914"/>
            <a:ext cx="1042870" cy="13753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196689" y="1925638"/>
            <a:ext cx="3936812" cy="1994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b="1" kern="0" dirty="0">
                <a:latin typeface="Calibri" pitchFamily="34" charset="0"/>
                <a:cs typeface="Calibri" pitchFamily="34" charset="0"/>
              </a:rPr>
              <a:t>Bus vital if no (chance of a) car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1600" kern="0" dirty="0" smtClean="0">
                <a:latin typeface="Calibri" pitchFamily="34" charset="0"/>
                <a:cs typeface="Calibri" pitchFamily="34" charset="0"/>
              </a:rPr>
              <a:t>aim to see many more people in work</a:t>
            </a:r>
            <a:endParaRPr lang="en-US" sz="1600" kern="0" dirty="0">
              <a:latin typeface="Calibri" pitchFamily="34" charset="0"/>
              <a:cs typeface="Calibri" pitchFamily="34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1600" kern="0" dirty="0" smtClean="0">
                <a:latin typeface="Calibri" pitchFamily="34" charset="0"/>
                <a:cs typeface="Calibri" pitchFamily="34" charset="0"/>
              </a:rPr>
              <a:t>in successful, growing town and city centres</a:t>
            </a:r>
            <a:endParaRPr lang="en-US" sz="1600" kern="0" dirty="0">
              <a:latin typeface="Calibri" pitchFamily="34" charset="0"/>
              <a:cs typeface="Calibri" pitchFamily="34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1600" kern="0" dirty="0" smtClean="0">
                <a:latin typeface="Calibri" pitchFamily="34" charset="0"/>
                <a:cs typeface="Calibri" pitchFamily="34" charset="0"/>
              </a:rPr>
              <a:t>more travel to work, and further, can’t all be by car</a:t>
            </a:r>
            <a:endParaRPr lang="en-US" sz="1600" kern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688648" y="6630989"/>
            <a:ext cx="1422400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GB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</a:rPr>
              <a:t>© Crown copyright 2018 OS 100019543 West Midlands Combined Authority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527926" y="0"/>
            <a:ext cx="1616073" cy="641624"/>
            <a:chOff x="7382102" y="0"/>
            <a:chExt cx="1761898" cy="705408"/>
          </a:xfrm>
        </p:grpSpPr>
        <p:pic>
          <p:nvPicPr>
            <p:cNvPr id="13" name="IMG1" descr="C:\Users\danielpass\AppData\Roaming\Microsoft\Signatures\TFWM (Daniel Pass)-Image01.jpg"/>
            <p:cNvPicPr>
              <a:picLocks noChangeAspect="1"/>
            </p:cNvPicPr>
            <p:nvPr/>
          </p:nvPicPr>
          <p:blipFill>
            <a:blip r:link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2102" y="420505"/>
              <a:ext cx="1761898" cy="2849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Picture 3" descr="image00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2102" y="0"/>
              <a:ext cx="1761897" cy="405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5202249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2" r="457" b="778"/>
          <a:stretch/>
        </p:blipFill>
        <p:spPr>
          <a:xfrm>
            <a:off x="-36512" y="548680"/>
            <a:ext cx="9135170" cy="62601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54399" y="4142467"/>
            <a:ext cx="3043016" cy="16372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5088" y="2806850"/>
            <a:ext cx="3127545" cy="15738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38083" y="0"/>
            <a:ext cx="918208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latin typeface="Calibri" pitchFamily="34" charset="0"/>
                <a:cs typeface="Calibri" pitchFamily="34" charset="0"/>
              </a:rPr>
              <a:t>Background </a:t>
            </a:r>
          </a:p>
        </p:txBody>
      </p:sp>
      <p:sp>
        <p:nvSpPr>
          <p:cNvPr id="4" name="Rectangle 3"/>
          <p:cNvSpPr/>
          <p:nvPr/>
        </p:nvSpPr>
        <p:spPr>
          <a:xfrm>
            <a:off x="194851" y="6057900"/>
            <a:ext cx="500474" cy="3714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227439" y="3487896"/>
            <a:ext cx="7661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 smtClean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</a:rPr>
              <a:t>D u d l e y</a:t>
            </a:r>
            <a:endParaRPr lang="en-GB" sz="700" dirty="0">
              <a:solidFill>
                <a:schemeClr val="bg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59887" y="4348749"/>
            <a:ext cx="766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sym typeface="Webdings" panose="05030102010509060703" pitchFamily="18" charset="2"/>
              </a:rPr>
              <a:t></a:t>
            </a:r>
            <a:endParaRPr lang="en-GB" sz="2000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9456" y="1041837"/>
            <a:ext cx="3169808" cy="1320363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592198" y="1798572"/>
            <a:ext cx="1042870" cy="13753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44819" y="4802688"/>
            <a:ext cx="3000752" cy="1626687"/>
          </a:xfrm>
          <a:prstGeom prst="rect">
            <a:avLst/>
          </a:prstGeom>
        </p:spPr>
      </p:pic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783597" y="1290638"/>
            <a:ext cx="4354926" cy="635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algn="r"/>
            <a:r>
              <a:rPr lang="en-GB" sz="3200" dirty="0" smtClean="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Ambitions for growth</a:t>
            </a:r>
            <a:endParaRPr lang="en-GB" sz="3200" dirty="0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96689" y="1925638"/>
            <a:ext cx="3936812" cy="1994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b="1" kern="0" dirty="0">
                <a:latin typeface="Calibri" pitchFamily="34" charset="0"/>
                <a:cs typeface="Calibri" pitchFamily="34" charset="0"/>
              </a:rPr>
              <a:t>Bus vital if no (chance of a) car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1600" kern="0" dirty="0" smtClean="0">
                <a:latin typeface="Calibri" pitchFamily="34" charset="0"/>
                <a:cs typeface="Calibri" pitchFamily="34" charset="0"/>
              </a:rPr>
              <a:t>aim to see many more people in work</a:t>
            </a:r>
            <a:endParaRPr lang="en-US" sz="1600" kern="0" dirty="0">
              <a:latin typeface="Calibri" pitchFamily="34" charset="0"/>
              <a:cs typeface="Calibri" pitchFamily="34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1600" kern="0" dirty="0" smtClean="0">
                <a:latin typeface="Calibri" pitchFamily="34" charset="0"/>
                <a:cs typeface="Calibri" pitchFamily="34" charset="0"/>
              </a:rPr>
              <a:t>in successful, growing town and city centres</a:t>
            </a:r>
            <a:endParaRPr lang="en-US" sz="1600" kern="0" dirty="0">
              <a:latin typeface="Calibri" pitchFamily="34" charset="0"/>
              <a:cs typeface="Calibri" pitchFamily="34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1600" kern="0" dirty="0" smtClean="0">
                <a:latin typeface="Calibri" pitchFamily="34" charset="0"/>
                <a:cs typeface="Calibri" pitchFamily="34" charset="0"/>
              </a:rPr>
              <a:t>more travel to work, and further, can’t all be by car</a:t>
            </a:r>
            <a:endParaRPr lang="en-US" sz="1600" kern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7688648" y="6630989"/>
            <a:ext cx="1422400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GB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</a:rPr>
              <a:t>© Crown copyright 2018 OS 100019543 West Midlands Combined Authority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527926" y="0"/>
            <a:ext cx="1616073" cy="641624"/>
            <a:chOff x="7382102" y="0"/>
            <a:chExt cx="1761898" cy="705408"/>
          </a:xfrm>
        </p:grpSpPr>
        <p:pic>
          <p:nvPicPr>
            <p:cNvPr id="23" name="IMG1" descr="C:\Users\danielpass\AppData\Roaming\Microsoft\Signatures\TFWM (Daniel Pass)-Image01.jpg"/>
            <p:cNvPicPr>
              <a:picLocks noChangeAspect="1"/>
            </p:cNvPicPr>
            <p:nvPr/>
          </p:nvPicPr>
          <p:blipFill>
            <a:blip r:link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2102" y="420505"/>
              <a:ext cx="1761898" cy="2849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Picture 3" descr="image00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2102" y="0"/>
              <a:ext cx="1761897" cy="405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5624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2"/>
          <a:stretch/>
        </p:blipFill>
        <p:spPr>
          <a:xfrm>
            <a:off x="-31490" y="548680"/>
            <a:ext cx="9180512" cy="63093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32952" y="0"/>
            <a:ext cx="9144000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latin typeface="Calibri" pitchFamily="34" charset="0"/>
                <a:cs typeface="Calibri" pitchFamily="34" charset="0"/>
              </a:rPr>
              <a:t>Background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783597" y="1290638"/>
            <a:ext cx="4354926" cy="635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algn="r"/>
            <a:r>
              <a:rPr lang="en-GB" sz="3200" dirty="0" smtClean="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But speeds are down</a:t>
            </a:r>
            <a:endParaRPr lang="en-GB" sz="3200" dirty="0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27439" y="3487896"/>
            <a:ext cx="7661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D u d l e y</a:t>
            </a:r>
            <a:endParaRPr lang="en-GB" sz="7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9887" y="4348749"/>
            <a:ext cx="766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  <a:sym typeface="Webdings" panose="05030102010509060703" pitchFamily="18" charset="2"/>
              </a:rPr>
              <a:t></a:t>
            </a: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92198" y="1828800"/>
            <a:ext cx="1042870" cy="13753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196689" y="1925638"/>
            <a:ext cx="3936812" cy="1994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b="1" kern="0" dirty="0" smtClean="0">
                <a:latin typeface="Calibri" pitchFamily="34" charset="0"/>
                <a:cs typeface="Calibri" pitchFamily="34" charset="0"/>
              </a:rPr>
              <a:t>Bus speeds drop 1% each year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1600" kern="0" dirty="0">
                <a:latin typeface="Calibri" pitchFamily="34" charset="0"/>
                <a:cs typeface="Calibri" pitchFamily="34" charset="0"/>
              </a:rPr>
              <a:t>r</a:t>
            </a:r>
            <a:r>
              <a:rPr lang="en-US" sz="1600" kern="0" dirty="0" smtClean="0">
                <a:latin typeface="Calibri" pitchFamily="34" charset="0"/>
                <a:cs typeface="Calibri" pitchFamily="34" charset="0"/>
              </a:rPr>
              <a:t>ecord-breaking traffic volumes in last few years = congestion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1600" kern="0" dirty="0" smtClean="0">
                <a:latin typeface="Calibri" pitchFamily="34" charset="0"/>
                <a:cs typeface="Calibri" pitchFamily="34" charset="0"/>
              </a:rPr>
              <a:t>roadspace lost to development, parking, other modes too</a:t>
            </a:r>
            <a:endParaRPr lang="en-US" sz="1600" kern="0" dirty="0">
              <a:latin typeface="Calibri" pitchFamily="34" charset="0"/>
              <a:cs typeface="Calibri" pitchFamily="34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1600" kern="0" dirty="0" smtClean="0">
                <a:latin typeface="Calibri" pitchFamily="34" charset="0"/>
                <a:cs typeface="Calibri" pitchFamily="34" charset="0"/>
              </a:rPr>
              <a:t>a threat to viability of buses – and so to ambitions for growth</a:t>
            </a:r>
            <a:endParaRPr lang="en-US" sz="1600" kern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7688648" y="6630989"/>
            <a:ext cx="1422400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GB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</a:rPr>
              <a:t>© Crown copyright 2018 OS 100019543 West Midlands Combined Authority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527926" y="0"/>
            <a:ext cx="1616073" cy="641624"/>
            <a:chOff x="7382102" y="0"/>
            <a:chExt cx="1761898" cy="705408"/>
          </a:xfrm>
        </p:grpSpPr>
        <p:pic>
          <p:nvPicPr>
            <p:cNvPr id="13" name="IMG1" descr="C:\Users\danielpass\AppData\Roaming\Microsoft\Signatures\TFWM (Daniel Pass)-Image01.jpg"/>
            <p:cNvPicPr>
              <a:picLocks noChangeAspect="1"/>
            </p:cNvPicPr>
            <p:nvPr/>
          </p:nvPicPr>
          <p:blipFill>
            <a:blip r:link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2102" y="420505"/>
              <a:ext cx="1761898" cy="2849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Picture 3" descr="image00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2102" y="0"/>
              <a:ext cx="1761897" cy="405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5043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2" b="3488"/>
          <a:stretch/>
        </p:blipFill>
        <p:spPr>
          <a:xfrm>
            <a:off x="-36512" y="908720"/>
            <a:ext cx="9001000" cy="59766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2"/>
          <a:stretch/>
        </p:blipFill>
        <p:spPr>
          <a:xfrm>
            <a:off x="-36512" y="548680"/>
            <a:ext cx="9180512" cy="63093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36513" y="0"/>
            <a:ext cx="918051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latin typeface="Calibri" pitchFamily="34" charset="0"/>
                <a:cs typeface="Calibri" pitchFamily="34" charset="0"/>
              </a:rPr>
              <a:t>Background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-36514" y="6201295"/>
            <a:ext cx="2828700" cy="65670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sz="3200" b="1" dirty="0" smtClean="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10 years ago</a:t>
            </a:r>
            <a:endParaRPr lang="en-GB" sz="3200" b="1" dirty="0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865915" y="1290638"/>
            <a:ext cx="4267584" cy="635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GB" sz="3200" dirty="0" smtClean="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But speeds are down</a:t>
            </a:r>
            <a:endParaRPr lang="en-GB" sz="3200" dirty="0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27439" y="3487896"/>
            <a:ext cx="7661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D u d l e y</a:t>
            </a:r>
            <a:endParaRPr lang="en-GB" sz="7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59887" y="4348749"/>
            <a:ext cx="766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  <a:sym typeface="Webdings" panose="05030102010509060703" pitchFamily="18" charset="2"/>
              </a:rPr>
              <a:t></a:t>
            </a: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92198" y="1866585"/>
            <a:ext cx="1042870" cy="13753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5196689" y="1925638"/>
            <a:ext cx="3936812" cy="1994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b="1" kern="0" dirty="0" smtClean="0">
                <a:latin typeface="Calibri" pitchFamily="34" charset="0"/>
                <a:cs typeface="Calibri" pitchFamily="34" charset="0"/>
              </a:rPr>
              <a:t>Bus speeds drop 1% each year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1600" kern="0" dirty="0">
                <a:latin typeface="Calibri" pitchFamily="34" charset="0"/>
                <a:cs typeface="Calibri" pitchFamily="34" charset="0"/>
              </a:rPr>
              <a:t>r</a:t>
            </a:r>
            <a:r>
              <a:rPr lang="en-US" sz="1600" kern="0" dirty="0" smtClean="0">
                <a:latin typeface="Calibri" pitchFamily="34" charset="0"/>
                <a:cs typeface="Calibri" pitchFamily="34" charset="0"/>
              </a:rPr>
              <a:t>ecord-breaking traffic volumes in last few years = congestion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1600" kern="0" dirty="0" smtClean="0">
                <a:latin typeface="Calibri" pitchFamily="34" charset="0"/>
                <a:cs typeface="Calibri" pitchFamily="34" charset="0"/>
              </a:rPr>
              <a:t>roadspace lost to development, parking, other modes too</a:t>
            </a:r>
            <a:endParaRPr lang="en-US" sz="1600" kern="0" dirty="0">
              <a:latin typeface="Calibri" pitchFamily="34" charset="0"/>
              <a:cs typeface="Calibri" pitchFamily="34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1600" kern="0" dirty="0" smtClean="0">
                <a:latin typeface="Calibri" pitchFamily="34" charset="0"/>
                <a:cs typeface="Calibri" pitchFamily="34" charset="0"/>
              </a:rPr>
              <a:t>a threat to viability of buses – and so to ambitions for growth</a:t>
            </a:r>
            <a:endParaRPr lang="en-US" sz="1600" kern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7688648" y="6630989"/>
            <a:ext cx="1422400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GB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</a:rPr>
              <a:t>© Crown copyright 2018 OS 100019543 West Midlands Combined Authority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27926" y="0"/>
            <a:ext cx="1616073" cy="641624"/>
            <a:chOff x="7382102" y="0"/>
            <a:chExt cx="1761898" cy="705408"/>
          </a:xfrm>
        </p:grpSpPr>
        <p:pic>
          <p:nvPicPr>
            <p:cNvPr id="19" name="IMG1" descr="C:\Users\danielpass\AppData\Roaming\Microsoft\Signatures\TFWM (Daniel Pass)-Image01.jpg"/>
            <p:cNvPicPr>
              <a:picLocks noChangeAspect="1"/>
            </p:cNvPicPr>
            <p:nvPr/>
          </p:nvPicPr>
          <p:blipFill>
            <a:blip r:link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2102" y="420505"/>
              <a:ext cx="1761898" cy="2849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Picture 3" descr="image00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2102" y="0"/>
              <a:ext cx="1761897" cy="405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2867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8" b="3488"/>
          <a:stretch/>
        </p:blipFill>
        <p:spPr>
          <a:xfrm>
            <a:off x="-62640" y="917429"/>
            <a:ext cx="9073008" cy="59766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2"/>
          <a:stretch/>
        </p:blipFill>
        <p:spPr>
          <a:xfrm>
            <a:off x="-36512" y="548680"/>
            <a:ext cx="9180512" cy="63093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36513" y="0"/>
            <a:ext cx="918051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latin typeface="Calibri" pitchFamily="34" charset="0"/>
                <a:cs typeface="Calibri" pitchFamily="34" charset="0"/>
              </a:rPr>
              <a:t>Background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-36516" y="6201295"/>
            <a:ext cx="4678185" cy="65670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sz="3200" b="1" dirty="0" smtClean="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Today</a:t>
            </a:r>
            <a:r>
              <a:rPr lang="en-GB" sz="3200" dirty="0" smtClean="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 –  </a:t>
            </a:r>
            <a:endParaRPr lang="en-GB" sz="3200" dirty="0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865915" y="1290638"/>
            <a:ext cx="4267584" cy="635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GB" sz="3200" dirty="0" smtClean="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But speeds are down</a:t>
            </a:r>
            <a:endParaRPr lang="en-GB" sz="3200" dirty="0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954878" y="6435635"/>
            <a:ext cx="4678185" cy="42236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sz="3200" dirty="0" smtClean="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GB" sz="3200" dirty="0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609456" y="6201294"/>
            <a:ext cx="7534544" cy="65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sz="3200" dirty="0" smtClean="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200,000 fewer people – how to address?</a:t>
            </a:r>
            <a:endParaRPr lang="en-GB" sz="3200" dirty="0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27439" y="3487896"/>
            <a:ext cx="7661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D u d l e y</a:t>
            </a:r>
            <a:endParaRPr lang="en-GB" sz="7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59887" y="4348749"/>
            <a:ext cx="766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  <a:sym typeface="Webdings" panose="05030102010509060703" pitchFamily="18" charset="2"/>
              </a:rPr>
              <a:t></a:t>
            </a: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92198" y="1859028"/>
            <a:ext cx="1042870" cy="13753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5196689" y="1925638"/>
            <a:ext cx="3936812" cy="1994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b="1" kern="0" dirty="0" smtClean="0">
                <a:latin typeface="Calibri" pitchFamily="34" charset="0"/>
                <a:cs typeface="Calibri" pitchFamily="34" charset="0"/>
              </a:rPr>
              <a:t>Bus speeds drop 1% each year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1600" kern="0" dirty="0">
                <a:latin typeface="Calibri" pitchFamily="34" charset="0"/>
                <a:cs typeface="Calibri" pitchFamily="34" charset="0"/>
              </a:rPr>
              <a:t>r</a:t>
            </a:r>
            <a:r>
              <a:rPr lang="en-US" sz="1600" kern="0" dirty="0" smtClean="0">
                <a:latin typeface="Calibri" pitchFamily="34" charset="0"/>
                <a:cs typeface="Calibri" pitchFamily="34" charset="0"/>
              </a:rPr>
              <a:t>ecord-breaking traffic volumes in last few years = congestion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1600" kern="0" dirty="0" smtClean="0">
                <a:latin typeface="Calibri" pitchFamily="34" charset="0"/>
                <a:cs typeface="Calibri" pitchFamily="34" charset="0"/>
              </a:rPr>
              <a:t>roadspace lost to development, parking, other modes too</a:t>
            </a:r>
            <a:endParaRPr lang="en-US" sz="1600" kern="0" dirty="0">
              <a:latin typeface="Calibri" pitchFamily="34" charset="0"/>
              <a:cs typeface="Calibri" pitchFamily="34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1600" kern="0" dirty="0" smtClean="0">
                <a:latin typeface="Calibri" pitchFamily="34" charset="0"/>
                <a:cs typeface="Calibri" pitchFamily="34" charset="0"/>
              </a:rPr>
              <a:t>a threat to viability of buses – and so to ambitions for growth</a:t>
            </a:r>
            <a:endParaRPr lang="en-US" sz="1600" kern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7688648" y="6630989"/>
            <a:ext cx="1422400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GB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</a:rPr>
              <a:t>© Crown copyright 2018 OS 100019543 West Midlands Combined Authority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527926" y="0"/>
            <a:ext cx="1616073" cy="641624"/>
            <a:chOff x="7382102" y="0"/>
            <a:chExt cx="1761898" cy="705408"/>
          </a:xfrm>
        </p:grpSpPr>
        <p:pic>
          <p:nvPicPr>
            <p:cNvPr id="22" name="IMG1" descr="C:\Users\danielpass\AppData\Roaming\Microsoft\Signatures\TFWM (Daniel Pass)-Image01.jpg"/>
            <p:cNvPicPr>
              <a:picLocks noChangeAspect="1"/>
            </p:cNvPicPr>
            <p:nvPr/>
          </p:nvPicPr>
          <p:blipFill>
            <a:blip r:link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2102" y="420505"/>
              <a:ext cx="1761898" cy="2849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Picture 3" descr="image00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2102" y="0"/>
              <a:ext cx="1761897" cy="405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7949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0161" y="1999584"/>
            <a:ext cx="878669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endParaRPr lang="en-GB" sz="3600" dirty="0" smtClean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GB" sz="3600" dirty="0" smtClean="0">
                <a:latin typeface="Calibri" pitchFamily="34" charset="0"/>
                <a:cs typeface="Calibri" pitchFamily="34" charset="0"/>
              </a:rPr>
              <a:t>Introducing RJT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527926" y="0"/>
            <a:ext cx="1616073" cy="641624"/>
            <a:chOff x="7382102" y="0"/>
            <a:chExt cx="1761898" cy="705408"/>
          </a:xfrm>
        </p:grpSpPr>
        <p:pic>
          <p:nvPicPr>
            <p:cNvPr id="5" name="IMG1" descr="C:\Users\danielpass\AppData\Roaming\Microsoft\Signatures\TFWM (Daniel Pass)-Image01.jpg"/>
            <p:cNvPicPr>
              <a:picLocks noChangeAspect="1"/>
            </p:cNvPicPr>
            <p:nvPr/>
          </p:nvPicPr>
          <p:blipFill>
            <a:blip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2102" y="420505"/>
              <a:ext cx="1761898" cy="2849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3" descr="image00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2102" y="0"/>
              <a:ext cx="1761897" cy="405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7160872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latin typeface="Calibri" pitchFamily="34" charset="0"/>
                <a:cs typeface="Calibri" pitchFamily="34" charset="0"/>
              </a:rPr>
              <a:t>Introducing RJT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66502" y="1290638"/>
            <a:ext cx="8164922" cy="635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3200" dirty="0" smtClean="0">
                <a:solidFill>
                  <a:srgbClr val="000066"/>
                </a:solidFill>
                <a:latin typeface="Calibri" pitchFamily="34" charset="0"/>
                <a:cs typeface="Calibri" pitchFamily="34" charset="0"/>
              </a:rPr>
              <a:t>Which season ticket would you buy?</a:t>
            </a:r>
            <a:endParaRPr lang="en-GB" sz="3200" dirty="0">
              <a:solidFill>
                <a:srgbClr val="00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129407" y="3711444"/>
            <a:ext cx="1212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?</a:t>
            </a:r>
          </a:p>
        </p:txBody>
      </p:sp>
      <p:sp>
        <p:nvSpPr>
          <p:cNvPr id="110" name="Rectangle 2"/>
          <p:cNvSpPr txBox="1">
            <a:spLocks noChangeArrowheads="1"/>
          </p:cNvSpPr>
          <p:nvPr/>
        </p:nvSpPr>
        <p:spPr bwMode="auto">
          <a:xfrm>
            <a:off x="0" y="5098291"/>
            <a:ext cx="3704667" cy="122880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Departs on time, but…</a:t>
            </a:r>
          </a:p>
          <a:p>
            <a:pPr algn="ctr"/>
            <a:r>
              <a:rPr lang="en-US" dirty="0" smtClean="0"/>
              <a:t>100% chance 10 mins late to work</a:t>
            </a:r>
          </a:p>
          <a:p>
            <a:pPr algn="ctr"/>
            <a:r>
              <a:rPr lang="en-US" dirty="0" smtClean="0"/>
              <a:t>(0% chance on-time to work)</a:t>
            </a:r>
            <a:endParaRPr lang="en-US" dirty="0"/>
          </a:p>
        </p:txBody>
      </p:sp>
      <p:pic>
        <p:nvPicPr>
          <p:cNvPr id="143" name="Picture 1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021" y="5100198"/>
            <a:ext cx="1794399" cy="1824273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3" y="1923732"/>
            <a:ext cx="9010185" cy="2961325"/>
          </a:xfrm>
          <a:prstGeom prst="rect">
            <a:avLst/>
          </a:prstGeom>
        </p:spPr>
      </p:pic>
      <p:sp>
        <p:nvSpPr>
          <p:cNvPr id="138" name="Rectangle 2"/>
          <p:cNvSpPr txBox="1">
            <a:spLocks noChangeArrowheads="1"/>
          </p:cNvSpPr>
          <p:nvPr/>
        </p:nvSpPr>
        <p:spPr bwMode="auto">
          <a:xfrm>
            <a:off x="5431774" y="5098291"/>
            <a:ext cx="3704667" cy="122880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Departs on time, but…</a:t>
            </a:r>
          </a:p>
          <a:p>
            <a:pPr algn="ctr"/>
            <a:r>
              <a:rPr lang="en-US" dirty="0"/>
              <a:t>5</a:t>
            </a:r>
            <a:r>
              <a:rPr lang="en-US" dirty="0" smtClean="0"/>
              <a:t>% chance </a:t>
            </a:r>
            <a:r>
              <a:rPr lang="en-US" dirty="0"/>
              <a:t>6</a:t>
            </a:r>
            <a:r>
              <a:rPr lang="en-US" dirty="0" smtClean="0"/>
              <a:t>0 mins late to work</a:t>
            </a:r>
          </a:p>
          <a:p>
            <a:pPr algn="ctr"/>
            <a:r>
              <a:rPr lang="en-US" dirty="0" smtClean="0"/>
              <a:t>(95% chance on-time to work)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527926" y="0"/>
            <a:ext cx="1616073" cy="641624"/>
            <a:chOff x="7382102" y="0"/>
            <a:chExt cx="1761898" cy="705408"/>
          </a:xfrm>
        </p:grpSpPr>
        <p:pic>
          <p:nvPicPr>
            <p:cNvPr id="11" name="IMG1" descr="C:\Users\danielpass\AppData\Roaming\Microsoft\Signatures\TFWM (Daniel Pass)-Image01.jpg"/>
            <p:cNvPicPr>
              <a:picLocks noChangeAspect="1"/>
            </p:cNvPicPr>
            <p:nvPr/>
          </p:nvPicPr>
          <p:blipFill>
            <a:blip r:link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2102" y="420505"/>
              <a:ext cx="1761898" cy="2849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Picture 3" descr="image00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2102" y="0"/>
              <a:ext cx="1761897" cy="405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4410475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10" grpId="0" animBg="1"/>
      <p:bldP spid="13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Word" ma:contentTypeID="0x010100D912DCA92512344FAE5714D488BD6BCF0006FFA897EDE0884F8D6179A6DDB2D1ED" ma:contentTypeVersion="2" ma:contentTypeDescription="" ma:contentTypeScope="" ma:versionID="ef8b0e4edbeb102161096aef9c39ab1b">
  <xsd:schema xmlns:xsd="http://www.w3.org/2001/XMLSchema" xmlns:p="http://schemas.microsoft.com/office/2006/metadata/properties" targetNamespace="http://schemas.microsoft.com/office/2006/metadata/properties" ma:root="true" ma:fieldsID="b0b081e80bf898187601d01f0f5817a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8" ma:displayName="Comments"/>
        <xsd:element name="keywords" minOccurs="0" maxOccurs="1" type="xsd:string" ma:index="9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5E44C0-D6DC-44E9-AD98-6EC7B39BD301}">
  <ds:schemaRefs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0EFE823-7265-4359-AF03-A8412CAECA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4659363-B1D9-4760-904E-BD9F31D193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23988</TotalTime>
  <Words>747</Words>
  <Application>Microsoft Office PowerPoint</Application>
  <PresentationFormat>On-screen Show (4:3)</PresentationFormat>
  <Paragraphs>139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Webdings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Centro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Pass</dc:creator>
  <cp:lastModifiedBy>danielpass</cp:lastModifiedBy>
  <cp:revision>1070</cp:revision>
  <cp:lastPrinted>2018-04-21T17:43:27Z</cp:lastPrinted>
  <dcterms:created xsi:type="dcterms:W3CDTF">2015-11-12T09:35:44Z</dcterms:created>
  <dcterms:modified xsi:type="dcterms:W3CDTF">2018-06-27T16:40:47Z</dcterms:modified>
</cp:coreProperties>
</file>