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W1P6JIqx8DD3rXqODyHuTukK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7583F-BA25-485B-AF93-03D8D4629FEE}">
  <a:tblStyle styleId="{E437583F-BA25-485B-AF93-03D8D4629F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694941206_0_3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g1369494120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33" name="Google Shape;433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8" name="Google Shape;498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3" name="Google Shape;5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588" name="Google Shape;588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23" name="Google Shape;3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694941206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" name="Google Shape;369;g13694941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694941206_0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1369494120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spcAft>
                <a:spcPts val="900"/>
              </a:spcAft>
            </a:pPr>
            <a:r>
              <a:rPr lang="es-ES" sz="38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PREVENCIÓN Y SOPORTE, RUTAS CONTRA EL ACOSO SEXUAL A PEATONES</a:t>
            </a:r>
            <a:endParaRPr lang="es-CO" sz="38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g13694941206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3694941206_0_38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Comparación visual de los tres caminos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3694941206_0_38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g13694941206_0_38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3694941206_0_38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3694941206_0_38"/>
          <p:cNvSpPr/>
          <p:nvPr/>
        </p:nvSpPr>
        <p:spPr>
          <a:xfrm>
            <a:off x="265315" y="611457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3694941206_0_38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1369494120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475" y="917335"/>
            <a:ext cx="9529050" cy="48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3694941206_0_38"/>
          <p:cNvSpPr/>
          <p:nvPr/>
        </p:nvSpPr>
        <p:spPr>
          <a:xfrm>
            <a:off x="0" y="1659575"/>
            <a:ext cx="1300800" cy="3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Utiliza una librería para dibujar el mapa y en el mapa grafica los tres caminos entre Eafit y Universidad Nacional. Por ejemplo, utiliza geopandas, pydeck o google maps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6" name="Google Shape;446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7" name="Google Shape;447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8" name="Google Shape;448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 &amp; S 4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49" name="Google Shape;449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450" name="Google Shape;450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sz="14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2" name="Google Shape;452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4" name="Google Shape;454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5" name="Google Shape;455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6" name="Google Shape;456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7" name="Google Shape;457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458" name="Google Shape;45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Otimización </a:t>
              </a:r>
              <a:r>
                <a:rPr lang="en-US" sz="1400" b="1" i="0" u="none" strike="noStrike" cap="non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sz="14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9" name="Google Shape;45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0" name="Google Shape;46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1" name="Google Shape;46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2" name="Google Shape;46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3" name="Google Shape;46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4" name="Google Shape;46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5" name="Google Shape;465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466" name="Google Shape;466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sz="13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7" name="Google Shape;467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8" name="Google Shape;468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9" name="Google Shape;469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0" name="Google Shape;470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1" name="Google Shape;471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2" name="Google Shape;472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3" name="Google Shape;473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474" name="Google Shape;474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 Tráfico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5" name="Google Shape;475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6" name="Google Shape;476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7" name="Google Shape;477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8" name="Google Shape;478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9" name="Google Shape;479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0" name="Google Shape;480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81" name="Google Shape;481;g1066244c191_0_1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2" name="Google Shape;482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066244c191_0_1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90" name="Google Shape;490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91" name="Google Shape;491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92" name="Google Shape;492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066244c191_0_1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94" name="Google Shape;494;g1066244c191_0_1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95" name="Google Shape;495;g1066244c191_0_1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4" name="Google Shape;514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5" name="Google Shape;515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 </a:t>
              </a: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móvil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" name="Google Shape;519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0" name="Google Shape;520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2" name="Google Shape;522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3" name="Google Shape;52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0" name="Google Shape;530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31" name="Google Shape;531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variables</a:t>
              </a:r>
              <a:endParaRPr sz="17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5" name="Google Shape;535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6" name="Google Shape;536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8" name="Google Shape;538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9" name="Google Shape;539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3" name="Google Shape;543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4" name="Google Shape;544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5" name="Google Shape;545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6" name="Google Shape;546;g1066244c191_0_133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47" name="Google Shape;547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Matemática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066244c191_0_133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5" name="Google Shape;555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6" name="Google Shape;556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7" name="Google Shape;557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066244c191_0_133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9" name="Google Shape;559;g1066244c191_0_133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60" name="Google Shape;560;g1066244c191_0_133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68" name="Google Shape;568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</a:t>
            </a:r>
            <a:r>
              <a:rPr lang="en-US" i="1">
                <a:solidFill>
                  <a:schemeClr val="accent2"/>
                </a:solidFill>
              </a:rPr>
              <a:t>es e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 OSF Preprints.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0"/>
          <p:cNvSpPr/>
          <p:nvPr/>
        </p:nvSpPr>
        <p:spPr>
          <a:xfrm rot="10800000" flipH="1">
            <a:off x="2087873" y="26937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71" name="Google Shape;571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Energy and Storage Optimization in Precision Livestock Farming. Informe técnico, Universidad EAFIT, 2021. https://doi.org/10.31219/osf.io/du8yt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0"/>
          <p:cNvSpPr/>
          <p:nvPr/>
        </p:nvSpPr>
        <p:spPr>
          <a:xfrm flipH="1">
            <a:off x="7405536" y="52618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76" name="Google Shape;576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monitores y al profesores entre los autores,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0"/>
          <p:cNvSpPr/>
          <p:nvPr/>
        </p:nvSpPr>
        <p:spPr>
          <a:xfrm flipH="1">
            <a:off x="5920511" y="4581882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79" name="Google Shape;579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/>
          <p:nvPr/>
        </p:nvSpPr>
        <p:spPr>
          <a:xfrm rot="9395086" flipH="1">
            <a:off x="716280" y="2541321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82" name="Google Shape;582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0"/>
          <p:cNvSpPr/>
          <p:nvPr/>
        </p:nvSpPr>
        <p:spPr>
          <a:xfrm rot="9395086" flipH="1">
            <a:off x="8474505" y="1542496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84" name="Google Shape;584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Para los demás, para quien paga tu matrícula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95" name="Google Shape;595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add317ae2b_0_117"/>
          <p:cNvSpPr/>
          <p:nvPr/>
        </p:nvSpPr>
        <p:spPr>
          <a:xfrm rot="10800000" flipH="1">
            <a:off x="2539475" y="566310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99" name="Google Shape;599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sz="1400" b="0" i="0" u="none" strike="noStrike" cap="non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s-CO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lang="es-CO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4941693" y="1896223"/>
            <a:ext cx="2102100" cy="2193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51" t="-12566" r="-4597" b="-148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579219" y="1896223"/>
            <a:ext cx="2102040" cy="219348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450" t="-6787" r="1274" b="4122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533859" y="4180560"/>
            <a:ext cx="2192760" cy="17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Daniel Ruiz </a:t>
            </a: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Traducción de texto, informe técnico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25214" y="418344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>
                <a:solidFill>
                  <a:srgbClr val="001E33"/>
                </a:solidFill>
              </a:rPr>
              <a:t>Diego Mesa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39" y="6160680"/>
            <a:ext cx="8283991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https://github.com/DEGEOUFT1/Proyectodatosyalgoritmos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7504321" y="4178300"/>
            <a:ext cx="202738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09;p2"/>
          <p:cNvSpPr/>
          <p:nvPr/>
        </p:nvSpPr>
        <p:spPr>
          <a:xfrm>
            <a:off x="215934" y="1896223"/>
            <a:ext cx="2102040" cy="219348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1" t="-28806" r="-2891" b="312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1;p2"/>
          <p:cNvSpPr/>
          <p:nvPr/>
        </p:nvSpPr>
        <p:spPr>
          <a:xfrm>
            <a:off x="4811491" y="4178300"/>
            <a:ext cx="2362504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Cristian Medina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Informe técnico, presentación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711617" y="4214890"/>
            <a:ext cx="203443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</a:p>
        </p:txBody>
      </p:sp>
      <p:sp>
        <p:nvSpPr>
          <p:cNvPr id="32" name="Google Shape;209;p2"/>
          <p:cNvSpPr/>
          <p:nvPr/>
        </p:nvSpPr>
        <p:spPr>
          <a:xfrm>
            <a:off x="7304227" y="1896223"/>
            <a:ext cx="2102040" cy="219348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09;p2"/>
          <p:cNvSpPr/>
          <p:nvPr/>
        </p:nvSpPr>
        <p:spPr>
          <a:xfrm>
            <a:off x="9666701" y="1896223"/>
            <a:ext cx="2102040" cy="219348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045" r="-15043" b="2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7569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dirty="0">
                <a:solidFill>
                  <a:schemeClr val="lt1"/>
                </a:solidFill>
              </a:rPr>
              <a:t>para </a:t>
            </a:r>
            <a:r>
              <a:rPr lang="en-US" sz="2100" b="1" dirty="0" err="1">
                <a:solidFill>
                  <a:schemeClr val="lt1"/>
                </a:solidFill>
              </a:rPr>
              <a:t>el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seguro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Tres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caminos </a:t>
            </a:r>
            <a:r>
              <a:rPr lang="en-US" sz="2200" b="1">
                <a:solidFill>
                  <a:srgbClr val="001E33"/>
                </a:solidFill>
              </a:rPr>
              <a:t>que reducen tanto el riesgo de acoso como la distancia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A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lgoritmo de soluci</a:t>
            </a:r>
            <a:r>
              <a:rPr lang="en-US" sz="2200" b="1">
                <a:solidFill>
                  <a:srgbClr val="FFFFFF"/>
                </a:solidFill>
              </a:rPr>
              <a:t>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9" name="Google Shape;269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g105e9140ba5_0_31"/>
            <p:cNvCxnSpPr>
              <a:stCxn id="269" idx="5"/>
              <a:endCxn id="27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0" idx="6"/>
              <a:endCxn id="27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71" idx="6"/>
              <a:endCxn id="27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77" idx="7"/>
              <a:endCxn id="27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1" idx="7"/>
              <a:endCxn id="27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0" idx="7"/>
              <a:endCxn id="27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2" idx="7"/>
              <a:endCxn id="27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4" idx="5"/>
              <a:endCxn id="27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3" idx="6"/>
              <a:endCxn id="27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g105e9140ba5_0_31"/>
            <p:cNvCxnSpPr>
              <a:stCxn id="272" idx="6"/>
              <a:endCxn id="27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g105e9140ba5_0_31"/>
            <p:cNvCxnSpPr>
              <a:stCxn id="273" idx="7"/>
              <a:endCxn id="27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9" name="Google Shape;289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E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lang="es-ES" sz="2100" b="1" dirty="0">
                <a:solidFill>
                  <a:schemeClr val="lt1"/>
                </a:solidFill>
              </a:rPr>
              <a:t>para el</a:t>
            </a:r>
            <a:r>
              <a:rPr lang="es-E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camino más seguro</a:t>
            </a:r>
          </a:p>
        </p:txBody>
      </p:sp>
      <p:cxnSp>
        <p:nvCxnSpPr>
          <p:cNvPr id="294" name="Google Shape;294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5" name="Google Shape;295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6" name="Google Shape;296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7" name="Google Shape;297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8" name="Google Shape;298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g105e9140ba5_0_31"/>
            <p:cNvCxnSpPr>
              <a:stCxn id="298" idx="5"/>
              <a:endCxn id="303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299" idx="6"/>
              <a:endCxn id="301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300" idx="6"/>
              <a:endCxn id="302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306" idx="7"/>
              <a:endCxn id="302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300" idx="7"/>
              <a:endCxn id="301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299" idx="7"/>
              <a:endCxn id="303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1" idx="7"/>
              <a:endCxn id="305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303" idx="5"/>
              <a:endCxn id="304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2" idx="6"/>
              <a:endCxn id="304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g105e9140ba5_0_31"/>
            <p:cNvCxnSpPr>
              <a:stCxn id="301" idx="6"/>
              <a:endCxn id="304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g105e9140ba5_0_31"/>
            <p:cNvCxnSpPr>
              <a:stCxn id="302" idx="7"/>
              <a:endCxn id="305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8" name="Google Shape;318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dirty="0">
                <a:solidFill>
                  <a:srgbClr val="001E33"/>
                </a:solidFill>
              </a:rPr>
              <a:t>Un </a:t>
            </a:r>
            <a:r>
              <a:rPr lang="en-US" sz="2500" b="1" dirty="0" err="1">
                <a:solidFill>
                  <a:srgbClr val="001E33"/>
                </a:solidFill>
              </a:rPr>
              <a:t>camino</a:t>
            </a:r>
            <a:r>
              <a:rPr lang="en-US" sz="2500" b="1" dirty="0">
                <a:solidFill>
                  <a:srgbClr val="001E33"/>
                </a:solidFill>
              </a:rPr>
              <a:t> que reduce tanto la </a:t>
            </a:r>
            <a:r>
              <a:rPr lang="en-US" sz="2500" b="1" dirty="0" err="1">
                <a:solidFill>
                  <a:srgbClr val="001E33"/>
                </a:solidFill>
              </a:rPr>
              <a:t>distancia</a:t>
            </a:r>
            <a:r>
              <a:rPr lang="en-US" sz="2500" b="1" dirty="0">
                <a:solidFill>
                  <a:srgbClr val="001E33"/>
                </a:solidFill>
              </a:rPr>
              <a:t> </a:t>
            </a:r>
            <a:r>
              <a:rPr lang="en-US" sz="2500" b="1" dirty="0" err="1">
                <a:solidFill>
                  <a:srgbClr val="001E33"/>
                </a:solidFill>
              </a:rPr>
              <a:t>como</a:t>
            </a:r>
            <a:r>
              <a:rPr lang="en-US" sz="2500" b="1" dirty="0">
                <a:solidFill>
                  <a:srgbClr val="001E33"/>
                </a:solidFill>
              </a:rPr>
              <a:t> </a:t>
            </a:r>
            <a:r>
              <a:rPr lang="en-US" sz="2500" b="1" dirty="0" err="1">
                <a:solidFill>
                  <a:srgbClr val="001E33"/>
                </a:solidFill>
              </a:rPr>
              <a:t>el</a:t>
            </a:r>
            <a:r>
              <a:rPr lang="en-US" sz="2500" b="1" dirty="0">
                <a:solidFill>
                  <a:srgbClr val="001E33"/>
                </a:solidFill>
              </a:rPr>
              <a:t> </a:t>
            </a:r>
            <a:r>
              <a:rPr lang="en-US" sz="2500" b="1" dirty="0" err="1">
                <a:solidFill>
                  <a:srgbClr val="001E33"/>
                </a:solidFill>
              </a:rPr>
              <a:t>acoso</a:t>
            </a:r>
            <a:endParaRPr sz="22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162000" y="4973275"/>
            <a:ext cx="11740190" cy="8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2200" dirty="0">
                <a:solidFill>
                  <a:srgbClr val="001E33"/>
                </a:solidFill>
              </a:rPr>
              <a:t>Algoritmo</a:t>
            </a:r>
            <a:r>
              <a:rPr lang="en-US" sz="2200" dirty="0">
                <a:solidFill>
                  <a:srgbClr val="001E33"/>
                </a:solidFill>
              </a:rPr>
              <a:t> para </a:t>
            </a:r>
            <a:r>
              <a:rPr lang="es-CO" sz="2200" dirty="0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s-CO" sz="2200" dirty="0">
                <a:solidFill>
                  <a:srgbClr val="001E33"/>
                </a:solidFill>
              </a:rPr>
              <a:t>camino</a:t>
            </a:r>
            <a:r>
              <a:rPr lang="en-US" sz="2200" dirty="0">
                <a:solidFill>
                  <a:srgbClr val="001E33"/>
                </a:solidFill>
              </a:rPr>
              <a:t> mas Seguro: Dijkstra</a:t>
            </a:r>
            <a:br>
              <a:rPr lang="en-US" sz="2200" dirty="0">
                <a:solidFill>
                  <a:srgbClr val="001E33"/>
                </a:solidFill>
              </a:rPr>
            </a:b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Mediante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con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solucion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Dijkstra,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planteamos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muestra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grafica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conducir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traves del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mas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seguro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al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mismo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mas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rapido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lo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analiza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entre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disponibles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 par de personas de pie&#10;&#10;Descripción generada automáticamente con confianza media">
            <a:extLst>
              <a:ext uri="{FF2B5EF4-FFF2-40B4-BE49-F238E27FC236}">
                <a16:creationId xmlns:a16="http://schemas.microsoft.com/office/drawing/2014/main" id="{16FED646-49F7-D5B3-2884-90225B8EA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658" y="1884725"/>
            <a:ext cx="4951438" cy="2779755"/>
          </a:xfrm>
          <a:prstGeom prst="rect">
            <a:avLst/>
          </a:prstGeom>
        </p:spPr>
      </p:pic>
      <p:pic>
        <p:nvPicPr>
          <p:cNvPr id="4" name="Imagen 3" descr="Gráfico, Diagrama, Gráfico radial&#10;&#10;Descripción generada automáticamente">
            <a:extLst>
              <a:ext uri="{FF2B5EF4-FFF2-40B4-BE49-F238E27FC236}">
                <a16:creationId xmlns:a16="http://schemas.microsoft.com/office/drawing/2014/main" id="{0994442E-F9BB-5B21-A5D3-B38C4B0DE3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048" r="35595" b="11314"/>
          <a:stretch/>
        </p:blipFill>
        <p:spPr>
          <a:xfrm>
            <a:off x="584616" y="976903"/>
            <a:ext cx="5246558" cy="3996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6"/>
    </mc:Choice>
    <mc:Fallback xmlns="">
      <p:transition spd="slow" advTm="183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"/>
          <p:cNvSpPr/>
          <p:nvPr/>
        </p:nvSpPr>
        <p:spPr>
          <a:xfrm>
            <a:off x="265329" y="376925"/>
            <a:ext cx="58833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584652" y="4173125"/>
            <a:ext cx="6090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 en tiempo y memoria del nombre del algoritmo. V es...E es... </a:t>
            </a:r>
            <a:r>
              <a:rPr lang="en-US" sz="1400" b="0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(En este semestre, podría ser DFS, BFS, Dijkstra, A*). Por favor, explique qué significan V y E en este problema. </a:t>
            </a:r>
            <a:r>
              <a:rPr lang="en-US" sz="1400" b="1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¡POR FAVOR HÁGALO! NO, no sirve poner </a:t>
            </a:r>
            <a:r>
              <a:rPr lang="en-US" b="1">
                <a:solidFill>
                  <a:srgbClr val="ED7D31"/>
                </a:solidFill>
              </a:rPr>
              <a:t>‘n’.</a:t>
            </a:r>
            <a:endParaRPr sz="1400" b="1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3" name="Google Shape;353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6812235" y="10645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6" name="Google Shape;356;p5"/>
          <p:cNvSpPr/>
          <p:nvPr/>
        </p:nvSpPr>
        <p:spPr>
          <a:xfrm>
            <a:off x="3742440" y="5360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"/>
          <p:cNvSpPr/>
          <p:nvPr/>
        </p:nvSpPr>
        <p:spPr>
          <a:xfrm>
            <a:off x="3546805" y="5357025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8" name="Google Shape;358;p5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60" name="Google Shape;360;p5"/>
          <p:cNvGraphicFramePr/>
          <p:nvPr/>
        </p:nvGraphicFramePr>
        <p:xfrm>
          <a:off x="471720" y="1194240"/>
          <a:ext cx="6246500" cy="2956585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en-US" sz="22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*E*2</a:t>
                      </a:r>
                      <a:r>
                        <a:rPr lang="en-US" sz="2200" u="none" strike="noStrike" cap="none" baseline="3000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O(E!*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V*E*2</a:t>
                      </a:r>
                      <a:r>
                        <a:rPr lang="en-US" sz="2200" u="none" strike="noStrike" cap="none" baseline="3000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r>
                        <a:rPr lang="en-US" sz="2200" u="none" strike="noStrike" cap="none">
                          <a:solidFill>
                            <a:schemeClr val="accent2"/>
                          </a:solidFill>
                        </a:rPr>
                        <a:t>(si ha probado dos)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V*V*E*E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!)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1" name="Google Shape;361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</a:t>
            </a:r>
            <a:r>
              <a:rPr lang="en-US" i="1" dirty="0" err="1">
                <a:solidFill>
                  <a:schemeClr val="accent2"/>
                </a:solidFill>
              </a:rPr>
              <a:t>tercera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entrega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Utilice los superíndices para representar los exponentes. </a:t>
            </a:r>
            <a:r>
              <a:rPr lang="en-US" sz="1400" b="1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NO utilice el símbolo ^.</a:t>
            </a:r>
            <a:endParaRPr sz="1400" b="1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 flipH="1">
            <a:off x="2232538" y="5453601"/>
            <a:ext cx="317358" cy="5930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365" name="Google Shape;3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1369494120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3694941206_0_0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Primer camino que minimiza d = ???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3694941206_0_0"/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Distancia y riesgo de acoso para el camino que minimiza d = ??. Tiempo de ejecución de ?? segundos.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3694941206_0_0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5" name="Google Shape;375;g13694941206_0_0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3694941206_0_0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3694941206_0_0"/>
          <p:cNvSpPr/>
          <p:nvPr/>
        </p:nvSpPr>
        <p:spPr>
          <a:xfrm rot="10800000" flipH="1">
            <a:off x="4491000" y="10222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8" name="Google Shape;378;g13694941206_0_0"/>
          <p:cNvSpPr/>
          <p:nvPr/>
        </p:nvSpPr>
        <p:spPr>
          <a:xfrm>
            <a:off x="3437640" y="3684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3694941206_0_0"/>
          <p:cNvSpPr/>
          <p:nvPr/>
        </p:nvSpPr>
        <p:spPr>
          <a:xfrm>
            <a:off x="3356273" y="35141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80" name="Google Shape;380;g13694941206_0_0"/>
          <p:cNvGraphicFramePr/>
          <p:nvPr/>
        </p:nvGraphicFramePr>
        <p:xfrm>
          <a:off x="333820" y="1499040"/>
          <a:ext cx="11310600" cy="148166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lang="en-US" sz="2200" b="1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1" name="Google Shape;381;g13694941206_0_0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3694941206_0_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3694941206_0_0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Segundo camino que minimiza d = ???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1" name="Google Shape;391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add317ae2b_0_201"/>
          <p:cNvSpPr/>
          <p:nvPr/>
        </p:nvSpPr>
        <p:spPr>
          <a:xfrm rot="10800000" flipH="1">
            <a:off x="4491000" y="10222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94" name="Google Shape;394;gadd317ae2b_0_201"/>
          <p:cNvGraphicFramePr/>
          <p:nvPr/>
        </p:nvGraphicFramePr>
        <p:xfrm>
          <a:off x="333820" y="1499040"/>
          <a:ext cx="11310600" cy="148166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lang="en-US" sz="2200" b="1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5" name="Google Shape;395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add317ae2b_0_201"/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Distancia y riesgo de acoso para el camino que minimiza d = ??. Tiempo de ejecución de ?? segundos.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add317ae2b_0_201"/>
          <p:cNvSpPr/>
          <p:nvPr/>
        </p:nvSpPr>
        <p:spPr>
          <a:xfrm>
            <a:off x="3437640" y="3684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add317ae2b_0_201"/>
          <p:cNvSpPr/>
          <p:nvPr/>
        </p:nvSpPr>
        <p:spPr>
          <a:xfrm>
            <a:off x="3356273" y="35141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13694941206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3694941206_0_16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Tercer camino que minimiza d = ???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3694941206_0_16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8" name="Google Shape;408;g13694941206_0_16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3694941206_0_16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3694941206_0_16"/>
          <p:cNvSpPr/>
          <p:nvPr/>
        </p:nvSpPr>
        <p:spPr>
          <a:xfrm rot="10800000" flipH="1">
            <a:off x="4491000" y="10222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11" name="Google Shape;411;g13694941206_0_16"/>
          <p:cNvGraphicFramePr/>
          <p:nvPr/>
        </p:nvGraphicFramePr>
        <p:xfrm>
          <a:off x="333820" y="1499040"/>
          <a:ext cx="11310600" cy="148166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lang="en-US" sz="2200" b="1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Google Shape;412;g13694941206_0_16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3694941206_0_16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3694941206_0_16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3694941206_0_16"/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Distancia y riesgo de acoso para el camino que minimiza d = ??. Tiempo de ejecución de ?? segundos.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3694941206_0_16"/>
          <p:cNvSpPr/>
          <p:nvPr/>
        </p:nvSpPr>
        <p:spPr>
          <a:xfrm>
            <a:off x="3437640" y="3684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3694941206_0_16"/>
          <p:cNvSpPr/>
          <p:nvPr/>
        </p:nvSpPr>
        <p:spPr>
          <a:xfrm>
            <a:off x="3356273" y="35141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1070</Words>
  <Application>Microsoft Office PowerPoint</Application>
  <PresentationFormat>Panorámica</PresentationFormat>
  <Paragraphs>170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Calibri</vt:lpstr>
      <vt:lpstr>Fira Sans Extra Condensed</vt:lpstr>
      <vt:lpstr>Arial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diego mesa ospina</cp:lastModifiedBy>
  <cp:revision>10</cp:revision>
  <dcterms:created xsi:type="dcterms:W3CDTF">2020-06-26T14:36:07Z</dcterms:created>
  <dcterms:modified xsi:type="dcterms:W3CDTF">2022-10-05T23:21:24Z</dcterms:modified>
</cp:coreProperties>
</file>