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203150" cy="36004500"/>
  <p:notesSz cx="6797675" cy="9926638"/>
  <p:defaultTextStyle>
    <a:defPPr>
      <a:defRPr lang="it-IT"/>
    </a:defPPr>
    <a:lvl1pPr marL="0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69213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38429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07642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76855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46068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15284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684497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53710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67" userDrawn="1">
          <p15:clr>
            <a:srgbClr val="A4A3A4"/>
          </p15:clr>
        </p15:guide>
        <p15:guide id="2" pos="1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9779" autoAdjust="0"/>
    <p:restoredTop sz="96395" autoAdjust="0"/>
  </p:normalViewPr>
  <p:slideViewPr>
    <p:cSldViewPr>
      <p:cViewPr>
        <p:scale>
          <a:sx n="33" d="100"/>
          <a:sy n="33" d="100"/>
        </p:scale>
        <p:origin x="-126" y="3666"/>
      </p:cViewPr>
      <p:guideLst>
        <p:guide orient="horz" pos="2767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1387-3033-41B8-B230-B829AAA39973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E17C-7C47-47C8-B647-3CE974B962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13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4CC4-0093-40AA-872E-2E1796D96337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97088" y="744538"/>
            <a:ext cx="26035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BAC0-AD7C-4DBD-B59E-D7ED2B88E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23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69213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338429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5007642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676855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346068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10015284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684497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353710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097088" y="744538"/>
            <a:ext cx="26035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BAC0-AD7C-4DBD-B59E-D7ED2B88E5B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73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52980" y="5952238"/>
            <a:ext cx="24837578" cy="708751"/>
            <a:chOff x="1218340" y="275867"/>
            <a:chExt cx="13249163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:\IMMAGINE _COORDINATA_2014\PPT\LOCANDINE\raggera_x_sfondo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7"/>
          <a:stretch/>
        </p:blipFill>
        <p:spPr bwMode="auto">
          <a:xfrm>
            <a:off x="-2410844" y="30572070"/>
            <a:ext cx="28909963" cy="54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7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24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8272285" y="1441857"/>
            <a:ext cx="5670709" cy="3072050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60157" y="1441857"/>
            <a:ext cx="16592075" cy="3072050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0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90875" y="23136224"/>
            <a:ext cx="21422678" cy="7150895"/>
          </a:xfrm>
        </p:spPr>
        <p:txBody>
          <a:bodyPr anchor="t"/>
          <a:lstStyle>
            <a:lvl1pPr algn="l">
              <a:defRPr sz="147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90875" y="15260250"/>
            <a:ext cx="21422678" cy="7875979"/>
          </a:xfrm>
        </p:spPr>
        <p:txBody>
          <a:bodyPr anchor="b"/>
          <a:lstStyle>
            <a:lvl1pPr marL="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66921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338429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0764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67685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34606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01528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6844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3537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60158" y="8401058"/>
            <a:ext cx="11131390" cy="23761305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811602" y="8401058"/>
            <a:ext cx="11131390" cy="23761305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6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61" y="8059344"/>
            <a:ext cx="11135767" cy="3358752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9213" indent="0">
              <a:buNone/>
              <a:defRPr sz="7300" b="1"/>
            </a:lvl2pPr>
            <a:lvl3pPr marL="3338429" indent="0">
              <a:buNone/>
              <a:defRPr sz="6600" b="1"/>
            </a:lvl3pPr>
            <a:lvl4pPr marL="5007642" indent="0">
              <a:buNone/>
              <a:defRPr sz="5900" b="1"/>
            </a:lvl4pPr>
            <a:lvl5pPr marL="6676855" indent="0">
              <a:buNone/>
              <a:defRPr sz="5900" b="1"/>
            </a:lvl5pPr>
            <a:lvl6pPr marL="8346068" indent="0">
              <a:buNone/>
              <a:defRPr sz="5900" b="1"/>
            </a:lvl6pPr>
            <a:lvl7pPr marL="10015284" indent="0">
              <a:buNone/>
              <a:defRPr sz="5900" b="1"/>
            </a:lvl7pPr>
            <a:lvl8pPr marL="11684497" indent="0">
              <a:buNone/>
              <a:defRPr sz="5900" b="1"/>
            </a:lvl8pPr>
            <a:lvl9pPr marL="13353710" indent="0">
              <a:buNone/>
              <a:defRPr sz="59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60161" y="11418094"/>
            <a:ext cx="11135767" cy="2074426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2802857" y="8059344"/>
            <a:ext cx="11140142" cy="3358752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9213" indent="0">
              <a:buNone/>
              <a:defRPr sz="7300" b="1"/>
            </a:lvl2pPr>
            <a:lvl3pPr marL="3338429" indent="0">
              <a:buNone/>
              <a:defRPr sz="6600" b="1"/>
            </a:lvl3pPr>
            <a:lvl4pPr marL="5007642" indent="0">
              <a:buNone/>
              <a:defRPr sz="5900" b="1"/>
            </a:lvl4pPr>
            <a:lvl5pPr marL="6676855" indent="0">
              <a:buNone/>
              <a:defRPr sz="5900" b="1"/>
            </a:lvl5pPr>
            <a:lvl6pPr marL="8346068" indent="0">
              <a:buNone/>
              <a:defRPr sz="5900" b="1"/>
            </a:lvl6pPr>
            <a:lvl7pPr marL="10015284" indent="0">
              <a:buNone/>
              <a:defRPr sz="5900" b="1"/>
            </a:lvl7pPr>
            <a:lvl8pPr marL="11684497" indent="0">
              <a:buNone/>
              <a:defRPr sz="5900" b="1"/>
            </a:lvl8pPr>
            <a:lvl9pPr marL="13353710" indent="0">
              <a:buNone/>
              <a:defRPr sz="59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2802857" y="11418094"/>
            <a:ext cx="11140142" cy="2074426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0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2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0163" y="1433516"/>
            <a:ext cx="8291663" cy="6100763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853735" y="1433517"/>
            <a:ext cx="14089262" cy="30728845"/>
          </a:xfrm>
        </p:spPr>
        <p:txBody>
          <a:bodyPr/>
          <a:lstStyle>
            <a:lvl1pPr>
              <a:defRPr sz="11600"/>
            </a:lvl1pPr>
            <a:lvl2pPr>
              <a:defRPr sz="10200"/>
            </a:lvl2pPr>
            <a:lvl3pPr>
              <a:defRPr sz="88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60163" y="7534279"/>
            <a:ext cx="8291663" cy="24628080"/>
          </a:xfrm>
        </p:spPr>
        <p:txBody>
          <a:bodyPr/>
          <a:lstStyle>
            <a:lvl1pPr marL="0" indent="0">
              <a:buNone/>
              <a:defRPr sz="5200"/>
            </a:lvl1pPr>
            <a:lvl2pPr marL="1669213" indent="0">
              <a:buNone/>
              <a:defRPr sz="4300"/>
            </a:lvl2pPr>
            <a:lvl3pPr marL="3338429" indent="0">
              <a:buNone/>
              <a:defRPr sz="3600"/>
            </a:lvl3pPr>
            <a:lvl4pPr marL="5007642" indent="0">
              <a:buNone/>
              <a:defRPr sz="3300"/>
            </a:lvl4pPr>
            <a:lvl5pPr marL="6676855" indent="0">
              <a:buNone/>
              <a:defRPr sz="3300"/>
            </a:lvl5pPr>
            <a:lvl6pPr marL="8346068" indent="0">
              <a:buNone/>
              <a:defRPr sz="3300"/>
            </a:lvl6pPr>
            <a:lvl7pPr marL="10015284" indent="0">
              <a:buNone/>
              <a:defRPr sz="3300"/>
            </a:lvl7pPr>
            <a:lvl8pPr marL="11684497" indent="0">
              <a:buNone/>
              <a:defRPr sz="3300"/>
            </a:lvl8pPr>
            <a:lvl9pPr marL="13353710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7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39993" y="25203154"/>
            <a:ext cx="15121890" cy="2975375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39993" y="3217068"/>
            <a:ext cx="15121890" cy="21602700"/>
          </a:xfrm>
        </p:spPr>
        <p:txBody>
          <a:bodyPr/>
          <a:lstStyle>
            <a:lvl1pPr marL="0" indent="0">
              <a:buNone/>
              <a:defRPr sz="11600"/>
            </a:lvl1pPr>
            <a:lvl2pPr marL="1669213" indent="0">
              <a:buNone/>
              <a:defRPr sz="10200"/>
            </a:lvl2pPr>
            <a:lvl3pPr marL="3338429" indent="0">
              <a:buNone/>
              <a:defRPr sz="8800"/>
            </a:lvl3pPr>
            <a:lvl4pPr marL="5007642" indent="0">
              <a:buNone/>
              <a:defRPr sz="7300"/>
            </a:lvl4pPr>
            <a:lvl5pPr marL="6676855" indent="0">
              <a:buNone/>
              <a:defRPr sz="7300"/>
            </a:lvl5pPr>
            <a:lvl6pPr marL="8346068" indent="0">
              <a:buNone/>
              <a:defRPr sz="7300"/>
            </a:lvl6pPr>
            <a:lvl7pPr marL="10015284" indent="0">
              <a:buNone/>
              <a:defRPr sz="7300"/>
            </a:lvl7pPr>
            <a:lvl8pPr marL="11684497" indent="0">
              <a:buNone/>
              <a:defRPr sz="7300"/>
            </a:lvl8pPr>
            <a:lvl9pPr marL="13353710" indent="0">
              <a:buNone/>
              <a:defRPr sz="73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39993" y="28178530"/>
            <a:ext cx="15121890" cy="4225525"/>
          </a:xfrm>
        </p:spPr>
        <p:txBody>
          <a:bodyPr/>
          <a:lstStyle>
            <a:lvl1pPr marL="0" indent="0">
              <a:buNone/>
              <a:defRPr sz="5200"/>
            </a:lvl1pPr>
            <a:lvl2pPr marL="1669213" indent="0">
              <a:buNone/>
              <a:defRPr sz="4300"/>
            </a:lvl2pPr>
            <a:lvl3pPr marL="3338429" indent="0">
              <a:buNone/>
              <a:defRPr sz="3600"/>
            </a:lvl3pPr>
            <a:lvl4pPr marL="5007642" indent="0">
              <a:buNone/>
              <a:defRPr sz="3300"/>
            </a:lvl4pPr>
            <a:lvl5pPr marL="6676855" indent="0">
              <a:buNone/>
              <a:defRPr sz="3300"/>
            </a:lvl5pPr>
            <a:lvl6pPr marL="8346068" indent="0">
              <a:buNone/>
              <a:defRPr sz="3300"/>
            </a:lvl6pPr>
            <a:lvl7pPr marL="10015284" indent="0">
              <a:buNone/>
              <a:defRPr sz="3300"/>
            </a:lvl7pPr>
            <a:lvl8pPr marL="11684497" indent="0">
              <a:buNone/>
              <a:defRPr sz="3300"/>
            </a:lvl8pPr>
            <a:lvl9pPr marL="13353710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2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33842" tIns="166921" rIns="333842" bIns="166921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58" y="8401058"/>
            <a:ext cx="22682835" cy="23761305"/>
          </a:xfrm>
          <a:prstGeom prst="rect">
            <a:avLst/>
          </a:prstGeom>
        </p:spPr>
        <p:txBody>
          <a:bodyPr vert="horz" lIns="333842" tIns="166921" rIns="333842" bIns="166921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60159" y="33370845"/>
            <a:ext cx="5880736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611079" y="33370845"/>
            <a:ext cx="7980997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8062258" y="33370845"/>
            <a:ext cx="5880736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6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38429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1911" indent="-1251911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12473" indent="-1043258" algn="l" defTabSz="3338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3035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42248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11462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80677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49890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19104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188317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9213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38429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07642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76855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46068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84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4497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53710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po 189"/>
          <p:cNvGrpSpPr/>
          <p:nvPr/>
        </p:nvGrpSpPr>
        <p:grpSpPr>
          <a:xfrm>
            <a:off x="-76721" y="0"/>
            <a:ext cx="25279871" cy="6607639"/>
            <a:chOff x="-76721" y="9953332"/>
            <a:chExt cx="25279871" cy="6607639"/>
          </a:xfrm>
        </p:grpSpPr>
        <p:sp>
          <p:nvSpPr>
            <p:cNvPr id="191" name="Rettangolo 190"/>
            <p:cNvSpPr/>
            <p:nvPr/>
          </p:nvSpPr>
          <p:spPr>
            <a:xfrm>
              <a:off x="-76721" y="9953332"/>
              <a:ext cx="25279871" cy="6533673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98641" tIns="199320" rIns="398641" bIns="199320" rtlCol="0" anchor="ctr"/>
            <a:lstStyle/>
            <a:p>
              <a:pPr algn="ctr"/>
              <a:endParaRPr lang="it-IT"/>
            </a:p>
          </p:txBody>
        </p:sp>
        <p:grpSp>
          <p:nvGrpSpPr>
            <p:cNvPr id="192" name="Gruppo 191"/>
            <p:cNvGrpSpPr/>
            <p:nvPr/>
          </p:nvGrpSpPr>
          <p:grpSpPr>
            <a:xfrm>
              <a:off x="63652" y="10889957"/>
              <a:ext cx="24850223" cy="5671014"/>
              <a:chOff x="1218340" y="-3745117"/>
              <a:chExt cx="13249163" cy="4588827"/>
            </a:xfrm>
          </p:grpSpPr>
          <p:cxnSp>
            <p:nvCxnSpPr>
              <p:cNvPr id="194" name="Connettore 1 5"/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ttore 1 6"/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ttore 1 7"/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1 8"/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1 9"/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1 10"/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1 11"/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ttore 1 12"/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1 13"/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1 14"/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1 15"/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1 16"/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1 17"/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ttore 1 18"/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ttore 1 19"/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ttore 1 20"/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ttore 1 21"/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ttore 1 22"/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ttore 1 23"/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ttore 1 24"/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ttore 1 25"/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ttore 1 26"/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ttore 1 27"/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1 28"/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ttore 1 29"/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ttore 1 30"/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ttore 1 31"/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ttore 1 32"/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ttore 1 33"/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ttore 1 34"/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ttore 1 35"/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ttore 1 36"/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ttore 1 37"/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ttore 1 38"/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ttore 1 39"/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ttore 1 40"/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ttore 1 41"/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ttore 1 42"/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ttore 1 43"/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ttore 1 44"/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ttore 1 45"/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ttore 1 46"/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ttore 1 47"/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ttore 1 48"/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ttore 1 49"/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ttore 1 50"/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ttore 1 51"/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ttore 1 52"/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ttore 1 53"/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ttore 1 54"/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ttore 1 55"/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ttore 1 56"/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ttore 1 57"/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ttore 1 58"/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ttore 1 59"/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ttore 1 60"/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ttore 1 61"/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ttore 1 62"/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ttore 1 63"/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ttore 1 64"/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ttore 1 65"/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ttore 1 66"/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ttore 1 67"/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ttore 1 68"/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ttore 1 69"/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ttore 1 70"/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ttore 1 71"/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ttore 1 72"/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ttore 1 73"/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ttore 1 74"/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ttore 1 75"/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ttore 1 76"/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ttore 1 77"/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ttore 1 78"/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ttore 1 79"/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ttore 1 80"/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ttore 1 81"/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ttore 1 82"/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ttore 1 83"/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ttore 1 84"/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ttore 1 85"/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ttore 1 86"/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ttore 1 87"/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ttore 1 88"/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ttore 1 89"/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90"/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91"/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92"/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93"/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94"/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36"/>
              <p:cNvCxnSpPr/>
              <p:nvPr/>
            </p:nvCxnSpPr>
            <p:spPr>
              <a:xfrm>
                <a:off x="5983476" y="-3745117"/>
                <a:ext cx="0" cy="33796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3" name="Immagine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66" y="10790719"/>
              <a:ext cx="5913515" cy="4349094"/>
            </a:xfrm>
            <a:prstGeom prst="rect">
              <a:avLst/>
            </a:prstGeom>
          </p:spPr>
        </p:pic>
      </p:grpSp>
      <p:sp>
        <p:nvSpPr>
          <p:cNvPr id="2" name="CasellaDiTesto 1"/>
          <p:cNvSpPr txBox="1"/>
          <p:nvPr/>
        </p:nvSpPr>
        <p:spPr>
          <a:xfrm>
            <a:off x="10504635" y="648322"/>
            <a:ext cx="144092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ERC WEEK</a:t>
            </a:r>
          </a:p>
          <a:p>
            <a:r>
              <a:rPr lang="it-IT" sz="96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ERC’s</a:t>
            </a:r>
            <a:r>
              <a:rPr lang="it-IT" sz="96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 10th </a:t>
            </a:r>
            <a:r>
              <a:rPr lang="it-IT" sz="96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anniversary</a:t>
            </a:r>
            <a:r>
              <a:rPr lang="it-IT" sz="96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 </a:t>
            </a:r>
            <a:endParaRPr lang="it-IT" sz="9600" dirty="0">
              <a:solidFill>
                <a:schemeClr val="bg1"/>
              </a:solidFill>
              <a:latin typeface="Brandon Grotesque Bold" panose="020B0803020203060202" pitchFamily="34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10513343" y="3877101"/>
            <a:ext cx="144629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Data-Driven Genomic Computing (GeCo)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1634566" y="7134087"/>
            <a:ext cx="10030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Stefano Ceri</a:t>
            </a:r>
            <a:endParaRPr lang="it-IT" sz="4400" dirty="0">
              <a:solidFill>
                <a:schemeClr val="bg1">
                  <a:lumMod val="75000"/>
                </a:schemeClr>
              </a:solidFill>
              <a:latin typeface="Brandon Grotesque Bold" panose="020B0803020203060202" pitchFamily="34" charset="0"/>
            </a:endParaRPr>
          </a:p>
        </p:txBody>
      </p:sp>
      <p:sp>
        <p:nvSpPr>
          <p:cNvPr id="381" name="CasellaDiTesto 380"/>
          <p:cNvSpPr txBox="1"/>
          <p:nvPr/>
        </p:nvSpPr>
        <p:spPr>
          <a:xfrm>
            <a:off x="7044052" y="7134087"/>
            <a:ext cx="16502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dirty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DEIB (Dept. Of Electronics, Information and </a:t>
            </a:r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Bio-Engineering)</a:t>
            </a:r>
            <a:endParaRPr lang="it-IT" sz="4400" dirty="0">
              <a:solidFill>
                <a:schemeClr val="bg1">
                  <a:lumMod val="75000"/>
                </a:schemeClr>
              </a:solidFill>
              <a:latin typeface="Brandon Grotesque Bold" panose="020B0803020203060202" pitchFamily="34" charset="0"/>
            </a:endParaRPr>
          </a:p>
        </p:txBody>
      </p:sp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8182" y="19725534"/>
            <a:ext cx="9118098" cy="646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4153" y="11417126"/>
            <a:ext cx="16799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GB" sz="3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GECO </a:t>
            </a:r>
            <a:r>
              <a:rPr lang="en-GB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OBJECTIVE. Genomic Computing</a:t>
            </a:r>
            <a:r>
              <a:rPr lang="en-GB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GB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GeCo</a:t>
            </a:r>
            <a:r>
              <a:rPr lang="en-GB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aims at developing data-driven basic science for the management of sequence data, based on a simple driving principle: </a:t>
            </a:r>
            <a:r>
              <a:rPr lang="en-GB" sz="36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should express high-level properties of DNA regions and samples, high-level data management languages should express biological questions with simple, powerful, orthogonal abstractions</a:t>
            </a:r>
            <a:r>
              <a:rPr lang="en-GB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103" name="Picture 4" descr="Z:\home\canakoglu\Desktop\costpergenome2015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16" y="8376654"/>
            <a:ext cx="4368628" cy="283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/>
          <p:cNvGrpSpPr/>
          <p:nvPr/>
        </p:nvGrpSpPr>
        <p:grpSpPr>
          <a:xfrm>
            <a:off x="1224311" y="14977914"/>
            <a:ext cx="10405141" cy="4524315"/>
            <a:chOff x="14701157" y="19116017"/>
            <a:chExt cx="9040219" cy="3362325"/>
          </a:xfrm>
        </p:grpSpPr>
        <p:pic>
          <p:nvPicPr>
            <p:cNvPr id="105" name="Picture 4" descr="images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157" y="19187454"/>
              <a:ext cx="1866900" cy="212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6" name="Picture 5" descr="WordItOut-word-cloud-120181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3657" y="19116017"/>
              <a:ext cx="2633663" cy="227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8" name="Rectangle 7"/>
            <p:cNvSpPr>
              <a:spLocks/>
            </p:cNvSpPr>
            <p:nvPr/>
          </p:nvSpPr>
          <p:spPr bwMode="auto">
            <a:xfrm>
              <a:off x="14945632" y="21790954"/>
              <a:ext cx="1603375" cy="687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algn="ctr" defTabSz="585788" eaLnBrk="1"/>
              <a:r>
                <a:rPr lang="en-US" altLang="en-US" sz="2000" b="1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PRIMARY </a:t>
              </a:r>
            </a:p>
            <a:p>
              <a:pPr algn="ctr" defTabSz="585788" eaLnBrk="1"/>
              <a:r>
                <a:rPr lang="en-US" altLang="en-US" sz="2000" b="1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ANALYSIS</a:t>
              </a:r>
            </a:p>
          </p:txBody>
        </p:sp>
        <p:sp>
          <p:nvSpPr>
            <p:cNvPr id="109" name="Rectangle 8"/>
            <p:cNvSpPr>
              <a:spLocks/>
            </p:cNvSpPr>
            <p:nvPr/>
          </p:nvSpPr>
          <p:spPr bwMode="auto">
            <a:xfrm>
              <a:off x="22164989" y="21790954"/>
              <a:ext cx="1576387" cy="687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algn="ctr" defTabSz="585788" eaLnBrk="1"/>
              <a:r>
                <a:rPr lang="en-US" altLang="en-US" sz="2000" b="1" dirty="0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TERTIARY </a:t>
              </a:r>
            </a:p>
            <a:p>
              <a:pPr algn="ctr" defTabSz="585788" eaLnBrk="1"/>
              <a:r>
                <a:rPr lang="en-US" altLang="en-US" sz="2000" b="1" dirty="0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ANALYSIS</a:t>
              </a:r>
            </a:p>
          </p:txBody>
        </p:sp>
        <p:sp>
          <p:nvSpPr>
            <p:cNvPr id="110" name="Rectangle 9"/>
            <p:cNvSpPr>
              <a:spLocks/>
            </p:cNvSpPr>
            <p:nvPr/>
          </p:nvSpPr>
          <p:spPr bwMode="auto">
            <a:xfrm>
              <a:off x="18622282" y="21825879"/>
              <a:ext cx="1776413" cy="617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/>
            <a:lstStyle/>
            <a:p>
              <a:pPr algn="ctr" defTabSz="585788" eaLnBrk="1"/>
              <a:r>
                <a:rPr lang="en-US" altLang="en-US" sz="2000" b="1" dirty="0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SECONDARY</a:t>
              </a:r>
            </a:p>
            <a:p>
              <a:pPr algn="ctr" defTabSz="585788" eaLnBrk="1"/>
              <a:r>
                <a:rPr lang="en-US" altLang="en-US" sz="2000" b="1" dirty="0">
                  <a:solidFill>
                    <a:srgbClr val="53585F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ANALYSIS</a:t>
              </a:r>
            </a:p>
          </p:txBody>
        </p:sp>
        <p:sp>
          <p:nvSpPr>
            <p:cNvPr id="111" name="AutoShape 10"/>
            <p:cNvSpPr>
              <a:spLocks/>
            </p:cNvSpPr>
            <p:nvPr/>
          </p:nvSpPr>
          <p:spPr bwMode="auto">
            <a:xfrm>
              <a:off x="17323707" y="20041529"/>
              <a:ext cx="496888" cy="466725"/>
            </a:xfrm>
            <a:prstGeom prst="rightArrow">
              <a:avLst>
                <a:gd name="adj1" fmla="val 57222"/>
                <a:gd name="adj2" fmla="val 43512"/>
              </a:avLst>
            </a:prstGeom>
            <a:solidFill>
              <a:srgbClr val="B0D5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2" tIns="27092" rIns="27092" bIns="27092" anchor="ctr"/>
            <a:lstStyle/>
            <a:p>
              <a:pPr algn="ctr" eaLnBrk="1">
                <a:defRPr/>
              </a:pPr>
              <a:endParaRPr lang="en-US" altLang="en-US" sz="3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" name="AutoShape 11"/>
            <p:cNvSpPr>
              <a:spLocks/>
            </p:cNvSpPr>
            <p:nvPr/>
          </p:nvSpPr>
          <p:spPr bwMode="auto">
            <a:xfrm>
              <a:off x="21200382" y="20041529"/>
              <a:ext cx="498475" cy="466725"/>
            </a:xfrm>
            <a:prstGeom prst="rightArrow">
              <a:avLst>
                <a:gd name="adj1" fmla="val 57222"/>
                <a:gd name="adj2" fmla="val 43651"/>
              </a:avLst>
            </a:prstGeom>
            <a:solidFill>
              <a:srgbClr val="B0D5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2" tIns="27092" rIns="27092" bIns="27092" anchor="ctr"/>
            <a:lstStyle/>
            <a:p>
              <a:pPr algn="ctr" eaLnBrk="1">
                <a:defRPr/>
              </a:pPr>
              <a:endParaRPr lang="en-US" altLang="en-US" sz="3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13" name="Rectangle 6"/>
          <p:cNvSpPr>
            <a:spLocks/>
          </p:cNvSpPr>
          <p:nvPr/>
        </p:nvSpPr>
        <p:spPr bwMode="auto">
          <a:xfrm>
            <a:off x="9505231" y="15049922"/>
            <a:ext cx="2512943" cy="307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/>
          <a:lstStyle>
            <a:lvl1pPr defTabSz="585788"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742950" indent="-285750" defTabSz="585788"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defTabSz="585788"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defTabSz="585788"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defTabSz="585788"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FireCloud</a:t>
            </a: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(Broad Inst.)</a:t>
            </a:r>
            <a:endParaRPr lang="en-US" altLang="en-US" sz="2400" b="1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Paradigm4 (Spinoff)</a:t>
            </a:r>
          </a:p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GMQL/</a:t>
            </a:r>
            <a:r>
              <a:rPr lang="en-US" altLang="en-US" sz="2400" b="1" dirty="0" err="1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Geco</a:t>
            </a:r>
            <a:endParaRPr lang="en-US" altLang="en-US" sz="2400" b="1" dirty="0" smtClean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eaLnBrk="1"/>
            <a:r>
              <a:rPr lang="en-US" altLang="en-US" sz="24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(</a:t>
            </a:r>
            <a:r>
              <a:rPr lang="en-US" altLang="en-US" sz="2400" b="1" dirty="0" err="1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PoliMi</a:t>
            </a: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</a:t>
            </a:r>
            <a:endParaRPr lang="en-US" altLang="en-US" sz="2400" b="1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en-US" altLang="en-US" sz="2400" b="1" dirty="0" err="1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DeepBlue</a:t>
            </a:r>
            <a:r>
              <a:rPr lang="en-US" altLang="en-US" sz="2400" b="1" dirty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400" b="1" dirty="0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(Blueprint)</a:t>
            </a:r>
            <a:endParaRPr lang="en-US" altLang="en-US" sz="2400" b="1" dirty="0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15157" y="14905906"/>
            <a:ext cx="116610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FOR GENOMICS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rimary data analysis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 NGS technology produce 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raw data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i.e., short reads of DNA or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RNA.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Secondary data analysis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produces 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aligned sequences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(to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reference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genome)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then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extracts their 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genomic features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(e.g., data about genome mutations or gene expression), associated with DNA regions. GeCo is focused on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tertiary data analysis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dealing with the 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heterogeneous features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 discovering interesting regions or properties of the genome associated with experimental conditions (e.g. normal vs tumor cells). </a:t>
            </a:r>
            <a:endParaRPr lang="it-IT" sz="3200" dirty="0"/>
          </a:p>
        </p:txBody>
      </p:sp>
      <p:sp>
        <p:nvSpPr>
          <p:cNvPr id="115" name="Rectangle 5"/>
          <p:cNvSpPr>
            <a:spLocks/>
          </p:cNvSpPr>
          <p:nvPr/>
        </p:nvSpPr>
        <p:spPr bwMode="auto">
          <a:xfrm>
            <a:off x="2519001" y="26499194"/>
            <a:ext cx="6185809" cy="827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914400" eaLnBrk="1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METADATA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TRACING</a:t>
            </a:r>
          </a:p>
          <a:p>
            <a:pPr defTabSz="914400" eaLnBrk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Develop methods and tools supporting users in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explaining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query results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. Determining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data lineage (or provenance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).</a:t>
            </a:r>
          </a:p>
          <a:p>
            <a:pPr defTabSz="914400" eaLnBrk="1"/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PATTERN-BASED REGION EXTRACTION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 </a:t>
            </a:r>
          </a:p>
          <a:p>
            <a:pPr defTabSz="914400" eaLnBrk="1"/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Define complex patterns of genomic features enabling the formulation of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similarity queries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(e.g.,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use of distal patterns or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notions of similar/dense/sparse genomic regions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).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DESCRIPTIVE STATISTICS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sz="24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Provide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automatic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addition of descriptive statistics to query results; integrate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classic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data science tests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(e.g. significance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or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regression)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within the query capabilities.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2"/>
          <p:cNvSpPr>
            <a:spLocks/>
          </p:cNvSpPr>
          <p:nvPr/>
        </p:nvSpPr>
        <p:spPr bwMode="auto">
          <a:xfrm>
            <a:off x="679561" y="25795951"/>
            <a:ext cx="1590810" cy="10056813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2" tIns="27092" rIns="27092" bIns="27092" anchor="ctr"/>
          <a:lstStyle>
            <a:lvl1pPr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ctr" eaLnBrk="1"/>
            <a:endParaRPr lang="en-US" altLang="en-US" sz="2200">
              <a:solidFill>
                <a:srgbClr val="DCDEE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19" name="Picture 1" descr="dna-sequence-compute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59052"/>
          <a:stretch>
            <a:fillRect/>
          </a:stretch>
        </p:blipFill>
        <p:spPr bwMode="auto">
          <a:xfrm>
            <a:off x="928191" y="26455966"/>
            <a:ext cx="1412749" cy="901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" name="Rectangle 2"/>
          <p:cNvSpPr>
            <a:spLocks/>
          </p:cNvSpPr>
          <p:nvPr/>
        </p:nvSpPr>
        <p:spPr bwMode="auto">
          <a:xfrm>
            <a:off x="444857" y="25059034"/>
            <a:ext cx="1904542" cy="10585176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2" tIns="27092" rIns="27092" bIns="27092" anchor="ctr"/>
          <a:lstStyle>
            <a:lvl1pPr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ctr" eaLnBrk="1"/>
            <a:endParaRPr lang="en-US" altLang="en-US" sz="2200">
              <a:solidFill>
                <a:srgbClr val="DCDEE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4" name="Rectangle 5"/>
          <p:cNvSpPr>
            <a:spLocks/>
          </p:cNvSpPr>
          <p:nvPr/>
        </p:nvSpPr>
        <p:spPr bwMode="auto">
          <a:xfrm>
            <a:off x="18212691" y="26405668"/>
            <a:ext cx="6421968" cy="931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14300" indent="4318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914400" eaLnBrk="1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INTERNET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OF GENOMES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sz="2400" b="1" dirty="0"/>
          </a:p>
          <a:p>
            <a:pPr defTabSz="914400" eaLnBrk="1"/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Use GMQL as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the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basis for simple interaction protocols for: </a:t>
            </a:r>
          </a:p>
          <a:p>
            <a:pPr defTabSz="914400" eaLnBrk="1"/>
            <a:endParaRPr lang="en-US" altLang="en-US" sz="28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endParaRPr lang="en-US" altLang="en-US" sz="28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endParaRPr lang="en-US" altLang="en-US" sz="28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endParaRPr lang="en-US" altLang="en-US" sz="28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endParaRPr lang="en-US" altLang="en-US" sz="2800" dirty="0">
              <a:solidFill>
                <a:srgbClr val="5358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 panose="020B0604020202020204" pitchFamily="34" charset="0"/>
            </a:endParaRPr>
          </a:p>
          <a:p>
            <a:pPr defTabSz="914400" eaLnBrk="1"/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sz="2400" b="1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METADATA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AND FEATURE-BASED SEARCH </a:t>
            </a:r>
          </a:p>
          <a:p>
            <a:pPr defTabSz="914400" eaLnBrk="1"/>
            <a:endParaRPr lang="en-US" altLang="en-US" sz="2400" b="1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Develop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semantic indexing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and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searching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,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supporting keyword-based search with semantic query expansion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(matching terms to ontologies,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e.g., OBO, UMLS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). Provide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results in ranking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order. </a:t>
            </a:r>
          </a:p>
          <a:p>
            <a:pPr defTabSz="914400" eaLnBrk="1">
              <a:spcBef>
                <a:spcPts val="900"/>
              </a:spcBef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Trace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query histories and build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recommending systems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. </a:t>
            </a:r>
          </a:p>
        </p:txBody>
      </p:sp>
      <p:sp>
        <p:nvSpPr>
          <p:cNvPr id="127" name="Rectangle 6"/>
          <p:cNvSpPr>
            <a:spLocks/>
          </p:cNvSpPr>
          <p:nvPr/>
        </p:nvSpPr>
        <p:spPr bwMode="auto">
          <a:xfrm>
            <a:off x="18166464" y="28130382"/>
            <a:ext cx="6405495" cy="307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7092" tIns="27092" rIns="27092" bIns="27092" anchor="ctr">
            <a:spAutoFit/>
          </a:bodyPr>
          <a:lstStyle>
            <a:lvl1pPr marL="342900" indent="-3429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81025" indent="-200025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1" defTabSz="914400" eaLnBrk="1">
              <a:buSzPct val="100000"/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Requesting information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about remote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datasets</a:t>
            </a:r>
          </a:p>
          <a:p>
            <a:pPr lvl="1" defTabSz="914400" eaLnBrk="1">
              <a:buSzPct val="100000"/>
              <a:buFontTx/>
              <a:buChar char="•"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Sending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 query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and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get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data about its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compilation and result size estimates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1">
              <a:buSzPct val="100000"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Launching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 execution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and then controlling </a:t>
            </a:r>
            <a:r>
              <a:rPr lang="en-US" altLang="en-US" sz="280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the </a:t>
            </a:r>
            <a:r>
              <a:rPr lang="en-US" altLang="en-US" sz="280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staging of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resources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and </a:t>
            </a:r>
            <a:r>
              <a:rPr lang="en-US" altLang="en-US" sz="2800" dirty="0" smtClean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the </a:t>
            </a:r>
            <a:r>
              <a:rPr lang="en-US" altLang="en-US" sz="2800" dirty="0">
                <a:solidFill>
                  <a:srgbClr val="5358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communication load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77511" y="19705463"/>
            <a:ext cx="148222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GECO PRELIMINARY RESULTS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Development of Genomic Data Model (GDM) and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GenoMetric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Query Language (GMQL) for tertiary data analysis.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GDM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describes arbitrary region-based genomic features with their metadata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GMQL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adds to relational operations some domain-specific operators for region calculus.</a:t>
            </a:r>
          </a:p>
          <a:p>
            <a:pPr marL="192088" indent="-192088" defTabSz="914400"/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GMQL is implemented on cloud computing using 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Spark, </a:t>
            </a:r>
            <a:r>
              <a:rPr lang="en-US" sz="3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Flink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3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SciDB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hosted at CINECA: </a:t>
            </a:r>
            <a:r>
              <a:rPr lang="en-US" altLang="en-US" sz="3200" u="sng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http</a:t>
            </a:r>
            <a:r>
              <a:rPr lang="en-US" altLang="en-US" sz="3200" u="sng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://www.bioinformatics.deib.polimi.it/GMQL/interfaces</a:t>
            </a:r>
            <a:r>
              <a:rPr lang="en-US" altLang="en-US" sz="3200" u="sng" dirty="0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/.</a:t>
            </a:r>
            <a:endParaRPr lang="en-US" altLang="en-US" sz="3200" u="sng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prototype integrates a repository of processed data from Encode, TCGA,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Epigenomic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Roadmap.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see a screenshot of GMQL prototype.</a:t>
            </a:r>
            <a:endParaRPr lang="en-US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GeCo research is published on several </a:t>
            </a:r>
            <a:r>
              <a:rPr lang="en-US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journals in bioinformatics and computer science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BioInformatics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Methods, BMC-Bioinformatics, Information Sciences, IEEE-TC, IEEE-TKDE, IEEE-TS, IEEE-TCBB.</a:t>
            </a:r>
          </a:p>
        </p:txBody>
      </p:sp>
      <p:pic>
        <p:nvPicPr>
          <p:cNvPr id="129" name="Picture 1" descr="dna-sequence-compute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59052"/>
          <a:stretch>
            <a:fillRect/>
          </a:stretch>
        </p:blipFill>
        <p:spPr bwMode="auto">
          <a:xfrm>
            <a:off x="8806161" y="26405668"/>
            <a:ext cx="1412749" cy="907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0" name="Picture 1" descr="dna-sequence-compute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" r="59052"/>
          <a:stretch>
            <a:fillRect/>
          </a:stretch>
        </p:blipFill>
        <p:spPr bwMode="auto">
          <a:xfrm>
            <a:off x="16332062" y="26456020"/>
            <a:ext cx="1412749" cy="904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4" name="Rectangle 5"/>
          <p:cNvSpPr>
            <a:spLocks/>
          </p:cNvSpPr>
          <p:nvPr/>
        </p:nvSpPr>
        <p:spPr bwMode="auto">
          <a:xfrm>
            <a:off x="10369661" y="26503246"/>
            <a:ext cx="5861050" cy="914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914400" eaLnBrk="1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INTERACTION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NETWORKS </a:t>
            </a:r>
          </a:p>
          <a:p>
            <a:pPr defTabSz="914400" eaLnBrk="1"/>
            <a:endParaRPr lang="en-US" altLang="en-US" sz="2400" b="1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Provide automatic translation of query results as interaction networks, and then use powerful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data analysis methods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, e.g., based upon deep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learning.</a:t>
            </a:r>
          </a:p>
          <a:p>
            <a:pPr defTabSz="914400" eaLnBrk="1"/>
            <a:endParaRPr lang="en-US" altLang="en-US" dirty="0"/>
          </a:p>
          <a:p>
            <a:pPr defTabSz="914400" eaLnBrk="1"/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INTEGRATED REPOSITORY </a:t>
            </a:r>
          </a:p>
          <a:p>
            <a:pPr defTabSz="914400" eaLnBrk="1"/>
            <a:endParaRPr lang="en-US" altLang="en-US" sz="2400" b="1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Produce an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integrated repository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 with semantically well-defined and compatible metadata, by integrating GDM with ENCODE, TCGA, 1000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Genomes, Roadmap </a:t>
            </a: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Epigenomics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 and many other sources.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1"/>
            <a:endParaRPr lang="en-US" altLang="en-US" dirty="0" smtClean="0">
              <a:cs typeface="Helvetica" panose="020B0604020202020204" pitchFamily="34" charset="0"/>
            </a:endParaRPr>
          </a:p>
          <a:p>
            <a:pPr defTabSz="914400" eaLnBrk="1"/>
            <a:r>
              <a:rPr lang="en-US" altLang="en-US" sz="2400" b="1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WEB 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SERVICES </a:t>
            </a:r>
          </a:p>
          <a:p>
            <a:pPr defTabSz="914400" eaLnBrk="1"/>
            <a:endParaRPr lang="en-US" altLang="en-US" sz="2400" b="1" dirty="0"/>
          </a:p>
          <a:p>
            <a:pPr defTabSz="914400" eaLnBrk="1"/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Use GMQL for building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public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web services,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supporting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statistics to indicate the significance of query results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-2964066" y="30319373"/>
            <a:ext cx="9036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SHORT-TERM GOALS</a:t>
            </a:r>
          </a:p>
        </p:txBody>
      </p:sp>
      <p:sp>
        <p:nvSpPr>
          <p:cNvPr id="136" name="Rectangle 2"/>
          <p:cNvSpPr>
            <a:spLocks/>
          </p:cNvSpPr>
          <p:nvPr/>
        </p:nvSpPr>
        <p:spPr bwMode="auto">
          <a:xfrm>
            <a:off x="8581947" y="25860533"/>
            <a:ext cx="1645027" cy="9987559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2" tIns="27092" rIns="27092" bIns="27092" anchor="ctr"/>
          <a:lstStyle>
            <a:lvl1pPr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ctr" eaLnBrk="1"/>
            <a:endParaRPr lang="en-US" altLang="en-US" sz="2200">
              <a:solidFill>
                <a:srgbClr val="DCDEE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7" name="Rectangle 2"/>
          <p:cNvSpPr>
            <a:spLocks/>
          </p:cNvSpPr>
          <p:nvPr/>
        </p:nvSpPr>
        <p:spPr bwMode="auto">
          <a:xfrm>
            <a:off x="16143556" y="26032676"/>
            <a:ext cx="1904542" cy="10337258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2" tIns="27092" rIns="27092" bIns="27092" anchor="ctr"/>
          <a:lstStyle>
            <a:lvl1pPr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defTabSz="585788"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ctr" eaLnBrk="1"/>
            <a:endParaRPr lang="en-US" altLang="en-US" sz="2200">
              <a:solidFill>
                <a:srgbClr val="DCDEE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8" name="Rectangle 137"/>
          <p:cNvSpPr/>
          <p:nvPr/>
        </p:nvSpPr>
        <p:spPr>
          <a:xfrm rot="5400000">
            <a:off x="5518035" y="29759956"/>
            <a:ext cx="79175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MID-TERM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GOALS</a:t>
            </a:r>
          </a:p>
        </p:txBody>
      </p:sp>
      <p:sp>
        <p:nvSpPr>
          <p:cNvPr id="139" name="Rectangle 138"/>
          <p:cNvSpPr/>
          <p:nvPr/>
        </p:nvSpPr>
        <p:spPr>
          <a:xfrm rot="5400000">
            <a:off x="12384441" y="30386516"/>
            <a:ext cx="91193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LONG-TERM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Helvetica" panose="020B0604020202020204" pitchFamily="34" charset="0"/>
              </a:rPr>
              <a:t>GOALS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223292" y="8293376"/>
            <a:ext cx="17852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GB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CONTEXT: Next Generation Sequencing</a:t>
            </a:r>
            <a:r>
              <a:rPr lang="en-GB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progressively reducing the cost and time of reading the DNA of each individual. Huge amounts of sequence data are continuously collected by a growing number of research laboratories, often organized through world-wide consortia (such as ENCODE, TCGA, the 1000 Genomes Project); personalized and precision medicine based on individual genomic information is becoming a reality. </a:t>
            </a:r>
            <a:endParaRPr lang="it-IT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406" y="10851900"/>
            <a:ext cx="5802189" cy="38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634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PowerPoint Presentation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Biscuola Roberto</dc:creator>
  <cp:lastModifiedBy>ceri</cp:lastModifiedBy>
  <cp:revision>48</cp:revision>
  <cp:lastPrinted>2015-06-04T09:42:43Z</cp:lastPrinted>
  <dcterms:created xsi:type="dcterms:W3CDTF">2015-05-29T13:17:50Z</dcterms:created>
  <dcterms:modified xsi:type="dcterms:W3CDTF">2017-03-03T13:36:00Z</dcterms:modified>
</cp:coreProperties>
</file>