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5203150" cy="36004500"/>
  <p:notesSz cx="6797675" cy="9926638"/>
  <p:defaultTextStyle>
    <a:defPPr>
      <a:defRPr lang="it-IT"/>
    </a:defPPr>
    <a:lvl1pPr marL="0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1pPr>
    <a:lvl2pPr marL="1669213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2pPr>
    <a:lvl3pPr marL="3338429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3pPr>
    <a:lvl4pPr marL="5007642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4pPr>
    <a:lvl5pPr marL="6676855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5pPr>
    <a:lvl6pPr marL="8346068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6pPr>
    <a:lvl7pPr marL="10015284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7pPr>
    <a:lvl8pPr marL="11684497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8pPr>
    <a:lvl9pPr marL="13353710" algn="l" defTabSz="3338429" rtl="0" eaLnBrk="1" latinLnBrk="0" hangingPunct="1">
      <a:defRPr sz="6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67" userDrawn="1">
          <p15:clr>
            <a:srgbClr val="A4A3A4"/>
          </p15:clr>
        </p15:guide>
        <p15:guide id="2" pos="10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2" autoAdjust="0"/>
    <p:restoredTop sz="96395" autoAdjust="0"/>
  </p:normalViewPr>
  <p:slideViewPr>
    <p:cSldViewPr>
      <p:cViewPr varScale="1">
        <p:scale>
          <a:sx n="17" d="100"/>
          <a:sy n="17" d="100"/>
        </p:scale>
        <p:origin x="-1350" y="-180"/>
      </p:cViewPr>
      <p:guideLst>
        <p:guide orient="horz" pos="2767"/>
        <p:guide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81387-3033-41B8-B230-B829AAA39973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FE17C-7C47-47C8-B647-3CE974B962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13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D4CC4-0093-40AA-872E-2E1796D96337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97088" y="744538"/>
            <a:ext cx="26035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BAC0-AD7C-4DBD-B59E-D7ED2B88E5B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238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669213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3338429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5007642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6676855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8346068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10015284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684497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3353710" algn="l" defTabSz="33384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097088" y="744538"/>
            <a:ext cx="2603500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BAC0-AD7C-4DBD-B59E-D7ED2B88E5B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73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52980" y="5952238"/>
            <a:ext cx="24837578" cy="708751"/>
            <a:chOff x="1218340" y="275867"/>
            <a:chExt cx="13249163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Y:\IMMAGINE _COORDINATA_2014\PPT\LOCANDINE\raggera_x_sfondo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7"/>
          <a:stretch/>
        </p:blipFill>
        <p:spPr bwMode="auto">
          <a:xfrm>
            <a:off x="-2410844" y="30572070"/>
            <a:ext cx="28909963" cy="543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7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24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8272285" y="1441857"/>
            <a:ext cx="5670709" cy="3072050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60157" y="1441857"/>
            <a:ext cx="16592075" cy="3072050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4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07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90875" y="23136224"/>
            <a:ext cx="21422678" cy="7150895"/>
          </a:xfrm>
        </p:spPr>
        <p:txBody>
          <a:bodyPr anchor="t"/>
          <a:lstStyle>
            <a:lvl1pPr algn="l">
              <a:defRPr sz="147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90875" y="15260250"/>
            <a:ext cx="21422678" cy="7875979"/>
          </a:xfrm>
        </p:spPr>
        <p:txBody>
          <a:bodyPr anchor="b"/>
          <a:lstStyle>
            <a:lvl1pPr marL="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1pPr>
            <a:lvl2pPr marL="166921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338429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3pPr>
            <a:lvl4pPr marL="5007642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67685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34606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01528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6844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3537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60158" y="8401058"/>
            <a:ext cx="11131390" cy="23761305"/>
          </a:xfrm>
        </p:spPr>
        <p:txBody>
          <a:bodyPr/>
          <a:lstStyle>
            <a:lvl1pPr>
              <a:defRPr sz="102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811602" y="8401058"/>
            <a:ext cx="11131390" cy="23761305"/>
          </a:xfrm>
        </p:spPr>
        <p:txBody>
          <a:bodyPr/>
          <a:lstStyle>
            <a:lvl1pPr>
              <a:defRPr sz="10200"/>
            </a:lvl1pPr>
            <a:lvl2pPr>
              <a:defRPr sz="8800"/>
            </a:lvl2pPr>
            <a:lvl3pPr>
              <a:defRPr sz="73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67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60161" y="8059344"/>
            <a:ext cx="11135767" cy="3358752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69213" indent="0">
              <a:buNone/>
              <a:defRPr sz="7300" b="1"/>
            </a:lvl2pPr>
            <a:lvl3pPr marL="3338429" indent="0">
              <a:buNone/>
              <a:defRPr sz="6600" b="1"/>
            </a:lvl3pPr>
            <a:lvl4pPr marL="5007642" indent="0">
              <a:buNone/>
              <a:defRPr sz="5900" b="1"/>
            </a:lvl4pPr>
            <a:lvl5pPr marL="6676855" indent="0">
              <a:buNone/>
              <a:defRPr sz="5900" b="1"/>
            </a:lvl5pPr>
            <a:lvl6pPr marL="8346068" indent="0">
              <a:buNone/>
              <a:defRPr sz="5900" b="1"/>
            </a:lvl6pPr>
            <a:lvl7pPr marL="10015284" indent="0">
              <a:buNone/>
              <a:defRPr sz="5900" b="1"/>
            </a:lvl7pPr>
            <a:lvl8pPr marL="11684497" indent="0">
              <a:buNone/>
              <a:defRPr sz="5900" b="1"/>
            </a:lvl8pPr>
            <a:lvl9pPr marL="13353710" indent="0">
              <a:buNone/>
              <a:defRPr sz="59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60161" y="11418094"/>
            <a:ext cx="11135767" cy="20744262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2802857" y="8059344"/>
            <a:ext cx="11140142" cy="3358752"/>
          </a:xfrm>
        </p:spPr>
        <p:txBody>
          <a:bodyPr anchor="b"/>
          <a:lstStyle>
            <a:lvl1pPr marL="0" indent="0">
              <a:buNone/>
              <a:defRPr sz="8800" b="1"/>
            </a:lvl1pPr>
            <a:lvl2pPr marL="1669213" indent="0">
              <a:buNone/>
              <a:defRPr sz="7300" b="1"/>
            </a:lvl2pPr>
            <a:lvl3pPr marL="3338429" indent="0">
              <a:buNone/>
              <a:defRPr sz="6600" b="1"/>
            </a:lvl3pPr>
            <a:lvl4pPr marL="5007642" indent="0">
              <a:buNone/>
              <a:defRPr sz="5900" b="1"/>
            </a:lvl4pPr>
            <a:lvl5pPr marL="6676855" indent="0">
              <a:buNone/>
              <a:defRPr sz="5900" b="1"/>
            </a:lvl5pPr>
            <a:lvl6pPr marL="8346068" indent="0">
              <a:buNone/>
              <a:defRPr sz="5900" b="1"/>
            </a:lvl6pPr>
            <a:lvl7pPr marL="10015284" indent="0">
              <a:buNone/>
              <a:defRPr sz="5900" b="1"/>
            </a:lvl7pPr>
            <a:lvl8pPr marL="11684497" indent="0">
              <a:buNone/>
              <a:defRPr sz="5900" b="1"/>
            </a:lvl8pPr>
            <a:lvl9pPr marL="13353710" indent="0">
              <a:buNone/>
              <a:defRPr sz="59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2802857" y="11418094"/>
            <a:ext cx="11140142" cy="20744262"/>
          </a:xfrm>
        </p:spPr>
        <p:txBody>
          <a:bodyPr/>
          <a:lstStyle>
            <a:lvl1pPr>
              <a:defRPr sz="8800"/>
            </a:lvl1pPr>
            <a:lvl2pPr>
              <a:defRPr sz="7300"/>
            </a:lvl2pPr>
            <a:lvl3pPr>
              <a:defRPr sz="66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0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3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25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60163" y="1433516"/>
            <a:ext cx="8291663" cy="6100763"/>
          </a:xfrm>
        </p:spPr>
        <p:txBody>
          <a:bodyPr anchor="b"/>
          <a:lstStyle>
            <a:lvl1pPr algn="l">
              <a:defRPr sz="73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853735" y="1433517"/>
            <a:ext cx="14089262" cy="30728845"/>
          </a:xfrm>
        </p:spPr>
        <p:txBody>
          <a:bodyPr/>
          <a:lstStyle>
            <a:lvl1pPr>
              <a:defRPr sz="11600"/>
            </a:lvl1pPr>
            <a:lvl2pPr>
              <a:defRPr sz="10200"/>
            </a:lvl2pPr>
            <a:lvl3pPr>
              <a:defRPr sz="88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60163" y="7534279"/>
            <a:ext cx="8291663" cy="24628080"/>
          </a:xfrm>
        </p:spPr>
        <p:txBody>
          <a:bodyPr/>
          <a:lstStyle>
            <a:lvl1pPr marL="0" indent="0">
              <a:buNone/>
              <a:defRPr sz="5200"/>
            </a:lvl1pPr>
            <a:lvl2pPr marL="1669213" indent="0">
              <a:buNone/>
              <a:defRPr sz="4300"/>
            </a:lvl2pPr>
            <a:lvl3pPr marL="3338429" indent="0">
              <a:buNone/>
              <a:defRPr sz="3600"/>
            </a:lvl3pPr>
            <a:lvl4pPr marL="5007642" indent="0">
              <a:buNone/>
              <a:defRPr sz="3300"/>
            </a:lvl4pPr>
            <a:lvl5pPr marL="6676855" indent="0">
              <a:buNone/>
              <a:defRPr sz="3300"/>
            </a:lvl5pPr>
            <a:lvl6pPr marL="8346068" indent="0">
              <a:buNone/>
              <a:defRPr sz="3300"/>
            </a:lvl6pPr>
            <a:lvl7pPr marL="10015284" indent="0">
              <a:buNone/>
              <a:defRPr sz="3300"/>
            </a:lvl7pPr>
            <a:lvl8pPr marL="11684497" indent="0">
              <a:buNone/>
              <a:defRPr sz="3300"/>
            </a:lvl8pPr>
            <a:lvl9pPr marL="13353710" indent="0">
              <a:buNone/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7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39993" y="25203154"/>
            <a:ext cx="15121890" cy="2975375"/>
          </a:xfrm>
        </p:spPr>
        <p:txBody>
          <a:bodyPr anchor="b"/>
          <a:lstStyle>
            <a:lvl1pPr algn="l">
              <a:defRPr sz="73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939993" y="3217068"/>
            <a:ext cx="15121890" cy="21602700"/>
          </a:xfrm>
        </p:spPr>
        <p:txBody>
          <a:bodyPr/>
          <a:lstStyle>
            <a:lvl1pPr marL="0" indent="0">
              <a:buNone/>
              <a:defRPr sz="11600"/>
            </a:lvl1pPr>
            <a:lvl2pPr marL="1669213" indent="0">
              <a:buNone/>
              <a:defRPr sz="10200"/>
            </a:lvl2pPr>
            <a:lvl3pPr marL="3338429" indent="0">
              <a:buNone/>
              <a:defRPr sz="8800"/>
            </a:lvl3pPr>
            <a:lvl4pPr marL="5007642" indent="0">
              <a:buNone/>
              <a:defRPr sz="7300"/>
            </a:lvl4pPr>
            <a:lvl5pPr marL="6676855" indent="0">
              <a:buNone/>
              <a:defRPr sz="7300"/>
            </a:lvl5pPr>
            <a:lvl6pPr marL="8346068" indent="0">
              <a:buNone/>
              <a:defRPr sz="7300"/>
            </a:lvl6pPr>
            <a:lvl7pPr marL="10015284" indent="0">
              <a:buNone/>
              <a:defRPr sz="7300"/>
            </a:lvl7pPr>
            <a:lvl8pPr marL="11684497" indent="0">
              <a:buNone/>
              <a:defRPr sz="7300"/>
            </a:lvl8pPr>
            <a:lvl9pPr marL="13353710" indent="0">
              <a:buNone/>
              <a:defRPr sz="73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39993" y="28178530"/>
            <a:ext cx="15121890" cy="4225525"/>
          </a:xfrm>
        </p:spPr>
        <p:txBody>
          <a:bodyPr/>
          <a:lstStyle>
            <a:lvl1pPr marL="0" indent="0">
              <a:buNone/>
              <a:defRPr sz="5200"/>
            </a:lvl1pPr>
            <a:lvl2pPr marL="1669213" indent="0">
              <a:buNone/>
              <a:defRPr sz="4300"/>
            </a:lvl2pPr>
            <a:lvl3pPr marL="3338429" indent="0">
              <a:buNone/>
              <a:defRPr sz="3600"/>
            </a:lvl3pPr>
            <a:lvl4pPr marL="5007642" indent="0">
              <a:buNone/>
              <a:defRPr sz="3300"/>
            </a:lvl4pPr>
            <a:lvl5pPr marL="6676855" indent="0">
              <a:buNone/>
              <a:defRPr sz="3300"/>
            </a:lvl5pPr>
            <a:lvl6pPr marL="8346068" indent="0">
              <a:buNone/>
              <a:defRPr sz="3300"/>
            </a:lvl6pPr>
            <a:lvl7pPr marL="10015284" indent="0">
              <a:buNone/>
              <a:defRPr sz="3300"/>
            </a:lvl7pPr>
            <a:lvl8pPr marL="11684497" indent="0">
              <a:buNone/>
              <a:defRPr sz="3300"/>
            </a:lvl8pPr>
            <a:lvl9pPr marL="13353710" indent="0">
              <a:buNone/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26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60158" y="1441850"/>
            <a:ext cx="22682835" cy="6000750"/>
          </a:xfrm>
          <a:prstGeom prst="rect">
            <a:avLst/>
          </a:prstGeom>
        </p:spPr>
        <p:txBody>
          <a:bodyPr vert="horz" lIns="333842" tIns="166921" rIns="333842" bIns="166921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60158" y="8401058"/>
            <a:ext cx="22682835" cy="23761305"/>
          </a:xfrm>
          <a:prstGeom prst="rect">
            <a:avLst/>
          </a:prstGeom>
        </p:spPr>
        <p:txBody>
          <a:bodyPr vert="horz" lIns="333842" tIns="166921" rIns="333842" bIns="166921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60159" y="33370845"/>
            <a:ext cx="5880736" cy="1916903"/>
          </a:xfrm>
          <a:prstGeom prst="rect">
            <a:avLst/>
          </a:prstGeom>
        </p:spPr>
        <p:txBody>
          <a:bodyPr vert="horz" lIns="333842" tIns="166921" rIns="333842" bIns="166921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E39B-37C8-4A56-BE0F-60F11A482021}" type="datetimeFigureOut">
              <a:rPr lang="it-IT" smtClean="0"/>
              <a:t>03/03/2017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611079" y="33370845"/>
            <a:ext cx="7980997" cy="1916903"/>
          </a:xfrm>
          <a:prstGeom prst="rect">
            <a:avLst/>
          </a:prstGeom>
        </p:spPr>
        <p:txBody>
          <a:bodyPr vert="horz" lIns="333842" tIns="166921" rIns="333842" bIns="166921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8062258" y="33370845"/>
            <a:ext cx="5880736" cy="1916903"/>
          </a:xfrm>
          <a:prstGeom prst="rect">
            <a:avLst/>
          </a:prstGeom>
        </p:spPr>
        <p:txBody>
          <a:bodyPr vert="horz" lIns="333842" tIns="166921" rIns="333842" bIns="166921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73D0-0667-4A8B-8349-2AD468D63E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6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38429" rtl="0" eaLnBrk="1" latinLnBrk="0" hangingPunct="1">
        <a:spcBef>
          <a:spcPct val="0"/>
        </a:spcBef>
        <a:buNone/>
        <a:defRPr sz="1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1911" indent="-1251911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12473" indent="-1043258" algn="l" defTabSz="3338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3035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5842248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11462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»"/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80677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849890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19104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188317" indent="-834607" algn="l" defTabSz="3338429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1pPr>
      <a:lvl2pPr marL="1669213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3338429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007642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4pPr>
      <a:lvl5pPr marL="6676855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5pPr>
      <a:lvl6pPr marL="8346068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6pPr>
      <a:lvl7pPr marL="10015284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7pPr>
      <a:lvl8pPr marL="11684497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13353710" algn="l" defTabSz="3338429" rtl="0" eaLnBrk="1" latinLnBrk="0" hangingPunct="1">
        <a:defRPr sz="6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uppo 189"/>
          <p:cNvGrpSpPr/>
          <p:nvPr/>
        </p:nvGrpSpPr>
        <p:grpSpPr>
          <a:xfrm>
            <a:off x="0" y="-47281"/>
            <a:ext cx="25279871" cy="6607639"/>
            <a:chOff x="-76721" y="9953332"/>
            <a:chExt cx="25279871" cy="6607639"/>
          </a:xfrm>
        </p:grpSpPr>
        <p:sp>
          <p:nvSpPr>
            <p:cNvPr id="191" name="Rettangolo 190"/>
            <p:cNvSpPr/>
            <p:nvPr/>
          </p:nvSpPr>
          <p:spPr>
            <a:xfrm>
              <a:off x="-76721" y="9953332"/>
              <a:ext cx="25279871" cy="6533673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98641" tIns="199320" rIns="398641" bIns="199320" rtlCol="0" anchor="ctr"/>
            <a:lstStyle/>
            <a:p>
              <a:pPr algn="ctr"/>
              <a:endParaRPr lang="it-IT"/>
            </a:p>
          </p:txBody>
        </p:sp>
        <p:grpSp>
          <p:nvGrpSpPr>
            <p:cNvPr id="192" name="Gruppo 191"/>
            <p:cNvGrpSpPr/>
            <p:nvPr/>
          </p:nvGrpSpPr>
          <p:grpSpPr>
            <a:xfrm>
              <a:off x="63652" y="10889957"/>
              <a:ext cx="24850223" cy="5671014"/>
              <a:chOff x="1218340" y="-3745117"/>
              <a:chExt cx="13249163" cy="4588827"/>
            </a:xfrm>
          </p:grpSpPr>
          <p:cxnSp>
            <p:nvCxnSpPr>
              <p:cNvPr id="194" name="Connettore 1 5"/>
              <p:cNvCxnSpPr/>
              <p:nvPr userDrawn="1"/>
            </p:nvCxnSpPr>
            <p:spPr>
              <a:xfrm>
                <a:off x="12183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ttore 1 6"/>
              <p:cNvCxnSpPr/>
              <p:nvPr userDrawn="1"/>
            </p:nvCxnSpPr>
            <p:spPr>
              <a:xfrm>
                <a:off x="13672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ttore 1 7"/>
              <p:cNvCxnSpPr/>
              <p:nvPr userDrawn="1"/>
            </p:nvCxnSpPr>
            <p:spPr>
              <a:xfrm>
                <a:off x="15160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ttore 1 8"/>
              <p:cNvCxnSpPr/>
              <p:nvPr userDrawn="1"/>
            </p:nvCxnSpPr>
            <p:spPr>
              <a:xfrm>
                <a:off x="16649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ttore 1 9"/>
              <p:cNvCxnSpPr/>
              <p:nvPr userDrawn="1"/>
            </p:nvCxnSpPr>
            <p:spPr>
              <a:xfrm>
                <a:off x="18138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ttore 1 10"/>
              <p:cNvCxnSpPr/>
              <p:nvPr userDrawn="1"/>
            </p:nvCxnSpPr>
            <p:spPr>
              <a:xfrm>
                <a:off x="19626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ttore 1 11"/>
              <p:cNvCxnSpPr/>
              <p:nvPr userDrawn="1"/>
            </p:nvCxnSpPr>
            <p:spPr>
              <a:xfrm>
                <a:off x="21115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ttore 1 12"/>
              <p:cNvCxnSpPr/>
              <p:nvPr userDrawn="1"/>
            </p:nvCxnSpPr>
            <p:spPr>
              <a:xfrm>
                <a:off x="22604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ttore 1 13"/>
              <p:cNvCxnSpPr/>
              <p:nvPr userDrawn="1"/>
            </p:nvCxnSpPr>
            <p:spPr>
              <a:xfrm>
                <a:off x="24092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ttore 1 14"/>
              <p:cNvCxnSpPr/>
              <p:nvPr userDrawn="1"/>
            </p:nvCxnSpPr>
            <p:spPr>
              <a:xfrm>
                <a:off x="25581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ttore 1 15"/>
              <p:cNvCxnSpPr/>
              <p:nvPr userDrawn="1"/>
            </p:nvCxnSpPr>
            <p:spPr>
              <a:xfrm>
                <a:off x="27070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ttore 1 16"/>
              <p:cNvCxnSpPr/>
              <p:nvPr userDrawn="1"/>
            </p:nvCxnSpPr>
            <p:spPr>
              <a:xfrm>
                <a:off x="28558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ttore 1 17"/>
              <p:cNvCxnSpPr/>
              <p:nvPr userDrawn="1"/>
            </p:nvCxnSpPr>
            <p:spPr>
              <a:xfrm>
                <a:off x="30047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ttore 1 18"/>
              <p:cNvCxnSpPr/>
              <p:nvPr userDrawn="1"/>
            </p:nvCxnSpPr>
            <p:spPr>
              <a:xfrm>
                <a:off x="31536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ttore 1 19"/>
              <p:cNvCxnSpPr/>
              <p:nvPr userDrawn="1"/>
            </p:nvCxnSpPr>
            <p:spPr>
              <a:xfrm>
                <a:off x="33024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ttore 1 20"/>
              <p:cNvCxnSpPr/>
              <p:nvPr userDrawn="1"/>
            </p:nvCxnSpPr>
            <p:spPr>
              <a:xfrm>
                <a:off x="34513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ttore 1 21"/>
              <p:cNvCxnSpPr/>
              <p:nvPr userDrawn="1"/>
            </p:nvCxnSpPr>
            <p:spPr>
              <a:xfrm>
                <a:off x="36002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ttore 1 22"/>
              <p:cNvCxnSpPr/>
              <p:nvPr userDrawn="1"/>
            </p:nvCxnSpPr>
            <p:spPr>
              <a:xfrm>
                <a:off x="37490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ttore 1 23"/>
              <p:cNvCxnSpPr/>
              <p:nvPr userDrawn="1"/>
            </p:nvCxnSpPr>
            <p:spPr>
              <a:xfrm>
                <a:off x="38979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ttore 1 24"/>
              <p:cNvCxnSpPr/>
              <p:nvPr userDrawn="1"/>
            </p:nvCxnSpPr>
            <p:spPr>
              <a:xfrm>
                <a:off x="404681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ttore 1 25"/>
              <p:cNvCxnSpPr/>
              <p:nvPr userDrawn="1"/>
            </p:nvCxnSpPr>
            <p:spPr>
              <a:xfrm>
                <a:off x="419568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ttore 1 26"/>
              <p:cNvCxnSpPr/>
              <p:nvPr userDrawn="1"/>
            </p:nvCxnSpPr>
            <p:spPr>
              <a:xfrm>
                <a:off x="434454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ttore 1 27"/>
              <p:cNvCxnSpPr/>
              <p:nvPr userDrawn="1"/>
            </p:nvCxnSpPr>
            <p:spPr>
              <a:xfrm>
                <a:off x="449341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ttore 1 28"/>
              <p:cNvCxnSpPr/>
              <p:nvPr userDrawn="1"/>
            </p:nvCxnSpPr>
            <p:spPr>
              <a:xfrm>
                <a:off x="464228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ttore 1 29"/>
              <p:cNvCxnSpPr/>
              <p:nvPr userDrawn="1"/>
            </p:nvCxnSpPr>
            <p:spPr>
              <a:xfrm>
                <a:off x="479114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ttore 1 30"/>
              <p:cNvCxnSpPr/>
              <p:nvPr userDrawn="1"/>
            </p:nvCxnSpPr>
            <p:spPr>
              <a:xfrm>
                <a:off x="494001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ttore 1 31"/>
              <p:cNvCxnSpPr/>
              <p:nvPr userDrawn="1"/>
            </p:nvCxnSpPr>
            <p:spPr>
              <a:xfrm>
                <a:off x="508888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ttore 1 32"/>
              <p:cNvCxnSpPr/>
              <p:nvPr userDrawn="1"/>
            </p:nvCxnSpPr>
            <p:spPr>
              <a:xfrm>
                <a:off x="523774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ttore 1 33"/>
              <p:cNvCxnSpPr/>
              <p:nvPr userDrawn="1"/>
            </p:nvCxnSpPr>
            <p:spPr>
              <a:xfrm>
                <a:off x="538661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ttore 1 34"/>
              <p:cNvCxnSpPr/>
              <p:nvPr userDrawn="1"/>
            </p:nvCxnSpPr>
            <p:spPr>
              <a:xfrm>
                <a:off x="553548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ttore 1 35"/>
              <p:cNvCxnSpPr/>
              <p:nvPr userDrawn="1"/>
            </p:nvCxnSpPr>
            <p:spPr>
              <a:xfrm>
                <a:off x="568435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ttore 1 36"/>
              <p:cNvCxnSpPr/>
              <p:nvPr userDrawn="1"/>
            </p:nvCxnSpPr>
            <p:spPr>
              <a:xfrm>
                <a:off x="583321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ttore 1 37"/>
              <p:cNvCxnSpPr/>
              <p:nvPr userDrawn="1"/>
            </p:nvCxnSpPr>
            <p:spPr>
              <a:xfrm>
                <a:off x="598208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ttore 1 38"/>
              <p:cNvCxnSpPr/>
              <p:nvPr userDrawn="1"/>
            </p:nvCxnSpPr>
            <p:spPr>
              <a:xfrm>
                <a:off x="613095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ttore 1 39"/>
              <p:cNvCxnSpPr/>
              <p:nvPr userDrawn="1"/>
            </p:nvCxnSpPr>
            <p:spPr>
              <a:xfrm>
                <a:off x="627981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ttore 1 40"/>
              <p:cNvCxnSpPr/>
              <p:nvPr userDrawn="1"/>
            </p:nvCxnSpPr>
            <p:spPr>
              <a:xfrm>
                <a:off x="642868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ttore 1 41"/>
              <p:cNvCxnSpPr/>
              <p:nvPr userDrawn="1"/>
            </p:nvCxnSpPr>
            <p:spPr>
              <a:xfrm>
                <a:off x="657755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ttore 1 42"/>
              <p:cNvCxnSpPr/>
              <p:nvPr userDrawn="1"/>
            </p:nvCxnSpPr>
            <p:spPr>
              <a:xfrm>
                <a:off x="672641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ttore 1 43"/>
              <p:cNvCxnSpPr/>
              <p:nvPr userDrawn="1"/>
            </p:nvCxnSpPr>
            <p:spPr>
              <a:xfrm>
                <a:off x="687528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ttore 1 44"/>
              <p:cNvCxnSpPr/>
              <p:nvPr userDrawn="1"/>
            </p:nvCxnSpPr>
            <p:spPr>
              <a:xfrm>
                <a:off x="702415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ttore 1 45"/>
              <p:cNvCxnSpPr/>
              <p:nvPr userDrawn="1"/>
            </p:nvCxnSpPr>
            <p:spPr>
              <a:xfrm>
                <a:off x="717302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ttore 1 46"/>
              <p:cNvCxnSpPr/>
              <p:nvPr userDrawn="1"/>
            </p:nvCxnSpPr>
            <p:spPr>
              <a:xfrm>
                <a:off x="732188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ttore 1 47"/>
              <p:cNvCxnSpPr/>
              <p:nvPr userDrawn="1"/>
            </p:nvCxnSpPr>
            <p:spPr>
              <a:xfrm>
                <a:off x="747075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ttore 1 48"/>
              <p:cNvCxnSpPr/>
              <p:nvPr userDrawn="1"/>
            </p:nvCxnSpPr>
            <p:spPr>
              <a:xfrm>
                <a:off x="761962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nettore 1 49"/>
              <p:cNvCxnSpPr/>
              <p:nvPr userDrawn="1"/>
            </p:nvCxnSpPr>
            <p:spPr>
              <a:xfrm>
                <a:off x="776848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ttore 1 50"/>
              <p:cNvCxnSpPr/>
              <p:nvPr userDrawn="1"/>
            </p:nvCxnSpPr>
            <p:spPr>
              <a:xfrm>
                <a:off x="791735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nettore 1 51"/>
              <p:cNvCxnSpPr/>
              <p:nvPr userDrawn="1"/>
            </p:nvCxnSpPr>
            <p:spPr>
              <a:xfrm>
                <a:off x="806622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nettore 1 52"/>
              <p:cNvCxnSpPr/>
              <p:nvPr userDrawn="1"/>
            </p:nvCxnSpPr>
            <p:spPr>
              <a:xfrm>
                <a:off x="821508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ttore 1 53"/>
              <p:cNvCxnSpPr/>
              <p:nvPr userDrawn="1"/>
            </p:nvCxnSpPr>
            <p:spPr>
              <a:xfrm>
                <a:off x="836395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ttore 1 54"/>
              <p:cNvCxnSpPr/>
              <p:nvPr userDrawn="1"/>
            </p:nvCxnSpPr>
            <p:spPr>
              <a:xfrm>
                <a:off x="851282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ttore 1 55"/>
              <p:cNvCxnSpPr/>
              <p:nvPr userDrawn="1"/>
            </p:nvCxnSpPr>
            <p:spPr>
              <a:xfrm>
                <a:off x="866169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ttore 1 56"/>
              <p:cNvCxnSpPr/>
              <p:nvPr userDrawn="1"/>
            </p:nvCxnSpPr>
            <p:spPr>
              <a:xfrm>
                <a:off x="881055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ttore 1 57"/>
              <p:cNvCxnSpPr/>
              <p:nvPr userDrawn="1"/>
            </p:nvCxnSpPr>
            <p:spPr>
              <a:xfrm>
                <a:off x="895942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ttore 1 58"/>
              <p:cNvCxnSpPr/>
              <p:nvPr userDrawn="1"/>
            </p:nvCxnSpPr>
            <p:spPr>
              <a:xfrm>
                <a:off x="910829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ttore 1 59"/>
              <p:cNvCxnSpPr/>
              <p:nvPr userDrawn="1"/>
            </p:nvCxnSpPr>
            <p:spPr>
              <a:xfrm>
                <a:off x="925715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ttore 1 60"/>
              <p:cNvCxnSpPr/>
              <p:nvPr userDrawn="1"/>
            </p:nvCxnSpPr>
            <p:spPr>
              <a:xfrm>
                <a:off x="940602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ttore 1 61"/>
              <p:cNvCxnSpPr/>
              <p:nvPr userDrawn="1"/>
            </p:nvCxnSpPr>
            <p:spPr>
              <a:xfrm>
                <a:off x="955489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ttore 1 62"/>
              <p:cNvCxnSpPr/>
              <p:nvPr userDrawn="1"/>
            </p:nvCxnSpPr>
            <p:spPr>
              <a:xfrm>
                <a:off x="970375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ttore 1 63"/>
              <p:cNvCxnSpPr/>
              <p:nvPr userDrawn="1"/>
            </p:nvCxnSpPr>
            <p:spPr>
              <a:xfrm>
                <a:off x="985262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ttore 1 64"/>
              <p:cNvCxnSpPr/>
              <p:nvPr userDrawn="1"/>
            </p:nvCxnSpPr>
            <p:spPr>
              <a:xfrm>
                <a:off x="1000149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ttore 1 65"/>
              <p:cNvCxnSpPr/>
              <p:nvPr userDrawn="1"/>
            </p:nvCxnSpPr>
            <p:spPr>
              <a:xfrm>
                <a:off x="1015036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ttore 1 66"/>
              <p:cNvCxnSpPr/>
              <p:nvPr userDrawn="1"/>
            </p:nvCxnSpPr>
            <p:spPr>
              <a:xfrm>
                <a:off x="1029922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ttore 1 67"/>
              <p:cNvCxnSpPr/>
              <p:nvPr userDrawn="1"/>
            </p:nvCxnSpPr>
            <p:spPr>
              <a:xfrm>
                <a:off x="1044809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ttore 1 68"/>
              <p:cNvCxnSpPr/>
              <p:nvPr userDrawn="1"/>
            </p:nvCxnSpPr>
            <p:spPr>
              <a:xfrm>
                <a:off x="1059696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ttore 1 69"/>
              <p:cNvCxnSpPr/>
              <p:nvPr userDrawn="1"/>
            </p:nvCxnSpPr>
            <p:spPr>
              <a:xfrm>
                <a:off x="1074582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ttore 1 70"/>
              <p:cNvCxnSpPr/>
              <p:nvPr userDrawn="1"/>
            </p:nvCxnSpPr>
            <p:spPr>
              <a:xfrm>
                <a:off x="1089469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ttore 1 71"/>
              <p:cNvCxnSpPr/>
              <p:nvPr userDrawn="1"/>
            </p:nvCxnSpPr>
            <p:spPr>
              <a:xfrm>
                <a:off x="110435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ttore 1 72"/>
              <p:cNvCxnSpPr/>
              <p:nvPr userDrawn="1"/>
            </p:nvCxnSpPr>
            <p:spPr>
              <a:xfrm>
                <a:off x="1119242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ttore 1 73"/>
              <p:cNvCxnSpPr/>
              <p:nvPr userDrawn="1"/>
            </p:nvCxnSpPr>
            <p:spPr>
              <a:xfrm>
                <a:off x="1134129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ttore 1 74"/>
              <p:cNvCxnSpPr/>
              <p:nvPr userDrawn="1"/>
            </p:nvCxnSpPr>
            <p:spPr>
              <a:xfrm>
                <a:off x="1149016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ttore 1 75"/>
              <p:cNvCxnSpPr/>
              <p:nvPr userDrawn="1"/>
            </p:nvCxnSpPr>
            <p:spPr>
              <a:xfrm>
                <a:off x="1163903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ttore 1 76"/>
              <p:cNvCxnSpPr/>
              <p:nvPr userDrawn="1"/>
            </p:nvCxnSpPr>
            <p:spPr>
              <a:xfrm>
                <a:off x="1178789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ttore 1 77"/>
              <p:cNvCxnSpPr/>
              <p:nvPr userDrawn="1"/>
            </p:nvCxnSpPr>
            <p:spPr>
              <a:xfrm>
                <a:off x="1193676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ttore 1 78"/>
              <p:cNvCxnSpPr/>
              <p:nvPr userDrawn="1"/>
            </p:nvCxnSpPr>
            <p:spPr>
              <a:xfrm>
                <a:off x="1208563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ttore 1 79"/>
              <p:cNvCxnSpPr/>
              <p:nvPr userDrawn="1"/>
            </p:nvCxnSpPr>
            <p:spPr>
              <a:xfrm>
                <a:off x="1223449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ttore 1 80"/>
              <p:cNvCxnSpPr/>
              <p:nvPr userDrawn="1"/>
            </p:nvCxnSpPr>
            <p:spPr>
              <a:xfrm>
                <a:off x="1238336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ttore 1 81"/>
              <p:cNvCxnSpPr/>
              <p:nvPr userDrawn="1"/>
            </p:nvCxnSpPr>
            <p:spPr>
              <a:xfrm>
                <a:off x="1253223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ttore 1 82"/>
              <p:cNvCxnSpPr/>
              <p:nvPr userDrawn="1"/>
            </p:nvCxnSpPr>
            <p:spPr>
              <a:xfrm>
                <a:off x="1268109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ttore 1 83"/>
              <p:cNvCxnSpPr/>
              <p:nvPr userDrawn="1"/>
            </p:nvCxnSpPr>
            <p:spPr>
              <a:xfrm>
                <a:off x="1282996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nettore 1 84"/>
              <p:cNvCxnSpPr/>
              <p:nvPr userDrawn="1"/>
            </p:nvCxnSpPr>
            <p:spPr>
              <a:xfrm>
                <a:off x="1297883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ttore 1 85"/>
              <p:cNvCxnSpPr/>
              <p:nvPr userDrawn="1"/>
            </p:nvCxnSpPr>
            <p:spPr>
              <a:xfrm>
                <a:off x="1312770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nettore 1 86"/>
              <p:cNvCxnSpPr/>
              <p:nvPr userDrawn="1"/>
            </p:nvCxnSpPr>
            <p:spPr>
              <a:xfrm>
                <a:off x="1327656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nettore 1 87"/>
              <p:cNvCxnSpPr/>
              <p:nvPr userDrawn="1"/>
            </p:nvCxnSpPr>
            <p:spPr>
              <a:xfrm>
                <a:off x="1342543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nettore 1 88"/>
              <p:cNvCxnSpPr/>
              <p:nvPr userDrawn="1"/>
            </p:nvCxnSpPr>
            <p:spPr>
              <a:xfrm>
                <a:off x="1357430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ttore 1 89"/>
              <p:cNvCxnSpPr/>
              <p:nvPr userDrawn="1"/>
            </p:nvCxnSpPr>
            <p:spPr>
              <a:xfrm>
                <a:off x="1372316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ttore 1 90"/>
              <p:cNvCxnSpPr/>
              <p:nvPr userDrawn="1"/>
            </p:nvCxnSpPr>
            <p:spPr>
              <a:xfrm>
                <a:off x="1387203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ttore 1 91"/>
              <p:cNvCxnSpPr/>
              <p:nvPr userDrawn="1"/>
            </p:nvCxnSpPr>
            <p:spPr>
              <a:xfrm>
                <a:off x="1402090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ttore 1 92"/>
              <p:cNvCxnSpPr/>
              <p:nvPr userDrawn="1"/>
            </p:nvCxnSpPr>
            <p:spPr>
              <a:xfrm>
                <a:off x="1416976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ttore 1 93"/>
              <p:cNvCxnSpPr/>
              <p:nvPr userDrawn="1"/>
            </p:nvCxnSpPr>
            <p:spPr>
              <a:xfrm>
                <a:off x="1431863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nettore 1 94"/>
              <p:cNvCxnSpPr/>
              <p:nvPr userDrawn="1"/>
            </p:nvCxnSpPr>
            <p:spPr>
              <a:xfrm>
                <a:off x="1446750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1 36"/>
              <p:cNvCxnSpPr/>
              <p:nvPr/>
            </p:nvCxnSpPr>
            <p:spPr>
              <a:xfrm>
                <a:off x="5983476" y="-3745117"/>
                <a:ext cx="0" cy="33796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3" name="Immagine 1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66" y="10790719"/>
              <a:ext cx="5913515" cy="4349094"/>
            </a:xfrm>
            <a:prstGeom prst="rect">
              <a:avLst/>
            </a:prstGeom>
          </p:spPr>
        </p:pic>
      </p:grpSp>
      <p:sp>
        <p:nvSpPr>
          <p:cNvPr id="2" name="CasellaDiTesto 1"/>
          <p:cNvSpPr txBox="1"/>
          <p:nvPr/>
        </p:nvSpPr>
        <p:spPr>
          <a:xfrm>
            <a:off x="10504635" y="648322"/>
            <a:ext cx="144092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ERC WEEK</a:t>
            </a:r>
          </a:p>
          <a:p>
            <a:r>
              <a:rPr lang="it-IT" sz="9600" dirty="0" err="1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ERC’s</a:t>
            </a:r>
            <a:r>
              <a:rPr lang="it-IT" sz="96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 10th </a:t>
            </a:r>
            <a:r>
              <a:rPr lang="it-IT" sz="9600" dirty="0" err="1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anniversary</a:t>
            </a:r>
            <a:r>
              <a:rPr lang="it-IT" sz="96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 </a:t>
            </a:r>
            <a:endParaRPr lang="it-IT" sz="9600" dirty="0">
              <a:solidFill>
                <a:schemeClr val="bg1"/>
              </a:solidFill>
              <a:latin typeface="Brandon Grotesque Bold" panose="020B0803020203060202" pitchFamily="34" charset="0"/>
            </a:endParaRPr>
          </a:p>
        </p:txBody>
      </p:sp>
      <p:sp>
        <p:nvSpPr>
          <p:cNvPr id="97" name="CasellaDiTesto 96"/>
          <p:cNvSpPr txBox="1"/>
          <p:nvPr/>
        </p:nvSpPr>
        <p:spPr>
          <a:xfrm>
            <a:off x="10513343" y="3877101"/>
            <a:ext cx="129294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 err="1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Search</a:t>
            </a:r>
            <a:r>
              <a:rPr lang="it-IT" sz="70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 Computing (</a:t>
            </a:r>
            <a:r>
              <a:rPr lang="it-IT" sz="7000" dirty="0" err="1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SeCo</a:t>
            </a:r>
            <a:r>
              <a:rPr lang="it-IT" sz="7000" dirty="0" smtClean="0">
                <a:solidFill>
                  <a:schemeClr val="bg1"/>
                </a:solidFill>
                <a:latin typeface="Brandon Grotesque Bold" panose="020B0803020203060202" pitchFamily="34" charset="0"/>
              </a:rPr>
              <a:t>)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1634566" y="7134087"/>
            <a:ext cx="10030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Stefano Ceri</a:t>
            </a:r>
            <a:endParaRPr lang="it-IT" sz="4400" dirty="0">
              <a:solidFill>
                <a:schemeClr val="bg1">
                  <a:lumMod val="75000"/>
                </a:schemeClr>
              </a:solidFill>
              <a:latin typeface="Brandon Grotesque Bold" panose="020B0803020203060202" pitchFamily="34" charset="0"/>
            </a:endParaRPr>
          </a:p>
        </p:txBody>
      </p:sp>
      <p:sp>
        <p:nvSpPr>
          <p:cNvPr id="381" name="CasellaDiTesto 380"/>
          <p:cNvSpPr txBox="1"/>
          <p:nvPr/>
        </p:nvSpPr>
        <p:spPr>
          <a:xfrm>
            <a:off x="7044052" y="7134087"/>
            <a:ext cx="16502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DEIB (</a:t>
            </a:r>
            <a:r>
              <a:rPr lang="it-IT" sz="4400" dirty="0" err="1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Dept</a:t>
            </a:r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. Of </a:t>
            </a:r>
            <a:r>
              <a:rPr lang="it-IT" sz="4400" dirty="0" err="1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Electronics</a:t>
            </a:r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, Information and </a:t>
            </a:r>
            <a:r>
              <a:rPr lang="it-IT" sz="4400" dirty="0" err="1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Bio-engineering</a:t>
            </a:r>
            <a:r>
              <a:rPr lang="it-IT" sz="4400" dirty="0" smtClean="0">
                <a:solidFill>
                  <a:schemeClr val="bg1">
                    <a:lumMod val="75000"/>
                  </a:schemeClr>
                </a:solidFill>
                <a:latin typeface="Brandon Grotesque Bold" panose="020B0803020203060202" pitchFamily="34" charset="0"/>
              </a:rPr>
              <a:t>)</a:t>
            </a:r>
            <a:endParaRPr lang="it-IT" sz="4400" dirty="0">
              <a:solidFill>
                <a:schemeClr val="bg1">
                  <a:lumMod val="75000"/>
                </a:schemeClr>
              </a:solidFill>
              <a:latin typeface="Brandon Grotesque Bold" panose="020B0803020203060202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25203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25203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82138"/>
              </p:ext>
            </p:extLst>
          </p:nvPr>
        </p:nvGraphicFramePr>
        <p:xfrm>
          <a:off x="140373" y="13316993"/>
          <a:ext cx="11168641" cy="632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5" imgW="8281797" imgH="4672965" progId="Visio.Drawing.11">
                  <p:embed/>
                </p:oleObj>
              </mc:Choice>
              <mc:Fallback>
                <p:oleObj r:id="rId5" imgW="8281797" imgH="46729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3" y="13316993"/>
                        <a:ext cx="11168641" cy="6323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21" descr="Ale220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19" y="20954578"/>
            <a:ext cx="1293357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zoomed2map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03" y="20258512"/>
            <a:ext cx="3320866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Content Placeholder 2"/>
          <p:cNvSpPr txBox="1">
            <a:spLocks/>
          </p:cNvSpPr>
          <p:nvPr/>
        </p:nvSpPr>
        <p:spPr>
          <a:xfrm>
            <a:off x="648247" y="8281170"/>
            <a:ext cx="23231064" cy="4116586"/>
          </a:xfrm>
          <a:prstGeom prst="rect">
            <a:avLst/>
          </a:prstGeom>
        </p:spPr>
        <p:txBody>
          <a:bodyPr/>
          <a:lstStyle>
            <a:lvl1pPr marL="1251911" indent="-1251911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2473" indent="-1043258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3035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42248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1462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8067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49890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19104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8831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FOCUS: build theories, methods and tools to support </a:t>
            </a:r>
            <a:r>
              <a:rPr lang="en-US" sz="4400" u="sng" dirty="0" smtClean="0">
                <a:latin typeface="Cambria" panose="02040503050406030204" pitchFamily="18" charset="0"/>
              </a:rPr>
              <a:t>search-oriented multi-dimensional queries</a:t>
            </a:r>
          </a:p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-  Given a </a:t>
            </a:r>
            <a:r>
              <a:rPr lang="en-US" sz="4400" b="1" dirty="0" smtClean="0">
                <a:latin typeface="Cambria" panose="02040503050406030204" pitchFamily="18" charset="0"/>
              </a:rPr>
              <a:t>multi-domain</a:t>
            </a:r>
            <a:r>
              <a:rPr lang="en-US" sz="4400" dirty="0" smtClean="0">
                <a:latin typeface="Cambria" panose="02040503050406030204" pitchFamily="18" charset="0"/>
              </a:rPr>
              <a:t> query over a set of </a:t>
            </a:r>
            <a:r>
              <a:rPr lang="en-US" sz="4400" b="1" dirty="0" smtClean="0">
                <a:latin typeface="Cambria" panose="02040503050406030204" pitchFamily="18" charset="0"/>
              </a:rPr>
              <a:t>search services</a:t>
            </a:r>
            <a:r>
              <a:rPr lang="en-US" sz="4400" dirty="0" smtClean="0"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-  Build global solutions by integrating data produced by each service</a:t>
            </a:r>
          </a:p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-  Rank global solutions according to a global rank function and output results in rank order</a:t>
            </a:r>
          </a:p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-  Support user-friendly query definition and result browsing</a:t>
            </a:r>
          </a:p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-  </a:t>
            </a:r>
            <a:r>
              <a:rPr lang="en-US" sz="4400" dirty="0" smtClean="0">
                <a:latin typeface="Cambria" panose="02040503050406030204" pitchFamily="18" charset="0"/>
              </a:rPr>
              <a:t>Support exploratory search </a:t>
            </a:r>
            <a:r>
              <a:rPr lang="en-US" sz="4400" dirty="0" smtClean="0">
                <a:latin typeface="Cambria" panose="02040503050406030204" pitchFamily="18" charset="0"/>
              </a:rPr>
              <a:t>by adding </a:t>
            </a:r>
            <a:r>
              <a:rPr lang="en-US" sz="4400" dirty="0" smtClean="0">
                <a:latin typeface="Cambria" panose="02040503050406030204" pitchFamily="18" charset="0"/>
              </a:rPr>
              <a:t>search </a:t>
            </a:r>
            <a:r>
              <a:rPr lang="en-US" sz="4400" dirty="0" smtClean="0">
                <a:latin typeface="Cambria" panose="02040503050406030204" pitchFamily="18" charset="0"/>
              </a:rPr>
              <a:t>domains </a:t>
            </a:r>
            <a:r>
              <a:rPr lang="en-US" sz="4400" dirty="0" smtClean="0">
                <a:latin typeface="Cambria" panose="02040503050406030204" pitchFamily="18" charset="0"/>
              </a:rPr>
              <a:t>during the</a:t>
            </a:r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dirty="0" smtClean="0">
                <a:latin typeface="Cambria" panose="02040503050406030204" pitchFamily="18" charset="0"/>
              </a:rPr>
              <a:t>search </a:t>
            </a:r>
            <a:r>
              <a:rPr lang="en-US" sz="4400" dirty="0" smtClean="0">
                <a:latin typeface="Cambria" panose="02040503050406030204" pitchFamily="18" charset="0"/>
              </a:rPr>
              <a:t>process</a:t>
            </a:r>
            <a:endParaRPr lang="en-US" sz="4400" dirty="0" smtClean="0">
              <a:latin typeface="Cambria" panose="020405030504060302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44165" y="13249722"/>
            <a:ext cx="10727971" cy="6199484"/>
            <a:chOff x="142844" y="1486128"/>
            <a:chExt cx="9001156" cy="4728954"/>
          </a:xfrm>
        </p:grpSpPr>
        <p:grpSp>
          <p:nvGrpSpPr>
            <p:cNvPr id="296" name="Group 182"/>
            <p:cNvGrpSpPr/>
            <p:nvPr/>
          </p:nvGrpSpPr>
          <p:grpSpPr>
            <a:xfrm>
              <a:off x="142844" y="1486128"/>
              <a:ext cx="9001156" cy="4728954"/>
              <a:chOff x="142844" y="1486128"/>
              <a:chExt cx="9001156" cy="4728954"/>
            </a:xfrm>
          </p:grpSpPr>
          <p:sp>
            <p:nvSpPr>
              <p:cNvPr id="297" name="Rounded Rectangle 296"/>
              <p:cNvSpPr/>
              <p:nvPr/>
            </p:nvSpPr>
            <p:spPr bwMode="auto">
              <a:xfrm>
                <a:off x="3571868" y="2557698"/>
                <a:ext cx="1357322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Concert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98" name="Straight Arrow Connector 33"/>
              <p:cNvCxnSpPr>
                <a:stCxn id="297" idx="1"/>
                <a:endCxn id="299" idx="3"/>
              </p:cNvCxnSpPr>
              <p:nvPr/>
            </p:nvCxnSpPr>
            <p:spPr bwMode="auto">
              <a:xfrm rot="10800000" flipV="1">
                <a:off x="2143108" y="2779035"/>
                <a:ext cx="1428760" cy="357190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9" name="Rounded Rectangle 298"/>
              <p:cNvSpPr/>
              <p:nvPr/>
            </p:nvSpPr>
            <p:spPr bwMode="auto">
              <a:xfrm>
                <a:off x="785786" y="2914888"/>
                <a:ext cx="1357322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Artist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 bwMode="auto">
              <a:xfrm>
                <a:off x="1214414" y="1771880"/>
                <a:ext cx="1928826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Exhibition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01" name="Straight Arrow Connector 33"/>
              <p:cNvCxnSpPr>
                <a:stCxn id="300" idx="2"/>
                <a:endCxn id="297" idx="0"/>
              </p:cNvCxnSpPr>
              <p:nvPr/>
            </p:nvCxnSpPr>
            <p:spPr bwMode="auto">
              <a:xfrm rot="16200000" flipH="1">
                <a:off x="3043106" y="1350275"/>
                <a:ext cx="343144" cy="2071702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2" name="Rounded Rectangle 301"/>
              <p:cNvSpPr/>
              <p:nvPr/>
            </p:nvSpPr>
            <p:spPr bwMode="auto">
              <a:xfrm>
                <a:off x="6000760" y="1557566"/>
                <a:ext cx="1785950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Restaurant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 bwMode="auto">
              <a:xfrm>
                <a:off x="5429256" y="3486392"/>
                <a:ext cx="114300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Hotel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04" name="Straight Arrow Connector 33"/>
              <p:cNvCxnSpPr>
                <a:stCxn id="302" idx="2"/>
                <a:endCxn id="297" idx="0"/>
              </p:cNvCxnSpPr>
              <p:nvPr/>
            </p:nvCxnSpPr>
            <p:spPr bwMode="auto">
              <a:xfrm rot="5400000">
                <a:off x="5293403" y="957366"/>
                <a:ext cx="557458" cy="2643206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Straight Arrow Connector 33"/>
              <p:cNvCxnSpPr>
                <a:stCxn id="303" idx="0"/>
                <a:endCxn id="302" idx="2"/>
              </p:cNvCxnSpPr>
              <p:nvPr/>
            </p:nvCxnSpPr>
            <p:spPr bwMode="auto">
              <a:xfrm rot="5400000" flipH="1" flipV="1">
                <a:off x="5704171" y="2296829"/>
                <a:ext cx="1486152" cy="892975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6" name="Rounded Rectangle 305"/>
              <p:cNvSpPr/>
              <p:nvPr/>
            </p:nvSpPr>
            <p:spPr bwMode="auto">
              <a:xfrm>
                <a:off x="1214414" y="4057896"/>
                <a:ext cx="1928826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Movie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7" name="Rounded Rectangle 306"/>
              <p:cNvSpPr/>
              <p:nvPr/>
            </p:nvSpPr>
            <p:spPr bwMode="auto">
              <a:xfrm>
                <a:off x="6929454" y="4700838"/>
                <a:ext cx="1928826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Metro Station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08" name="Rounded Rectangle 307"/>
              <p:cNvSpPr/>
              <p:nvPr/>
            </p:nvSpPr>
            <p:spPr bwMode="auto">
              <a:xfrm>
                <a:off x="2357422" y="5058028"/>
                <a:ext cx="1928826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Theatre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09" name="Straight Arrow Connector 33"/>
              <p:cNvCxnSpPr>
                <a:stCxn id="307" idx="0"/>
                <a:endCxn id="303" idx="2"/>
              </p:cNvCxnSpPr>
              <p:nvPr/>
            </p:nvCxnSpPr>
            <p:spPr bwMode="auto">
              <a:xfrm rot="16200000" flipV="1">
                <a:off x="6561428" y="3368398"/>
                <a:ext cx="771772" cy="1893107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Straight Arrow Connector 33"/>
              <p:cNvCxnSpPr>
                <a:stCxn id="308" idx="0"/>
                <a:endCxn id="303" idx="2"/>
              </p:cNvCxnSpPr>
              <p:nvPr/>
            </p:nvCxnSpPr>
            <p:spPr bwMode="auto">
              <a:xfrm rot="5400000" flipH="1" flipV="1">
                <a:off x="4096816" y="3154085"/>
                <a:ext cx="1128962" cy="2678925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Straight Arrow Connector 33"/>
              <p:cNvCxnSpPr>
                <a:stCxn id="308" idx="0"/>
                <a:endCxn id="306" idx="2"/>
              </p:cNvCxnSpPr>
              <p:nvPr/>
            </p:nvCxnSpPr>
            <p:spPr bwMode="auto">
              <a:xfrm rot="16200000" flipV="1">
                <a:off x="2471602" y="4207795"/>
                <a:ext cx="557458" cy="1143008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Straight Arrow Connector 33"/>
              <p:cNvCxnSpPr>
                <a:stCxn id="306" idx="0"/>
                <a:endCxn id="299" idx="2"/>
              </p:cNvCxnSpPr>
              <p:nvPr/>
            </p:nvCxnSpPr>
            <p:spPr bwMode="auto">
              <a:xfrm rot="16200000" flipV="1">
                <a:off x="1471470" y="3350539"/>
                <a:ext cx="700334" cy="714380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3" name="Rounded Rectangle 312"/>
              <p:cNvSpPr/>
              <p:nvPr/>
            </p:nvSpPr>
            <p:spPr bwMode="auto">
              <a:xfrm>
                <a:off x="3428992" y="3343516"/>
                <a:ext cx="1357322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Photo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14" name="Rounded Rectangle 313"/>
              <p:cNvSpPr/>
              <p:nvPr/>
            </p:nvSpPr>
            <p:spPr bwMode="auto">
              <a:xfrm>
                <a:off x="4714876" y="5200904"/>
                <a:ext cx="1643074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Landmark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15" name="Straight Arrow Connector 33"/>
              <p:cNvCxnSpPr/>
              <p:nvPr/>
            </p:nvCxnSpPr>
            <p:spPr bwMode="auto">
              <a:xfrm rot="16200000" flipV="1">
                <a:off x="4346848" y="3362341"/>
                <a:ext cx="1414714" cy="1428760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Straight Arrow Connector 33"/>
              <p:cNvCxnSpPr>
                <a:stCxn id="307" idx="0"/>
                <a:endCxn id="302" idx="2"/>
              </p:cNvCxnSpPr>
              <p:nvPr/>
            </p:nvCxnSpPr>
            <p:spPr bwMode="auto">
              <a:xfrm rot="16200000" flipV="1">
                <a:off x="6043502" y="2850473"/>
                <a:ext cx="2700598" cy="1000132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Straight Arrow Connector 33"/>
              <p:cNvCxnSpPr>
                <a:stCxn id="313" idx="0"/>
                <a:endCxn id="297" idx="2"/>
              </p:cNvCxnSpPr>
              <p:nvPr/>
            </p:nvCxnSpPr>
            <p:spPr bwMode="auto">
              <a:xfrm rot="5400000" flipH="1" flipV="1">
                <a:off x="4007519" y="3100506"/>
                <a:ext cx="343144" cy="142876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8" name="Rounded Rectangle 317"/>
              <p:cNvSpPr/>
              <p:nvPr/>
            </p:nvSpPr>
            <p:spPr bwMode="auto">
              <a:xfrm>
                <a:off x="4214810" y="1486128"/>
                <a:ext cx="114300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News</a:t>
                </a:r>
                <a:endParaRPr lang="en-US" sz="20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319" name="Straight Arrow Connector 33"/>
              <p:cNvCxnSpPr>
                <a:stCxn id="297" idx="0"/>
                <a:endCxn id="318" idx="2"/>
              </p:cNvCxnSpPr>
              <p:nvPr/>
            </p:nvCxnSpPr>
            <p:spPr bwMode="auto">
              <a:xfrm rot="5400000" flipH="1" flipV="1">
                <a:off x="4203973" y="1975358"/>
                <a:ext cx="628896" cy="535785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Straight Arrow Connector 33"/>
              <p:cNvCxnSpPr>
                <a:stCxn id="314" idx="1"/>
                <a:endCxn id="308" idx="3"/>
              </p:cNvCxnSpPr>
              <p:nvPr/>
            </p:nvCxnSpPr>
            <p:spPr bwMode="auto">
              <a:xfrm rot="10800000">
                <a:off x="4286248" y="5279365"/>
                <a:ext cx="428628" cy="142876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Straight Arrow Connector 33"/>
              <p:cNvCxnSpPr>
                <a:stCxn id="307" idx="2"/>
                <a:endCxn id="314" idx="3"/>
              </p:cNvCxnSpPr>
              <p:nvPr/>
            </p:nvCxnSpPr>
            <p:spPr bwMode="auto">
              <a:xfrm rot="5400000">
                <a:off x="6986545" y="4514918"/>
                <a:ext cx="278729" cy="1535917"/>
              </a:xfrm>
              <a:prstGeom prst="curvedConnector2">
                <a:avLst/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Straight Arrow Connector 33"/>
              <p:cNvCxnSpPr>
                <a:stCxn id="314" idx="0"/>
                <a:endCxn id="303" idx="2"/>
              </p:cNvCxnSpPr>
              <p:nvPr/>
            </p:nvCxnSpPr>
            <p:spPr bwMode="auto">
              <a:xfrm rot="5400000" flipH="1" flipV="1">
                <a:off x="5132667" y="4332812"/>
                <a:ext cx="1271838" cy="464347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23" name="Group 135"/>
              <p:cNvGrpSpPr/>
              <p:nvPr/>
            </p:nvGrpSpPr>
            <p:grpSpPr>
              <a:xfrm>
                <a:off x="142844" y="2050610"/>
                <a:ext cx="4429156" cy="4164472"/>
                <a:chOff x="142844" y="2493284"/>
                <a:chExt cx="4429156" cy="4164472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45" name="Rounded Rectangle 344"/>
                <p:cNvSpPr/>
                <p:nvPr/>
              </p:nvSpPr>
              <p:spPr bwMode="auto">
                <a:xfrm>
                  <a:off x="3714744" y="6215082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46" name="Rounded Rectangle 345"/>
                <p:cNvSpPr/>
                <p:nvPr/>
              </p:nvSpPr>
              <p:spPr bwMode="auto">
                <a:xfrm>
                  <a:off x="142844" y="2571744"/>
                  <a:ext cx="928694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Piece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347" name="Straight Arrow Connector 33"/>
                <p:cNvCxnSpPr>
                  <a:stCxn id="308" idx="2"/>
                  <a:endCxn id="345" idx="1"/>
                </p:cNvCxnSpPr>
                <p:nvPr/>
              </p:nvCxnSpPr>
              <p:spPr bwMode="auto">
                <a:xfrm rot="16200000" flipH="1">
                  <a:off x="3271768" y="5993442"/>
                  <a:ext cx="493043" cy="392909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8" name="Straight Arrow Connector 33"/>
                <p:cNvCxnSpPr>
                  <a:stCxn id="346" idx="3"/>
                  <a:endCxn id="299" idx="0"/>
                </p:cNvCxnSpPr>
                <p:nvPr/>
              </p:nvCxnSpPr>
              <p:spPr bwMode="auto">
                <a:xfrm>
                  <a:off x="1071538" y="2793081"/>
                  <a:ext cx="392909" cy="621873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Straight Arrow Connector 33"/>
                <p:cNvCxnSpPr>
                  <a:stCxn id="346" idx="0"/>
                  <a:endCxn id="300" idx="1"/>
                </p:cNvCxnSpPr>
                <p:nvPr/>
              </p:nvCxnSpPr>
              <p:spPr bwMode="auto">
                <a:xfrm rot="5400000" flipH="1" flipV="1">
                  <a:off x="871572" y="2228903"/>
                  <a:ext cx="78461" cy="607223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Straight Arrow Connector 33"/>
                <p:cNvCxnSpPr>
                  <a:stCxn id="328" idx="3"/>
                  <a:endCxn id="345" idx="1"/>
                </p:cNvCxnSpPr>
                <p:nvPr/>
              </p:nvCxnSpPr>
              <p:spPr bwMode="auto">
                <a:xfrm>
                  <a:off x="1643042" y="6215082"/>
                  <a:ext cx="2071702" cy="221337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24" name="Group 158"/>
              <p:cNvGrpSpPr/>
              <p:nvPr/>
            </p:nvGrpSpPr>
            <p:grpSpPr>
              <a:xfrm>
                <a:off x="2214546" y="2350406"/>
                <a:ext cx="6715172" cy="2907891"/>
                <a:chOff x="2214546" y="2800102"/>
                <a:chExt cx="6715172" cy="290789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35" name="Rounded Rectangle 334"/>
                <p:cNvSpPr/>
                <p:nvPr/>
              </p:nvSpPr>
              <p:spPr bwMode="auto">
                <a:xfrm>
                  <a:off x="8001024" y="3214686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36" name="Rounded Rectangle 335"/>
                <p:cNvSpPr/>
                <p:nvPr/>
              </p:nvSpPr>
              <p:spPr bwMode="auto">
                <a:xfrm>
                  <a:off x="8072462" y="3857628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37" name="Rounded Rectangle 336"/>
                <p:cNvSpPr/>
                <p:nvPr/>
              </p:nvSpPr>
              <p:spPr bwMode="auto">
                <a:xfrm>
                  <a:off x="5214942" y="2857496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 bwMode="auto">
                <a:xfrm>
                  <a:off x="2214546" y="3786190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339" name="Straight Arrow Connector 33"/>
                <p:cNvCxnSpPr>
                  <a:stCxn id="297" idx="3"/>
                  <a:endCxn id="337" idx="2"/>
                </p:cNvCxnSpPr>
                <p:nvPr/>
              </p:nvCxnSpPr>
              <p:spPr bwMode="auto">
                <a:xfrm>
                  <a:off x="4929190" y="3286123"/>
                  <a:ext cx="714380" cy="14047"/>
                </a:xfrm>
                <a:prstGeom prst="curvedConnector4">
                  <a:avLst>
                    <a:gd name="adj1" fmla="val 20000"/>
                    <a:gd name="adj2" fmla="val 1727394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0" name="Straight Arrow Connector 33"/>
                <p:cNvCxnSpPr>
                  <a:stCxn id="330" idx="2"/>
                  <a:endCxn id="335" idx="0"/>
                </p:cNvCxnSpPr>
                <p:nvPr/>
              </p:nvCxnSpPr>
              <p:spPr bwMode="auto">
                <a:xfrm rot="5400000">
                  <a:off x="8258080" y="2971675"/>
                  <a:ext cx="414583" cy="71438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1" name="Straight Arrow Connector 33"/>
                <p:cNvCxnSpPr>
                  <a:stCxn id="303" idx="3"/>
                  <a:endCxn id="335" idx="1"/>
                </p:cNvCxnSpPr>
                <p:nvPr/>
              </p:nvCxnSpPr>
              <p:spPr bwMode="auto">
                <a:xfrm flipV="1">
                  <a:off x="6572264" y="3436023"/>
                  <a:ext cx="1428760" cy="778794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2" name="Straight Arrow Connector 33"/>
                <p:cNvCxnSpPr>
                  <a:stCxn id="336" idx="2"/>
                  <a:endCxn id="314" idx="0"/>
                </p:cNvCxnSpPr>
                <p:nvPr/>
              </p:nvCxnSpPr>
              <p:spPr bwMode="auto">
                <a:xfrm rot="5400000">
                  <a:off x="6314907" y="3521809"/>
                  <a:ext cx="1407690" cy="2964677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3" name="Straight Arrow Connector 33"/>
                <p:cNvCxnSpPr>
                  <a:stCxn id="338" idx="3"/>
                  <a:endCxn id="308" idx="0"/>
                </p:cNvCxnSpPr>
                <p:nvPr/>
              </p:nvCxnSpPr>
              <p:spPr bwMode="auto">
                <a:xfrm>
                  <a:off x="3071802" y="4007527"/>
                  <a:ext cx="250033" cy="1557589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4" name="Straight Arrow Connector 33"/>
                <p:cNvCxnSpPr>
                  <a:stCxn id="337" idx="2"/>
                  <a:endCxn id="308" idx="0"/>
                </p:cNvCxnSpPr>
                <p:nvPr/>
              </p:nvCxnSpPr>
              <p:spPr bwMode="auto">
                <a:xfrm rot="5400000">
                  <a:off x="3350230" y="3271776"/>
                  <a:ext cx="2264946" cy="2321735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25" name="Group 169"/>
              <p:cNvGrpSpPr/>
              <p:nvPr/>
            </p:nvGrpSpPr>
            <p:grpSpPr>
              <a:xfrm>
                <a:off x="285720" y="1836295"/>
                <a:ext cx="8858280" cy="4228888"/>
                <a:chOff x="285720" y="2285992"/>
                <a:chExt cx="8858280" cy="4228888"/>
              </a:xfrm>
              <a:solidFill>
                <a:schemeClr val="bg1">
                  <a:lumMod val="85000"/>
                </a:schemeClr>
              </a:solidFill>
            </p:grpSpPr>
            <p:cxnSp>
              <p:nvCxnSpPr>
                <p:cNvPr id="326" name="Straight Arrow Connector 33"/>
                <p:cNvCxnSpPr>
                  <a:stCxn id="302" idx="3"/>
                  <a:endCxn id="330" idx="0"/>
                </p:cNvCxnSpPr>
                <p:nvPr/>
              </p:nvCxnSpPr>
              <p:spPr bwMode="auto">
                <a:xfrm>
                  <a:off x="7786710" y="2285992"/>
                  <a:ext cx="714380" cy="71438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7" name="Rounded Rectangle 326"/>
                <p:cNvSpPr/>
                <p:nvPr/>
              </p:nvSpPr>
              <p:spPr bwMode="auto">
                <a:xfrm>
                  <a:off x="6562740" y="6072206"/>
                  <a:ext cx="2581260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ShoppingCenter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8" name="Rounded Rectangle 327"/>
                <p:cNvSpPr/>
                <p:nvPr/>
              </p:nvSpPr>
              <p:spPr bwMode="auto">
                <a:xfrm>
                  <a:off x="785786" y="6000768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29" name="Rounded Rectangle 328"/>
                <p:cNvSpPr/>
                <p:nvPr/>
              </p:nvSpPr>
              <p:spPr bwMode="auto">
                <a:xfrm>
                  <a:off x="285720" y="5143512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30" name="Rounded Rectangle 329"/>
                <p:cNvSpPr/>
                <p:nvPr/>
              </p:nvSpPr>
              <p:spPr bwMode="auto">
                <a:xfrm>
                  <a:off x="8072462" y="2357430"/>
                  <a:ext cx="857256" cy="442674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it-IT" sz="20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...</a:t>
                  </a:r>
                  <a:endParaRPr lang="en-US" sz="2000" b="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331" name="Straight Arrow Connector 33"/>
                <p:cNvCxnSpPr>
                  <a:stCxn id="329" idx="3"/>
                  <a:endCxn id="308" idx="1"/>
                </p:cNvCxnSpPr>
                <p:nvPr/>
              </p:nvCxnSpPr>
              <p:spPr bwMode="auto">
                <a:xfrm>
                  <a:off x="1142976" y="5364849"/>
                  <a:ext cx="1214446" cy="421605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2" name="Straight Arrow Connector 33"/>
                <p:cNvCxnSpPr>
                  <a:stCxn id="329" idx="0"/>
                  <a:endCxn id="306" idx="1"/>
                </p:cNvCxnSpPr>
                <p:nvPr/>
              </p:nvCxnSpPr>
              <p:spPr bwMode="auto">
                <a:xfrm rot="5400000" flipH="1" flipV="1">
                  <a:off x="785786" y="4714884"/>
                  <a:ext cx="357190" cy="500066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3" name="Straight Arrow Connector 33"/>
                <p:cNvCxnSpPr>
                  <a:stCxn id="328" idx="0"/>
                  <a:endCxn id="308" idx="1"/>
                </p:cNvCxnSpPr>
                <p:nvPr/>
              </p:nvCxnSpPr>
              <p:spPr bwMode="auto">
                <a:xfrm rot="5400000" flipH="1" flipV="1">
                  <a:off x="1678761" y="5322107"/>
                  <a:ext cx="214314" cy="1143008"/>
                </a:xfrm>
                <a:prstGeom prst="curvedConnector2">
                  <a:avLst/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4" name="Straight Arrow Connector 33"/>
                <p:cNvCxnSpPr>
                  <a:stCxn id="307" idx="2"/>
                  <a:endCxn id="327" idx="0"/>
                </p:cNvCxnSpPr>
                <p:nvPr/>
              </p:nvCxnSpPr>
              <p:spPr bwMode="auto">
                <a:xfrm rot="5400000">
                  <a:off x="7662817" y="5841155"/>
                  <a:ext cx="421605" cy="40497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57150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1" name="Group 95"/>
            <p:cNvGrpSpPr/>
            <p:nvPr/>
          </p:nvGrpSpPr>
          <p:grpSpPr>
            <a:xfrm>
              <a:off x="3428992" y="3000372"/>
              <a:ext cx="1357322" cy="1000132"/>
              <a:chOff x="3428992" y="3000372"/>
              <a:chExt cx="1357322" cy="1000132"/>
            </a:xfrm>
          </p:grpSpPr>
          <p:sp>
            <p:nvSpPr>
              <p:cNvPr id="352" name="Rounded Rectangle 351"/>
              <p:cNvSpPr/>
              <p:nvPr/>
            </p:nvSpPr>
            <p:spPr bwMode="auto">
              <a:xfrm>
                <a:off x="3428992" y="3343516"/>
                <a:ext cx="1357322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Photo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cxnSp>
            <p:nvCxnSpPr>
              <p:cNvPr id="353" name="Straight Arrow Connector 33"/>
              <p:cNvCxnSpPr>
                <a:stCxn id="352" idx="0"/>
                <a:endCxn id="356" idx="2"/>
              </p:cNvCxnSpPr>
              <p:nvPr/>
            </p:nvCxnSpPr>
            <p:spPr bwMode="auto">
              <a:xfrm rot="5400000" flipH="1" flipV="1">
                <a:off x="4007519" y="3100506"/>
                <a:ext cx="343144" cy="142876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4" name="Down Arrow 353"/>
              <p:cNvSpPr/>
              <p:nvPr/>
            </p:nvSpPr>
            <p:spPr bwMode="auto">
              <a:xfrm>
                <a:off x="4000496" y="3714752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5" name="Down Arrow 354"/>
              <p:cNvSpPr/>
              <p:nvPr/>
            </p:nvSpPr>
            <p:spPr bwMode="auto">
              <a:xfrm rot="10800000">
                <a:off x="4429124" y="3714752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56" name="Rounded Rectangle 355"/>
            <p:cNvSpPr/>
            <p:nvPr/>
          </p:nvSpPr>
          <p:spPr bwMode="auto">
            <a:xfrm>
              <a:off x="3571868" y="2557698"/>
              <a:ext cx="1357322" cy="442674"/>
            </a:xfrm>
            <a:prstGeom prst="roundRect">
              <a:avLst/>
            </a:prstGeom>
            <a:solidFill>
              <a:srgbClr val="FFFF99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it-IT" sz="2000" b="1" dirty="0" smtClean="0">
                  <a:solidFill>
                    <a:schemeClr val="tx1"/>
                  </a:solidFill>
                </a:rPr>
                <a:t>Concert</a:t>
              </a:r>
              <a:endParaRPr lang="en-US" sz="2000" b="0" dirty="0">
                <a:solidFill>
                  <a:srgbClr val="336600"/>
                </a:solidFill>
              </a:endParaRPr>
            </a:p>
          </p:txBody>
        </p:sp>
        <p:sp>
          <p:nvSpPr>
            <p:cNvPr id="357" name="Down Arrow 356"/>
            <p:cNvSpPr/>
            <p:nvPr/>
          </p:nvSpPr>
          <p:spPr bwMode="auto">
            <a:xfrm>
              <a:off x="4071934" y="2928934"/>
              <a:ext cx="357190" cy="285752"/>
            </a:xfrm>
            <a:prstGeom prst="downArrow">
              <a:avLst/>
            </a:prstGeom>
            <a:solidFill>
              <a:srgbClr val="A3C575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49695D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Down Arrow 357"/>
            <p:cNvSpPr/>
            <p:nvPr/>
          </p:nvSpPr>
          <p:spPr bwMode="auto">
            <a:xfrm rot="10800000">
              <a:off x="4500562" y="2928934"/>
              <a:ext cx="357190" cy="285752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smtClean="0">
                <a:ln>
                  <a:noFill/>
                </a:ln>
                <a:solidFill>
                  <a:srgbClr val="49695D"/>
                </a:solidFill>
                <a:effectLst/>
                <a:latin typeface="Arial" charset="0"/>
              </a:endParaRPr>
            </a:p>
          </p:txBody>
        </p:sp>
        <p:grpSp>
          <p:nvGrpSpPr>
            <p:cNvPr id="359" name="Group 94"/>
            <p:cNvGrpSpPr/>
            <p:nvPr/>
          </p:nvGrpSpPr>
          <p:grpSpPr>
            <a:xfrm>
              <a:off x="6000760" y="3929066"/>
              <a:ext cx="2857520" cy="1428760"/>
              <a:chOff x="6000760" y="3929066"/>
              <a:chExt cx="2857520" cy="1428760"/>
            </a:xfrm>
          </p:grpSpPr>
          <p:sp>
            <p:nvSpPr>
              <p:cNvPr id="360" name="Rounded Rectangle 359"/>
              <p:cNvSpPr/>
              <p:nvPr/>
            </p:nvSpPr>
            <p:spPr bwMode="auto">
              <a:xfrm>
                <a:off x="6929454" y="4700838"/>
                <a:ext cx="1928826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Metro Station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cxnSp>
            <p:nvCxnSpPr>
              <p:cNvPr id="361" name="Straight Arrow Connector 33"/>
              <p:cNvCxnSpPr>
                <a:stCxn id="360" idx="0"/>
                <a:endCxn id="386" idx="2"/>
              </p:cNvCxnSpPr>
              <p:nvPr/>
            </p:nvCxnSpPr>
            <p:spPr bwMode="auto">
              <a:xfrm rot="16200000" flipV="1">
                <a:off x="6561428" y="3368398"/>
                <a:ext cx="771772" cy="1893107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2" name="Down Arrow 361"/>
              <p:cNvSpPr/>
              <p:nvPr/>
            </p:nvSpPr>
            <p:spPr bwMode="auto">
              <a:xfrm>
                <a:off x="8001024" y="5072074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" name="Down Arrow 362"/>
              <p:cNvSpPr/>
              <p:nvPr/>
            </p:nvSpPr>
            <p:spPr bwMode="auto">
              <a:xfrm rot="10800000">
                <a:off x="8429652" y="5072074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64" name="Group 92"/>
            <p:cNvGrpSpPr/>
            <p:nvPr/>
          </p:nvGrpSpPr>
          <p:grpSpPr>
            <a:xfrm>
              <a:off x="4250529" y="1557566"/>
              <a:ext cx="3536181" cy="1000132"/>
              <a:chOff x="4250529" y="1557566"/>
              <a:chExt cx="3536181" cy="1000132"/>
            </a:xfrm>
          </p:grpSpPr>
          <p:sp>
            <p:nvSpPr>
              <p:cNvPr id="365" name="Rounded Rectangle 364"/>
              <p:cNvSpPr/>
              <p:nvPr/>
            </p:nvSpPr>
            <p:spPr bwMode="auto">
              <a:xfrm>
                <a:off x="6000760" y="1557566"/>
                <a:ext cx="1785950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Restaurant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cxnSp>
            <p:nvCxnSpPr>
              <p:cNvPr id="366" name="Straight Arrow Connector 33"/>
              <p:cNvCxnSpPr>
                <a:stCxn id="365" idx="2"/>
                <a:endCxn id="356" idx="0"/>
              </p:cNvCxnSpPr>
              <p:nvPr/>
            </p:nvCxnSpPr>
            <p:spPr bwMode="auto">
              <a:xfrm rot="5400000">
                <a:off x="5293403" y="957366"/>
                <a:ext cx="557458" cy="2643206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7" name="Down Arrow 366"/>
              <p:cNvSpPr/>
              <p:nvPr/>
            </p:nvSpPr>
            <p:spPr bwMode="auto">
              <a:xfrm>
                <a:off x="7000892" y="1928802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" name="Down Arrow 367"/>
              <p:cNvSpPr/>
              <p:nvPr/>
            </p:nvSpPr>
            <p:spPr bwMode="auto">
              <a:xfrm rot="10800000">
                <a:off x="7429520" y="1928802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69" name="Group 91"/>
            <p:cNvGrpSpPr/>
            <p:nvPr/>
          </p:nvGrpSpPr>
          <p:grpSpPr>
            <a:xfrm>
              <a:off x="4214810" y="1486128"/>
              <a:ext cx="1143008" cy="1071571"/>
              <a:chOff x="4214810" y="1486128"/>
              <a:chExt cx="1143008" cy="1071571"/>
            </a:xfrm>
          </p:grpSpPr>
          <p:sp>
            <p:nvSpPr>
              <p:cNvPr id="370" name="Rounded Rectangle 369"/>
              <p:cNvSpPr/>
              <p:nvPr/>
            </p:nvSpPr>
            <p:spPr bwMode="auto">
              <a:xfrm>
                <a:off x="4214810" y="1486128"/>
                <a:ext cx="1143008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News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cxnSp>
            <p:nvCxnSpPr>
              <p:cNvPr id="371" name="Straight Arrow Connector 33"/>
              <p:cNvCxnSpPr>
                <a:stCxn id="356" idx="0"/>
                <a:endCxn id="370" idx="2"/>
              </p:cNvCxnSpPr>
              <p:nvPr/>
            </p:nvCxnSpPr>
            <p:spPr bwMode="auto">
              <a:xfrm rot="5400000" flipH="1" flipV="1">
                <a:off x="4203973" y="1975358"/>
                <a:ext cx="628896" cy="535785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2" name="Down Arrow 371"/>
              <p:cNvSpPr/>
              <p:nvPr/>
            </p:nvSpPr>
            <p:spPr bwMode="auto">
              <a:xfrm>
                <a:off x="4572000" y="1857364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" name="Down Arrow 372"/>
              <p:cNvSpPr/>
              <p:nvPr/>
            </p:nvSpPr>
            <p:spPr bwMode="auto">
              <a:xfrm rot="10800000">
                <a:off x="5000628" y="1857364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74" name="Group 90"/>
            <p:cNvGrpSpPr/>
            <p:nvPr/>
          </p:nvGrpSpPr>
          <p:grpSpPr>
            <a:xfrm>
              <a:off x="1214414" y="1771880"/>
              <a:ext cx="3036115" cy="785818"/>
              <a:chOff x="1214414" y="1771880"/>
              <a:chExt cx="3036115" cy="785818"/>
            </a:xfrm>
          </p:grpSpPr>
          <p:sp>
            <p:nvSpPr>
              <p:cNvPr id="375" name="Rounded Rectangle 374"/>
              <p:cNvSpPr/>
              <p:nvPr/>
            </p:nvSpPr>
            <p:spPr bwMode="auto">
              <a:xfrm>
                <a:off x="1214414" y="1771880"/>
                <a:ext cx="1928826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Exhibition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cxnSp>
            <p:nvCxnSpPr>
              <p:cNvPr id="376" name="Straight Arrow Connector 33"/>
              <p:cNvCxnSpPr>
                <a:stCxn id="375" idx="2"/>
                <a:endCxn id="356" idx="0"/>
              </p:cNvCxnSpPr>
              <p:nvPr/>
            </p:nvCxnSpPr>
            <p:spPr bwMode="auto">
              <a:xfrm rot="16200000" flipH="1">
                <a:off x="3043106" y="1350275"/>
                <a:ext cx="343144" cy="2071702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7" name="Down Arrow 376"/>
              <p:cNvSpPr/>
              <p:nvPr/>
            </p:nvSpPr>
            <p:spPr bwMode="auto">
              <a:xfrm>
                <a:off x="2357422" y="2143116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" name="Down Arrow 377"/>
              <p:cNvSpPr/>
              <p:nvPr/>
            </p:nvSpPr>
            <p:spPr bwMode="auto">
              <a:xfrm rot="10800000">
                <a:off x="2786050" y="2143116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79" name="Group 89"/>
            <p:cNvGrpSpPr/>
            <p:nvPr/>
          </p:nvGrpSpPr>
          <p:grpSpPr>
            <a:xfrm>
              <a:off x="785786" y="2779035"/>
              <a:ext cx="2786082" cy="792841"/>
              <a:chOff x="785786" y="2779035"/>
              <a:chExt cx="2786082" cy="792841"/>
            </a:xfrm>
          </p:grpSpPr>
          <p:cxnSp>
            <p:nvCxnSpPr>
              <p:cNvPr id="380" name="Straight Arrow Connector 33"/>
              <p:cNvCxnSpPr>
                <a:stCxn id="356" idx="1"/>
                <a:endCxn id="382" idx="3"/>
              </p:cNvCxnSpPr>
              <p:nvPr/>
            </p:nvCxnSpPr>
            <p:spPr bwMode="auto">
              <a:xfrm rot="10800000" flipV="1">
                <a:off x="2143108" y="2779035"/>
                <a:ext cx="1428760" cy="357190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2" name="Rounded Rectangle 381"/>
              <p:cNvSpPr/>
              <p:nvPr/>
            </p:nvSpPr>
            <p:spPr bwMode="auto">
              <a:xfrm>
                <a:off x="785786" y="2914888"/>
                <a:ext cx="1357322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Artist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sp>
            <p:nvSpPr>
              <p:cNvPr id="383" name="Down Arrow 382"/>
              <p:cNvSpPr/>
              <p:nvPr/>
            </p:nvSpPr>
            <p:spPr bwMode="auto">
              <a:xfrm>
                <a:off x="1357290" y="3286124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" name="Down Arrow 383"/>
              <p:cNvSpPr/>
              <p:nvPr/>
            </p:nvSpPr>
            <p:spPr bwMode="auto">
              <a:xfrm rot="10800000">
                <a:off x="1785918" y="3286124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85" name="Group 93"/>
            <p:cNvGrpSpPr/>
            <p:nvPr/>
          </p:nvGrpSpPr>
          <p:grpSpPr>
            <a:xfrm>
              <a:off x="5429256" y="2000241"/>
              <a:ext cx="1464478" cy="2143139"/>
              <a:chOff x="5429256" y="2000241"/>
              <a:chExt cx="1464478" cy="2143139"/>
            </a:xfrm>
          </p:grpSpPr>
          <p:sp>
            <p:nvSpPr>
              <p:cNvPr id="386" name="Rounded Rectangle 385"/>
              <p:cNvSpPr/>
              <p:nvPr/>
            </p:nvSpPr>
            <p:spPr bwMode="auto">
              <a:xfrm>
                <a:off x="5429256" y="3486392"/>
                <a:ext cx="1143008" cy="442674"/>
              </a:xfrm>
              <a:prstGeom prst="roundRect">
                <a:avLst/>
              </a:prstGeom>
              <a:solidFill>
                <a:srgbClr val="FFFF99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defRPr/>
                </a:pPr>
                <a:r>
                  <a:rPr lang="it-IT" sz="2000" b="1" dirty="0" smtClean="0">
                    <a:solidFill>
                      <a:schemeClr val="tx1"/>
                    </a:solidFill>
                  </a:rPr>
                  <a:t>Hotel</a:t>
                </a:r>
                <a:endParaRPr lang="en-US" sz="2000" b="0" dirty="0">
                  <a:solidFill>
                    <a:srgbClr val="336600"/>
                  </a:solidFill>
                </a:endParaRPr>
              </a:p>
            </p:txBody>
          </p:sp>
          <p:cxnSp>
            <p:nvCxnSpPr>
              <p:cNvPr id="387" name="Straight Arrow Connector 33"/>
              <p:cNvCxnSpPr>
                <a:stCxn id="386" idx="0"/>
                <a:endCxn id="365" idx="2"/>
              </p:cNvCxnSpPr>
              <p:nvPr/>
            </p:nvCxnSpPr>
            <p:spPr bwMode="auto">
              <a:xfrm rot="5400000" flipH="1" flipV="1">
                <a:off x="5704171" y="2296829"/>
                <a:ext cx="1486152" cy="892975"/>
              </a:xfrm>
              <a:prstGeom prst="curvedConnector3">
                <a:avLst>
                  <a:gd name="adj1" fmla="val 50000"/>
                </a:avLst>
              </a:prstGeom>
              <a:solidFill>
                <a:srgbClr val="A3C575"/>
              </a:solidFill>
              <a:ln w="571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8" name="Down Arrow 387"/>
              <p:cNvSpPr/>
              <p:nvPr/>
            </p:nvSpPr>
            <p:spPr bwMode="auto">
              <a:xfrm>
                <a:off x="5786446" y="3857628"/>
                <a:ext cx="357190" cy="285752"/>
              </a:xfrm>
              <a:prstGeom prst="downArrow">
                <a:avLst/>
              </a:prstGeom>
              <a:solidFill>
                <a:srgbClr val="A3C575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" name="Down Arrow 388"/>
              <p:cNvSpPr/>
              <p:nvPr/>
            </p:nvSpPr>
            <p:spPr bwMode="auto">
              <a:xfrm rot="10800000">
                <a:off x="6215074" y="3857628"/>
                <a:ext cx="357190" cy="285752"/>
              </a:xfrm>
              <a:prstGeom prst="downArrow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49695D"/>
                  </a:solidFill>
                  <a:effectLst/>
                  <a:latin typeface="Arial" charset="0"/>
                </a:endParaRPr>
              </a:p>
            </p:txBody>
          </p:sp>
        </p:grpSp>
      </p:grpSp>
      <p:pic>
        <p:nvPicPr>
          <p:cNvPr id="390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5" y="21530641"/>
            <a:ext cx="7120598" cy="522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1" name="Picture 390" descr="IMG_9756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18" y="32050291"/>
            <a:ext cx="7166592" cy="3954209"/>
          </a:xfrm>
          <a:prstGeom prst="rect">
            <a:avLst/>
          </a:prstGeom>
        </p:spPr>
      </p:pic>
      <p:pic>
        <p:nvPicPr>
          <p:cNvPr id="393" name="Picture 392" descr="Screen shot 2011-06-20 at 2.22.03 PM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" y="27699933"/>
            <a:ext cx="7111087" cy="3351656"/>
          </a:xfrm>
          <a:prstGeom prst="rect">
            <a:avLst/>
          </a:prstGeom>
        </p:spPr>
      </p:pic>
      <p:pic>
        <p:nvPicPr>
          <p:cNvPr id="1037" name="Picture 13" descr="Image resul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173" y="31864211"/>
            <a:ext cx="2685995" cy="40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5" descr="Image result for Search Computing: Trends and Developments"/>
          <p:cNvSpPr>
            <a:spLocks noChangeAspect="1" noChangeArrowheads="1"/>
          </p:cNvSpPr>
          <p:nvPr/>
        </p:nvSpPr>
        <p:spPr bwMode="auto">
          <a:xfrm>
            <a:off x="155575" y="-731838"/>
            <a:ext cx="10001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41" name="Picture 17" descr="Image resul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181" y="31857937"/>
            <a:ext cx="2687070" cy="40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Image res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91" y="31857937"/>
            <a:ext cx="2614408" cy="40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1" descr="Image resul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803" y="31877391"/>
            <a:ext cx="2824805" cy="405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fraternali.faculty.polimi.it/wp-content/uploads/webmlpaten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879" y="25661856"/>
            <a:ext cx="2646793" cy="348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6" descr="data:image/png;base64,iVBORw0KGgoAAAANSUhEUgAAAGIAAAB+CAYAAADfscTuAAAgAElEQVR4nO1dWW8jWdn+fggXHz8CcYHmYkACgQQSSNxwwR0SCMQNMCOGmxlAMGhEQ8/SPb2ns++Js9mOHe/7vpbt8lK2y/u+7/HzXTTn/ZJeZjrp6W4Pk0cqpTtxKlX11jnnXZ73Of+DK8wE/ud1X8AVHuFLbYhqtQqlUgmlUgmn0wmNRgOpVIqDgwN4vV5wHIetrS1YLBY4HA5IpVKYzWaoVCocHx/D7/fj6OgILpcLcrkcDocDCoUCarUaHMdhY2MDcrkcHo8HcrkcHMdBLpdDoVAgFArh8PAQVqsVJycnCAaD2NraQjabvdS9fKkN4fF48IMf/ADf//738fbbb+OnP/0p3njjDXzjG9/An//8Z1y/fh1f//rX8etf/xpvvfUW3njjDfzyl7/Ej370I3znO9/B+++/j29961t455138O1vfxtvvfUWvve97+EnP/kJ/v3vf+NrX/sa3nzzTbz77rt488038a9//Qtvvvkmvvvd7+LDDz/EN7/5Tfz2t7/FD3/4Q/zzn//E//7v/0Iul1/qXq4McWWIF8eVIWYE0+kUk8kEk8kEp6en9G/2/9PTU4zH4yd+HggEYLfbYbPZoFKp4PF44PV6YbPZYLPZYDKZoNFo4HA4MB6P6XfPnuNpf288HmM6nV7qXr7UhrgsEokEUqkUYrEYfD4fEokEBEFAPB5HLpdDJBJBOBwGx3GXfrAXxVfSELOIK0PMCK4MMSN4IUOkUikcHByA53kEAgEYDAZoNBqIoohisYiFhQVEIhFsbm7CaDQim80iFovB7XYjl8shmUyi0+ngrbfegk6nQzabhV6vRzqdRiqVQjQahcvlutS1nZ6eUnB1enpKX3u9Hur1+mf+XjAYRDgcRqlUQjAYRK1WQzQahdFohNvtRrfbhVwuRzqdhtlsRrPZhFKphNVqxXA4vNT1XtgQ+XwebrcbPM8jl8vhwYMHcDqd+PGPf4y7d+/i5s2b+NOf/oS///3v+OSTT5DJZPDee+/h2rVruHHjBn7/+9/j7bffxuLiIt599130ej288847WF1dxQcffIC//e1v+N3vfofbt2/jr3/9K3Z3d5/72iqVCsLhMNRqNQaDAd5//33cv38f7733HlZXV/GXv/wF+Xwed+7cwd27dxEKhZ56nqWlJezs7EAul+P999+H1WrF9vY2fvGLX+APf/gDgsEgfD4ffvOb3+BXv/oVCoUCfv7zn2NrawutVuuijxTAJQzR7/dRr9fpD2azWQyHQxSLRVSrVXQ6HVSrVbTbbVSrVYxGI5TLZXS7XTQaDTQaDbTbbdRqNVSrVYzHYzQaDbRaLTQaDfp99tlut/vc1zYcDtHr9dBqtXB6eoput4tSqYR6vY56vY5arYbBYIDRaIRWq4VarfbU85TLZXQ6HfT7fTSbTZRKJTSbTTSbTbTbbZTLZYxGI/oeu8dyuYzJZHLRRwrgBacmg8GASCSCk5MTbG5uwuPxYHV1FcViETdv3kSv13uR018YrVYL6XQagUAAg8EAf/zjH+nNDgQCkEql2N/fx/z8PDY2NiCVSqFSqbC7uwupVPrM866vr+PmzZvQ6XQwGo3w+/04ODiA3++H1WrF3bt38eDBA8hkMpoGL4oXMkS9Xkc2m0UgEEAkEoEoivB4PMjlcjAYDMjn8y9y+guj1Wohm80ik8lgNBrBbDbDZDKB53mkUil4vV6Iooh4PI5QKIRAIAC/3w+73Q6fz/fM85ZKJfh8PlgsFgQCAZRKJQiCgHA4jGg0Co7jwPM8PB4PxuPxpa79woZotVo0DK+OJ4/RaPRqDHGFl4MrQ8wILuW+6vV6eL1eAIBarcZHH30Er9eLlZUV3Lp1C9vb29jf34dKpcLa2ho++ugjmq8VCgWWlpagVqsxNzeHWCyGra0t7O/v4+DgAM1mE/fu3cPW1hbm5+chk8mwubmJ3d1dbG1tPTX302w2EQqF4PF40Gw2P/ceRqMRbt68CblcDqVSCb/fD4lEApfLBZ/PB6vVigcPHkClUqFUKl30EV0KFzZEr9fDcDhEp9MB8GjN4HkesViMkmnZbJaCMr/fj1QqhWKxiFQqhWQyiVwuB57nkUgkEIlEIAgCkskk0uk0nSsSiSCZTILjODpvKpVCPp9/wu0cj8fodDpot9vP5T6enp6iXq+j2WySi1ytVtFqtcgFZu7zZd3Ri+KFpya73Q6j0QiVSoWjoyMoFAqoVCoYDAYcHBzg5OQEOzs7SCaTUCqVsFgskMlkNBoWFxeh1+vh8/mgVCpxdHQEvV4PlUoFl8uFhYUF6HQ6qNVq2O12OJ1O6PX6L+LeZwpfmTUimUwiHA4jnU7DbrfD4/FAq9VSXSIWi0GtVsPhcCAUCoHjOOzs7MDlckGhUIDneTidzpd2fRc2xHA4RC6Xo4j3bOR7dv6eTqeo1+uYTqdoNBr0/UqlAuBRhN5qtVCtVukczWYT5XIZ4/EY+Xwep6enGI1G6PV6GAwGl7vD/6Df76PdbqPb7aLb7aLdblOkPBgM0O/30e120el00Ov10G630Wg00Gw20ev10O/3aTp+GbiwITKZDHieB8/zAACfzweHwwGNRgOVSgWbzYZgMIjJZIK1tTWo1WrMz89jbW0NDocDbrcbq6urcDgc8Pv9OD4+hlwup/OIogie5+n35ubmIJFIcHR09FzXNx6PIQgCPB4POI6D0WiEx+NBPp+H0+lELpcDAKTTaYTDYVitVprqXC4XlEolgsEgeJ6Hz+dDKpWCKIr0UozHY4zHY+j1evA8T7/PcRxMJtNzOQtPw4UNwd76z6tcTadT7OzsIBQKIRwOI5fLIRaLIRgMIpFI0P/T6TTK5TLcbjeMRiM4jkMkEkEwGMTJyQni8Ti8Xi9MJhPW1tYQDAY/8++Ox2Na5OPxOEXR5XIZ4XCYov10Oo1oNIpoNErnTCQS4Hkefr8f5XIZ+XwegiBgMBhgMplgOBySMYLBILLZLEKhEGUV/H4/+v3+RR8pgJe4RkynU5hMJnAcR3XhXC6HcDiMeDyOaDSKVCqFer2OfD6PXC4Hr9dLbqggCHA4HIhEIrBarXA6nTAYDLDb7U+dpobDIfr9Pnq9HkRRPGeMYDCIRqOBcDhM+S+O48g7Y1lYl8sFp9MJnucRj8eRyWTAcRx5Up1OB91uF6PRCF6vF5lMBolEAqFQCIIgIBQKXTq/9tIMMRqN4PF4oNfrIZfL4fV64ff74XA4UKvVsLW1heXlZUgkEszPz+Po6Airq6uw2+1QqVSYm5vDxsYGPvnkE5TLZSwvL0On08FisUCr1T7hwlarVeh0OiIA2Gw2JJNJmEwmeDwetNttmM1mVKtVAEC73UYymYTNZoPBYAAAWCwWGAwGeDwe+Hw+jMdjMu5gMKC1Yjwew+PxIJvNwuVywWazgeM4uN3uc+vhRfBSR4Tf7wfP82g2mwiHwyiXyxRHVCoVVCoVlEolJJNJ9Pt92O12ZDIZBINBJJNJFAoF6HQ6dLtdlMtlSmm32+0nspzZbBbHx8cwm83kTjscDlitVphMJnQ6HWg0GpqaMpkMfD4f9Ho9LBYLAMDv98PtdiMUCsFqtSISiSCTyTxhiOFwCKVSCY7joNPpoFQq4fV6odVqUSwWL/W8XqohnE4n/H4/LfCFQgE8z8PlckEmk0Eul2N7exsymQyhUAhGoxFarRZHR0dIJBIUiTudThSLRbjdbrjd7qdOT61WC8lkkqY9NlWk02mEQiGMRiMkEgkyRL1eRy6Xo+wxAJqOcrkcCoUCjR52P+w4i+FwSH+HVRwvg5dmiMlkApPJhGg0inw+j7m5OWxubkKpVOLg4AAGgwFqtRo7OztQKBSQSCRYXFxEKpVCKBSCWq1GOBwmz+Tz3NdSqYREIoFgMIhIJEILNcdxcLlc6Pf7CAQCaLfbAIBisUgRO4sPmBFjsRhNbcyVPbtGsK/tdhvFYhE+n48W7ddSGPosTKdTeDwemlby+Txxifr9PkqlEtrtNjqdDhV0SqUSRFFELBYjfz6VSiGRSHxuLbhWq9E87XK5EAqF4PV64fP54HQ60W63Ybfbyb0MBAIQRRHRaBQ6nQ4AEAwGYbFYkEgk4Pf7EQgEMBqNqFrX7XbR6/Xo62AwoLRNpVJ5rhfmWXhphjg9PcX6+jpWVlagUCiwsbGBdDqNnZ0d3Lt3D8fHx9jd3cX6+jquX7+O7e1tRCIROBwOqNVqKJVKRKNRxONxqo8/C+PxGLVajeZvFqydZfqxhXcymbwy0thF8FINsbGxAYvFApfLRQ+ZPWiDwQCO4+DxeGA2m+H3+5HNZpHNZunhx2IxGhHpdBqZTOaprI7T01NaQ05OThAOh2EwGBCLxaDRaKDT6eBwOHB8fAyVSnXpKtrLxEudmkqlEgVtpVIJtVoNkUgEHo8H0WgUoihSVlUURUp5FAoF5PN5dDodIhnUajW0220UCoWXdcmvFf8VSb/pdIpqtfrEOnKWv/T4zyaTCZU1GbOk0+m8tmnrwoZg6YhkMgngUVogm82C53kIggCe51EsFmlqYi4oK9S7XC7E43GsrKwgEAjg4cOHUCqVMBqNcDqdGAwGUKlU8Pv9FIXb7XYkEglEo1GEw+EnppZWq4VAIACfzweDwQCz2YxMJgO32w29Xg+TyYRAIACTyQRRFKn+IJPJoFKp4PV6YTAYYDAYyJV91bgUeYBNIQDQ6XSQyWTOFXMqlQqm0ylyuRwx9uLxOJLJJARBINeRBXjJZBJutxuxWIyYGIVCAfF4HJVKBcVikaaocrn8VMpKs9mkghXLlFarVfR6PcrgjsdjGhnT6RSJRAKtVotcU/b3arXahfhUXwT+K6amfr8Pv98Pv99PWVzmhvI8D7vdTv0P0WgU/X4fg8EALpcLVqsVOp0OxWKR0hVms/mVj4wLG6JWq0EQBJp/OY4Dx3EIhUIQRZHeuNPTU3g8HgSDQRoRqVQKlUqFehGKxSIcDgcFUazcWq1WaVpi0x57W1nQlkgk6Jr6/T6NrMFggHQ6DVEUUSqVUCqVaP1IJpMolUool8vo9/t0L6lUipyA6XQKt9uNRCKBSqWCdruNcDiMQqGAdDqNQqGAaDSKQCCAcrmMQqEAu93+wiPowoZgARGjXLbbbeRyOaTTaeRyOVoAmUvJ0hr5fB7lchmNRgPpdBqJRAKNRgOCIEAQBGQyGWQyGaTTaeTzeVQqFYiiSB6UKIqoVqtoNptIpVJIp9N0TYzOGY/H0Ww2EY1G6XyRSATpdJoCLlYfZ7TOSqWCXC6HeDxOI0UURcqosowx8/h4nqc0fTQaRaVSQaFQuDSf6dKGeF5MJhMYjUaqQafTadhsNmSzWVgsFqpDMz+f5YnsdjsUCgUsFgukUilNGwqFAlKpFH6/H8lkEn6//2Vd+mvBSzVEKpVCJpNBtVol8jJLwhWLReTzeXS7XeTzeWSzWaJwlkqlCwVdo9GIRslF3sxCoQCr1YpYLIZQKASTyYRMJkMB5avESw3omNeUyWTQ7/dRrVapeM+mDPYAWfXM4/EgFAqdy3x+HtrtNgWMLKn3PAgGg9Dr9QgGgxAEgZgjLH/0KvFf4TUBoMoYo+MDoJT00xbS52FtsxLp6ekprY2sFjKZTFCv12nkjsfjF1qwL2wI5m+zm6xUKmg2m8hms+j1elTjHY1GiMVi8Hq9VALlOA5Op/MzO3Yug+FwCI7jcHJyApVKBavVSmVVuVxOJVAm5cD4VycnJ7BYLLDZbNjb24NarYbZbIZGo4HJZILJZMLJyQm8Xi8sFgvcbjcMBgOUSiXsdjsMBgNcLhe2t7dhs9lwcHDwzJ6Lz8OFDVEsFhEKhYiKmMlkoNFoYDQa0Wq1EAqFkM/nMRwO4XK54PV6YTQaYbfbkU6nYTQaiVLzRaHX6yEUClF07/f7iaaTTCbh8/mQTCYRjUapGBSNRjEcDolxmE6nEYvFqKjEPKZSqQSe59FqteD3+8njCwQC5FGxadbhcLy61q1ZxGAwQC6Xowif9UsPh0PK2ubzefK2Wq0W8vk8ptPpOYeCFZdEUSR2SaPRQDQaRa/Xo/ItyxDU63Vic+RyOUSj0VdHy+92u9SsCICCplKp9ESZkAVP3W4XhUIBhUIBoijC7XZTXumLQLvdhl6vx8nJCbRaLQKBALRaLQwGA6RSKUKhEHQ6HRQKBdxuN2QyGTweD0XSJpMJNpsNXq8XTqcTOp0OiUSCFGx0Oh30ej0CgQB0Oh00Gg2USiV0Oh02NjZwfHwMnuexs7Pz6qYmFllmMhkAjx42q4SdJVdNp1Pirvp8PgiCAI7jIAgCtFotrFbrF1YXmEwmyGQyqFQqRM9hkXS9Xqf8FqPanA3myuUyReOM3cc8MJb3qtVqFLgVCgXUarVzZAbmcl+WXAb8l0xNrVaLatNOpxMmkwmCIMBiscDn84HjOAQCAWQyGcq0er1eBINBOJ1O5PN5BAIBFItF0uVIp9NwOp2ULWZrnNvthtfrJRY7o/8wqtArI5h1u10IgvDcQ5DVoHO5HC145XKZKnLtdhupVAqNRoMKRewtfV40Gg0oFApoNBqK1qPRKE1JJpOJ0uyxWAwGgwHxeBxms5m4UBaLBR6Ph7wtp9NJvXXsPHa7HYFAADabDRqNhtLmdrsdVqsVGo3m1fGaGFXyeQMenufBcRwxrcPhMEwmEymBMXfQZDLB5XKRMgzHcc99TdPpFIPBAOVyGcVikdLmo9GI6tjNZpNyYazteDAY0HTEGiBZgpBxmBjFkpGRB4MBarUakRtGoxHlzJrN5utTp2E3dLZIz6pfp6en5342nU7PBVLs+yxoYiy6szI/zwPW+c+mErvdjmAwCKvVCqPRSKMhHo9DqVSC53kYDAYaCSaTCUdHR8jn89DpdNBqtdTxxPJijBqk0WhwcnICqVQKvV4Pt9sNm80Go9EIi8Xy6rpKHweTgQiHwzAajTCZTPD5fJDL5VhdXaXh7/V6YbVaIYriud/1eDywWCxIp9NE0tra2iLpnufBaDSCxWIhPlMsFoPFYkE8HkcgEIDVaiUqTzweh8FgQDabhdVqpWwq60zieZ6YhkwyKBQKUXWQxSN2u53S/16vFzzPIxqNXvo5ztRi/TQm3fOCJRGZykChUKD+BuYdVSoVpNNpFItFIiKwCmCxWKT6R7FYRL1eJ++pUqmQl1Wr1ag1rVqtUnq/Uqkgn8+/Ol4Tm17YAzs7fZz9/qtEp9OhKUWr1UIQBLhcLuh0Ovj9foiiCKfTCblcTkqXer0eLpeL3mpGQGb1dbYOMtaJRqOBVqtFoVCg+INNTblcDkajEQaD4ULJyrO4sCFEUYRKpaI4Ynt7Gw8fPqTA50WG52UxGAzOpa8Zb7VWq6FUKqFQKBA9slQqIRQKkf/PlAoY55XFFOVyGTzPo9vtUo1dEAQMh0OUSiVK3bPInI2gVxZZn802Ao+8KJbLYZU2n8/3mQZh6YJ4PE6VvVKpdOk8Tbfbpfmc8aRYYMcqhO12G9lsFp1OhySAMpkMlT3ZGsAMVqvV4Pf70el06Ocs1XFWdo5JSmQyGTL4ZfDCawQL+xUKBTqdDvL5POlfPAvlcpkWSFazFkXx0umBer0Og8EAnU4HnU5HjS1OpxMqlQrBYJDo+lKplKJ7s9mMo6MjajkzmUzQarVQq9WU9kgkEuR5GY1G+Hw+GI1GcrltNhtpAMrl8tfXMaTT6XD79m2srq7C7/fD6/XCbDZjZWXlmaOiWCwS3+ng4ABWqxUcx106K9vr9ZDL5YhSc7YpkckGMSJzu91Gv99HNpvFYDCgHNlZdvdgMKBUButEYgnATqeDYrGIXC5H/2aM8Uql8urUaU5PT9Fut2lqYo3ijENUrVapqeNZC/dgMECj0TjXAMJaop4F1gHabDZJd4mh0WjAbDbDbrcTfYa9rYFAAK1Wi5osGdHMZDLBbDaD4zj6ylxpllI3m82IRCJwuVxwOBzU2GIymSgC9/v91AdyeHj4ahdrFuoDoFwLK54YDAaMx2N6uK1WC+12m3oM2BvKvsco7mf/f7YPod1uYzQaIRwOQyaTwW63QyaTYXl5+QlD5HI5SnWEw2G4XC6USiVEIhHKMfl8Pnp4LEaIRCK0Hvj9fuTzeSQSCVitVsrKejweYisyF5fdM6tJOByOV7dGsFxTuVwmw7DMZKlUootMpVIYjUao1WrEd2I1AjbUWVTOzvU4GJcol8tRQafZbCKfz5+74clkQlSbUqlECT6mtMboObVajaYcFm80Gg2KJ9jIPhtHxONxiku63S4qlQq9KIx5yNTXXoRWc6lcE4skAcDtdkOpVEIqlcJgMECv1yMcDuPk5AT7+/s4PDzEysoKlSdZFH5wcHCubDkcDs9JyvV6PTSbTXqojMkniiJ5aQyNRoNUyJRKJWQyGZRKJfR6PaLRKE5OTnB4eAi73U693ixLy/M81SwsFgsODg6g0WiovsGkJ2w220uNkWYqsn4c8XgcWq0WwWCQppN+vw+n0wmz2Xzus4PBgNaNL6rg9CrxwoZ4vCrHiAPT6ZSGKVsvWMP4WbBE4eNv29nMKFvcG40GUSUvqibJ+FOMgn/WzWRpDnYNjBHCejzYv2d6RPj9fmi1WiQSCUgkEhweHlJGky3kPM9Dq9VSC6wgCPB6vZDJZJQaUKlU8Pl8UKvVxKxgSUQWH7xIBczj8SCTycBqtWJjYwPLy8tYWFigWIYJL+7u7kIikeDTTz+FXq8n6dHDw0OYTKYXfVzPxBc6NY1GowsvVs/7+ZfVbvWst5z1370qzPQa8VXClSFmBDNlCMYO2dnZwdraGiQSCR4+fAiFQoHNzU3s7e1BIpFAIpFgdXUVcrkc+/v7OD4+hlarhVQqxeHhIfb29qj4Uy6XIZfLieR2cnICh8NBJAG73f66bxvAjBkilUoBeJTEYwFYPp8nrdlqtUqUGUbwYnoejUaD+jSy2SwV8avVKk5OTrCysoIHDx5ge3ubNDv0ev0z9cFfNV6bIQqFApRKJXZ2dqDT6eDz+WCz2SCKInK5HJRKJQRBgNFoxP3797G0tITbt29jZWUFy8vLmJ+fh0QiwdzcHPb29nD9+nWsr69jfX2daJKsq8ftdkOtVmN3dxcymYwk5VqtFgqFwkw0wL82QzQaDbjdbpjNZhgMBiriAIAgCLBarRRJi6KIRCJxTucpGAxCFEUq6jCCWa1WQ61WQyaTQafToX46pqzJFA8YTfOyqfcvGq91amKiUwysHYulOhjOKsOwg+f5p37/cVSrVSrgbG1tYW9vD1KpFG63G6VS6VwL2OvETK4RwKOclkqlgtPphFQqxZ07d7C2tobNzU3cunWL5vs7d+5geXkZ165dw4MHD3B4eHhOt6NUKiGVSmFtbQ16vf7cqGFs8VnATBiC4ziiR7KpiPVa53I5KjhZrVZSVD4+Pqa6gl6vh1QqxfHxMfUssHQ4O1ckEqGFnWVz2a4us4CZMATwqEWXcZue52DblrG0NiMGP94cH41GYbFYYLVaIZfLYbFYSCOKaTLNAl67IarVKuWXmDwQo9MzSqZcLsfh4SEODg6onJrNZs+tDaPRCIIgEKOQHUyQJRqN4tNPP8Xi4iI++OADSCQS8Dx/ZYjHkclkSFOJHalUCuFwGIlEgrymVCoFQRCgUCjOqVQqlUpsbm7S5xnYtKTX66lYxQ7W+ToLmBlDZLPZc2Rlh8OBhYUF2tqYcU5lMhn0ej09eIVCAaPRiOPjY2g0GsqSBgIBnJ6eUrN7oVCgDlbWEcR0AGcBM2UI1qvWbDYxHo8RiURIGs7pdMJms1EdmaXHHQ4HjEYj9Ho9HVarlbaf0ev1VArleR4HBwdYXFxEpVJBtVq9MsTjYDIM1WoVZrMZPM9Dr9dja2sLBwcHNFL29/ext7eHxcVF0ot9GpeI7UHHGg/j8Ti2t7fJu2INj195Q7BCPqMvFgoFCIJwjo4iiiKazSbte7eysoKVlRXs7+9je3sbt27dgkQiwdLSEvb390kYBQD1+DEhlmKxCJlMRobgeR7lcvkqoGMcWrlcjmg0irm5OZycnCAUChHbWqlUYnt7GxzHkfwzo7+zzh3Wn8BarFwuF9Efgf83hMfjwcOHD6HX62nxbzabV4YQRRFzc3P4+OOPoVQqYTabSSdJEARicAuCgOPjY+zv71PzyOHhIQ4PD6HRaCCTyXB8fEwUSCbuzgzBclCnp6dPJX995aem6XQKqVSKra0takSPxWLnHpbb7aY6897eHlZWVkiol60RGxsblJGVSCTgOA7NZpMaYgRB+Ewq51feEMD/91oAj4jJgiCcawYcDodEk2EHk4nL5XIIBoMkbff40e12KaCrVCp0LrZTCtso5MoQj4Gx6prNJra3t5FKpcBxHEqlEpF+b9y4QTt7zc/P4969e7h27Rpu3ryJGzduIJPJUPM904cym81QKBSwWq04OjrCysoKHj58SG1YX/k14nEw+YVkMgm9Xg+z2YzV1VUolUrcuHEDVquVvCJ2HB4e4vr167h//z4WFhZw9+5d3Lhxg3TFmWQ0a6vK5XKkqsZomFcj4jHU63VSChiPx9DpdNja2sJkMoFcLsfS0hJt9Hrv3j2srq5if38fd+/exdLSEpaWlnB4eIi7d+9iZ2cHy8vL0Gq14Hn+M9eIqxTHYygWiwgGg+dIZCyx5/P5EAwGzwk5Mur84eEhCTPGYjGEw2HqAk2n03C5XAgGg1AoFFhfX8fq6iplX9nOK7OAmTKEIAiIxWIk06NWq3Hnzh1ks1ns7u5iaWkJW1tb2NnZoZGwsLAAlUqFvb09LC0tYWVlBevr67BarbRfBNv64OjoiIThPR4PyuXy1Yh4HGwePwu2fwPbfcXtdmN+fh5utxvpdBomk4kWdlanYPtPMDo/axvgeR5erxcajQZOpxOhUIgkf2YBM2OIUqlEuy6yPYkUCgWp2jBVS9bVydLh8Xgc+/v7EP6zv6911i4AAAUDSURBVLRGo8G9e/fovGyxrtfrUCgUT1A8n7ep/mVjpgzBpBfm5+chlUqph+LevXvQaDT02UwmQzmj4+Nj6PV6aDQa7OzsQCKRIBaL0WeZRPazcDUiHkOhUMBkMsHe3h6KxSLRbCQSCbRa7Tm2B9uMaWNjg1iAOp2OOj89Hg999vFE4uOIx+Mv9b6eFzNjiLPtW6yLyGKxoFgsPtF/7XQ6MT8/j2vXruH+/ftYWVnBP/7xD1y/fh3Xr1/HwcEBfZZF1s/C1WL9GM5uG6bVamGz2VCv12G320ngpNFooF6v07b2Z2Xs2OHz+UjCDgAVhZ6FsyItrxMzZwjWzCKVSmGz2bC/v09NJEwPg0XcSqUSS0tLVGdYW1sDz/MYDAaIRCIAHo0IJm9aLpdhMpmgVqvp774OyYqnYWYMwVxXq9UKiURC6W6j0UidqWwklMtlUllmaREmAyqTyRCPx2mdYIJW9+7dw8LCAo6PjyGRSHBwcIBkMnluYX+deG2GyOVyFB0zjaXd3V0IgkA6qslkkqQcdnZ2cPPmTWxvb+PDDz/E7du3sbGxgRs3bmBubg6Li4v4+OOP8fHHH2NxcRFGoxHAI6+ILfzMDfZ6vVRA+sobIplMIpFIYGtrC4VCAYuLizAYDHC73ec8GVEU0W63sbi4SGoxrEme7SM6HA6RSqUoWXh6ekrxgd1uRyqVIt0m9rnl5WX0+/0rQwiCgO3tbWxsbGBvb4+2Mp5MJqRGzDZllcvlpKu6sLCAo6MjSm/s7e1R9nV9fZ0E1wVBQKvVgt1uJxnt4XCItbU1eL1eDAYDZLPZq4BuOp1CpVJBqVSiWq2S7A5TBWCIx+O017XVaqWDNdlbLBbqYrVYLCQFylTvRVGkzV1ZyXVlZQVarZY0l2YBM7NYx+NxejBarRYej4f6H/x+P1QqFXX56PV6rK2tkTSQXq+HWq0+p8vHNg70+/0IhUJIJpNQKBSkSsDyU1eGeAzxeBzlchmTyQSdToemDeE/W6oxpUmtVgu5XA6JRILj42OKqPV6PW29VigU0Gw2USgU4PV6Ua1WYTAYiE3OFm82/c0CZsoQbOMkv98Pg8GAzc1NrK+vU6Fnf38fGxsbWFtbw8bGBra2trC5uUlpEEbJPDo6gsfjQbVaRSaToa0Itra2sLCwgM3NTZLDY5J4rxszZQhRFEn3NZlMIhAIwOFwIBgMkrS0z+eD2+3Gzs4OiZs4HA6iZTIdJa/XC0EQ4HQ6USqVqF69v7+P5eVlHB0dIZ1OXy3WjyMejyMcDkMURQiCQCVPnU6H/f19zM3NYXd3F9vb27hx4wY2NjYwNzeHu3fvYn5+Hrdu3UIgEIBUKkUqlSIZoUKhgFgsRt9/HGeZ468TM2MItsUZK+4kk0kSXvd4PHC73QgEAggEArRLL5PvcTgcJLoei8XOkQXYvg7RaJRULTmOoz0fLiJ9/TIxM4Z4Fti2OdlslrbK8fl8kEgkpEZ29udsc/LPwnA4hNPpPFfjeN2YeUMwzmssFgPHcVhZWSGvaWdnB0qlknZMYVs2+3y+133ZF8bMG4KB7XSVSqVoqwC2VeZ4PKZF/suKL40hGHq9HgwGA4kjzorX86L40hlCFEX87Gc/g06nu7TG6iziS2eIcrmM9957Dx9++OGXeip6HF86QzDMgpDJF4kvrSH+23BliBnBlSFmBFeGmBFcGWJGcGWIGcGVIWYE/weC02zt3E2x6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Rectangle 14"/>
          <p:cNvSpPr/>
          <p:nvPr/>
        </p:nvSpPr>
        <p:spPr>
          <a:xfrm>
            <a:off x="7489007" y="23462560"/>
            <a:ext cx="17824458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400" dirty="0" err="1" smtClean="0">
                <a:latin typeface="Cambria" panose="02040503050406030204" pitchFamily="18" charset="0"/>
              </a:rPr>
              <a:t>SeCo</a:t>
            </a:r>
            <a:r>
              <a:rPr lang="it-IT" sz="4400" dirty="0" smtClean="0">
                <a:latin typeface="Cambria" panose="02040503050406030204" pitchFamily="18" charset="0"/>
              </a:rPr>
              <a:t> RESULTS: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 err="1" smtClean="0">
                <a:latin typeface="Cambria" panose="02040503050406030204" pitchFamily="18" charset="0"/>
              </a:rPr>
              <a:t>Research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publications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at</a:t>
            </a:r>
            <a:r>
              <a:rPr lang="it-IT" sz="4400" dirty="0" smtClean="0">
                <a:latin typeface="Cambria" panose="02040503050406030204" pitchFamily="18" charset="0"/>
              </a:rPr>
              <a:t> major </a:t>
            </a:r>
            <a:r>
              <a:rPr lang="it-IT" sz="4400" dirty="0" err="1" smtClean="0">
                <a:latin typeface="Cambria" panose="02040503050406030204" pitchFamily="18" charset="0"/>
              </a:rPr>
              <a:t>scientific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venues</a:t>
            </a:r>
            <a:r>
              <a:rPr lang="it-IT" sz="4400" dirty="0" smtClean="0">
                <a:latin typeface="Cambria" panose="02040503050406030204" pitchFamily="18" charset="0"/>
              </a:rPr>
              <a:t> of DB/Web </a:t>
            </a:r>
            <a:r>
              <a:rPr lang="it-IT" sz="4400" dirty="0" err="1" smtClean="0">
                <a:latin typeface="Cambria" panose="02040503050406030204" pitchFamily="18" charset="0"/>
              </a:rPr>
              <a:t>communities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</a:p>
          <a:p>
            <a:r>
              <a:rPr lang="it-IT" sz="4400" dirty="0" smtClean="0">
                <a:latin typeface="Cambria" panose="02040503050406030204" pitchFamily="18" charset="0"/>
              </a:rPr>
              <a:t>    ACM-SIGMOD, VLDB, WWW, ACM-TODS, ACM-TWEB, VLDB JOURNAL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 err="1" smtClean="0">
                <a:latin typeface="Cambria" panose="02040503050406030204" pitchFamily="18" charset="0"/>
              </a:rPr>
              <a:t>Several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>
                <a:latin typeface="Cambria" panose="02040503050406030204" pitchFamily="18" charset="0"/>
              </a:rPr>
              <a:t>w</a:t>
            </a:r>
            <a:r>
              <a:rPr lang="it-IT" sz="4400" dirty="0" err="1" smtClean="0">
                <a:latin typeface="Cambria" panose="02040503050406030204" pitchFamily="18" charset="0"/>
              </a:rPr>
              <a:t>orking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prototypes</a:t>
            </a:r>
            <a:r>
              <a:rPr lang="it-IT" sz="4400" dirty="0" smtClean="0">
                <a:latin typeface="Cambria" panose="02040503050406030204" pitchFamily="18" charset="0"/>
              </a:rPr>
              <a:t>, </a:t>
            </a:r>
            <a:r>
              <a:rPr lang="it-IT" sz="4400" dirty="0" err="1" smtClean="0">
                <a:latin typeface="Cambria" panose="02040503050406030204" pitchFamily="18" charset="0"/>
              </a:rPr>
              <a:t>demoes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at</a:t>
            </a:r>
            <a:r>
              <a:rPr lang="it-IT" sz="4400" dirty="0" smtClean="0">
                <a:latin typeface="Cambria" panose="02040503050406030204" pitchFamily="18" charset="0"/>
              </a:rPr>
              <a:t> WWW, ACM-SIGMOD</a:t>
            </a:r>
            <a:endParaRPr lang="it-IT" sz="4400" dirty="0">
              <a:latin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 smtClean="0">
                <a:latin typeface="Cambria" panose="02040503050406030204" pitchFamily="18" charset="0"/>
              </a:rPr>
              <a:t>Active Web Site and Blog </a:t>
            </a:r>
            <a:endParaRPr lang="it-IT" sz="4400" dirty="0">
              <a:latin typeface="Cambria" panose="020405030504060302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 smtClean="0">
                <a:latin typeface="Cambria" panose="02040503050406030204" pitchFamily="18" charset="0"/>
              </a:rPr>
              <a:t>Books </a:t>
            </a:r>
            <a:r>
              <a:rPr lang="it-IT" sz="4400" dirty="0" err="1" smtClean="0">
                <a:latin typeface="Cambria" panose="02040503050406030204" pitchFamily="18" charset="0"/>
              </a:rPr>
              <a:t>about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SeCo</a:t>
            </a:r>
            <a:r>
              <a:rPr lang="it-IT" sz="4400" dirty="0" smtClean="0">
                <a:latin typeface="Cambria" panose="02040503050406030204" pitchFamily="18" charset="0"/>
              </a:rPr>
              <a:t> </a:t>
            </a:r>
            <a:r>
              <a:rPr lang="it-IT" sz="4400" dirty="0" err="1" smtClean="0">
                <a:latin typeface="Cambria" panose="02040503050406030204" pitchFamily="18" charset="0"/>
              </a:rPr>
              <a:t>published</a:t>
            </a:r>
            <a:r>
              <a:rPr lang="it-IT" sz="4400" dirty="0" smtClean="0">
                <a:latin typeface="Cambria" panose="02040503050406030204" pitchFamily="18" charset="0"/>
              </a:rPr>
              <a:t> by </a:t>
            </a:r>
            <a:r>
              <a:rPr lang="it-IT" sz="4400" dirty="0" err="1" smtClean="0">
                <a:latin typeface="Cambria" panose="02040503050406030204" pitchFamily="18" charset="0"/>
              </a:rPr>
              <a:t>Springer-Verlag</a:t>
            </a:r>
            <a:r>
              <a:rPr lang="it-IT" sz="4400" dirty="0" smtClean="0">
                <a:latin typeface="Cambria" panose="02040503050406030204" pitchFamily="18" charset="0"/>
              </a:rPr>
              <a:t>: </a:t>
            </a:r>
          </a:p>
          <a:p>
            <a:pPr marL="2240713" lvl="1" indent="-571500">
              <a:buFont typeface="Arial" panose="020B0604020202020204" pitchFamily="34" charset="0"/>
              <a:buChar char="•"/>
            </a:pPr>
            <a:r>
              <a:rPr lang="it-IT" sz="4400" dirty="0" smtClean="0">
                <a:latin typeface="Cambria" panose="02040503050406030204" pitchFamily="18" charset="0"/>
              </a:rPr>
              <a:t>LNCS 5950: </a:t>
            </a:r>
            <a:r>
              <a:rPr lang="it-IT" sz="4400" dirty="0" err="1">
                <a:latin typeface="Cambria" panose="02040503050406030204" pitchFamily="18" charset="0"/>
              </a:rPr>
              <a:t>Search</a:t>
            </a:r>
            <a:r>
              <a:rPr lang="it-IT" sz="4400" dirty="0">
                <a:latin typeface="Cambria" panose="02040503050406030204" pitchFamily="18" charset="0"/>
              </a:rPr>
              <a:t> Computing </a:t>
            </a:r>
            <a:r>
              <a:rPr lang="it-IT" sz="4400" dirty="0" err="1">
                <a:latin typeface="Cambria" panose="02040503050406030204" pitchFamily="18" charset="0"/>
              </a:rPr>
              <a:t>Challenges</a:t>
            </a:r>
            <a:r>
              <a:rPr lang="it-IT" sz="4400" dirty="0">
                <a:latin typeface="Cambria" panose="02040503050406030204" pitchFamily="18" charset="0"/>
              </a:rPr>
              <a:t> and </a:t>
            </a:r>
            <a:r>
              <a:rPr lang="it-IT" sz="4400" dirty="0" err="1">
                <a:latin typeface="Cambria" panose="02040503050406030204" pitchFamily="18" charset="0"/>
              </a:rPr>
              <a:t>Directions</a:t>
            </a:r>
            <a:r>
              <a:rPr lang="it-IT" sz="4400" dirty="0">
                <a:latin typeface="Cambria" panose="02040503050406030204" pitchFamily="18" charset="0"/>
              </a:rPr>
              <a:t> (</a:t>
            </a:r>
            <a:r>
              <a:rPr lang="it-IT" sz="4400" dirty="0" smtClean="0">
                <a:latin typeface="Cambria" panose="02040503050406030204" pitchFamily="18" charset="0"/>
              </a:rPr>
              <a:t>2010)</a:t>
            </a:r>
          </a:p>
          <a:p>
            <a:pPr marL="2240713" lvl="1" indent="-571500">
              <a:buFont typeface="Arial" panose="020B0604020202020204" pitchFamily="34" charset="0"/>
              <a:buChar char="•"/>
            </a:pPr>
            <a:r>
              <a:rPr lang="it-IT" sz="4400" dirty="0" smtClean="0">
                <a:latin typeface="Cambria" panose="02040503050406030204" pitchFamily="18" charset="0"/>
              </a:rPr>
              <a:t>LNCS 6585: </a:t>
            </a:r>
            <a:r>
              <a:rPr lang="it-IT" sz="4400" dirty="0">
                <a:latin typeface="Cambria" panose="02040503050406030204" pitchFamily="18" charset="0"/>
              </a:rPr>
              <a:t>New Trends in </a:t>
            </a:r>
            <a:r>
              <a:rPr lang="it-IT" sz="4400" dirty="0" err="1">
                <a:latin typeface="Cambria" panose="02040503050406030204" pitchFamily="18" charset="0"/>
              </a:rPr>
              <a:t>Search</a:t>
            </a:r>
            <a:r>
              <a:rPr lang="it-IT" sz="4400" dirty="0">
                <a:latin typeface="Cambria" panose="02040503050406030204" pitchFamily="18" charset="0"/>
              </a:rPr>
              <a:t> Computing (2011) </a:t>
            </a:r>
          </a:p>
          <a:p>
            <a:pPr marL="2240713" lvl="1" indent="-571500">
              <a:buFont typeface="Arial" panose="020B0604020202020204" pitchFamily="34" charset="0"/>
              <a:buChar char="•"/>
            </a:pPr>
            <a:r>
              <a:rPr lang="it-IT" sz="4400" dirty="0" smtClean="0">
                <a:latin typeface="Cambria" panose="02040503050406030204" pitchFamily="18" charset="0"/>
              </a:rPr>
              <a:t>LNCS 7538: </a:t>
            </a:r>
            <a:r>
              <a:rPr lang="it-IT" sz="4400" dirty="0" err="1">
                <a:latin typeface="Cambria" panose="02040503050406030204" pitchFamily="18" charset="0"/>
              </a:rPr>
              <a:t>Broading</a:t>
            </a:r>
            <a:r>
              <a:rPr lang="it-IT" sz="4400" dirty="0">
                <a:latin typeface="Cambria" panose="02040503050406030204" pitchFamily="18" charset="0"/>
              </a:rPr>
              <a:t> Web </a:t>
            </a:r>
            <a:r>
              <a:rPr lang="it-IT" sz="4400" dirty="0" err="1">
                <a:latin typeface="Cambria" panose="02040503050406030204" pitchFamily="18" charset="0"/>
              </a:rPr>
              <a:t>Search</a:t>
            </a:r>
            <a:r>
              <a:rPr lang="it-IT" sz="4400" dirty="0">
                <a:latin typeface="Cambria" panose="02040503050406030204" pitchFamily="18" charset="0"/>
              </a:rPr>
              <a:t> (2012</a:t>
            </a:r>
            <a:r>
              <a:rPr lang="it-IT" sz="4400" dirty="0" smtClean="0">
                <a:latin typeface="Cambria" panose="02040503050406030204" pitchFamily="18" charset="0"/>
              </a:rPr>
              <a:t>)</a:t>
            </a:r>
          </a:p>
          <a:p>
            <a:pPr marL="2240713" lvl="1" indent="-571500">
              <a:buFont typeface="Arial" panose="020B0604020202020204" pitchFamily="34" charset="0"/>
              <a:buChar char="•"/>
            </a:pPr>
            <a:r>
              <a:rPr lang="it-IT" sz="4400" dirty="0" smtClean="0">
                <a:latin typeface="Cambria" panose="02040503050406030204" pitchFamily="18" charset="0"/>
              </a:rPr>
              <a:t>DCSA: Web Information </a:t>
            </a:r>
            <a:r>
              <a:rPr lang="it-IT" sz="4400" dirty="0" err="1" smtClean="0">
                <a:latin typeface="Cambria" panose="02040503050406030204" pitchFamily="18" charset="0"/>
              </a:rPr>
              <a:t>Retrieval</a:t>
            </a:r>
            <a:r>
              <a:rPr lang="it-IT" sz="4400" dirty="0" smtClean="0">
                <a:latin typeface="Cambria" panose="02040503050406030204" pitchFamily="18" charset="0"/>
              </a:rPr>
              <a:t> (2013)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 err="1" smtClean="0">
                <a:latin typeface="Cambria" panose="02040503050406030204" pitchFamily="18" charset="0"/>
              </a:rPr>
              <a:t>Two</a:t>
            </a:r>
            <a:r>
              <a:rPr lang="it-IT" sz="4400" dirty="0" smtClean="0">
                <a:latin typeface="Cambria" panose="02040503050406030204" pitchFamily="18" charset="0"/>
              </a:rPr>
              <a:t> US </a:t>
            </a:r>
            <a:r>
              <a:rPr lang="it-IT" sz="4400" dirty="0" err="1" smtClean="0">
                <a:latin typeface="Cambria" panose="02040503050406030204" pitchFamily="18" charset="0"/>
              </a:rPr>
              <a:t>Patents</a:t>
            </a:r>
            <a:r>
              <a:rPr lang="it-IT" sz="4400" dirty="0" smtClean="0">
                <a:latin typeface="Cambria" panose="02040503050406030204" pitchFamily="18" charset="0"/>
              </a:rPr>
              <a:t> (2012, 2014)</a:t>
            </a:r>
            <a:endParaRPr lang="it-IT" sz="4400" dirty="0">
              <a:latin typeface="Cambria" panose="02040503050406030204" pitchFamily="18" charset="0"/>
            </a:endParaRPr>
          </a:p>
        </p:txBody>
      </p:sp>
      <p:pic>
        <p:nvPicPr>
          <p:cNvPr id="1055" name="Picture 31" descr="C:\Users\ceri\Desktop\New Bitmap Image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5304" y="29614043"/>
            <a:ext cx="3760024" cy="303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:\Users\ceri\Desktop\2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43" y="32414601"/>
            <a:ext cx="3795727" cy="325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" name="Content Placeholder 2"/>
          <p:cNvSpPr txBox="1">
            <a:spLocks/>
          </p:cNvSpPr>
          <p:nvPr/>
        </p:nvSpPr>
        <p:spPr>
          <a:xfrm>
            <a:off x="608371" y="19514418"/>
            <a:ext cx="11057100" cy="1093661"/>
          </a:xfrm>
          <a:prstGeom prst="rect">
            <a:avLst/>
          </a:prstGeom>
        </p:spPr>
        <p:txBody>
          <a:bodyPr/>
          <a:lstStyle>
            <a:lvl1pPr marL="1251911" indent="-1251911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2473" indent="-1043258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3035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42248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1462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8067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49890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19104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8831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ARCHITECTURE OF SEARCH COMPUTING</a:t>
            </a:r>
          </a:p>
        </p:txBody>
      </p:sp>
      <p:sp>
        <p:nvSpPr>
          <p:cNvPr id="397" name="Content Placeholder 2"/>
          <p:cNvSpPr txBox="1">
            <a:spLocks/>
          </p:cNvSpPr>
          <p:nvPr/>
        </p:nvSpPr>
        <p:spPr>
          <a:xfrm>
            <a:off x="11432220" y="19471261"/>
            <a:ext cx="13279160" cy="787251"/>
          </a:xfrm>
          <a:prstGeom prst="rect">
            <a:avLst/>
          </a:prstGeom>
        </p:spPr>
        <p:txBody>
          <a:bodyPr/>
          <a:lstStyle>
            <a:lvl1pPr marL="1251911" indent="-1251911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2473" indent="-1043258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3035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42248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1462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8067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49890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19104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8831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USER INTERACTION: LIQUID QUERIES, QUERY RESULTS (MAPS AND MULTI-DIMENSIONAL TABLES)</a:t>
            </a:r>
          </a:p>
        </p:txBody>
      </p:sp>
      <p:sp>
        <p:nvSpPr>
          <p:cNvPr id="398" name="Content Placeholder 2"/>
          <p:cNvSpPr txBox="1">
            <a:spLocks/>
          </p:cNvSpPr>
          <p:nvPr/>
        </p:nvSpPr>
        <p:spPr>
          <a:xfrm>
            <a:off x="1089561" y="20824104"/>
            <a:ext cx="5472780" cy="706537"/>
          </a:xfrm>
          <a:prstGeom prst="rect">
            <a:avLst/>
          </a:prstGeom>
        </p:spPr>
        <p:txBody>
          <a:bodyPr/>
          <a:lstStyle>
            <a:lvl1pPr marL="1251911" indent="-1251911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2473" indent="-1043258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3035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42248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1462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8067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49890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19104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8831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TEAM AT KICK-OFF</a:t>
            </a:r>
          </a:p>
        </p:txBody>
      </p:sp>
      <p:sp>
        <p:nvSpPr>
          <p:cNvPr id="399" name="Content Placeholder 2"/>
          <p:cNvSpPr txBox="1">
            <a:spLocks/>
          </p:cNvSpPr>
          <p:nvPr/>
        </p:nvSpPr>
        <p:spPr>
          <a:xfrm>
            <a:off x="1069935" y="26944784"/>
            <a:ext cx="4635132" cy="922562"/>
          </a:xfrm>
          <a:prstGeom prst="rect">
            <a:avLst/>
          </a:prstGeom>
        </p:spPr>
        <p:txBody>
          <a:bodyPr/>
          <a:lstStyle>
            <a:lvl1pPr marL="1251911" indent="-1251911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2473" indent="-1043258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3035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42248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1462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8067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49890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19104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8831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BLOG VIEWS</a:t>
            </a:r>
          </a:p>
        </p:txBody>
      </p:sp>
      <p:sp>
        <p:nvSpPr>
          <p:cNvPr id="400" name="Content Placeholder 2"/>
          <p:cNvSpPr txBox="1">
            <a:spLocks/>
          </p:cNvSpPr>
          <p:nvPr/>
        </p:nvSpPr>
        <p:spPr>
          <a:xfrm>
            <a:off x="1069935" y="31265264"/>
            <a:ext cx="4635132" cy="922562"/>
          </a:xfrm>
          <a:prstGeom prst="rect">
            <a:avLst/>
          </a:prstGeom>
        </p:spPr>
        <p:txBody>
          <a:bodyPr/>
          <a:lstStyle>
            <a:lvl1pPr marL="1251911" indent="-1251911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2473" indent="-1043258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3035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842248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1462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8067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49890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19104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88317" indent="-834607" algn="l" defTabSz="333842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 smtClean="0">
                <a:latin typeface="Cambria" panose="02040503050406030204" pitchFamily="18" charset="0"/>
              </a:rPr>
              <a:t>DEMO AT WWW</a:t>
            </a:r>
          </a:p>
        </p:txBody>
      </p:sp>
    </p:spTree>
    <p:extLst>
      <p:ext uri="{BB962C8B-B14F-4D97-AF65-F5344CB8AC3E}">
        <p14:creationId xmlns:p14="http://schemas.microsoft.com/office/powerpoint/2010/main" val="36872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245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Tema di Office</vt:lpstr>
      <vt:lpstr>Visio.Drawing.11</vt:lpstr>
      <vt:lpstr>PowerPoint Presentation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Biscuola Roberto</dc:creator>
  <cp:lastModifiedBy>ceri</cp:lastModifiedBy>
  <cp:revision>34</cp:revision>
  <cp:lastPrinted>2015-06-04T09:42:43Z</cp:lastPrinted>
  <dcterms:created xsi:type="dcterms:W3CDTF">2015-05-29T13:17:50Z</dcterms:created>
  <dcterms:modified xsi:type="dcterms:W3CDTF">2017-03-03T13:22:15Z</dcterms:modified>
</cp:coreProperties>
</file>