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9" r:id="rId4"/>
    <p:sldId id="260" r:id="rId5"/>
    <p:sldId id="261" r:id="rId6"/>
  </p:sldIdLst>
  <p:sldSz cx="9144000" cy="5143500" type="screen16x9"/>
  <p:notesSz cx="6858000" cy="9144000"/>
  <p:embeddedFontLst>
    <p:embeddedFont>
      <p:font typeface="Roboto Slab" panose="020B0604020202020204" charset="0"/>
      <p:regular r:id="rId8"/>
      <p:bold r:id="rId9"/>
    </p:embeddedFont>
    <p:embeddedFont>
      <p:font typeface="Roboto"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584E98-F22C-4E6F-8C55-6CFEC2229C57}">
  <a:tblStyle styleId="{2E584E98-F22C-4E6F-8C55-6CFEC2229C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408"/>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0270901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6135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16fb96b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16fb96b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Generate a simple outline for an AI collections system workflow, including inputs, decision logic, action triggers, and learning loop.</a:t>
            </a:r>
          </a:p>
          <a:p>
            <a:pPr>
              <a:buFont typeface="Arial" panose="020B0604020202020204" pitchFamily="34" charset="0"/>
              <a:buChar char="•"/>
            </a:pPr>
            <a:r>
              <a:rPr lang="en-GB" dirty="0"/>
              <a:t>List 3–5 key customer attributes that would be most predictive for collections decision-making, and explain why each one matters.</a:t>
            </a:r>
          </a:p>
          <a:p>
            <a:pPr>
              <a:buFont typeface="Arial" panose="020B0604020202020204" pitchFamily="34" charset="0"/>
              <a:buChar char="•"/>
            </a:pPr>
            <a:r>
              <a:rPr lang="en-GB" dirty="0"/>
              <a:t>Suggest examples of business rules and AI-driven actions the system could use at different risk levels (e.g., low, medium, high risk).</a:t>
            </a:r>
          </a:p>
          <a:p>
            <a:pPr>
              <a:buFont typeface="Arial" panose="020B0604020202020204" pitchFamily="34" charset="0"/>
              <a:buChar char="•"/>
            </a:pPr>
            <a:r>
              <a:rPr lang="en-GB" dirty="0"/>
              <a:t>Create a rough sketch or step-by-step description of how customer data flows through the system from intake to action.</a:t>
            </a:r>
          </a:p>
        </p:txBody>
      </p:sp>
    </p:spTree>
    <p:extLst>
      <p:ext uri="{BB962C8B-B14F-4D97-AF65-F5344CB8AC3E}">
        <p14:creationId xmlns:p14="http://schemas.microsoft.com/office/powerpoint/2010/main" val="2889174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6fb96bf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16fb96bf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Explain how agentic AI could automate financial collections while keeping humans in critical decision points.</a:t>
            </a:r>
          </a:p>
          <a:p>
            <a:pPr>
              <a:buFont typeface="Arial" panose="020B0604020202020204" pitchFamily="34" charset="0"/>
              <a:buChar char="•"/>
            </a:pPr>
            <a:r>
              <a:rPr lang="en-GB" dirty="0"/>
              <a:t>List 3–5 examples of collection actions, and classify each as best suited for full automation or requiring human oversight, with a brief reason why.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7623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16fb96bf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16fb96bf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List key fairness, transparency, and compliance practices to build into an AI-powered credit collections system.</a:t>
            </a:r>
          </a:p>
          <a:p>
            <a:pPr>
              <a:buFont typeface="Arial" panose="020B0604020202020204" pitchFamily="34" charset="0"/>
              <a:buChar char="•"/>
            </a:pPr>
            <a:r>
              <a:rPr lang="en-GB" dirty="0"/>
              <a:t>Suggest specific ways to monitor and audit the system over time to ensure it stays fair, compliant, and effective.</a:t>
            </a:r>
          </a:p>
        </p:txBody>
      </p:sp>
    </p:spTree>
    <p:extLst>
      <p:ext uri="{BB962C8B-B14F-4D97-AF65-F5344CB8AC3E}">
        <p14:creationId xmlns:p14="http://schemas.microsoft.com/office/powerpoint/2010/main" val="295859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16fb96bfd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16fb96bfd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GB" b="1" dirty="0"/>
              <a:t>Prompts to try:</a:t>
            </a:r>
            <a:endParaRPr lang="en-GB" dirty="0"/>
          </a:p>
          <a:p>
            <a:pPr>
              <a:buFont typeface="Arial" panose="020B0604020202020204" pitchFamily="34" charset="0"/>
              <a:buChar char="•"/>
            </a:pPr>
            <a:r>
              <a:rPr lang="en-GB" dirty="0"/>
              <a:t>Suggest KPIs for an AI-powered collections strategy that balances business outcomes with customer fairness.</a:t>
            </a:r>
          </a:p>
          <a:p>
            <a:pPr>
              <a:buFont typeface="Arial" panose="020B0604020202020204" pitchFamily="34" charset="0"/>
              <a:buChar char="•"/>
            </a:pPr>
            <a:r>
              <a:rPr lang="en-GB" dirty="0"/>
              <a:t>Describe 2–3 ways an AI collections system could improve both operational efficiency and customer experience.</a:t>
            </a:r>
          </a:p>
        </p:txBody>
      </p:sp>
    </p:spTree>
    <p:extLst>
      <p:ext uri="{BB962C8B-B14F-4D97-AF65-F5344CB8AC3E}">
        <p14:creationId xmlns:p14="http://schemas.microsoft.com/office/powerpoint/2010/main" val="1519229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b="1" dirty="0"/>
              <a:t>AI-Powered Collections Strategy</a:t>
            </a:r>
            <a:endParaRPr sz="3000" dirty="0"/>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fontScale="92500" lnSpcReduction="20000"/>
          </a:bodyPr>
          <a:lstStyle/>
          <a:p>
            <a:pPr marL="0" lvl="0" indent="0" algn="ctr" rtl="0">
              <a:spcBef>
                <a:spcPts val="0"/>
              </a:spcBef>
              <a:spcAft>
                <a:spcPts val="0"/>
              </a:spcAft>
              <a:buNone/>
            </a:pPr>
            <a:r>
              <a:rPr lang="en" dirty="0"/>
              <a:t>Leveraging Agentic AI for Scalable, Fair, and Effective Debt Management at Geldium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How the System Works</a:t>
            </a:r>
            <a:endParaRPr dirty="0"/>
          </a:p>
        </p:txBody>
      </p:sp>
      <p:sp>
        <p:nvSpPr>
          <p:cNvPr id="2" name="Text Placeholder 1"/>
          <p:cNvSpPr>
            <a:spLocks noGrp="1" noChangeArrowheads="1"/>
          </p:cNvSpPr>
          <p:nvPr>
            <p:ph type="body" idx="1"/>
          </p:nvPr>
        </p:nvSpPr>
        <p:spPr bwMode="auto">
          <a:xfrm>
            <a:off x="387350" y="1182291"/>
            <a:ext cx="835708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Inputs:</a:t>
            </a:r>
            <a:r>
              <a:rPr kumimoji="0" lang="en-US" sz="1800" b="0" i="0" u="none" strike="noStrike" cap="none" normalizeH="0" baseline="0" dirty="0" smtClean="0">
                <a:ln>
                  <a:noFill/>
                </a:ln>
                <a:solidFill>
                  <a:schemeClr val="tx1"/>
                </a:solidFill>
                <a:effectLst/>
                <a:latin typeface="Arial" panose="020B0604020202020204" pitchFamily="34" charset="0"/>
              </a:rPr>
              <a:t> The system ingests raw customer data in real time, including payment history, loan balances, credit scores, and other relevant financial attributes from </a:t>
            </a:r>
            <a:r>
              <a:rPr kumimoji="0" lang="en-US" sz="1800" b="0" i="0" u="none" strike="noStrike" cap="none" normalizeH="0" baseline="0" dirty="0" err="1" smtClean="0">
                <a:ln>
                  <a:noFill/>
                </a:ln>
                <a:solidFill>
                  <a:schemeClr val="tx1"/>
                </a:solidFill>
                <a:effectLst/>
                <a:latin typeface="Arial" panose="020B0604020202020204" pitchFamily="34" charset="0"/>
              </a:rPr>
              <a:t>Geldium's</a:t>
            </a:r>
            <a:r>
              <a:rPr kumimoji="0" lang="en-US" sz="1800" b="0" i="0" u="none" strike="noStrike" cap="none" normalizeH="0" baseline="0" dirty="0" smtClean="0">
                <a:ln>
                  <a:noFill/>
                </a:ln>
                <a:solidFill>
                  <a:schemeClr val="tx1"/>
                </a:solidFill>
                <a:effectLst/>
                <a:latin typeface="Arial" panose="020B0604020202020204" pitchFamily="34" charset="0"/>
              </a:rPr>
              <a:t> databases.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Decision Logic (AI Model):</a:t>
            </a:r>
            <a:r>
              <a:rPr kumimoji="0" lang="en-US" sz="1800" b="0" i="0" u="none" strike="noStrike" cap="none" normalizeH="0" baseline="0" dirty="0" smtClean="0">
                <a:ln>
                  <a:noFill/>
                </a:ln>
                <a:solidFill>
                  <a:schemeClr val="tx1"/>
                </a:solidFill>
                <a:effectLst/>
                <a:latin typeface="Arial" panose="020B0604020202020204" pitchFamily="34" charset="0"/>
              </a:rPr>
              <a:t> The predictive model analyzes the ingested data to generate a real-time delinquency risk score for each customer. This score is a probability that the customer will become delinquent in the near future.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Action Triggers:</a:t>
            </a:r>
            <a:r>
              <a:rPr kumimoji="0" lang="en-US" sz="1800" b="0" i="0" u="none" strike="noStrike" cap="none" normalizeH="0" baseline="0" dirty="0" smtClean="0">
                <a:ln>
                  <a:noFill/>
                </a:ln>
                <a:solidFill>
                  <a:schemeClr val="tx1"/>
                </a:solidFill>
                <a:effectLst/>
                <a:latin typeface="Arial" panose="020B0604020202020204" pitchFamily="34" charset="0"/>
              </a:rPr>
              <a:t> Based on the risk score, the system's business rules and AI actions are triggered. A high-risk score, for instance, initiates a high-priority action for a collections agent.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anose="020B0604020202020204" pitchFamily="34" charset="0"/>
              </a:rPr>
              <a:t>Learning Loop:</a:t>
            </a:r>
            <a:r>
              <a:rPr kumimoji="0" lang="en-US" sz="1800" b="0" i="0" u="none" strike="noStrike" cap="none" normalizeH="0" baseline="0" dirty="0" smtClean="0">
                <a:ln>
                  <a:noFill/>
                </a:ln>
                <a:solidFill>
                  <a:schemeClr val="tx1"/>
                </a:solidFill>
                <a:effectLst/>
                <a:latin typeface="Arial" panose="020B0604020202020204" pitchFamily="34" charset="0"/>
              </a:rPr>
              <a:t> The system continuously learns by monitoring the outcomes of its actions. When a customer successfully avoids delinquency after an intervention, this positive outcome is fed back into the model, improving its predictive accuracy and refining future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Role of Agentic AI</a:t>
            </a:r>
            <a:endParaRPr dirty="0"/>
          </a:p>
        </p:txBody>
      </p:sp>
      <p:graphicFrame>
        <p:nvGraphicFramePr>
          <p:cNvPr id="2" name="Table 1"/>
          <p:cNvGraphicFramePr>
            <a:graphicFrameLocks noGrp="1"/>
          </p:cNvGraphicFramePr>
          <p:nvPr>
            <p:extLst>
              <p:ext uri="{D42A27DB-BD31-4B8C-83A1-F6EECF244321}">
                <p14:modId xmlns:p14="http://schemas.microsoft.com/office/powerpoint/2010/main" val="1362197050"/>
              </p:ext>
            </p:extLst>
          </p:nvPr>
        </p:nvGraphicFramePr>
        <p:xfrm>
          <a:off x="387350" y="1779270"/>
          <a:ext cx="8369300" cy="2499360"/>
        </p:xfrm>
        <a:graphic>
          <a:graphicData uri="http://schemas.openxmlformats.org/drawingml/2006/table">
            <a:tbl>
              <a:tblPr/>
              <a:tblGrid>
                <a:gridCol w="4184650"/>
                <a:gridCol w="4184650"/>
              </a:tblGrid>
              <a:tr h="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Autonomous </a:t>
                      </a:r>
                      <a:r>
                        <a:rPr lang="en-US" dirty="0"/>
                        <a:t>Activities (AI-Driven)</a:t>
                      </a:r>
                    </a:p>
                  </a:txBody>
                  <a:tcPr anchor="ctr">
                    <a:lnL>
                      <a:noFill/>
                    </a:lnL>
                    <a:lnR>
                      <a:noFill/>
                    </a:lnR>
                    <a:lnT>
                      <a:noFill/>
                    </a:lnT>
                    <a:lnB>
                      <a:noFill/>
                    </a:lnB>
                  </a:tcPr>
                </a:tc>
                <a:tc>
                  <a:txBody>
                    <a:bodyPr/>
                    <a:lstStyle/>
                    <a:p>
                      <a:r>
                        <a:rPr lang="en-US"/>
                        <a:t>Human Oversight (Agent-Driven)</a:t>
                      </a:r>
                    </a:p>
                  </a:txBody>
                  <a:tcPr anchor="ctr">
                    <a:lnL>
                      <a:noFill/>
                    </a:lnL>
                    <a:lnR>
                      <a:noFill/>
                    </a:lnR>
                    <a:lnT>
                      <a:noFill/>
                    </a:lnT>
                    <a:lnB>
                      <a:noFill/>
                    </a:lnB>
                  </a:tcPr>
                </a:tc>
              </a:tr>
              <a:tr h="0">
                <a:tc>
                  <a:txBody>
                    <a:bodyPr/>
                    <a:lstStyle/>
                    <a:p>
                      <a:r>
                        <a:rPr lang="en-US" b="1"/>
                        <a:t>Risk Scoring:</a:t>
                      </a:r>
                      <a:r>
                        <a:rPr lang="en-US"/>
                        <a:t> The AI model automatically calculates a real-time delinquency risk score for every customer.</a:t>
                      </a:r>
                    </a:p>
                  </a:txBody>
                  <a:tcPr anchor="ctr">
                    <a:lnL>
                      <a:noFill/>
                    </a:lnL>
                    <a:lnR>
                      <a:noFill/>
                    </a:lnR>
                    <a:lnT>
                      <a:noFill/>
                    </a:lnT>
                    <a:lnB>
                      <a:noFill/>
                    </a:lnB>
                  </a:tcPr>
                </a:tc>
                <a:tc>
                  <a:txBody>
                    <a:bodyPr/>
                    <a:lstStyle/>
                    <a:p>
                      <a:r>
                        <a:rPr lang="en-US" b="1"/>
                        <a:t>High-Risk Intervention:</a:t>
                      </a:r>
                      <a:r>
                        <a:rPr lang="en-US"/>
                        <a:t> Collections agents review and make final decisions for all high-risk accounts flagged by the system.</a:t>
                      </a:r>
                    </a:p>
                  </a:txBody>
                  <a:tcPr anchor="ctr">
                    <a:lnL>
                      <a:noFill/>
                    </a:lnL>
                    <a:lnR>
                      <a:noFill/>
                    </a:lnR>
                    <a:lnT>
                      <a:noFill/>
                    </a:lnT>
                    <a:lnB>
                      <a:noFill/>
                    </a:lnB>
                  </a:tcPr>
                </a:tc>
              </a:tr>
              <a:tr h="0">
                <a:tc>
                  <a:txBody>
                    <a:bodyPr/>
                    <a:lstStyle/>
                    <a:p>
                      <a:r>
                        <a:rPr lang="en-US" b="1"/>
                        <a:t>Automated Communication:</a:t>
                      </a:r>
                      <a:r>
                        <a:rPr lang="en-US"/>
                        <a:t> The system sends pre-approved, personalized email or text reminders for low- to medium-risk customers.</a:t>
                      </a:r>
                    </a:p>
                  </a:txBody>
                  <a:tcPr anchor="ctr">
                    <a:lnL>
                      <a:noFill/>
                    </a:lnL>
                    <a:lnR>
                      <a:noFill/>
                    </a:lnR>
                    <a:lnT>
                      <a:noFill/>
                    </a:lnT>
                    <a:lnB>
                      <a:noFill/>
                    </a:lnB>
                  </a:tcPr>
                </a:tc>
                <a:tc>
                  <a:txBody>
                    <a:bodyPr/>
                    <a:lstStyle/>
                    <a:p>
                      <a:r>
                        <a:rPr lang="en-US" b="1"/>
                        <a:t>Complex Case Management:</a:t>
                      </a:r>
                      <a:r>
                        <a:rPr lang="en-US"/>
                        <a:t> Agents use the AI-generated insights to guide their conversations and offer tailored solutions for complex cases.</a:t>
                      </a:r>
                    </a:p>
                  </a:txBody>
                  <a:tcPr anchor="ctr">
                    <a:lnL>
                      <a:noFill/>
                    </a:lnL>
                    <a:lnR>
                      <a:noFill/>
                    </a:lnR>
                    <a:lnT>
                      <a:noFill/>
                    </a:lnT>
                    <a:lnB>
                      <a:noFill/>
                    </a:lnB>
                  </a:tcPr>
                </a:tc>
              </a:tr>
              <a:tr h="0">
                <a:tc>
                  <a:txBody>
                    <a:bodyPr/>
                    <a:lstStyle/>
                    <a:p>
                      <a:r>
                        <a:rPr lang="en-US" b="1" dirty="0"/>
                        <a:t>Data Monitoring:</a:t>
                      </a:r>
                      <a:r>
                        <a:rPr lang="en-US" dirty="0"/>
                        <a:t> The system continuously monitors customer data for changes in behavior that could increase or decrease their risk score.</a:t>
                      </a:r>
                    </a:p>
                  </a:txBody>
                  <a:tcPr anchor="ctr">
                    <a:lnL>
                      <a:noFill/>
                    </a:lnL>
                    <a:lnR>
                      <a:noFill/>
                    </a:lnR>
                    <a:lnT>
                      <a:noFill/>
                    </a:lnT>
                    <a:lnB>
                      <a:noFill/>
                    </a:lnB>
                  </a:tcPr>
                </a:tc>
                <a:tc>
                  <a:txBody>
                    <a:bodyPr/>
                    <a:lstStyle/>
                    <a:p>
                      <a:r>
                        <a:rPr lang="en-US" b="1" dirty="0"/>
                        <a:t>Policy and Strategy:</a:t>
                      </a:r>
                      <a:r>
                        <a:rPr lang="en-US" dirty="0"/>
                        <a:t> Human experts set and adjust the business rules and risk thresholds that govern the system's automated actions.</a:t>
                      </a:r>
                    </a:p>
                  </a:txBody>
                  <a:tcPr anchor="ctr">
                    <a:lnL>
                      <a:noFill/>
                    </a:lnL>
                    <a:lnR>
                      <a:noFill/>
                    </a:lnR>
                    <a:lnT>
                      <a:noFill/>
                    </a:lnT>
                    <a:lnB>
                      <a:noFill/>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Responsible AI Guardrails</a:t>
            </a:r>
            <a:endParaRPr/>
          </a:p>
        </p:txBody>
      </p:sp>
      <p:sp>
        <p:nvSpPr>
          <p:cNvPr id="2" name="Text Placeholder 1"/>
          <p:cNvSpPr>
            <a:spLocks noGrp="1" noChangeArrowheads="1"/>
          </p:cNvSpPr>
          <p:nvPr>
            <p:ph type="body" idx="1"/>
          </p:nvPr>
        </p:nvSpPr>
        <p:spPr bwMode="auto">
          <a:xfrm>
            <a:off x="387350" y="1459290"/>
            <a:ext cx="808365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Fairness Audits:</a:t>
            </a:r>
            <a:r>
              <a:rPr kumimoji="0" lang="en-US" sz="1800" b="0" i="0" u="none" strike="noStrike" cap="none" normalizeH="0" baseline="0" smtClean="0">
                <a:ln>
                  <a:noFill/>
                </a:ln>
                <a:solidFill>
                  <a:schemeClr val="tx1"/>
                </a:solidFill>
                <a:effectLst/>
                <a:latin typeface="Arial" panose="020B0604020202020204" pitchFamily="34" charset="0"/>
              </a:rPr>
              <a:t> The system's predictions will be regularly audited to ensure they are not creating unfair outcomes for specific customer segments, such as those based on location or employment status. If bias is detected, the model will be retrained or its rules adjusted.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Explainability &amp; Transparency:</a:t>
            </a:r>
            <a:r>
              <a:rPr kumimoji="0" lang="en-US" sz="1800" b="0" i="0" u="none" strike="noStrike" cap="none" normalizeH="0" baseline="0" smtClean="0">
                <a:ln>
                  <a:noFill/>
                </a:ln>
                <a:solidFill>
                  <a:schemeClr val="tx1"/>
                </a:solidFill>
                <a:effectLst/>
                <a:latin typeface="Arial" panose="020B0604020202020204" pitchFamily="34" charset="0"/>
              </a:rPr>
              <a:t> We will use SHAP values and other tools to provide a human-understandable reason for every prediction. This allows both agents and customers to understand </a:t>
            </a:r>
            <a:r>
              <a:rPr kumimoji="0" lang="en-US" sz="1800" b="1" i="0" u="none" strike="noStrike" cap="none" normalizeH="0" baseline="0" smtClean="0">
                <a:ln>
                  <a:noFill/>
                </a:ln>
                <a:solidFill>
                  <a:schemeClr val="tx1"/>
                </a:solidFill>
                <a:effectLst/>
                <a:latin typeface="Arial" panose="020B0604020202020204" pitchFamily="34" charset="0"/>
              </a:rPr>
              <a:t>why</a:t>
            </a:r>
            <a:r>
              <a:rPr kumimoji="0" lang="en-US" sz="1800" b="0" i="0" u="none" strike="noStrike" cap="none" normalizeH="0" baseline="0" smtClean="0">
                <a:ln>
                  <a:noFill/>
                </a:ln>
                <a:solidFill>
                  <a:schemeClr val="tx1"/>
                </a:solidFill>
                <a:effectLst/>
                <a:latin typeface="Arial" panose="020B0604020202020204" pitchFamily="34" charset="0"/>
              </a:rPr>
              <a:t> a specific risk score was assigned.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Compliance by Design:</a:t>
            </a:r>
            <a:r>
              <a:rPr kumimoji="0" lang="en-US" sz="1800" b="0" i="0" u="none" strike="noStrike" cap="none" normalizeH="0" baseline="0" smtClean="0">
                <a:ln>
                  <a:noFill/>
                </a:ln>
                <a:solidFill>
                  <a:schemeClr val="tx1"/>
                </a:solidFill>
                <a:effectLst/>
                <a:latin typeface="Arial" panose="020B0604020202020204" pitchFamily="34" charset="0"/>
              </a:rPr>
              <a:t> The system is built to comply with financial regulations and data privacy laws. Personal identifying information (PII) is kept separate from the model, and all decisions that could negatively impact a customer will require human approval.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Expected Business Impact</a:t>
            </a:r>
            <a:endParaRPr/>
          </a:p>
        </p:txBody>
      </p:sp>
      <p:sp>
        <p:nvSpPr>
          <p:cNvPr id="2" name="Text Placeholder 1"/>
          <p:cNvSpPr>
            <a:spLocks noGrp="1" noChangeArrowheads="1"/>
          </p:cNvSpPr>
          <p:nvPr>
            <p:ph type="body" idx="1"/>
          </p:nvPr>
        </p:nvSpPr>
        <p:spPr bwMode="auto">
          <a:xfrm>
            <a:off x="387350" y="1320790"/>
            <a:ext cx="76962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Fairness Audits:</a:t>
            </a:r>
            <a:r>
              <a:rPr kumimoji="0" lang="en-US" sz="1800" b="0" i="0" u="none" strike="noStrike" cap="none" normalizeH="0" baseline="0" smtClean="0">
                <a:ln>
                  <a:noFill/>
                </a:ln>
                <a:solidFill>
                  <a:schemeClr val="tx1"/>
                </a:solidFill>
                <a:effectLst/>
                <a:latin typeface="Arial" panose="020B0604020202020204" pitchFamily="34" charset="0"/>
              </a:rPr>
              <a:t> The system's predictions will be regularly audited to ensure they are not creating unfair outcomes for specific customer segments, such as those based on location or employment status. If bias is detected, the model will be retrained or its rules adjusted.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Explainability &amp; Transparency:</a:t>
            </a:r>
            <a:r>
              <a:rPr kumimoji="0" lang="en-US" sz="1800" b="0" i="0" u="none" strike="noStrike" cap="none" normalizeH="0" baseline="0" smtClean="0">
                <a:ln>
                  <a:noFill/>
                </a:ln>
                <a:solidFill>
                  <a:schemeClr val="tx1"/>
                </a:solidFill>
                <a:effectLst/>
                <a:latin typeface="Arial" panose="020B0604020202020204" pitchFamily="34" charset="0"/>
              </a:rPr>
              <a:t> We will use SHAP values and other tools to provide a human-understandable reason for every prediction. This allows both agents and customers to understand </a:t>
            </a:r>
            <a:r>
              <a:rPr kumimoji="0" lang="en-US" sz="1800" b="1" i="0" u="none" strike="noStrike" cap="none" normalizeH="0" baseline="0" smtClean="0">
                <a:ln>
                  <a:noFill/>
                </a:ln>
                <a:solidFill>
                  <a:schemeClr val="tx1"/>
                </a:solidFill>
                <a:effectLst/>
                <a:latin typeface="Arial" panose="020B0604020202020204" pitchFamily="34" charset="0"/>
              </a:rPr>
              <a:t>why</a:t>
            </a:r>
            <a:r>
              <a:rPr kumimoji="0" lang="en-US" sz="1800" b="0" i="0" u="none" strike="noStrike" cap="none" normalizeH="0" baseline="0" smtClean="0">
                <a:ln>
                  <a:noFill/>
                </a:ln>
                <a:solidFill>
                  <a:schemeClr val="tx1"/>
                </a:solidFill>
                <a:effectLst/>
                <a:latin typeface="Arial" panose="020B0604020202020204" pitchFamily="34" charset="0"/>
              </a:rPr>
              <a:t> a specific risk score was assigned.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smtClean="0">
                <a:ln>
                  <a:noFill/>
                </a:ln>
                <a:solidFill>
                  <a:schemeClr val="tx1"/>
                </a:solidFill>
                <a:effectLst/>
                <a:latin typeface="Arial" panose="020B0604020202020204" pitchFamily="34" charset="0"/>
              </a:rPr>
              <a:t>Compliance by Design:</a:t>
            </a:r>
            <a:r>
              <a:rPr kumimoji="0" lang="en-US" sz="1800" b="0" i="0" u="none" strike="noStrike" cap="none" normalizeH="0" baseline="0" smtClean="0">
                <a:ln>
                  <a:noFill/>
                </a:ln>
                <a:solidFill>
                  <a:schemeClr val="tx1"/>
                </a:solidFill>
                <a:effectLst/>
                <a:latin typeface="Arial" panose="020B0604020202020204" pitchFamily="34" charset="0"/>
              </a:rPr>
              <a:t> The system is built to comply with financial regulations and data privacy laws. Personal identifying information (PII) is kept separate from the model, and all decisions that could negatively impact a customer will require human approval.</a:t>
            </a:r>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792</Words>
  <Application>Microsoft Office PowerPoint</Application>
  <PresentationFormat>On-screen Show (16:9)</PresentationFormat>
  <Paragraphs>38</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Roboto Slab</vt:lpstr>
      <vt:lpstr>Roboto</vt:lpstr>
      <vt:lpstr>Arial</vt:lpstr>
      <vt:lpstr>Marina</vt:lpstr>
      <vt:lpstr>AI-Powered Collections Strategy</vt:lpstr>
      <vt:lpstr>How the System Works</vt:lpstr>
      <vt:lpstr>Role of Agentic AI</vt:lpstr>
      <vt:lpstr>Responsible AI Guardrails</vt:lpstr>
      <vt:lpstr>Expected Business Impact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AI-Powered Collections Strategy</dc:title>
  <cp:lastModifiedBy>Microsoft account</cp:lastModifiedBy>
  <cp:revision>3</cp:revision>
  <dcterms:modified xsi:type="dcterms:W3CDTF">2025-09-18T16:16:08Z</dcterms:modified>
</cp:coreProperties>
</file>