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Projekto </a:t>
            </a:r>
            <a:r>
              <a:rPr lang="lt-LT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planas</a:t>
            </a:r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 </a:t>
            </a:r>
            <a:r>
              <a:rPr lang="lt-LT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Vizija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lt-LT" sz="28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Į</a:t>
            </a:r>
            <a:r>
              <a:rPr lang="lt-LT" sz="28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vadas</a:t>
            </a:r>
            <a:endParaRPr lang="en-US" sz="28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9227" y="3537307"/>
            <a:ext cx="10993546" cy="2506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2800" cap="none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Projekto tikslas yra sukurti programą, skirtą kraujo resursų ir </a:t>
            </a:r>
            <a:r>
              <a:rPr lang="lt-LT" sz="2800" cap="none" dirty="0" err="1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donacijos</a:t>
            </a:r>
            <a:r>
              <a:rPr lang="lt-LT" sz="2800" cap="none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duomenų valdymui. </a:t>
            </a:r>
          </a:p>
          <a:p>
            <a:r>
              <a:rPr lang="lt-LT" sz="2800" cap="none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Sistema turi apimti duomenų registravimą, valdymą ir saugojimą.</a:t>
            </a:r>
            <a:endParaRPr lang="en-US" sz="2800" cap="none" dirty="0" smtClean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Vaizdo rezultatas pagal užklausą „blood bank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657225"/>
            <a:ext cx="2245304" cy="22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05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lt-LT" b="1" dirty="0"/>
              <a:t>Problema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Skubios</a:t>
            </a:r>
            <a:r>
              <a:rPr lang="lt-LT" sz="2800" dirty="0" smtClean="0"/>
              <a:t> </a:t>
            </a:r>
            <a:r>
              <a:rPr lang="lt-LT" sz="2800" dirty="0" err="1" smtClean="0"/>
              <a:t>medicin</a:t>
            </a:r>
            <a:r>
              <a:rPr lang="en-US" sz="2800" dirty="0" smtClean="0"/>
              <a:t>in</a:t>
            </a:r>
            <a:r>
              <a:rPr lang="lt-LT" sz="2800" dirty="0" smtClean="0"/>
              <a:t>ės pagalbos atveju kraujas yra </a:t>
            </a:r>
            <a:r>
              <a:rPr lang="lt-LT" sz="2800" dirty="0"/>
              <a:t>labai svarbus komponentas, </a:t>
            </a:r>
            <a:r>
              <a:rPr lang="lt-LT" sz="2800" dirty="0" smtClean="0"/>
              <a:t>todėl labai svarbu užtikrinti operatyvų informacijos pasiekiamumą realiu laiku, kai reikia greitai </a:t>
            </a:r>
            <a:r>
              <a:rPr lang="lt-LT" sz="2800" dirty="0"/>
              <a:t>gauti </a:t>
            </a:r>
            <a:r>
              <a:rPr lang="lt-LT" sz="2800" dirty="0" smtClean="0"/>
              <a:t>kraujo ar norint tapti donoru.</a:t>
            </a:r>
          </a:p>
          <a:p>
            <a:r>
              <a:rPr lang="lt-LT" sz="2800" dirty="0" smtClean="0"/>
              <a:t>Lietuvoje veikia apie </a:t>
            </a:r>
            <a:r>
              <a:rPr lang="en-US" sz="2800" dirty="0" smtClean="0"/>
              <a:t>10 </a:t>
            </a:r>
            <a:r>
              <a:rPr lang="en-US" sz="2800" dirty="0" err="1" smtClean="0"/>
              <a:t>kraujo</a:t>
            </a:r>
            <a:r>
              <a:rPr lang="en-US" sz="2800" dirty="0" smtClean="0"/>
              <a:t> </a:t>
            </a:r>
            <a:r>
              <a:rPr lang="en-US" sz="2800" dirty="0" err="1" smtClean="0"/>
              <a:t>centro</a:t>
            </a:r>
            <a:r>
              <a:rPr lang="en-US" sz="2800" dirty="0" smtClean="0"/>
              <a:t>, </a:t>
            </a:r>
            <a:r>
              <a:rPr lang="en-US" sz="2800" dirty="0" err="1" smtClean="0"/>
              <a:t>kuri</a:t>
            </a:r>
            <a:r>
              <a:rPr lang="lt-LT" sz="2800" dirty="0" smtClean="0"/>
              <a:t>ų steigėjai yra skirtingos institucijos, o kiekvienas centras veikia kaip atskira sistema. Nėra vieningos informacinės struktūros vienijančios kraujo centrus ir donorus.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0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lt-LT" b="1" dirty="0" smtClean="0"/>
              <a:t>dalyviai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800" dirty="0" smtClean="0"/>
              <a:t>Kraujo centrai,</a:t>
            </a:r>
          </a:p>
          <a:p>
            <a:r>
              <a:rPr lang="lt-LT" sz="2800" dirty="0" smtClean="0"/>
              <a:t>Medicinos įstaigos – ligoninės,</a:t>
            </a:r>
          </a:p>
          <a:p>
            <a:r>
              <a:rPr lang="lt-LT" sz="2800" dirty="0" smtClean="0"/>
              <a:t>Donorai</a:t>
            </a:r>
          </a:p>
          <a:p>
            <a:r>
              <a:rPr lang="lt-LT" sz="2800" dirty="0" smtClean="0"/>
              <a:t>Recipientai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1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Poveikis									sėkmingas problemos 															sprendimas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sz="2800" dirty="0"/>
              <a:t>Problema turi efektyviai užtikrinti paslaugų užsakymą ir pateikti informaciją visiems dalyviams </a:t>
            </a:r>
            <a:r>
              <a:rPr lang="lt-LT" sz="2800" dirty="0" err="1"/>
              <a:t>savalaikiškai</a:t>
            </a:r>
            <a:r>
              <a:rPr lang="lt-LT" dirty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t-LT" sz="2800" dirty="0"/>
              <a:t>Programos mobilumas, lankstumas, prieinamumas, naudojimo paprastumas. Duomenys prieinami visiems dalyviams realiu laiku.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412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lt-LT" b="1" dirty="0" smtClean="0"/>
              <a:t>Produkto pozicionavimas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18247"/>
              </p:ext>
            </p:extLst>
          </p:nvPr>
        </p:nvGraphicFramePr>
        <p:xfrm>
          <a:off x="457200" y="2235199"/>
          <a:ext cx="11277600" cy="32539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439123525"/>
                    </a:ext>
                  </a:extLst>
                </a:gridCol>
                <a:gridCol w="8166100">
                  <a:extLst>
                    <a:ext uri="{9D8B030D-6E8A-4147-A177-3AD203B41FA5}">
                      <a16:colId xmlns:a16="http://schemas.microsoft.com/office/drawing/2014/main" val="875244431"/>
                    </a:ext>
                  </a:extLst>
                </a:gridCol>
              </a:tblGrid>
              <a:tr h="416693"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lt-LT" sz="2400" dirty="0" smtClean="0">
                          <a:effectLst/>
                        </a:rPr>
                        <a:t>KAM</a:t>
                      </a:r>
                      <a:endParaRPr lang="en-US" sz="2400" b="1" dirty="0"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400" dirty="0" smtClean="0">
                          <a:effectLst/>
                        </a:rPr>
                        <a:t>Kraujo centrams,</a:t>
                      </a:r>
                      <a:r>
                        <a:rPr lang="lt-LT" sz="2400" baseline="0" dirty="0" smtClean="0">
                          <a:effectLst/>
                        </a:rPr>
                        <a:t> </a:t>
                      </a:r>
                      <a:r>
                        <a:rPr lang="lt-LT" sz="2400" dirty="0" smtClean="0">
                          <a:effectLst/>
                        </a:rPr>
                        <a:t>gydymo įstaigoms, donorams</a:t>
                      </a:r>
                      <a:endParaRPr lang="en-US" sz="2400" i="1" dirty="0">
                        <a:solidFill>
                          <a:srgbClr val="0000FF"/>
                        </a:solidFill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4855"/>
                  </a:ext>
                </a:extLst>
              </a:tr>
              <a:tr h="878041"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lt-LT" sz="2400" dirty="0" smtClean="0">
                          <a:effectLst/>
                        </a:rPr>
                        <a:t>NAUDOS</a:t>
                      </a:r>
                      <a:r>
                        <a:rPr lang="lt-LT" sz="2400" baseline="0" dirty="0" smtClean="0">
                          <a:effectLst/>
                        </a:rPr>
                        <a:t> GAVĖJAI</a:t>
                      </a:r>
                      <a:endParaRPr lang="en-US" sz="2400" b="1" dirty="0"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400" dirty="0" smtClean="0">
                          <a:effectLst/>
                        </a:rPr>
                        <a:t>Kraujo centrai, ligoninės, donorai, kraujo donoryste suinteresuoti interneto</a:t>
                      </a:r>
                      <a:r>
                        <a:rPr lang="lt-LT" sz="2400" baseline="0" dirty="0" smtClean="0">
                          <a:effectLst/>
                        </a:rPr>
                        <a:t> naudotojai</a:t>
                      </a:r>
                      <a:endParaRPr lang="en-US" sz="2400" i="1" dirty="0">
                        <a:solidFill>
                          <a:srgbClr val="0000FF"/>
                        </a:solidFill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383238"/>
                  </a:ext>
                </a:extLst>
              </a:tr>
              <a:tr h="416693"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lt-LT" sz="2400" dirty="0" smtClean="0">
                          <a:effectLst/>
                        </a:rPr>
                        <a:t>PAVADINIMAS</a:t>
                      </a:r>
                      <a:endParaRPr lang="en-US" sz="2400" b="1" dirty="0"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400" dirty="0" smtClean="0">
                          <a:effectLst/>
                        </a:rPr>
                        <a:t>Kraujo bankas</a:t>
                      </a:r>
                      <a:endParaRPr lang="en-US" sz="2400" i="1" dirty="0">
                        <a:solidFill>
                          <a:srgbClr val="0000FF"/>
                        </a:solidFill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379846"/>
                  </a:ext>
                </a:extLst>
              </a:tr>
              <a:tr h="586741"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lt-LT" sz="2400" dirty="0" smtClean="0">
                          <a:effectLst/>
                        </a:rPr>
                        <a:t>KODĖL</a:t>
                      </a:r>
                      <a:endParaRPr lang="en-US" sz="2400" b="1" dirty="0"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400" dirty="0" smtClean="0">
                          <a:effectLst/>
                        </a:rPr>
                        <a:t>Garantuotas efektyvus informacijos keitimasis ir pasiekiamumas</a:t>
                      </a:r>
                      <a:endParaRPr lang="en-US" sz="2400" i="1" dirty="0">
                        <a:solidFill>
                          <a:srgbClr val="0000FF"/>
                        </a:solidFill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725161"/>
                  </a:ext>
                </a:extLst>
              </a:tr>
              <a:tr h="609853"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lt-LT" sz="2400" dirty="0" smtClean="0">
                          <a:effectLst/>
                        </a:rPr>
                        <a:t>ALTERNATYVOS</a:t>
                      </a:r>
                      <a:endParaRPr lang="en-US" sz="2400" b="1" dirty="0"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  <a:tab pos="800100" algn="l"/>
                        </a:tabLst>
                        <a:defRPr/>
                      </a:pPr>
                      <a:r>
                        <a:rPr lang="lt-LT" sz="2400" dirty="0" smtClean="0">
                          <a:effectLst/>
                        </a:rPr>
                        <a:t>Esama paini</a:t>
                      </a:r>
                      <a:r>
                        <a:rPr lang="lt-LT" sz="2400" baseline="0" dirty="0" smtClean="0">
                          <a:effectLst/>
                        </a:rPr>
                        <a:t> </a:t>
                      </a:r>
                      <a:r>
                        <a:rPr lang="lt-LT" sz="2400" dirty="0" smtClean="0">
                          <a:effectLst/>
                        </a:rPr>
                        <a:t>tvarka</a:t>
                      </a:r>
                      <a:endParaRPr lang="en-US" sz="2400" i="1" dirty="0">
                        <a:solidFill>
                          <a:srgbClr val="0000FF"/>
                        </a:solidFill>
                        <a:effectLst/>
                        <a:latin typeface="Lucida Sans Unicode" panose="020B0602030504020204" pitchFamily="34" charset="0"/>
                        <a:ea typeface="Times New Roman" panose="02020603050405020304" pitchFamily="18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54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7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vartotojai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849895"/>
              </p:ext>
            </p:extLst>
          </p:nvPr>
        </p:nvGraphicFramePr>
        <p:xfrm>
          <a:off x="444500" y="1879598"/>
          <a:ext cx="11277600" cy="482552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519465">
                  <a:extLst>
                    <a:ext uri="{9D8B030D-6E8A-4147-A177-3AD203B41FA5}">
                      <a16:colId xmlns:a16="http://schemas.microsoft.com/office/drawing/2014/main" val="3000337284"/>
                    </a:ext>
                  </a:extLst>
                </a:gridCol>
                <a:gridCol w="3479260">
                  <a:extLst>
                    <a:ext uri="{9D8B030D-6E8A-4147-A177-3AD203B41FA5}">
                      <a16:colId xmlns:a16="http://schemas.microsoft.com/office/drawing/2014/main" val="1579076858"/>
                    </a:ext>
                  </a:extLst>
                </a:gridCol>
                <a:gridCol w="5278875">
                  <a:extLst>
                    <a:ext uri="{9D8B030D-6E8A-4147-A177-3AD203B41FA5}">
                      <a16:colId xmlns:a16="http://schemas.microsoft.com/office/drawing/2014/main" val="2146303887"/>
                    </a:ext>
                  </a:extLst>
                </a:gridCol>
              </a:tblGrid>
              <a:tr h="2944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lt-LT" sz="2000" dirty="0">
                          <a:effectLst/>
                        </a:rPr>
                        <a:t>Pavadinimas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lt-LT" sz="2000">
                          <a:effectLst/>
                        </a:rPr>
                        <a:t>Aprašymas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lt-LT" sz="2000">
                          <a:effectLst/>
                        </a:rPr>
                        <a:t>Atsakomybė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245149"/>
                  </a:ext>
                </a:extLst>
              </a:tr>
              <a:tr h="8834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Kūrėjai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Komanda</a:t>
                      </a:r>
                      <a:r>
                        <a:rPr lang="lt-LT" sz="2000" baseline="0" dirty="0" smtClean="0">
                          <a:effectLst/>
                        </a:rPr>
                        <a:t> sukūrusi programinę įrangą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Sistemos įdiegimas, palaikymas, atnaujinimas, priežiūra. 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094153"/>
                  </a:ext>
                </a:extLst>
              </a:tr>
              <a:tr h="8834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Savininkas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LR Sveikatos apsaugos ministerija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Teisėti sistemos savininkai, turintys visas teises į programinę įrangą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202391"/>
                  </a:ext>
                </a:extLst>
              </a:tr>
              <a:tr h="8834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Kraujo centrai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Įstaigos užsiimančios kraujo surinkimu ir panaudojimu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Prieina prie</a:t>
                      </a:r>
                      <a:r>
                        <a:rPr lang="lt-LT" sz="2000" baseline="0" dirty="0" smtClean="0">
                          <a:effectLst/>
                        </a:rPr>
                        <a:t> šalies informacijos apie kraujo atsargas</a:t>
                      </a:r>
                      <a:r>
                        <a:rPr lang="lt-LT" sz="2000" dirty="0" smtClean="0">
                          <a:effectLst/>
                        </a:rPr>
                        <a:t>, donorus ir k.t.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483713"/>
                  </a:ext>
                </a:extLst>
              </a:tr>
              <a:tr h="8834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Gydymo įstaigos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Asmenys betarpiškai atliekantys keleivių pervežimą.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Naudojasi planuojant savo kraujo</a:t>
                      </a:r>
                      <a:r>
                        <a:rPr lang="lt-LT" sz="2000" baseline="0" dirty="0" smtClean="0">
                          <a:effectLst/>
                        </a:rPr>
                        <a:t> atsargas, esant skubiems atvejams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883723"/>
                  </a:ext>
                </a:extLst>
              </a:tr>
              <a:tr h="8834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Donorai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lt-LT" sz="2000" dirty="0" smtClean="0">
                          <a:effectLst/>
                        </a:rPr>
                        <a:t>Fiziniai asmenys esantys kraujo donorai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  <a:tab pos="800100" algn="l"/>
                        </a:tabLst>
                        <a:defRPr/>
                      </a:pPr>
                      <a:r>
                        <a:rPr lang="lt-LT" sz="2000" dirty="0" smtClean="0">
                          <a:effectLst/>
                        </a:rPr>
                        <a:t>Pateikia</a:t>
                      </a:r>
                      <a:r>
                        <a:rPr lang="lt-LT" sz="2000" baseline="0" dirty="0" smtClean="0">
                          <a:effectLst/>
                        </a:rPr>
                        <a:t> asmeninę informaciją, prieina prie savo </a:t>
                      </a:r>
                      <a:r>
                        <a:rPr lang="lt-LT" sz="2000" baseline="0" dirty="0" err="1" smtClean="0">
                          <a:effectLst/>
                        </a:rPr>
                        <a:t>donacijos</a:t>
                      </a:r>
                      <a:r>
                        <a:rPr lang="lt-LT" sz="2000" baseline="0" dirty="0" smtClean="0">
                          <a:effectLst/>
                        </a:rPr>
                        <a:t> istorijos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74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3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Vartotojo aplinka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800" dirty="0" smtClean="0"/>
              <a:t>Programa prieinama vartotojams </a:t>
            </a:r>
            <a:r>
              <a:rPr lang="lt-LT" sz="2800" dirty="0"/>
              <a:t>besinaudojantiems </a:t>
            </a:r>
            <a:r>
              <a:rPr lang="lt-LT" sz="2800" dirty="0" smtClean="0"/>
              <a:t>kompiuteriais ir mobiliaisiais įrenginiais,</a:t>
            </a:r>
          </a:p>
          <a:p>
            <a:r>
              <a:rPr lang="lt-LT" sz="2800" dirty="0" smtClean="0"/>
              <a:t>Programos </a:t>
            </a:r>
            <a:r>
              <a:rPr lang="lt-LT" sz="2800" dirty="0"/>
              <a:t>platforma: Windows</a:t>
            </a:r>
            <a:r>
              <a:rPr lang="lt-LT" sz="2800" dirty="0" smtClean="0"/>
              <a:t>,  </a:t>
            </a:r>
            <a:r>
              <a:rPr lang="lt-LT" sz="2800" dirty="0" err="1"/>
              <a:t>Android</a:t>
            </a:r>
            <a:r>
              <a:rPr lang="lt-LT" sz="2800" dirty="0"/>
              <a:t>, </a:t>
            </a:r>
            <a:r>
              <a:rPr lang="lt-LT" sz="2800" dirty="0" smtClean="0"/>
              <a:t> Apple IOS</a:t>
            </a:r>
            <a:r>
              <a:rPr lang="lt-LT" sz="2800" dirty="0"/>
              <a:t>, kitos aplikacijos taikytinos su programa.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743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Pagrindinės funkcijos ir </a:t>
            </a:r>
            <a:r>
              <a:rPr lang="lt-LT" dirty="0" err="1" smtClean="0"/>
              <a:t>sąvybės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Donor</a:t>
            </a:r>
            <a:r>
              <a:rPr lang="lt-LT" dirty="0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registra</a:t>
            </a:r>
            <a:r>
              <a:rPr lang="lt-LT" dirty="0" err="1" smtClean="0"/>
              <a:t>vimas</a:t>
            </a:r>
            <a:endParaRPr lang="lt-LT" dirty="0" smtClean="0"/>
          </a:p>
          <a:p>
            <a:r>
              <a:rPr lang="lt-LT" dirty="0" smtClean="0"/>
              <a:t>Donoro </a:t>
            </a:r>
            <a:r>
              <a:rPr lang="lt-LT" dirty="0" err="1" smtClean="0"/>
              <a:t>login</a:t>
            </a:r>
            <a:endParaRPr lang="lt-LT" dirty="0" smtClean="0"/>
          </a:p>
          <a:p>
            <a:r>
              <a:rPr lang="lt-LT" dirty="0" smtClean="0"/>
              <a:t>Donoro profilio atnaujinimas</a:t>
            </a:r>
          </a:p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8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Programos savybės ir funkcijos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Donor</a:t>
            </a:r>
            <a:r>
              <a:rPr lang="lt-LT" dirty="0"/>
              <a:t>o</a:t>
            </a:r>
            <a:r>
              <a:rPr lang="en-US" dirty="0"/>
              <a:t> </a:t>
            </a:r>
            <a:r>
              <a:rPr lang="en-US" dirty="0" err="1"/>
              <a:t>registra</a:t>
            </a:r>
            <a:r>
              <a:rPr lang="lt-LT" dirty="0" err="1"/>
              <a:t>vimas</a:t>
            </a:r>
            <a:endParaRPr lang="lt-LT" dirty="0"/>
          </a:p>
          <a:p>
            <a:r>
              <a:rPr lang="lt-LT" dirty="0"/>
              <a:t>Donoro </a:t>
            </a:r>
            <a:r>
              <a:rPr lang="lt-LT" dirty="0" err="1" smtClean="0"/>
              <a:t>loginas</a:t>
            </a:r>
            <a:endParaRPr lang="lt-LT" dirty="0"/>
          </a:p>
          <a:p>
            <a:r>
              <a:rPr lang="lt-LT" dirty="0"/>
              <a:t>Donoro profilio </a:t>
            </a:r>
            <a:r>
              <a:rPr lang="lt-LT" dirty="0" smtClean="0"/>
              <a:t>atnaujinimas</a:t>
            </a:r>
          </a:p>
          <a:p>
            <a:r>
              <a:rPr lang="lt-LT" dirty="0" smtClean="0"/>
              <a:t>Donorų paieška</a:t>
            </a:r>
          </a:p>
          <a:p>
            <a:r>
              <a:rPr lang="lt-LT" dirty="0" err="1" smtClean="0"/>
              <a:t>Registravimasis</a:t>
            </a:r>
            <a:r>
              <a:rPr lang="lt-LT" dirty="0" smtClean="0"/>
              <a:t> </a:t>
            </a:r>
            <a:r>
              <a:rPr lang="lt-LT" dirty="0" err="1" smtClean="0"/>
              <a:t>donacijai</a:t>
            </a:r>
            <a:endParaRPr lang="lt-LT" dirty="0" smtClean="0"/>
          </a:p>
          <a:p>
            <a:r>
              <a:rPr lang="lt-LT" dirty="0" smtClean="0"/>
              <a:t>Donorystės akcijos registravimas</a:t>
            </a:r>
          </a:p>
          <a:p>
            <a:r>
              <a:rPr lang="lt-LT" dirty="0" smtClean="0"/>
              <a:t>Donorystės akcijų sąrašas/paieška</a:t>
            </a:r>
          </a:p>
          <a:p>
            <a:endParaRPr lang="lt-LT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Kraujo centro </a:t>
            </a:r>
            <a:r>
              <a:rPr lang="lt-LT" dirty="0" err="1" smtClean="0"/>
              <a:t>loginas</a:t>
            </a:r>
            <a:endParaRPr lang="lt-LT" dirty="0" smtClean="0"/>
          </a:p>
          <a:p>
            <a:r>
              <a:rPr lang="lt-LT" dirty="0" smtClean="0"/>
              <a:t>Kraujo centro registravimas</a:t>
            </a:r>
          </a:p>
          <a:p>
            <a:r>
              <a:rPr lang="lt-LT" dirty="0" smtClean="0"/>
              <a:t>Kraujo donorų raportai</a:t>
            </a:r>
          </a:p>
          <a:p>
            <a:r>
              <a:rPr lang="lt-LT" dirty="0" smtClean="0"/>
              <a:t>Kraujo centro raportai</a:t>
            </a:r>
          </a:p>
          <a:p>
            <a:r>
              <a:rPr lang="lt-LT" dirty="0" smtClean="0"/>
              <a:t>Kraujo banko raportai</a:t>
            </a:r>
          </a:p>
          <a:p>
            <a:r>
              <a:rPr lang="lt-LT" dirty="0"/>
              <a:t>Gydymo įstaigos </a:t>
            </a:r>
            <a:r>
              <a:rPr lang="lt-LT" dirty="0" err="1" smtClean="0"/>
              <a:t>loginas</a:t>
            </a:r>
            <a:endParaRPr lang="lt-LT" dirty="0"/>
          </a:p>
          <a:p>
            <a:r>
              <a:rPr lang="lt-LT" dirty="0" smtClean="0"/>
              <a:t>Gydymo įstaigos registravimas</a:t>
            </a:r>
          </a:p>
          <a:p>
            <a:r>
              <a:rPr lang="lt-LT" dirty="0"/>
              <a:t>Gydymo įstaigos </a:t>
            </a:r>
            <a:r>
              <a:rPr lang="lt-LT" dirty="0" smtClean="0"/>
              <a:t>raportai</a:t>
            </a:r>
            <a:endParaRPr lang="lt-LT" dirty="0"/>
          </a:p>
          <a:p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664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897</TotalTime>
  <Words>347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Gill Sans MT</vt:lpstr>
      <vt:lpstr>Lucida Sans Unicode</vt:lpstr>
      <vt:lpstr>Times</vt:lpstr>
      <vt:lpstr>Times New Roman</vt:lpstr>
      <vt:lpstr>Wingdings 2</vt:lpstr>
      <vt:lpstr>Dividend</vt:lpstr>
      <vt:lpstr>Projekto planas - Vizija </vt:lpstr>
      <vt:lpstr>Problema </vt:lpstr>
      <vt:lpstr>dalyviai </vt:lpstr>
      <vt:lpstr>Poveikis         sėkmingas problemos                sprendimas</vt:lpstr>
      <vt:lpstr>Produkto pozicionavimas </vt:lpstr>
      <vt:lpstr>vartotojai</vt:lpstr>
      <vt:lpstr>Vartotojo aplinka</vt:lpstr>
      <vt:lpstr>Pagrindinės funkcijos ir sąvybės</vt:lpstr>
      <vt:lpstr>Programos savybės ir funkcijos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 planas Vizija</dc:title>
  <dc:creator>Darius P</dc:creator>
  <cp:lastModifiedBy>Darius P</cp:lastModifiedBy>
  <cp:revision>15</cp:revision>
  <dcterms:created xsi:type="dcterms:W3CDTF">2020-03-09T20:17:07Z</dcterms:created>
  <dcterms:modified xsi:type="dcterms:W3CDTF">2020-03-10T11:14:24Z</dcterms:modified>
</cp:coreProperties>
</file>