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05" r:id="rId3"/>
    <p:sldId id="308" r:id="rId4"/>
    <p:sldId id="306" r:id="rId5"/>
    <p:sldId id="309" r:id="rId6"/>
    <p:sldId id="310" r:id="rId7"/>
    <p:sldId id="312" r:id="rId8"/>
    <p:sldId id="323" r:id="rId9"/>
    <p:sldId id="311" r:id="rId10"/>
    <p:sldId id="318" r:id="rId11"/>
    <p:sldId id="319" r:id="rId12"/>
    <p:sldId id="320" r:id="rId13"/>
    <p:sldId id="313" r:id="rId14"/>
    <p:sldId id="314" r:id="rId15"/>
    <p:sldId id="315" r:id="rId16"/>
    <p:sldId id="317" r:id="rId17"/>
    <p:sldId id="321" r:id="rId18"/>
    <p:sldId id="322" r:id="rId19"/>
    <p:sldId id="324" r:id="rId20"/>
    <p:sldId id="3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62924" autoAdjust="0"/>
  </p:normalViewPr>
  <p:slideViewPr>
    <p:cSldViewPr snapToGrid="0">
      <p:cViewPr varScale="1">
        <p:scale>
          <a:sx n="72" d="100"/>
          <a:sy n="72" d="100"/>
        </p:scale>
        <p:origin x="1770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0CF22-FEF9-41E8-97F3-8350E3B22EAF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25478-471D-4AB1-9C68-801F1FA63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3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).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8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407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87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110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585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0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40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0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243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81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58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5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7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55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99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3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3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6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25478-471D-4AB1-9C68-801F1FA63F5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8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B8D-84A6-4804-98E9-6AABBDB4113C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7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89D9-FDA4-407F-A8DB-62CFFBF89FD0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65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B3FD-83E7-4C0E-823C-4F99D9584ECE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6E0-E7F7-484D-B0D2-8FEA70443EA5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CE5-C87E-4410-8EB8-60DD9FAC346B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937-9A6F-4811-B9CB-147344003A11}" type="datetime1">
              <a:rPr lang="en-GB" smtClean="0"/>
              <a:t>19/10/2021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94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BE1-47E0-45CA-BDFF-91114CAF32B8}" type="datetime1">
              <a:rPr lang="en-GB" smtClean="0"/>
              <a:t>19/10/2021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3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F94-7CD3-4366-AD64-25152FCCF7B6}" type="datetime1">
              <a:rPr lang="en-GB" smtClean="0"/>
              <a:t>19/10/2021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65C-687B-4711-BA56-E1B9F79C8598}" type="datetime1">
              <a:rPr lang="en-GB" smtClean="0"/>
              <a:t>19/10/2021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5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421-E0E6-493F-94A4-1829B4050FE1}" type="datetime1">
              <a:rPr lang="en-GB" smtClean="0"/>
              <a:t>19/10/2021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5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1781-3623-47CB-AC04-010B9E1A339B}" type="datetime1">
              <a:rPr lang="en-GB" smtClean="0"/>
              <a:t>19/10/2021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5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7178-C3BA-493F-A74E-ABA50E5354E0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105C-3A8C-4792-9586-A450BE158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5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ackwatch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nds.google.pl/trends/?geo=P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tory/do-we-really-swallow-spiders-in-our-slee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nutrition/oil-pulling-coconut-oil#TOC_TITLE_HDR_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et.pl/informacje/demagog/kiedy-mem-przestaje-byc-satyra-jak-nie-ulec-dezinformacji/0q5p2m1,30bc105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lexjones.p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solidFill>
                  <a:schemeClr val="accent5">
                    <a:lumMod val="50000"/>
                  </a:schemeClr>
                </a:solidFill>
              </a:rPr>
              <a:t>Informatyka</a:t>
            </a:r>
            <a:br>
              <a:rPr lang="en-GB" sz="4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Wprowadzenie</a:t>
            </a:r>
            <a:endParaRPr lang="en-GB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2021-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16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 flipH="1">
            <a:off x="7619999" y="4887289"/>
            <a:ext cx="457200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20000" y="4936780"/>
            <a:ext cx="4572000" cy="374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accent5">
                    <a:lumMod val="50000"/>
                  </a:schemeClr>
                </a:solidFill>
              </a:rPr>
              <a:t>mgr inż. Maciej Penar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7D271408-24EE-4868-9D93-59B726C29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9219" y="123999"/>
            <a:ext cx="1760737" cy="6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3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 err="1">
                <a:solidFill>
                  <a:schemeClr val="accent5">
                    <a:lumMod val="50000"/>
                  </a:schemeClr>
                </a:solidFill>
              </a:rPr>
              <a:t>Postprawda</a:t>
            </a:r>
            <a:r>
              <a:rPr lang="pl-PL" sz="3000" b="1" dirty="0">
                <a:solidFill>
                  <a:schemeClr val="accent5">
                    <a:lumMod val="50000"/>
                  </a:schemeClr>
                </a:solidFill>
              </a:rPr>
              <a:t> - przykłady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10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Antyszczepionkowcy</a:t>
            </a:r>
          </a:p>
          <a:p>
            <a:pPr lvl="1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Behind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 the 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curve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:  https://www.filmweb.pl/film/P%C5%82askoziemcy-2018-813810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Benford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: https://www.youtube.com/watch?v=etx0k1nLn78</a:t>
            </a:r>
          </a:p>
          <a:p>
            <a:pPr lvl="1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Stomatologia Biologiczna / Holistyczna:  https://www.filmweb.pl/film/Korze%C5%84+problem%C3%B3w-2019-818320</a:t>
            </a: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8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 err="1">
                <a:solidFill>
                  <a:schemeClr val="accent5">
                    <a:lumMod val="50000"/>
                  </a:schemeClr>
                </a:solidFill>
              </a:rPr>
              <a:t>Postprawda</a:t>
            </a:r>
            <a:r>
              <a:rPr lang="pl-PL" sz="3000" b="1" dirty="0">
                <a:solidFill>
                  <a:schemeClr val="accent5">
                    <a:lumMod val="50000"/>
                  </a:schemeClr>
                </a:solidFill>
              </a:rPr>
              <a:t> - walka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11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QuackWatch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https://quackwatch.org/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Google 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Trends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  <a:hlinkClick r:id="rId4"/>
              </a:rPr>
              <a:t>https://trends.google.pl/trends/?geo=PL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Web Archive: https://web.archive.org/</a:t>
            </a: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2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 err="1">
                <a:solidFill>
                  <a:schemeClr val="accent5">
                    <a:lumMod val="50000"/>
                  </a:schemeClr>
                </a:solidFill>
              </a:rPr>
              <a:t>Postprawda</a:t>
            </a:r>
            <a:r>
              <a:rPr lang="pl-PL" sz="3000" b="1" dirty="0">
                <a:solidFill>
                  <a:schemeClr val="accent5">
                    <a:lumMod val="50000"/>
                  </a:schemeClr>
                </a:solidFill>
              </a:rPr>
              <a:t> – źródła 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12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Albicla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/Facebook – każda sieć społeczna, im bardziej wąska tym większa bańka informacyjna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Instagram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Ekstremistyczne serwisy</a:t>
            </a:r>
          </a:p>
          <a:p>
            <a:pPr lvl="1" algn="just">
              <a:lnSpc>
                <a:spcPct val="120000"/>
              </a:lnSpc>
            </a:pP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3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 err="1">
                <a:solidFill>
                  <a:schemeClr val="accent5">
                    <a:lumMod val="50000"/>
                  </a:schemeClr>
                </a:solidFill>
              </a:rPr>
              <a:t>Subwersja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13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„Złodziej zawsze najgłośniej krzyczy: łapać złodzieja”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„Najciemniej pod latarnią”</a:t>
            </a: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5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 err="1">
                <a:solidFill>
                  <a:schemeClr val="accent5">
                    <a:lumMod val="50000"/>
                  </a:schemeClr>
                </a:solidFill>
              </a:rPr>
              <a:t>Fake</a:t>
            </a:r>
            <a:r>
              <a:rPr lang="pl-PL" sz="3000" b="1" dirty="0">
                <a:solidFill>
                  <a:schemeClr val="accent5">
                    <a:lumMod val="50000"/>
                  </a:schemeClr>
                </a:solidFill>
              </a:rPr>
              <a:t> News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14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Information 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Warfare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Deepfake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-i</a:t>
            </a: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7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 err="1">
                <a:solidFill>
                  <a:schemeClr val="accent5">
                    <a:lumMod val="50000"/>
                  </a:schemeClr>
                </a:solidFill>
              </a:rPr>
              <a:t>Fake</a:t>
            </a:r>
            <a:r>
              <a:rPr lang="pl-PL" sz="3000" b="1" dirty="0">
                <a:solidFill>
                  <a:schemeClr val="accent5">
                    <a:lumMod val="50000"/>
                  </a:schemeClr>
                </a:solidFill>
              </a:rPr>
              <a:t> News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15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marL="457200" lvl="1" indent="0" algn="just">
              <a:lnSpc>
                <a:spcPct val="120000"/>
              </a:lnSpc>
              <a:buNone/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„To 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fake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 news (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polexit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), tak samo jak 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fake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 newsem była deklaracja PO, że nie podwyższy podatków, że nie podwyższy wieku emerytalnego, że nie zabierzecie OFE”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Link: https://wiadomosci.onet.pl/kraj/awantura-w-sejmie-fala-komentarzy-po-wystapieniu-mateusza-morawieckiego/9r5tw0r</a:t>
            </a:r>
          </a:p>
        </p:txBody>
      </p:sp>
    </p:spTree>
    <p:extLst>
      <p:ext uri="{BB962C8B-B14F-4D97-AF65-F5344CB8AC3E}">
        <p14:creationId xmlns:p14="http://schemas.microsoft.com/office/powerpoint/2010/main" val="408256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 err="1">
                <a:solidFill>
                  <a:schemeClr val="accent5">
                    <a:lumMod val="50000"/>
                  </a:schemeClr>
                </a:solidFill>
              </a:rPr>
              <a:t>Fake</a:t>
            </a:r>
            <a:r>
              <a:rPr lang="pl-PL" sz="3000" b="1" dirty="0">
                <a:solidFill>
                  <a:schemeClr val="accent5">
                    <a:lumMod val="50000"/>
                  </a:schemeClr>
                </a:solidFill>
              </a:rPr>
              <a:t> News - przykłady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16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https://konkret24.tvn24.pl/polska,108/czarnek-planuje-usunac-z-matur-jezyk-obcy-mein-nie-planujemy-zmian,1049834.html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https://www.britannica.com/story/do-we-really-swallow-spiders-in-our-sleep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GB" sz="3600" dirty="0">
                <a:solidFill>
                  <a:schemeClr val="accent5">
                    <a:lumMod val="50000"/>
                  </a:schemeClr>
                </a:solidFill>
              </a:rPr>
              <a:t>https://web.archive.org/web/20210120075712/https://unser-mitteleuropa.com/byly-szef-pfizer-sczepionka-przeciwko-covid-19-nie-jest-potrzebna/ </a:t>
            </a:r>
          </a:p>
        </p:txBody>
      </p:sp>
    </p:spTree>
    <p:extLst>
      <p:ext uri="{BB962C8B-B14F-4D97-AF65-F5344CB8AC3E}">
        <p14:creationId xmlns:p14="http://schemas.microsoft.com/office/powerpoint/2010/main" val="289454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>
                <a:solidFill>
                  <a:schemeClr val="accent5">
                    <a:lumMod val="50000"/>
                  </a:schemeClr>
                </a:solidFill>
              </a:rPr>
              <a:t>Bańka informacyjna / efekt potwierdzenia / wyparcie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17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Gaia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Albicla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… każdy „Polski Facebook”</a:t>
            </a: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7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>
                <a:solidFill>
                  <a:schemeClr val="accent5">
                    <a:lumMod val="50000"/>
                  </a:schemeClr>
                </a:solidFill>
              </a:rPr>
              <a:t>Rynsztok </a:t>
            </a:r>
            <a:r>
              <a:rPr lang="pl-PL" sz="3000" b="1" dirty="0" err="1">
                <a:solidFill>
                  <a:schemeClr val="accent5">
                    <a:lumMod val="50000"/>
                  </a:schemeClr>
                </a:solidFill>
              </a:rPr>
              <a:t>internetu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18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lvl="1" algn="just">
              <a:lnSpc>
                <a:spcPct val="120000"/>
              </a:lnSpc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Oil pulling: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https://www.healthline.com/nutrition/oil-pulling-coconut-oil#TOC_TITLE_HDR_2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Konsumując patologiczną treść/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memy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 sami stajemy się patologią/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memem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:  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  <a:hlinkClick r:id="rId4"/>
              </a:rPr>
              <a:t>https://www.onet.pl/informacje/demagog/kiedy-mem-przestaje-byc-satyra-jak-nie-ulec-dezinformacji/0q5p2m1,30bc1058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Sarkazm jako najbardziej 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subwersywny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 oręż walki z systemem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88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Jak nauka weryfikuje świat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19</a:t>
            </a:fld>
            <a:endParaRPr lang="en-GB"/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214E28EA-4335-4BB4-9941-A0790D72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Naukowców opisuje Index Hirscha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Czasopisma opisuje 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Impact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Factor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Testy statystyczne: istotności/zgodności</a:t>
            </a:r>
          </a:p>
        </p:txBody>
      </p:sp>
    </p:spTree>
    <p:extLst>
      <p:ext uri="{BB962C8B-B14F-4D97-AF65-F5344CB8AC3E}">
        <p14:creationId xmlns:p14="http://schemas.microsoft.com/office/powerpoint/2010/main" val="19241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Agenda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Zasady zaliczenia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Piramida informacji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</a:p>
          <a:p>
            <a:pPr lvl="1" algn="just">
              <a:lnSpc>
                <a:spcPct val="120000"/>
              </a:lnSpc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0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2438399"/>
            <a:ext cx="9144000" cy="1071563"/>
          </a:xfrm>
        </p:spPr>
        <p:txBody>
          <a:bodyPr/>
          <a:lstStyle/>
          <a:p>
            <a:r>
              <a:rPr lang="pl-PL" b="1">
                <a:solidFill>
                  <a:schemeClr val="accent5">
                    <a:lumMod val="50000"/>
                  </a:schemeClr>
                </a:solidFill>
              </a:rPr>
              <a:t>Dziękuję </a:t>
            </a:r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za uwagę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EA577EC1-D88F-4904-ABD8-C4DFB3A93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5853" y="106532"/>
            <a:ext cx="1760737" cy="6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Zasady zaliczenia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457200" lvl="1" indent="0" algn="just">
              <a:lnSpc>
                <a:spcPct val="120000"/>
              </a:lnSpc>
              <a:buNone/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Discord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: https://discord.gg/wHZ5QmN2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Kolokwium zaliczeniowe:</a:t>
            </a:r>
          </a:p>
          <a:p>
            <a:pPr lvl="2" algn="just">
              <a:lnSpc>
                <a:spcPct val="120000"/>
              </a:lnSpc>
            </a:pPr>
            <a:r>
              <a:rPr lang="pl-PL" sz="3200" dirty="0">
                <a:solidFill>
                  <a:schemeClr val="accent5">
                    <a:lumMod val="50000"/>
                  </a:schemeClr>
                </a:solidFill>
              </a:rPr>
              <a:t>10 pytań</a:t>
            </a:r>
          </a:p>
          <a:p>
            <a:pPr lvl="2" algn="just">
              <a:lnSpc>
                <a:spcPct val="120000"/>
              </a:lnSpc>
            </a:pPr>
            <a:r>
              <a:rPr lang="pl-PL" sz="3200" dirty="0">
                <a:solidFill>
                  <a:schemeClr val="accent5">
                    <a:lumMod val="50000"/>
                  </a:schemeClr>
                </a:solidFill>
              </a:rPr>
              <a:t>każde po 1 pkt</a:t>
            </a:r>
          </a:p>
          <a:p>
            <a:pPr lvl="2" algn="just">
              <a:lnSpc>
                <a:spcPct val="120000"/>
              </a:lnSpc>
            </a:pPr>
            <a:r>
              <a:rPr lang="pl-PL" sz="3200" dirty="0">
                <a:solidFill>
                  <a:schemeClr val="accent5">
                    <a:lumMod val="50000"/>
                  </a:schemeClr>
                </a:solidFill>
              </a:rPr>
              <a:t>aktywność jako punkty</a:t>
            </a:r>
          </a:p>
          <a:p>
            <a:pPr lvl="2" algn="just">
              <a:lnSpc>
                <a:spcPct val="120000"/>
              </a:lnSpc>
            </a:pPr>
            <a:r>
              <a:rPr lang="pl-PL" sz="3200" dirty="0">
                <a:solidFill>
                  <a:schemeClr val="accent5">
                    <a:lumMod val="50000"/>
                  </a:schemeClr>
                </a:solidFill>
              </a:rPr>
              <a:t>Skala ocen:</a:t>
            </a:r>
          </a:p>
          <a:p>
            <a:pPr lvl="3" algn="just">
              <a:lnSpc>
                <a:spcPct val="120000"/>
              </a:lnSpc>
            </a:pPr>
            <a:r>
              <a:rPr lang="pl-PL" sz="3000" dirty="0">
                <a:solidFill>
                  <a:schemeClr val="accent5">
                    <a:lumMod val="50000"/>
                  </a:schemeClr>
                </a:solidFill>
              </a:rPr>
              <a:t> &gt;=10 pkt to 5</a:t>
            </a:r>
          </a:p>
          <a:p>
            <a:pPr lvl="3" algn="just">
              <a:lnSpc>
                <a:spcPct val="120000"/>
              </a:lnSpc>
            </a:pPr>
            <a:r>
              <a:rPr lang="pl-PL" sz="3000" dirty="0">
                <a:solidFill>
                  <a:schemeClr val="accent5">
                    <a:lumMod val="50000"/>
                  </a:schemeClr>
                </a:solidFill>
              </a:rPr>
              <a:t>9 pkt to 4.5</a:t>
            </a:r>
          </a:p>
          <a:p>
            <a:pPr lvl="3" algn="just">
              <a:lnSpc>
                <a:spcPct val="120000"/>
              </a:lnSpc>
            </a:pPr>
            <a:r>
              <a:rPr lang="pl-PL" sz="3000" dirty="0">
                <a:solidFill>
                  <a:schemeClr val="accent5">
                    <a:lumMod val="50000"/>
                  </a:schemeClr>
                </a:solidFill>
              </a:rPr>
              <a:t>8 pkt to 4</a:t>
            </a:r>
          </a:p>
          <a:p>
            <a:pPr lvl="3" algn="just">
              <a:lnSpc>
                <a:spcPct val="120000"/>
              </a:lnSpc>
            </a:pPr>
            <a:r>
              <a:rPr lang="pl-PL" sz="3000" dirty="0">
                <a:solidFill>
                  <a:schemeClr val="accent5">
                    <a:lumMod val="50000"/>
                  </a:schemeClr>
                </a:solidFill>
              </a:rPr>
              <a:t>7 pkt to 3,5</a:t>
            </a:r>
          </a:p>
          <a:p>
            <a:pPr lvl="3" algn="just">
              <a:lnSpc>
                <a:spcPct val="120000"/>
              </a:lnSpc>
            </a:pPr>
            <a:r>
              <a:rPr lang="pl-PL" sz="3000" dirty="0">
                <a:solidFill>
                  <a:schemeClr val="accent5">
                    <a:lumMod val="50000"/>
                  </a:schemeClr>
                </a:solidFill>
              </a:rPr>
              <a:t>6 pkt to 3</a:t>
            </a:r>
          </a:p>
          <a:p>
            <a:pPr lvl="3" algn="just">
              <a:lnSpc>
                <a:spcPct val="120000"/>
              </a:lnSpc>
            </a:pPr>
            <a:r>
              <a:rPr lang="pl-PL" sz="3000" dirty="0">
                <a:solidFill>
                  <a:schemeClr val="accent5">
                    <a:lumMod val="50000"/>
                  </a:schemeClr>
                </a:solidFill>
              </a:rPr>
              <a:t>5 pkt &gt;= to 2</a:t>
            </a:r>
          </a:p>
          <a:p>
            <a:pPr lvl="1" algn="just">
              <a:lnSpc>
                <a:spcPct val="120000"/>
              </a:lnSpc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Piramida informacji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 descr="Dane – Encyklopedia Zarządzania">
            <a:extLst>
              <a:ext uri="{FF2B5EF4-FFF2-40B4-BE49-F238E27FC236}">
                <a16:creationId xmlns:a16="http://schemas.microsoft.com/office/drawing/2014/main" id="{3EE9F5DB-4B5F-4C29-A9B1-75AE54F52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57" y="1509035"/>
            <a:ext cx="6205286" cy="52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1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Piramida informacji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5</a:t>
            </a:fld>
            <a:endParaRPr lang="en-GB"/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ABB4EB0E-E809-4C69-AED9-1DC6D531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Dane: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Informacja: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Wiedza: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Mądrość</a:t>
            </a:r>
          </a:p>
          <a:p>
            <a:pPr lvl="1" algn="just">
              <a:lnSpc>
                <a:spcPct val="120000"/>
              </a:lnSpc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8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Piramida informacji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>
                <a:solidFill>
                  <a:schemeClr val="accent5">
                    <a:lumMod val="50000"/>
                  </a:schemeClr>
                </a:solidFill>
              </a:rPr>
              <a:t>Dygresja o SI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6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Silna AI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Słaba AI</a:t>
            </a:r>
          </a:p>
          <a:p>
            <a:pPr lvl="1" algn="just">
              <a:lnSpc>
                <a:spcPct val="120000"/>
              </a:lnSpc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FAKT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7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Jak zweryfikować autentyczność faktu AUTENTYCZNEGO?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Kiedy przerwać weryfikacje?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Jaki macie standard moralny?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5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8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Postprawda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Subwersja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Fake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 News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Bańka filtrująca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Efekt potwierdzenia</a:t>
            </a:r>
          </a:p>
          <a:p>
            <a:pPr lvl="1" algn="just">
              <a:lnSpc>
                <a:spcPct val="120000"/>
              </a:lnSpc>
            </a:pP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Wyparcie</a:t>
            </a:r>
          </a:p>
          <a:p>
            <a:pPr lvl="1" algn="just">
              <a:lnSpc>
                <a:spcPct val="120000"/>
              </a:lnSpc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3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chemeClr val="accent5">
                    <a:lumMod val="50000"/>
                  </a:schemeClr>
                </a:solidFill>
              </a:rPr>
              <a:t>Dane jako FAKT</a:t>
            </a:r>
            <a:br>
              <a:rPr lang="pl-PL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3000" b="1" dirty="0" err="1">
                <a:solidFill>
                  <a:schemeClr val="accent5">
                    <a:lumMod val="50000"/>
                  </a:schemeClr>
                </a:solidFill>
              </a:rPr>
              <a:t>Postprawda</a:t>
            </a:r>
            <a:endParaRPr lang="en-GB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0" y="1409075"/>
            <a:ext cx="632584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105C-3A8C-4792-9586-A450BE15808B}" type="slidenum">
              <a:rPr lang="en-GB" smtClean="0"/>
              <a:t>9</a:t>
            </a:fld>
            <a:endParaRPr lang="en-GB"/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C98E586E-2B1F-490B-A007-6B1B411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MeToo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Cancel</a:t>
            </a:r>
            <a:r>
              <a:rPr lang="pl-PL" sz="3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Culture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s-ES" sz="3600" dirty="0">
                <a:solidFill>
                  <a:schemeClr val="accent5">
                    <a:lumMod val="50000"/>
                  </a:schemeClr>
                </a:solidFill>
              </a:rPr>
              <a:t>Alex Jones: </a:t>
            </a:r>
            <a:r>
              <a:rPr lang="es-ES" sz="3600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http://alexjones.pl/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pl-PL" sz="3600" dirty="0" err="1">
                <a:solidFill>
                  <a:schemeClr val="accent5">
                    <a:lumMod val="50000"/>
                  </a:schemeClr>
                </a:solidFill>
              </a:rPr>
              <a:t>ScyFy</a:t>
            </a:r>
            <a:endParaRPr lang="en-GB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4161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550</Words>
  <Application>Microsoft Office PowerPoint</Application>
  <PresentationFormat>Panoramiczny</PresentationFormat>
  <Paragraphs>133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Motyw pakietu Office</vt:lpstr>
      <vt:lpstr>Informatyka Wprowadzenie</vt:lpstr>
      <vt:lpstr>Agenda</vt:lpstr>
      <vt:lpstr>Zasady zaliczenia</vt:lpstr>
      <vt:lpstr>Piramida informacji</vt:lpstr>
      <vt:lpstr>Piramida informacji</vt:lpstr>
      <vt:lpstr>Piramida informacji Dygresja o SI</vt:lpstr>
      <vt:lpstr>FAKT</vt:lpstr>
      <vt:lpstr>Dane jako FAKT</vt:lpstr>
      <vt:lpstr>Dane jako FAKT Postprawda</vt:lpstr>
      <vt:lpstr>Dane jako FAKT Postprawda - przykłady</vt:lpstr>
      <vt:lpstr>Dane jako FAKT Postprawda - walka</vt:lpstr>
      <vt:lpstr>Dane jako FAKT Postprawda – źródła </vt:lpstr>
      <vt:lpstr>Dane jako FAKT Subwersja</vt:lpstr>
      <vt:lpstr>Dane jako FAKT Fake News</vt:lpstr>
      <vt:lpstr>Dane jako FAKT Fake News</vt:lpstr>
      <vt:lpstr>Dane jako FAKT Fake News - przykłady</vt:lpstr>
      <vt:lpstr>Dane jako FAKT Bańka informacyjna / efekt potwierdzenia / wyparcie</vt:lpstr>
      <vt:lpstr>Dane jako FAKT Rynsztok internetu</vt:lpstr>
      <vt:lpstr>Jak nauka weryfikuje świat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Maciej Penar</dc:creator>
  <cp:lastModifiedBy>Maciej Penar</cp:lastModifiedBy>
  <cp:revision>555</cp:revision>
  <dcterms:created xsi:type="dcterms:W3CDTF">2016-11-09T18:14:29Z</dcterms:created>
  <dcterms:modified xsi:type="dcterms:W3CDTF">2021-10-19T15:21:10Z</dcterms:modified>
</cp:coreProperties>
</file>