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78" autoAdjust="0"/>
  </p:normalViewPr>
  <p:slideViewPr>
    <p:cSldViewPr>
      <p:cViewPr>
        <p:scale>
          <a:sx n="110" d="100"/>
          <a:sy n="110" d="100"/>
        </p:scale>
        <p:origin x="-163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50231-3697-40D2-9D8E-198554CAD4B9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2E37B-4A83-4187-8F21-CA7FBAC4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0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1432F-62D0-4B2F-BCEC-3A79422ECE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93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E37B-4A83-4187-8F21-CA7FBAC477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57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https://www.researchgate.net/profile/Roslinda_Muda/publication/319202215_Mouse_Movement_Behavioral_Biometric_for_Static_User_Authentication/links/59dc23de0f7e9b1460fc354b/Mouse-Movement-Behavioral-Biometric-for-Static-User-Authentication.pdf?origin=publication_detail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2) They mostly went for aggregating the session to find features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1432F-62D0-4B2F-BCEC-3A79422ECE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3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1432F-62D0-4B2F-BCEC-3A79422ECE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25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found some studies claiming that more than 770 million biometric authentication applications will be downloaded each year by 2019. </a:t>
            </a:r>
          </a:p>
          <a:p>
            <a:r>
              <a:rPr lang="en-US" dirty="0" smtClean="0"/>
              <a:t>http://fortune.com/2017/04/07/experian-biometrics-startup-fraud-online/</a:t>
            </a:r>
          </a:p>
          <a:p>
            <a:r>
              <a:rPr lang="en-US" dirty="0" smtClean="0"/>
              <a:t>https://www.bayometric.com/global-biometric-market-analysis/</a:t>
            </a:r>
          </a:p>
          <a:p>
            <a:r>
              <a:rPr lang="en-US" dirty="0" smtClean="0"/>
              <a:t>https://www.gartner.com/doc/reprints?id=1-4VK4I5D&amp;ct=180409&amp;st=sb</a:t>
            </a:r>
          </a:p>
          <a:p>
            <a:endParaRPr lang="en-US" dirty="0" smtClean="0"/>
          </a:p>
          <a:p>
            <a:r>
              <a:rPr lang="en-US" dirty="0" smtClean="0"/>
              <a:t>Other use cases:</a:t>
            </a:r>
          </a:p>
          <a:p>
            <a:r>
              <a:rPr lang="en-US" dirty="0" smtClean="0"/>
              <a:t>Cannot only be applied in cybersecurity</a:t>
            </a:r>
            <a:r>
              <a:rPr lang="en-US" baseline="0" dirty="0" smtClean="0"/>
              <a:t> but also can be applied in many other business sector. For example it can be used for marketing purpose to  help companies better understand and identify their target audience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Summarize:</a:t>
            </a:r>
          </a:p>
          <a:p>
            <a:endParaRPr lang="en-US" dirty="0" smtClean="0"/>
          </a:p>
          <a:p>
            <a:r>
              <a:rPr lang="en-US" dirty="0" smtClean="0"/>
              <a:t>If</a:t>
            </a:r>
            <a:r>
              <a:rPr lang="en-US" baseline="0" dirty="0" smtClean="0"/>
              <a:t> we can successfully implement and adopt this solution, we will significantly reduce company fraud risk and boost consumer confidence and help generate more revenue by better identifying out potential customers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1432F-62D0-4B2F-BCEC-3A79422ECE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05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1432F-62D0-4B2F-BCEC-3A79422ECE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98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1432F-62D0-4B2F-BCEC-3A79422ECE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2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1432F-62D0-4B2F-BCEC-3A79422ECE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1432F-62D0-4B2F-BCEC-3A79422ECE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64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1432F-62D0-4B2F-BCEC-3A79422ECE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1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This is the most tedious process</a:t>
            </a:r>
          </a:p>
          <a:p>
            <a:pPr marL="228600" indent="-228600">
              <a:buAutoNum type="arabicParenR"/>
            </a:pPr>
            <a:r>
              <a:rPr lang="en-US" dirty="0" smtClean="0"/>
              <a:t>Explain</a:t>
            </a:r>
            <a:r>
              <a:rPr lang="en-US" baseline="0" dirty="0" smtClean="0"/>
              <a:t> the given dataset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Explain  the feature extraction/normalization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How dots are created and about drag – becomes red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1432F-62D0-4B2F-BCEC-3A79422ECE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2E37B-4A83-4187-8F21-CA7FBAC477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45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 smtClean="0"/>
              <a:t>Vanishing</a:t>
            </a:r>
            <a:r>
              <a:rPr lang="en-US" baseline="0" dirty="0" smtClean="0"/>
              <a:t> and exploding gradient are real problems in </a:t>
            </a:r>
            <a:r>
              <a:rPr lang="en-US" baseline="0" dirty="0" err="1" smtClean="0"/>
              <a:t>nn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smtClean="0"/>
              <a:t>The solution is skip connection, that you take input from one layer and then feed it into an much deeper layer in the </a:t>
            </a:r>
            <a:r>
              <a:rPr lang="en-US" baseline="0" dirty="0" err="1" smtClean="0"/>
              <a:t>nn</a:t>
            </a:r>
            <a:endParaRPr lang="en-US" baseline="0" dirty="0" smtClean="0"/>
          </a:p>
          <a:p>
            <a:pPr marL="228600" indent="-228600">
              <a:buAutoNum type="arabicParenR"/>
            </a:pPr>
            <a:r>
              <a:rPr lang="en-US" baseline="0" dirty="0" err="1" smtClean="0"/>
              <a:t>Resnets</a:t>
            </a:r>
            <a:r>
              <a:rPr lang="en-US" baseline="0" dirty="0" smtClean="0"/>
              <a:t> are consists of residual blocks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This blocks can be deeper too. Resnet50 is 3 layers deep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1432F-62D0-4B2F-BCEC-3A79422ECE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F8727C9-DA43-4D50-B9F3-89F30EEDFD7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530C9E4-F1A9-442E-AD2A-344B75DF804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27C9-DA43-4D50-B9F3-89F30EEDFD7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E4-F1A9-442E-AD2A-344B75DF80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27C9-DA43-4D50-B9F3-89F30EEDFD7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E4-F1A9-442E-AD2A-344B75DF80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27C9-DA43-4D50-B9F3-89F30EEDFD7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E4-F1A9-442E-AD2A-344B75DF80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F8727C9-DA43-4D50-B9F3-89F30EEDFD7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530C9E4-F1A9-442E-AD2A-344B75DF80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27C9-DA43-4D50-B9F3-89F30EEDFD7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E4-F1A9-442E-AD2A-344B75DF804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27C9-DA43-4D50-B9F3-89F30EEDFD7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E4-F1A9-442E-AD2A-344B75DF804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27C9-DA43-4D50-B9F3-89F30EEDFD7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E4-F1A9-442E-AD2A-344B75DF804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27C9-DA43-4D50-B9F3-89F30EEDFD7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E4-F1A9-442E-AD2A-344B75DF804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27C9-DA43-4D50-B9F3-89F30EEDFD7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E4-F1A9-442E-AD2A-344B75DF80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27C9-DA43-4D50-B9F3-89F30EEDFD7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0C9E4-F1A9-442E-AD2A-344B75DF80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F8727C9-DA43-4D50-B9F3-89F30EEDFD75}" type="datetimeFigureOut">
              <a:rPr lang="en-US" smtClean="0"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530C9E4-F1A9-442E-AD2A-344B75DF804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962400"/>
            <a:ext cx="7010400" cy="762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Fraud Detection Using Biometrics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Anqi Wang</a:t>
            </a:r>
          </a:p>
          <a:p>
            <a:r>
              <a:rPr lang="en-US" dirty="0" smtClean="0"/>
              <a:t>Debasish Kaushik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had 10 users in our dataset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920671" y="1752600"/>
            <a:ext cx="1894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User 15</a:t>
            </a:r>
          </a:p>
          <a:p>
            <a:pPr algn="ctr"/>
            <a:r>
              <a:rPr lang="en-US" sz="1200" dirty="0" smtClean="0"/>
              <a:t>Test set accuracy: 84.7%</a:t>
            </a:r>
            <a:endParaRPr lang="en-US" sz="12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38400"/>
            <a:ext cx="1742917" cy="1499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29684" y="1676400"/>
            <a:ext cx="1894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User 35</a:t>
            </a:r>
          </a:p>
          <a:p>
            <a:pPr algn="ctr"/>
            <a:r>
              <a:rPr lang="en-US" sz="1200" dirty="0" smtClean="0"/>
              <a:t>Test set accuracy: 76.7%</a:t>
            </a:r>
            <a:endParaRPr lang="en-US" sz="1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438400"/>
            <a:ext cx="1905000" cy="1536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29684" y="4114800"/>
            <a:ext cx="1894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User 7</a:t>
            </a:r>
          </a:p>
          <a:p>
            <a:pPr algn="ctr"/>
            <a:r>
              <a:rPr lang="en-US" sz="1200" dirty="0" smtClean="0"/>
              <a:t>Test set accuracy: 89.3%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786484" y="4114800"/>
            <a:ext cx="1894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User 12</a:t>
            </a:r>
          </a:p>
          <a:p>
            <a:pPr algn="ctr"/>
            <a:r>
              <a:rPr lang="en-US" sz="1200" dirty="0" smtClean="0"/>
              <a:t>Test set accuracy: 92.7%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20272" y="4114800"/>
            <a:ext cx="1894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User 16</a:t>
            </a:r>
          </a:p>
          <a:p>
            <a:pPr algn="ctr"/>
            <a:r>
              <a:rPr lang="en-US" sz="1200" dirty="0" smtClean="0"/>
              <a:t>Test set accuracy: 90.4%</a:t>
            </a:r>
            <a:endParaRPr lang="en-US" sz="12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00600"/>
            <a:ext cx="1900049" cy="153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393" y="4761131"/>
            <a:ext cx="1798226" cy="151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845885"/>
            <a:ext cx="1774038" cy="149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3026791" cy="25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79" y="1676400"/>
            <a:ext cx="2945921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Results/Accuracy </a:t>
            </a:r>
            <a:r>
              <a:rPr lang="en-US" dirty="0"/>
              <a:t>with structured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Found a paper(2015) produced on the same dataset (</a:t>
            </a:r>
            <a:r>
              <a:rPr lang="en-US" sz="2000" smtClean="0"/>
              <a:t>link in notes)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76401"/>
            <a:ext cx="2438399" cy="331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639823"/>
            <a:ext cx="2362200" cy="3214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050410"/>
            <a:ext cx="30384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8200" y="4994223"/>
            <a:ext cx="42970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They concluded mouse movement </a:t>
            </a:r>
          </a:p>
          <a:p>
            <a:pPr algn="ctr"/>
            <a:r>
              <a:rPr lang="en-US" dirty="0" smtClean="0"/>
              <a:t>biometrics tracking is itself not sufficient,</a:t>
            </a:r>
          </a:p>
          <a:p>
            <a:pPr algn="ctr"/>
            <a:r>
              <a:rPr lang="en-US" dirty="0" smtClean="0"/>
              <a:t> and must be combined </a:t>
            </a:r>
          </a:p>
          <a:p>
            <a:pPr algn="ctr"/>
            <a:r>
              <a:rPr lang="en-US" dirty="0" smtClean="0"/>
              <a:t>with other form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27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improve the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743200"/>
          </a:xfrm>
        </p:spPr>
        <p:txBody>
          <a:bodyPr>
            <a:normAutofit lnSpcReduction="100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More data – currently we had roughly around 100 images per user.</a:t>
            </a:r>
          </a:p>
          <a:p>
            <a:endParaRPr lang="en-US" sz="2400" dirty="0"/>
          </a:p>
          <a:p>
            <a:r>
              <a:rPr lang="en-US" sz="2400" dirty="0" smtClean="0"/>
              <a:t>More time – experiment with image encoding is very important, as some encoding might give better results, plus more model tuning.</a:t>
            </a:r>
          </a:p>
        </p:txBody>
      </p:sp>
    </p:spTree>
    <p:extLst>
      <p:ext uri="{BB962C8B-B14F-4D97-AF65-F5344CB8AC3E}">
        <p14:creationId xmlns:p14="http://schemas.microsoft.com/office/powerpoint/2010/main" val="265750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 the accuracy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Research </a:t>
            </a:r>
            <a:r>
              <a:rPr lang="en-US" sz="2000" dirty="0" smtClean="0"/>
              <a:t>is </a:t>
            </a:r>
            <a:r>
              <a:rPr lang="en-US" sz="2000" dirty="0"/>
              <a:t>undergoing a transition from “feature engineering” to “network engineering”</a:t>
            </a:r>
            <a:endParaRPr lang="en-US" sz="2000" dirty="0" smtClean="0"/>
          </a:p>
          <a:p>
            <a:r>
              <a:rPr lang="en-US" sz="2000" dirty="0" smtClean="0"/>
              <a:t>Auto </a:t>
            </a:r>
            <a:br>
              <a:rPr lang="en-US" sz="2000" dirty="0" smtClean="0"/>
            </a:br>
            <a:r>
              <a:rPr lang="en-US" sz="2000" dirty="0" smtClean="0"/>
              <a:t>encoder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RNN(Recurrent </a:t>
            </a:r>
            <a:br>
              <a:rPr lang="en-US" sz="2000" dirty="0" smtClean="0"/>
            </a:br>
            <a:r>
              <a:rPr lang="en-US" sz="2000" dirty="0" smtClean="0"/>
              <a:t>Neural </a:t>
            </a:r>
            <a:br>
              <a:rPr lang="en-US" sz="2000" dirty="0" smtClean="0"/>
            </a:br>
            <a:r>
              <a:rPr lang="en-US" sz="2000" dirty="0" smtClean="0"/>
              <a:t>Network)</a:t>
            </a:r>
            <a:endParaRPr lang="en-US" sz="2000" dirty="0" smtClean="0"/>
          </a:p>
        </p:txBody>
      </p:sp>
      <p:pic>
        <p:nvPicPr>
          <p:cNvPr id="5" name="Picture 2" descr="C:\Users\dxk115\Desktop\stuff\auto_en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747" y="2001292"/>
            <a:ext cx="6477000" cy="188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26323" y="3257360"/>
            <a:ext cx="86868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LSTM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52203" y="3261932"/>
            <a:ext cx="88392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47603" y="3257360"/>
            <a:ext cx="88392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64923" y="3261932"/>
            <a:ext cx="914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LSTM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43200" y="4090988"/>
            <a:ext cx="849983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14800" y="4095560"/>
            <a:ext cx="762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563" y="4112323"/>
            <a:ext cx="762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41123" y="4090988"/>
            <a:ext cx="762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3595003" y="3524060"/>
            <a:ext cx="457200" cy="4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 flipV="1">
            <a:off x="4936123" y="3524060"/>
            <a:ext cx="411480" cy="4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>
            <a:off x="6231523" y="3524060"/>
            <a:ext cx="533400" cy="4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7" idx="2"/>
          </p:cNvCxnSpPr>
          <p:nvPr/>
        </p:nvCxnSpPr>
        <p:spPr>
          <a:xfrm flipH="1" flipV="1">
            <a:off x="3160663" y="3790760"/>
            <a:ext cx="7529" cy="300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8" idx="2"/>
          </p:cNvCxnSpPr>
          <p:nvPr/>
        </p:nvCxnSpPr>
        <p:spPr>
          <a:xfrm flipH="1" flipV="1">
            <a:off x="4494163" y="3795332"/>
            <a:ext cx="1637" cy="300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0"/>
            <a:endCxn id="9" idx="2"/>
          </p:cNvCxnSpPr>
          <p:nvPr/>
        </p:nvCxnSpPr>
        <p:spPr>
          <a:xfrm flipV="1">
            <a:off x="5789563" y="3790760"/>
            <a:ext cx="0" cy="321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  <a:endCxn id="10" idx="2"/>
          </p:cNvCxnSpPr>
          <p:nvPr/>
        </p:nvCxnSpPr>
        <p:spPr>
          <a:xfrm flipV="1">
            <a:off x="7222123" y="3795332"/>
            <a:ext cx="0" cy="295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3"/>
          </p:cNvCxnSpPr>
          <p:nvPr/>
        </p:nvCxnSpPr>
        <p:spPr>
          <a:xfrm flipV="1">
            <a:off x="7679323" y="3028760"/>
            <a:ext cx="381000" cy="4998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91046" y="2743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02816" y="27432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62150" y="27432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65170" y="27432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t+2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981031" y="27432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t+3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88" y="4979087"/>
            <a:ext cx="904212" cy="137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935315"/>
            <a:ext cx="838200" cy="139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80" y="4935315"/>
            <a:ext cx="883920" cy="138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979087"/>
            <a:ext cx="891653" cy="137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/>
          <p:cNvCxnSpPr/>
          <p:nvPr/>
        </p:nvCxnSpPr>
        <p:spPr>
          <a:xfrm flipV="1">
            <a:off x="3168192" y="4624389"/>
            <a:ext cx="5094" cy="310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52" idx="0"/>
            <a:endCxn id="12" idx="2"/>
          </p:cNvCxnSpPr>
          <p:nvPr/>
        </p:nvCxnSpPr>
        <p:spPr>
          <a:xfrm flipH="1" flipV="1">
            <a:off x="4495800" y="4628960"/>
            <a:ext cx="38100" cy="306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53" idx="0"/>
            <a:endCxn id="13" idx="2"/>
          </p:cNvCxnSpPr>
          <p:nvPr/>
        </p:nvCxnSpPr>
        <p:spPr>
          <a:xfrm flipH="1" flipV="1">
            <a:off x="5789563" y="4645723"/>
            <a:ext cx="16877" cy="28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54" idx="0"/>
            <a:endCxn id="14" idx="2"/>
          </p:cNvCxnSpPr>
          <p:nvPr/>
        </p:nvCxnSpPr>
        <p:spPr>
          <a:xfrm flipH="1" flipV="1">
            <a:off x="7222123" y="4624388"/>
            <a:ext cx="5504" cy="354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219466" y="3528632"/>
            <a:ext cx="457200" cy="4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66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4" grpId="0"/>
      <p:bldP spid="26" grpId="0"/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global biometric market is expected to grow from USD 10.60 billion in 2016 and estimated to reach USD 41.39 billion by 2025, at 17.06% CAGR(compound annual growth rate ) during 2017-2025.</a:t>
            </a:r>
            <a:endParaRPr lang="en-US" sz="1600" strike="sngStrike" dirty="0" smtClean="0">
              <a:solidFill>
                <a:srgbClr val="FF0000"/>
              </a:solidFill>
            </a:endParaRPr>
          </a:p>
          <a:p>
            <a:endParaRPr lang="en-US" sz="1600" dirty="0" smtClean="0"/>
          </a:p>
          <a:p>
            <a:r>
              <a:rPr lang="en-US" sz="1600" dirty="0" smtClean="0"/>
              <a:t>Strong market demand for security protocol driven by biometrics</a:t>
            </a:r>
            <a:endParaRPr lang="en-US" sz="1600" dirty="0"/>
          </a:p>
          <a:p>
            <a:pPr marL="617220" lvl="2" indent="-3429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Experian has joined forces </a:t>
            </a:r>
            <a:r>
              <a:rPr lang="en-US" sz="1600" dirty="0" smtClean="0">
                <a:solidFill>
                  <a:schemeClr val="tx1"/>
                </a:solidFill>
              </a:rPr>
              <a:t>with </a:t>
            </a:r>
            <a:r>
              <a:rPr lang="en-US" sz="1600" dirty="0">
                <a:solidFill>
                  <a:schemeClr val="tx1"/>
                </a:solidFill>
              </a:rPr>
              <a:t>technology firm </a:t>
            </a:r>
            <a:r>
              <a:rPr lang="en-US" sz="1600" dirty="0" err="1" smtClean="0">
                <a:solidFill>
                  <a:schemeClr val="tx1"/>
                </a:solidFill>
              </a:rPr>
              <a:t>BioCatch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617220" lvl="2" indent="-3429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 err="1" smtClean="0"/>
              <a:t>Behaviosec</a:t>
            </a:r>
            <a:endParaRPr lang="en-US" sz="1600" dirty="0" smtClean="0"/>
          </a:p>
          <a:p>
            <a:pPr marL="617220" lvl="2" indent="-3429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 err="1" smtClean="0"/>
              <a:t>Iovation</a:t>
            </a:r>
            <a:endParaRPr lang="en-US" sz="1600" dirty="0" smtClean="0"/>
          </a:p>
          <a:p>
            <a:pPr marL="617220" lvl="2" indent="-3429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Kaspersky</a:t>
            </a:r>
          </a:p>
          <a:p>
            <a:pPr marL="617220" lvl="2" indent="-34290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Lexis </a:t>
            </a:r>
            <a:r>
              <a:rPr lang="en-US" sz="1600" dirty="0" err="1" smtClean="0">
                <a:solidFill>
                  <a:schemeClr val="tx1"/>
                </a:solidFill>
              </a:rPr>
              <a:t>nexis</a:t>
            </a:r>
            <a:r>
              <a:rPr lang="en-US" sz="1600" dirty="0" smtClean="0">
                <a:solidFill>
                  <a:schemeClr val="tx1"/>
                </a:solidFill>
              </a:rPr>
              <a:t> voice biometrics</a:t>
            </a:r>
          </a:p>
          <a:p>
            <a:endParaRPr lang="en-US" sz="1600" dirty="0"/>
          </a:p>
          <a:p>
            <a:r>
              <a:rPr lang="en-US" sz="1600" dirty="0"/>
              <a:t>Easy to implement </a:t>
            </a:r>
            <a:endParaRPr lang="en-US" sz="1600" dirty="0" smtClean="0"/>
          </a:p>
          <a:p>
            <a:pPr lvl="1"/>
            <a:r>
              <a:rPr lang="en-US" sz="1600" dirty="0" smtClean="0"/>
              <a:t>Not hard, thanks to papers and stable open source implementation of them.</a:t>
            </a:r>
          </a:p>
          <a:p>
            <a:pPr lvl="1"/>
            <a:endParaRPr lang="en-US" sz="1600" dirty="0"/>
          </a:p>
          <a:p>
            <a:r>
              <a:rPr lang="en-US" sz="1600" dirty="0" smtClean="0"/>
              <a:t>Other use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Marketing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06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QUESTIONS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158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Fraudsters are getting more sophisticated and smart</a:t>
            </a:r>
          </a:p>
          <a:p>
            <a:endParaRPr lang="en-US" dirty="0" smtClean="0"/>
          </a:p>
          <a:p>
            <a:r>
              <a:rPr lang="en-US" dirty="0" smtClean="0"/>
              <a:t>More than </a:t>
            </a:r>
            <a:r>
              <a:rPr lang="en-US" b="1" dirty="0" smtClean="0"/>
              <a:t>50%</a:t>
            </a:r>
            <a:r>
              <a:rPr lang="en-US" dirty="0" smtClean="0"/>
              <a:t> of successful damaging attacks are initiated by valid user credential</a:t>
            </a:r>
          </a:p>
          <a:p>
            <a:endParaRPr lang="en-US" dirty="0" smtClean="0"/>
          </a:p>
          <a:p>
            <a:r>
              <a:rPr lang="en-US" dirty="0" smtClean="0"/>
              <a:t>Need a better and faster way to detect fraud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0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biometrics?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Definition</a:t>
            </a:r>
            <a:r>
              <a:rPr lang="en-US" sz="2000" dirty="0" smtClean="0"/>
              <a:t>: Science of identifying individuals based on their physical or behavioral characteristics</a:t>
            </a:r>
          </a:p>
          <a:p>
            <a:endParaRPr lang="en-US" sz="2000" dirty="0" smtClean="0"/>
          </a:p>
          <a:p>
            <a:r>
              <a:rPr lang="en-US" sz="2000" b="1" dirty="0" smtClean="0"/>
              <a:t>Behavioral biometrics: </a:t>
            </a:r>
            <a:r>
              <a:rPr lang="en-US" sz="2000" dirty="0" smtClean="0"/>
              <a:t>The field of study related to measure of uniquely identifying patterns in human activities.</a:t>
            </a:r>
          </a:p>
          <a:p>
            <a:endParaRPr lang="en-US" sz="2000" dirty="0" smtClean="0"/>
          </a:p>
          <a:p>
            <a:r>
              <a:rPr lang="en-US" sz="2000" dirty="0" smtClean="0"/>
              <a:t>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Finger prints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Eyes retina scan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Face recognition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Voice recognition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Keystrokes dynamics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Mouse movement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768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behavioral biometrics?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ard to be replicated by fraudsters</a:t>
            </a:r>
          </a:p>
          <a:p>
            <a:endParaRPr lang="en-US" dirty="0" smtClean="0"/>
          </a:p>
          <a:p>
            <a:r>
              <a:rPr lang="en-US" dirty="0" smtClean="0"/>
              <a:t>Gives </a:t>
            </a:r>
            <a:r>
              <a:rPr lang="en-US" dirty="0"/>
              <a:t>b</a:t>
            </a:r>
            <a:r>
              <a:rPr lang="en-US" dirty="0" smtClean="0"/>
              <a:t>etter accuracy rate</a:t>
            </a:r>
          </a:p>
          <a:p>
            <a:endParaRPr lang="en-US" dirty="0" smtClean="0"/>
          </a:p>
          <a:p>
            <a:r>
              <a:rPr lang="en-US" dirty="0" smtClean="0"/>
              <a:t>Can be easily productized (companies like IBM and </a:t>
            </a:r>
            <a:r>
              <a:rPr lang="en-US" dirty="0" err="1"/>
              <a:t>S</a:t>
            </a:r>
            <a:r>
              <a:rPr lang="en-US" dirty="0" err="1" smtClean="0"/>
              <a:t>plunk</a:t>
            </a:r>
            <a:r>
              <a:rPr lang="en-US" dirty="0" smtClean="0"/>
              <a:t> already have similar product in the market)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1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the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Complicated action of feature extraction</a:t>
            </a:r>
          </a:p>
          <a:p>
            <a:r>
              <a:rPr lang="en-US" dirty="0"/>
              <a:t>Heavy </a:t>
            </a:r>
            <a:r>
              <a:rPr lang="en-US" dirty="0" smtClean="0"/>
              <a:t>preprocessing</a:t>
            </a:r>
          </a:p>
          <a:p>
            <a:r>
              <a:rPr lang="en-US" dirty="0" smtClean="0"/>
              <a:t>Computationally expensive</a:t>
            </a:r>
          </a:p>
          <a:p>
            <a:r>
              <a:rPr lang="en-US" dirty="0" smtClean="0"/>
              <a:t>Complexity of the task is not fully captured </a:t>
            </a:r>
          </a:p>
          <a:p>
            <a:r>
              <a:rPr lang="en-US" dirty="0" smtClean="0"/>
              <a:t>Low accuracy rate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09" y="3782468"/>
            <a:ext cx="5198391" cy="225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5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solve this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Convert session to an image </a:t>
            </a:r>
          </a:p>
          <a:p>
            <a:r>
              <a:rPr lang="en-US" dirty="0">
                <a:sym typeface="Wingdings" panose="05000000000000000000" pitchFamily="2" charset="2"/>
              </a:rPr>
              <a:t>Take image and feed it to a </a:t>
            </a:r>
            <a:r>
              <a:rPr lang="en-US" dirty="0" smtClean="0">
                <a:sym typeface="Wingdings" panose="05000000000000000000" pitchFamily="2" charset="2"/>
              </a:rPr>
              <a:t>CNN(convolutional </a:t>
            </a:r>
            <a:r>
              <a:rPr lang="en-US" dirty="0">
                <a:sym typeface="Wingdings" panose="05000000000000000000" pitchFamily="2" charset="2"/>
              </a:rPr>
              <a:t>N</a:t>
            </a:r>
            <a:r>
              <a:rPr lang="en-US" dirty="0" smtClean="0">
                <a:sym typeface="Wingdings" panose="05000000000000000000" pitchFamily="2" charset="2"/>
              </a:rPr>
              <a:t>eural Network)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2031" y="3407570"/>
            <a:ext cx="2014539" cy="35814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240280"/>
            <a:ext cx="3886200" cy="187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962400" y="5181600"/>
            <a:ext cx="533400" cy="28280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244" y="4419600"/>
            <a:ext cx="4335780" cy="1539240"/>
          </a:xfrm>
          <a:prstGeom prst="rect">
            <a:avLst/>
          </a:prstGeom>
        </p:spPr>
      </p:pic>
      <p:sp>
        <p:nvSpPr>
          <p:cNvPr id="11" name="Bent-Up Arrow 10"/>
          <p:cNvSpPr/>
          <p:nvPr/>
        </p:nvSpPr>
        <p:spPr>
          <a:xfrm rot="10800000">
            <a:off x="2480254" y="3271224"/>
            <a:ext cx="1447802" cy="609602"/>
          </a:xfrm>
          <a:prstGeom prst="ben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8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Encoding </a:t>
            </a:r>
            <a:endParaRPr lang="en-US" dirty="0"/>
          </a:p>
        </p:txBody>
      </p:sp>
      <p:pic>
        <p:nvPicPr>
          <p:cNvPr id="1027" name="Picture 3" descr="C:\Users\dxk115\Desktop\stuff\Screenshot_2018-06-24_13-48-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295400"/>
            <a:ext cx="51816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xk115\Desktop\stuff\Screenshot_2018-06-24_13-49-58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86200"/>
            <a:ext cx="52578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ent Arrow 5"/>
          <p:cNvSpPr/>
          <p:nvPr/>
        </p:nvSpPr>
        <p:spPr>
          <a:xfrm rot="5400000">
            <a:off x="5093493" y="2153127"/>
            <a:ext cx="1243013" cy="1828800"/>
          </a:xfrm>
          <a:prstGeom prst="ben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16200000">
            <a:off x="2121693" y="4126707"/>
            <a:ext cx="1243013" cy="1828800"/>
          </a:xfrm>
          <a:prstGeom prst="ben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4900" y="419099"/>
            <a:ext cx="2590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1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image with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Feed this image into a CNN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Architecture used – ResNext50</a:t>
            </a:r>
          </a:p>
          <a:p>
            <a:endParaRPr lang="en-US" dirty="0"/>
          </a:p>
        </p:txBody>
      </p:sp>
      <p:pic>
        <p:nvPicPr>
          <p:cNvPr id="2052" name="Picture 4" descr="C:\Users\dxk115\Desktop\stuff\sensors-17-01595-g0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7451144" cy="352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46778"/>
            <a:ext cx="1109688" cy="1892092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1981200" y="3522336"/>
            <a:ext cx="490512" cy="21146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108967"/>
            <a:ext cx="4800600" cy="222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Resnext50 Architecture  - in 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18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50362" y="-1916762"/>
            <a:ext cx="1099344" cy="813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85684" y="-656684"/>
            <a:ext cx="1028700" cy="813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 descr="https://cdn-images-1.medium.com/max/800/1*tEaVn-9OEPCre0lmHAJWy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19600"/>
            <a:ext cx="2438400" cy="154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5200" y="3924301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Resnet</a:t>
            </a:r>
            <a:r>
              <a:rPr lang="en-US" dirty="0" smtClean="0"/>
              <a:t> vs </a:t>
            </a:r>
            <a:r>
              <a:rPr lang="en-US" dirty="0" err="1" smtClean="0"/>
              <a:t>resnext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23086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Plain network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2630269"/>
            <a:ext cx="2198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Resnet</a:t>
            </a:r>
            <a:r>
              <a:rPr lang="en-US" dirty="0"/>
              <a:t> Architecture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096434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1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76</TotalTime>
  <Words>610</Words>
  <Application>Microsoft Office PowerPoint</Application>
  <PresentationFormat>On-screen Show (4:3)</PresentationFormat>
  <Paragraphs>163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Origin</vt:lpstr>
      <vt:lpstr>Fraud Detection Using Biometrics</vt:lpstr>
      <vt:lpstr>Current Challenge</vt:lpstr>
      <vt:lpstr>What is biometrics?</vt:lpstr>
      <vt:lpstr>Why use behavioral biometrics?</vt:lpstr>
      <vt:lpstr>Current State of the Industry</vt:lpstr>
      <vt:lpstr>How to solve this problem?</vt:lpstr>
      <vt:lpstr>Color Encoding </vt:lpstr>
      <vt:lpstr>Train image with CNN</vt:lpstr>
      <vt:lpstr>Resnext50 Architecture  - in brief</vt:lpstr>
      <vt:lpstr>Results</vt:lpstr>
      <vt:lpstr>Results/Accuracy with structured data</vt:lpstr>
      <vt:lpstr>How to improve the accuracy</vt:lpstr>
      <vt:lpstr>How to improve the accuracy</vt:lpstr>
      <vt:lpstr>Revenue Impact</vt:lpstr>
      <vt:lpstr>PowerPoint Presentation</vt:lpstr>
    </vt:vector>
  </TitlesOfParts>
  <Company>Equifax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Anqi Wang</dc:creator>
  <cp:lastModifiedBy>Debasish Kaushik</cp:lastModifiedBy>
  <cp:revision>8</cp:revision>
  <dcterms:created xsi:type="dcterms:W3CDTF">2018-06-27T19:28:06Z</dcterms:created>
  <dcterms:modified xsi:type="dcterms:W3CDTF">2018-06-28T16:27:55Z</dcterms:modified>
</cp:coreProperties>
</file>