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9"/>
  </p:notesMasterIdLst>
  <p:sldIdLst>
    <p:sldId id="548" r:id="rId2"/>
    <p:sldId id="258" r:id="rId3"/>
    <p:sldId id="266" r:id="rId4"/>
    <p:sldId id="314" r:id="rId5"/>
    <p:sldId id="257" r:id="rId6"/>
    <p:sldId id="264" r:id="rId7"/>
    <p:sldId id="315" r:id="rId8"/>
    <p:sldId id="316" r:id="rId9"/>
    <p:sldId id="459" r:id="rId10"/>
    <p:sldId id="317" r:id="rId11"/>
    <p:sldId id="460" r:id="rId12"/>
    <p:sldId id="313" r:id="rId13"/>
    <p:sldId id="318" r:id="rId14"/>
    <p:sldId id="319" r:id="rId15"/>
    <p:sldId id="320" r:id="rId16"/>
    <p:sldId id="329" r:id="rId17"/>
    <p:sldId id="321" r:id="rId18"/>
    <p:sldId id="322" r:id="rId19"/>
    <p:sldId id="323" r:id="rId20"/>
    <p:sldId id="331" r:id="rId21"/>
    <p:sldId id="330" r:id="rId22"/>
    <p:sldId id="325" r:id="rId23"/>
    <p:sldId id="326" r:id="rId24"/>
    <p:sldId id="557" r:id="rId25"/>
    <p:sldId id="558" r:id="rId26"/>
    <p:sldId id="559" r:id="rId27"/>
    <p:sldId id="560" r:id="rId28"/>
    <p:sldId id="561" r:id="rId29"/>
    <p:sldId id="327" r:id="rId30"/>
    <p:sldId id="562" r:id="rId31"/>
    <p:sldId id="563" r:id="rId32"/>
    <p:sldId id="564" r:id="rId33"/>
    <p:sldId id="566" r:id="rId34"/>
    <p:sldId id="260" r:id="rId35"/>
    <p:sldId id="333" r:id="rId36"/>
    <p:sldId id="334" r:id="rId37"/>
    <p:sldId id="571" r:id="rId38"/>
    <p:sldId id="567" r:id="rId39"/>
    <p:sldId id="568" r:id="rId40"/>
    <p:sldId id="569" r:id="rId41"/>
    <p:sldId id="570" r:id="rId42"/>
    <p:sldId id="572" r:id="rId43"/>
    <p:sldId id="573" r:id="rId44"/>
    <p:sldId id="574" r:id="rId45"/>
    <p:sldId id="575" r:id="rId46"/>
    <p:sldId id="576" r:id="rId47"/>
    <p:sldId id="338" r:id="rId48"/>
    <p:sldId id="587" r:id="rId49"/>
    <p:sldId id="337" r:id="rId50"/>
    <p:sldId id="580" r:id="rId51"/>
    <p:sldId id="581" r:id="rId52"/>
    <p:sldId id="582" r:id="rId53"/>
    <p:sldId id="588" r:id="rId54"/>
    <p:sldId id="339" r:id="rId55"/>
    <p:sldId id="583" r:id="rId56"/>
    <p:sldId id="584" r:id="rId57"/>
    <p:sldId id="585" r:id="rId58"/>
    <p:sldId id="586" r:id="rId59"/>
    <p:sldId id="261" r:id="rId60"/>
    <p:sldId id="547" r:id="rId61"/>
    <p:sldId id="332" r:id="rId62"/>
    <p:sldId id="265" r:id="rId63"/>
    <p:sldId id="398" r:id="rId64"/>
    <p:sldId id="452" r:id="rId65"/>
    <p:sldId id="399" r:id="rId66"/>
    <p:sldId id="400" r:id="rId67"/>
    <p:sldId id="546" r:id="rId68"/>
    <p:sldId id="454" r:id="rId69"/>
    <p:sldId id="456" r:id="rId70"/>
    <p:sldId id="455" r:id="rId71"/>
    <p:sldId id="457" r:id="rId72"/>
    <p:sldId id="458" r:id="rId73"/>
    <p:sldId id="451" r:id="rId74"/>
    <p:sldId id="263" r:id="rId75"/>
    <p:sldId id="578" r:id="rId76"/>
    <p:sldId id="579" r:id="rId77"/>
    <p:sldId id="272" r:id="rId78"/>
  </p:sldIdLst>
  <p:sldSz cx="9144000" cy="5143500" type="screen16x9"/>
  <p:notesSz cx="6858000" cy="9144000"/>
  <p:embeddedFontLst>
    <p:embeddedFont>
      <p:font typeface="Calibri" panose="020F0502020204030204" pitchFamily="34" charset="0"/>
      <p:regular r:id="rId80"/>
      <p:bold r:id="rId81"/>
      <p:italic r:id="rId82"/>
      <p:boldItalic r:id="rId83"/>
    </p:embeddedFont>
    <p:embeddedFont>
      <p:font typeface="Livvic" pitchFamily="2" charset="0"/>
      <p:regular r:id="rId84"/>
      <p:bold r:id="rId85"/>
      <p:italic r:id="rId86"/>
      <p:boldItalic r:id="rId87"/>
    </p:embeddedFont>
    <p:embeddedFont>
      <p:font typeface="Oswald" panose="00000500000000000000" pitchFamily="2" charset="0"/>
      <p:regular r:id="rId88"/>
      <p:bold r:id="rId89"/>
    </p:embeddedFont>
    <p:embeddedFont>
      <p:font typeface="Raleway" pitchFamily="2" charset="0"/>
      <p:regular r:id="rId90"/>
      <p:bold r:id="rId91"/>
      <p:italic r:id="rId92"/>
      <p:boldItalic r:id="rId93"/>
    </p:embeddedFont>
    <p:embeddedFont>
      <p:font typeface="Roboto" panose="02000000000000000000" pitchFamily="2" charset="0"/>
      <p:regular r:id="rId94"/>
      <p:bold r:id="rId95"/>
      <p:italic r:id="rId96"/>
      <p:boldItalic r:id="rId97"/>
    </p:embeddedFont>
    <p:embeddedFont>
      <p:font typeface="Roboto Condensed Light" panose="02000000000000000000" pitchFamily="2" charset="0"/>
      <p:regular r:id="rId98"/>
      <p:italic r:id="rId9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9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37A510-6B8D-4D83-1C0C-7269E364B961}" v="557" dt="2023-04-14T16:38:23.207"/>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DC8C0D4-7759-4413-8A36-89C0D1B47ED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108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5.fntdata"/><Relationship Id="rId89" Type="http://schemas.openxmlformats.org/officeDocument/2006/relationships/font" Target="fonts/font10.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font" Target="fonts/font11.fntdata"/><Relationship Id="rId95" Type="http://schemas.openxmlformats.org/officeDocument/2006/relationships/font" Target="fonts/font16.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font" Target="fonts/font1.fntdata"/><Relationship Id="rId85" Type="http://schemas.openxmlformats.org/officeDocument/2006/relationships/font" Target="fonts/font6.fntdata"/><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4.fntdata"/><Relationship Id="rId88" Type="http://schemas.openxmlformats.org/officeDocument/2006/relationships/font" Target="fonts/font9.fntdata"/><Relationship Id="rId91" Type="http://schemas.openxmlformats.org/officeDocument/2006/relationships/font" Target="fonts/font12.fntdata"/><Relationship Id="rId96"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font" Target="fonts/font2.fntdata"/><Relationship Id="rId86" Type="http://schemas.openxmlformats.org/officeDocument/2006/relationships/font" Target="fonts/font7.fntdata"/><Relationship Id="rId94" Type="http://schemas.openxmlformats.org/officeDocument/2006/relationships/font" Target="fonts/font15.fntdata"/><Relationship Id="rId99" Type="http://schemas.openxmlformats.org/officeDocument/2006/relationships/font" Target="fonts/font20.fntdata"/><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18.fntdata"/><Relationship Id="rId104"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3.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8.fntdata"/><Relationship Id="rId61" Type="http://schemas.openxmlformats.org/officeDocument/2006/relationships/slide" Target="slides/slide60.xml"/><Relationship Id="rId82" Type="http://schemas.openxmlformats.org/officeDocument/2006/relationships/font" Target="fonts/font3.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14.fntdata"/><Relationship Id="rId98" Type="http://schemas.openxmlformats.org/officeDocument/2006/relationships/font" Target="fonts/font19.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g93be0b746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6" name="Google Shape;806;g93be0b746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8c1997cbf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91877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8b8ed53e2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8b8ed53e2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8c1997cbf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8c1997cbf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g8c1997cbfd_0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0" name="Google Shape;1180;g8c1997cbfd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
        <p:cNvGrpSpPr/>
        <p:nvPr/>
      </p:nvGrpSpPr>
      <p:grpSpPr>
        <a:xfrm>
          <a:off x="0" y="0"/>
          <a:ext cx="0" cy="0"/>
          <a:chOff x="0" y="0"/>
          <a:chExt cx="0" cy="0"/>
        </a:xfrm>
      </p:grpSpPr>
      <p:sp>
        <p:nvSpPr>
          <p:cNvPr id="1447" name="Google Shape;1447;g8c1997cbfd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8" name="Google Shape;1448;g8c1997cbfd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8c1997cbf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8b8ed53e21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8b8ed53e21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903413"/>
            <a:ext cx="4079700" cy="26319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00588"/>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panose="020000000000000000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5">
    <p:bg>
      <p:bgPr>
        <a:gradFill>
          <a:gsLst>
            <a:gs pos="0">
              <a:srgbClr val="13367C"/>
            </a:gs>
            <a:gs pos="100000">
              <a:schemeClr val="dk2"/>
            </a:gs>
          </a:gsLst>
          <a:lin ang="5400012" scaled="0"/>
        </a:gradFill>
        <a:effectLst/>
      </p:bgPr>
    </p:bg>
    <p:spTree>
      <p:nvGrpSpPr>
        <p:cNvPr id="1" name="Shape 194"/>
        <p:cNvGrpSpPr/>
        <p:nvPr/>
      </p:nvGrpSpPr>
      <p:grpSpPr>
        <a:xfrm>
          <a:off x="0" y="0"/>
          <a:ext cx="0" cy="0"/>
          <a:chOff x="0" y="0"/>
          <a:chExt cx="0" cy="0"/>
        </a:xfrm>
      </p:grpSpPr>
      <p:sp>
        <p:nvSpPr>
          <p:cNvPr id="195" name="Google Shape;195;p1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6" name="Google Shape;196;p16"/>
          <p:cNvSpPr txBox="1">
            <a:spLocks noGrp="1"/>
          </p:cNvSpPr>
          <p:nvPr>
            <p:ph type="subTitle" idx="1"/>
          </p:nvPr>
        </p:nvSpPr>
        <p:spPr>
          <a:xfrm>
            <a:off x="719700" y="2434925"/>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97" name="Google Shape;197;p16"/>
          <p:cNvSpPr txBox="1">
            <a:spLocks noGrp="1"/>
          </p:cNvSpPr>
          <p:nvPr>
            <p:ph type="subTitle" idx="2"/>
          </p:nvPr>
        </p:nvSpPr>
        <p:spPr>
          <a:xfrm>
            <a:off x="719850"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8" name="Google Shape;198;p16"/>
          <p:cNvSpPr txBox="1">
            <a:spLocks noGrp="1"/>
          </p:cNvSpPr>
          <p:nvPr>
            <p:ph type="subTitle" idx="3"/>
          </p:nvPr>
        </p:nvSpPr>
        <p:spPr>
          <a:xfrm>
            <a:off x="3413619" y="24349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99" name="Google Shape;199;p16"/>
          <p:cNvSpPr txBox="1">
            <a:spLocks noGrp="1"/>
          </p:cNvSpPr>
          <p:nvPr>
            <p:ph type="subTitle" idx="4"/>
          </p:nvPr>
        </p:nvSpPr>
        <p:spPr>
          <a:xfrm>
            <a:off x="3413619"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0" name="Google Shape;200;p16"/>
          <p:cNvSpPr txBox="1">
            <a:spLocks noGrp="1"/>
          </p:cNvSpPr>
          <p:nvPr>
            <p:ph type="subTitle" idx="5"/>
          </p:nvPr>
        </p:nvSpPr>
        <p:spPr>
          <a:xfrm>
            <a:off x="6107075" y="24349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201" name="Google Shape;201;p16"/>
          <p:cNvSpPr txBox="1">
            <a:spLocks noGrp="1"/>
          </p:cNvSpPr>
          <p:nvPr>
            <p:ph type="subTitle" idx="6"/>
          </p:nvPr>
        </p:nvSpPr>
        <p:spPr>
          <a:xfrm>
            <a:off x="6107075"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02" name="Google Shape;202;p16"/>
          <p:cNvGrpSpPr/>
          <p:nvPr/>
        </p:nvGrpSpPr>
        <p:grpSpPr>
          <a:xfrm rot="5400000" flipH="1">
            <a:off x="-224875" y="4345871"/>
            <a:ext cx="1022509" cy="572747"/>
            <a:chOff x="-77" y="3784091"/>
            <a:chExt cx="2423582" cy="1357541"/>
          </a:xfrm>
        </p:grpSpPr>
        <p:sp>
          <p:nvSpPr>
            <p:cNvPr id="203" name="Google Shape;203;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6"/>
          <p:cNvGrpSpPr/>
          <p:nvPr/>
        </p:nvGrpSpPr>
        <p:grpSpPr>
          <a:xfrm rot="-5400000" flipH="1">
            <a:off x="8346375" y="224871"/>
            <a:ext cx="1022509" cy="572747"/>
            <a:chOff x="-77" y="3784091"/>
            <a:chExt cx="2423582" cy="1357541"/>
          </a:xfrm>
        </p:grpSpPr>
        <p:sp>
          <p:nvSpPr>
            <p:cNvPr id="209" name="Google Shape;209;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2">
  <p:cSld name="CUSTOM_5_1_1">
    <p:spTree>
      <p:nvGrpSpPr>
        <p:cNvPr id="1" name="Shape 256"/>
        <p:cNvGrpSpPr/>
        <p:nvPr/>
      </p:nvGrpSpPr>
      <p:grpSpPr>
        <a:xfrm>
          <a:off x="0" y="0"/>
          <a:ext cx="0" cy="0"/>
          <a:chOff x="0" y="0"/>
          <a:chExt cx="0" cy="0"/>
        </a:xfrm>
      </p:grpSpPr>
      <p:sp>
        <p:nvSpPr>
          <p:cNvPr id="257" name="Google Shape;257;p1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8" name="Google Shape;258;p19"/>
          <p:cNvSpPr txBox="1">
            <a:spLocks noGrp="1"/>
          </p:cNvSpPr>
          <p:nvPr>
            <p:ph type="subTitle" idx="1"/>
          </p:nvPr>
        </p:nvSpPr>
        <p:spPr>
          <a:xfrm>
            <a:off x="4211675" y="1429885"/>
            <a:ext cx="23172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9" name="Google Shape;259;p19"/>
          <p:cNvSpPr txBox="1">
            <a:spLocks noGrp="1"/>
          </p:cNvSpPr>
          <p:nvPr>
            <p:ph type="title" idx="2" hasCustomPrompt="1"/>
          </p:nvPr>
        </p:nvSpPr>
        <p:spPr>
          <a:xfrm>
            <a:off x="3331225" y="1443350"/>
            <a:ext cx="8043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0" name="Google Shape;260;p19"/>
          <p:cNvSpPr txBox="1">
            <a:spLocks noGrp="1"/>
          </p:cNvSpPr>
          <p:nvPr>
            <p:ph type="subTitle" idx="3"/>
          </p:nvPr>
        </p:nvSpPr>
        <p:spPr>
          <a:xfrm>
            <a:off x="4211675" y="1694759"/>
            <a:ext cx="2316900" cy="3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1" name="Google Shape;261;p19"/>
          <p:cNvSpPr txBox="1">
            <a:spLocks noGrp="1"/>
          </p:cNvSpPr>
          <p:nvPr>
            <p:ph type="subTitle" idx="4"/>
          </p:nvPr>
        </p:nvSpPr>
        <p:spPr>
          <a:xfrm>
            <a:off x="4211675" y="2521206"/>
            <a:ext cx="23172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2" name="Google Shape;262;p19"/>
          <p:cNvSpPr txBox="1">
            <a:spLocks noGrp="1"/>
          </p:cNvSpPr>
          <p:nvPr>
            <p:ph type="title" idx="5" hasCustomPrompt="1"/>
          </p:nvPr>
        </p:nvSpPr>
        <p:spPr>
          <a:xfrm>
            <a:off x="3331225" y="2515672"/>
            <a:ext cx="8043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3" name="Google Shape;263;p19"/>
          <p:cNvSpPr txBox="1">
            <a:spLocks noGrp="1"/>
          </p:cNvSpPr>
          <p:nvPr>
            <p:ph type="subTitle" idx="6"/>
          </p:nvPr>
        </p:nvSpPr>
        <p:spPr>
          <a:xfrm>
            <a:off x="4211675" y="2786080"/>
            <a:ext cx="2316900" cy="3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4" name="Google Shape;264;p19"/>
          <p:cNvSpPr txBox="1">
            <a:spLocks noGrp="1"/>
          </p:cNvSpPr>
          <p:nvPr>
            <p:ph type="subTitle" idx="7"/>
          </p:nvPr>
        </p:nvSpPr>
        <p:spPr>
          <a:xfrm>
            <a:off x="4211825" y="3612527"/>
            <a:ext cx="23169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5" name="Google Shape;265;p19"/>
          <p:cNvSpPr txBox="1">
            <a:spLocks noGrp="1"/>
          </p:cNvSpPr>
          <p:nvPr>
            <p:ph type="title" idx="8" hasCustomPrompt="1"/>
          </p:nvPr>
        </p:nvSpPr>
        <p:spPr>
          <a:xfrm>
            <a:off x="3331225" y="3612527"/>
            <a:ext cx="8043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6" name="Google Shape;266;p19"/>
          <p:cNvSpPr txBox="1">
            <a:spLocks noGrp="1"/>
          </p:cNvSpPr>
          <p:nvPr>
            <p:ph type="subTitle" idx="9"/>
          </p:nvPr>
        </p:nvSpPr>
        <p:spPr>
          <a:xfrm>
            <a:off x="4211825" y="3877401"/>
            <a:ext cx="2316900" cy="3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67" name="Google Shape;267;p19"/>
          <p:cNvGrpSpPr/>
          <p:nvPr/>
        </p:nvGrpSpPr>
        <p:grpSpPr>
          <a:xfrm>
            <a:off x="-77" y="3784091"/>
            <a:ext cx="2423582" cy="1357541"/>
            <a:chOff x="-77" y="3784091"/>
            <a:chExt cx="2423582" cy="1357541"/>
          </a:xfrm>
        </p:grpSpPr>
        <p:sp>
          <p:nvSpPr>
            <p:cNvPr id="268" name="Google Shape;268;p19"/>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19"/>
          <p:cNvGrpSpPr/>
          <p:nvPr/>
        </p:nvGrpSpPr>
        <p:grpSpPr>
          <a:xfrm rot="10800000">
            <a:off x="6720423" y="-9"/>
            <a:ext cx="2423582" cy="1357541"/>
            <a:chOff x="-77" y="3784091"/>
            <a:chExt cx="2423582" cy="1357541"/>
          </a:xfrm>
        </p:grpSpPr>
        <p:sp>
          <p:nvSpPr>
            <p:cNvPr id="274" name="Google Shape;274;p19"/>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9"/>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9"/>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279"/>
        <p:cNvGrpSpPr/>
        <p:nvPr/>
      </p:nvGrpSpPr>
      <p:grpSpPr>
        <a:xfrm>
          <a:off x="0" y="0"/>
          <a:ext cx="0" cy="0"/>
          <a:chOff x="0" y="0"/>
          <a:chExt cx="0" cy="0"/>
        </a:xfrm>
      </p:grpSpPr>
      <p:sp>
        <p:nvSpPr>
          <p:cNvPr id="280" name="Google Shape;280;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ctr"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81" name="Google Shape;281;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2" name="Google Shape;282;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3" name="Google Shape;283;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4" name="Google Shape;284;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5" name="Google Shape;285;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6" name="Google Shape;286;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7" name="Google Shape;287;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8" name="Google Shape;288;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9" name="Google Shape;289;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0" name="Google Shape;290;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1" name="Google Shape;291;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2" name="Google Shape;292;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4" name="Google Shape;294;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5" name="Google Shape;295;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6" name="Google Shape;296;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7" name="Google Shape;297;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8" name="Google Shape;298;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99" name="Google Shape;299;p20"/>
          <p:cNvGrpSpPr/>
          <p:nvPr/>
        </p:nvGrpSpPr>
        <p:grpSpPr>
          <a:xfrm>
            <a:off x="0" y="4569046"/>
            <a:ext cx="1022509" cy="572747"/>
            <a:chOff x="-77" y="3784091"/>
            <a:chExt cx="2423582" cy="1357541"/>
          </a:xfrm>
        </p:grpSpPr>
        <p:sp>
          <p:nvSpPr>
            <p:cNvPr id="300" name="Google Shape;300;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20"/>
          <p:cNvGrpSpPr/>
          <p:nvPr/>
        </p:nvGrpSpPr>
        <p:grpSpPr>
          <a:xfrm flipH="1">
            <a:off x="8121500" y="4569046"/>
            <a:ext cx="1022509" cy="572747"/>
            <a:chOff x="-77" y="3784091"/>
            <a:chExt cx="2423582" cy="1357541"/>
          </a:xfrm>
        </p:grpSpPr>
        <p:sp>
          <p:nvSpPr>
            <p:cNvPr id="306" name="Google Shape;306;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2_1">
    <p:spTree>
      <p:nvGrpSpPr>
        <p:cNvPr id="1" name="Shape 311"/>
        <p:cNvGrpSpPr/>
        <p:nvPr/>
      </p:nvGrpSpPr>
      <p:grpSpPr>
        <a:xfrm>
          <a:off x="0" y="0"/>
          <a:ext cx="0" cy="0"/>
          <a:chOff x="0" y="0"/>
          <a:chExt cx="0" cy="0"/>
        </a:xfrm>
      </p:grpSpPr>
      <p:sp>
        <p:nvSpPr>
          <p:cNvPr id="312" name="Google Shape;312;p21"/>
          <p:cNvSpPr txBox="1">
            <a:spLocks noGrp="1"/>
          </p:cNvSpPr>
          <p:nvPr>
            <p:ph type="subTitle" idx="1"/>
          </p:nvPr>
        </p:nvSpPr>
        <p:spPr>
          <a:xfrm>
            <a:off x="1410963" y="1423411"/>
            <a:ext cx="23172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3" name="Google Shape;313;p21"/>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4" name="Google Shape;314;p21"/>
          <p:cNvSpPr txBox="1">
            <a:spLocks noGrp="1"/>
          </p:cNvSpPr>
          <p:nvPr>
            <p:ph type="subTitle" idx="2"/>
          </p:nvPr>
        </p:nvSpPr>
        <p:spPr>
          <a:xfrm>
            <a:off x="1411463" y="1799502"/>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5" name="Google Shape;315;p21"/>
          <p:cNvSpPr txBox="1">
            <a:spLocks noGrp="1"/>
          </p:cNvSpPr>
          <p:nvPr>
            <p:ph type="subTitle" idx="3"/>
          </p:nvPr>
        </p:nvSpPr>
        <p:spPr>
          <a:xfrm>
            <a:off x="1410988" y="2450149"/>
            <a:ext cx="23169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6" name="Google Shape;316;p21"/>
          <p:cNvSpPr txBox="1">
            <a:spLocks noGrp="1"/>
          </p:cNvSpPr>
          <p:nvPr>
            <p:ph type="subTitle" idx="4"/>
          </p:nvPr>
        </p:nvSpPr>
        <p:spPr>
          <a:xfrm>
            <a:off x="1411225" y="2826240"/>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7" name="Google Shape;317;p21"/>
          <p:cNvSpPr txBox="1">
            <a:spLocks noGrp="1"/>
          </p:cNvSpPr>
          <p:nvPr>
            <p:ph type="subTitle" idx="5"/>
          </p:nvPr>
        </p:nvSpPr>
        <p:spPr>
          <a:xfrm>
            <a:off x="5415963" y="1423411"/>
            <a:ext cx="23169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8" name="Google Shape;318;p21"/>
          <p:cNvSpPr txBox="1">
            <a:spLocks noGrp="1"/>
          </p:cNvSpPr>
          <p:nvPr>
            <p:ph type="subTitle" idx="6"/>
          </p:nvPr>
        </p:nvSpPr>
        <p:spPr>
          <a:xfrm>
            <a:off x="5416013" y="1799502"/>
            <a:ext cx="2316900" cy="629100"/>
          </a:xfrm>
          <a:prstGeom prst="rect">
            <a:avLst/>
          </a:prstGeom>
        </p:spPr>
        <p:txBody>
          <a:bodyPr spcFirstLastPara="1" wrap="square" lIns="91425" tIns="91425" rIns="91425" bIns="91425" anchor="t" anchorCtr="0">
            <a:noAutofit/>
          </a:bodyPr>
          <a:lstStyle>
            <a:lvl1pPr marR="332105"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9" name="Google Shape;319;p21"/>
          <p:cNvSpPr txBox="1">
            <a:spLocks noGrp="1"/>
          </p:cNvSpPr>
          <p:nvPr>
            <p:ph type="subTitle" idx="7"/>
          </p:nvPr>
        </p:nvSpPr>
        <p:spPr>
          <a:xfrm>
            <a:off x="1410963" y="3476889"/>
            <a:ext cx="23172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0" name="Google Shape;320;p21"/>
          <p:cNvSpPr txBox="1">
            <a:spLocks noGrp="1"/>
          </p:cNvSpPr>
          <p:nvPr>
            <p:ph type="subTitle" idx="8"/>
          </p:nvPr>
        </p:nvSpPr>
        <p:spPr>
          <a:xfrm>
            <a:off x="1411463" y="3852989"/>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1" name="Google Shape;321;p21"/>
          <p:cNvSpPr txBox="1">
            <a:spLocks noGrp="1"/>
          </p:cNvSpPr>
          <p:nvPr>
            <p:ph type="subTitle" idx="9"/>
          </p:nvPr>
        </p:nvSpPr>
        <p:spPr>
          <a:xfrm>
            <a:off x="5415788" y="2450151"/>
            <a:ext cx="23172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2" name="Google Shape;322;p21"/>
          <p:cNvSpPr txBox="1">
            <a:spLocks noGrp="1"/>
          </p:cNvSpPr>
          <p:nvPr>
            <p:ph type="subTitle" idx="13"/>
          </p:nvPr>
        </p:nvSpPr>
        <p:spPr>
          <a:xfrm>
            <a:off x="5416125" y="2826251"/>
            <a:ext cx="2316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3" name="Google Shape;323;p21"/>
          <p:cNvSpPr txBox="1">
            <a:spLocks noGrp="1"/>
          </p:cNvSpPr>
          <p:nvPr>
            <p:ph type="subTitle" idx="14"/>
          </p:nvPr>
        </p:nvSpPr>
        <p:spPr>
          <a:xfrm>
            <a:off x="5415963" y="3476887"/>
            <a:ext cx="23169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4" name="Google Shape;324;p21"/>
          <p:cNvSpPr txBox="1">
            <a:spLocks noGrp="1"/>
          </p:cNvSpPr>
          <p:nvPr>
            <p:ph type="subTitle" idx="15"/>
          </p:nvPr>
        </p:nvSpPr>
        <p:spPr>
          <a:xfrm>
            <a:off x="5416013" y="3852989"/>
            <a:ext cx="2316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25" name="Google Shape;325;p21"/>
          <p:cNvGrpSpPr/>
          <p:nvPr/>
        </p:nvGrpSpPr>
        <p:grpSpPr>
          <a:xfrm>
            <a:off x="0" y="4569046"/>
            <a:ext cx="1022509" cy="572747"/>
            <a:chOff x="-77" y="3784091"/>
            <a:chExt cx="2423582" cy="1357541"/>
          </a:xfrm>
        </p:grpSpPr>
        <p:sp>
          <p:nvSpPr>
            <p:cNvPr id="326" name="Google Shape;326;p2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21"/>
          <p:cNvGrpSpPr/>
          <p:nvPr/>
        </p:nvGrpSpPr>
        <p:grpSpPr>
          <a:xfrm rot="10800000">
            <a:off x="8121500" y="-4"/>
            <a:ext cx="1022509" cy="572747"/>
            <a:chOff x="-77" y="3784091"/>
            <a:chExt cx="2423582" cy="1357541"/>
          </a:xfrm>
        </p:grpSpPr>
        <p:sp>
          <p:nvSpPr>
            <p:cNvPr id="332" name="Google Shape;332;p2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21"/>
          <p:cNvGrpSpPr/>
          <p:nvPr/>
        </p:nvGrpSpPr>
        <p:grpSpPr>
          <a:xfrm>
            <a:off x="4524300" y="1394625"/>
            <a:ext cx="95400" cy="3116250"/>
            <a:chOff x="4524300" y="1013625"/>
            <a:chExt cx="95400" cy="3116250"/>
          </a:xfrm>
        </p:grpSpPr>
        <p:sp>
          <p:nvSpPr>
            <p:cNvPr id="338" name="Google Shape;338;p21"/>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1"/>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1"/>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1"/>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1"/>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1"/>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66"/>
        <p:cNvGrpSpPr/>
        <p:nvPr/>
      </p:nvGrpSpPr>
      <p:grpSpPr>
        <a:xfrm>
          <a:off x="0" y="0"/>
          <a:ext cx="0" cy="0"/>
          <a:chOff x="0" y="0"/>
          <a:chExt cx="0" cy="0"/>
        </a:xfrm>
      </p:grpSpPr>
      <p:grpSp>
        <p:nvGrpSpPr>
          <p:cNvPr id="467" name="Google Shape;467;p23"/>
          <p:cNvGrpSpPr/>
          <p:nvPr/>
        </p:nvGrpSpPr>
        <p:grpSpPr>
          <a:xfrm>
            <a:off x="0" y="4569046"/>
            <a:ext cx="1022509" cy="572747"/>
            <a:chOff x="-77" y="3784091"/>
            <a:chExt cx="2423582" cy="1357541"/>
          </a:xfrm>
        </p:grpSpPr>
        <p:sp>
          <p:nvSpPr>
            <p:cNvPr id="468" name="Google Shape;468;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23"/>
          <p:cNvGrpSpPr/>
          <p:nvPr/>
        </p:nvGrpSpPr>
        <p:grpSpPr>
          <a:xfrm rot="10800000">
            <a:off x="8121500" y="-4"/>
            <a:ext cx="1022509" cy="572747"/>
            <a:chOff x="-77" y="3784091"/>
            <a:chExt cx="2423582" cy="1357541"/>
          </a:xfrm>
        </p:grpSpPr>
        <p:sp>
          <p:nvSpPr>
            <p:cNvPr id="474" name="Google Shape;474;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23"/>
          <p:cNvGrpSpPr/>
          <p:nvPr/>
        </p:nvGrpSpPr>
        <p:grpSpPr>
          <a:xfrm flipH="1">
            <a:off x="8121500" y="4569896"/>
            <a:ext cx="1022509" cy="572747"/>
            <a:chOff x="-77" y="3784091"/>
            <a:chExt cx="2423582" cy="1357541"/>
          </a:xfrm>
        </p:grpSpPr>
        <p:sp>
          <p:nvSpPr>
            <p:cNvPr id="480" name="Google Shape;480;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 name="Google Shape;485;p23"/>
          <p:cNvGrpSpPr/>
          <p:nvPr/>
        </p:nvGrpSpPr>
        <p:grpSpPr>
          <a:xfrm rot="10800000" flipH="1">
            <a:off x="0" y="846"/>
            <a:ext cx="1022509" cy="572747"/>
            <a:chOff x="-77" y="3784091"/>
            <a:chExt cx="2423582" cy="1357541"/>
          </a:xfrm>
        </p:grpSpPr>
        <p:sp>
          <p:nvSpPr>
            <p:cNvPr id="486" name="Google Shape;486;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91"/>
        <p:cNvGrpSpPr/>
        <p:nvPr/>
      </p:nvGrpSpPr>
      <p:grpSpPr>
        <a:xfrm>
          <a:off x="0" y="0"/>
          <a:ext cx="0" cy="0"/>
          <a:chOff x="0" y="0"/>
          <a:chExt cx="0" cy="0"/>
        </a:xfrm>
      </p:grpSpPr>
      <p:grpSp>
        <p:nvGrpSpPr>
          <p:cNvPr id="492" name="Google Shape;492;p24"/>
          <p:cNvGrpSpPr/>
          <p:nvPr/>
        </p:nvGrpSpPr>
        <p:grpSpPr>
          <a:xfrm rot="5400000" flipH="1">
            <a:off x="-533027" y="3252941"/>
            <a:ext cx="2423582" cy="1357541"/>
            <a:chOff x="-77" y="3784091"/>
            <a:chExt cx="2423582" cy="1357541"/>
          </a:xfrm>
        </p:grpSpPr>
        <p:sp>
          <p:nvSpPr>
            <p:cNvPr id="493" name="Google Shape;493;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24"/>
          <p:cNvGrpSpPr/>
          <p:nvPr/>
        </p:nvGrpSpPr>
        <p:grpSpPr>
          <a:xfrm rot="-5400000" flipH="1">
            <a:off x="7253448" y="533016"/>
            <a:ext cx="2423582" cy="1357541"/>
            <a:chOff x="-77" y="3784091"/>
            <a:chExt cx="2423582" cy="1357541"/>
          </a:xfrm>
        </p:grpSpPr>
        <p:sp>
          <p:nvSpPr>
            <p:cNvPr id="499" name="Google Shape;499;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14" name="Google Shape;14;p3"/>
          <p:cNvGrpSpPr/>
          <p:nvPr/>
        </p:nvGrpSpPr>
        <p:grpSpPr>
          <a:xfrm>
            <a:off x="2598300" y="1013625"/>
            <a:ext cx="95400" cy="3116250"/>
            <a:chOff x="4524300" y="1013625"/>
            <a:chExt cx="95400" cy="3116250"/>
          </a:xfrm>
        </p:grpSpPr>
        <p:sp>
          <p:nvSpPr>
            <p:cNvPr id="15" name="Google Shape;15;p3"/>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4"/>
          <p:cNvSpPr txBox="1">
            <a:spLocks noGrp="1"/>
          </p:cNvSpPr>
          <p:nvPr>
            <p:ph type="body" idx="1"/>
          </p:nvPr>
        </p:nvSpPr>
        <p:spPr>
          <a:xfrm>
            <a:off x="720000" y="1104850"/>
            <a:ext cx="7890600" cy="3143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Livvic"/>
              <a:buChar char="●"/>
              <a:defRPr sz="1200"/>
            </a:lvl1pPr>
            <a:lvl2pPr marL="914400" lvl="1" indent="-304800">
              <a:spcBef>
                <a:spcPts val="1600"/>
              </a:spcBef>
              <a:spcAft>
                <a:spcPts val="0"/>
              </a:spcAft>
              <a:buSzPts val="1200"/>
              <a:buFont typeface="Roboto Condensed Light" panose="02000000000000000000"/>
              <a:buChar char="○"/>
              <a:defRPr sz="1200"/>
            </a:lvl2pPr>
            <a:lvl3pPr marL="1371600" lvl="2" indent="-304800">
              <a:spcBef>
                <a:spcPts val="1600"/>
              </a:spcBef>
              <a:spcAft>
                <a:spcPts val="0"/>
              </a:spcAft>
              <a:buSzPts val="1200"/>
              <a:buFont typeface="Roboto Condensed Light" panose="02000000000000000000"/>
              <a:buChar char="■"/>
              <a:defRPr sz="1200"/>
            </a:lvl3pPr>
            <a:lvl4pPr marL="1828800" lvl="3" indent="-304800">
              <a:spcBef>
                <a:spcPts val="1600"/>
              </a:spcBef>
              <a:spcAft>
                <a:spcPts val="0"/>
              </a:spcAft>
              <a:buSzPts val="1200"/>
              <a:buFont typeface="Roboto Condensed Light" panose="02000000000000000000"/>
              <a:buChar char="●"/>
              <a:defRPr sz="1200"/>
            </a:lvl4pPr>
            <a:lvl5pPr marL="2286000" lvl="4" indent="-304800">
              <a:spcBef>
                <a:spcPts val="1600"/>
              </a:spcBef>
              <a:spcAft>
                <a:spcPts val="0"/>
              </a:spcAft>
              <a:buSzPts val="1200"/>
              <a:buFont typeface="Roboto Condensed Light" panose="02000000000000000000"/>
              <a:buChar char="○"/>
              <a:defRPr sz="1200"/>
            </a:lvl5pPr>
            <a:lvl6pPr marL="2743200" lvl="5" indent="-304800">
              <a:spcBef>
                <a:spcPts val="1600"/>
              </a:spcBef>
              <a:spcAft>
                <a:spcPts val="0"/>
              </a:spcAft>
              <a:buSzPts val="1200"/>
              <a:buFont typeface="Roboto Condensed Light" panose="02000000000000000000"/>
              <a:buChar char="■"/>
              <a:defRPr sz="1200"/>
            </a:lvl6pPr>
            <a:lvl7pPr marL="3200400" lvl="6" indent="-304800">
              <a:spcBef>
                <a:spcPts val="1600"/>
              </a:spcBef>
              <a:spcAft>
                <a:spcPts val="0"/>
              </a:spcAft>
              <a:buSzPts val="1200"/>
              <a:buFont typeface="Roboto Condensed Light" panose="02000000000000000000"/>
              <a:buChar char="●"/>
              <a:defRPr sz="1200"/>
            </a:lvl7pPr>
            <a:lvl8pPr marL="3657600" lvl="7" indent="-304800">
              <a:spcBef>
                <a:spcPts val="1600"/>
              </a:spcBef>
              <a:spcAft>
                <a:spcPts val="0"/>
              </a:spcAft>
              <a:buSzPts val="1200"/>
              <a:buFont typeface="Roboto Condensed Light" panose="02000000000000000000"/>
              <a:buChar char="○"/>
              <a:defRPr sz="1200"/>
            </a:lvl8pPr>
            <a:lvl9pPr marL="4114800" lvl="8" indent="-304800">
              <a:spcBef>
                <a:spcPts val="1600"/>
              </a:spcBef>
              <a:spcAft>
                <a:spcPts val="1600"/>
              </a:spcAft>
              <a:buSzPts val="1200"/>
              <a:buFont typeface="Roboto Condensed Light" panose="02000000000000000000"/>
              <a:buChar char="■"/>
              <a:defRPr sz="1200"/>
            </a:lvl9pPr>
          </a:lstStyle>
          <a:p>
            <a:endParaRPr/>
          </a:p>
        </p:txBody>
      </p:sp>
      <p:grpSp>
        <p:nvGrpSpPr>
          <p:cNvPr id="24" name="Google Shape;24;p4"/>
          <p:cNvGrpSpPr/>
          <p:nvPr/>
        </p:nvGrpSpPr>
        <p:grpSpPr>
          <a:xfrm>
            <a:off x="0" y="4569046"/>
            <a:ext cx="1022509" cy="572747"/>
            <a:chOff x="-77" y="3784091"/>
            <a:chExt cx="2423582" cy="1357541"/>
          </a:xfrm>
        </p:grpSpPr>
        <p:sp>
          <p:nvSpPr>
            <p:cNvPr id="25" name="Google Shape;25;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4"/>
          <p:cNvGrpSpPr/>
          <p:nvPr/>
        </p:nvGrpSpPr>
        <p:grpSpPr>
          <a:xfrm rot="10800000">
            <a:off x="8121500" y="-4"/>
            <a:ext cx="1022509" cy="572747"/>
            <a:chOff x="-77" y="3784091"/>
            <a:chExt cx="2423582" cy="1357541"/>
          </a:xfrm>
        </p:grpSpPr>
        <p:sp>
          <p:nvSpPr>
            <p:cNvPr id="31" name="Google Shape;31;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5162060" y="2286734"/>
            <a:ext cx="21453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chemeClr val="accent4"/>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8" name="Google Shape;38;p5"/>
          <p:cNvSpPr txBox="1">
            <a:spLocks noGrp="1"/>
          </p:cNvSpPr>
          <p:nvPr>
            <p:ph type="body" idx="1"/>
          </p:nvPr>
        </p:nvSpPr>
        <p:spPr>
          <a:xfrm>
            <a:off x="5162065" y="2821334"/>
            <a:ext cx="2145300" cy="102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5"/>
          <p:cNvSpPr txBox="1">
            <a:spLocks noGrp="1"/>
          </p:cNvSpPr>
          <p:nvPr>
            <p:ph type="body" idx="2"/>
          </p:nvPr>
        </p:nvSpPr>
        <p:spPr>
          <a:xfrm>
            <a:off x="1836640" y="2821334"/>
            <a:ext cx="2145300" cy="102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5"/>
          <p:cNvSpPr txBox="1">
            <a:spLocks noGrp="1"/>
          </p:cNvSpPr>
          <p:nvPr>
            <p:ph type="title" idx="3"/>
          </p:nvPr>
        </p:nvSpPr>
        <p:spPr>
          <a:xfrm>
            <a:off x="1836635" y="2286734"/>
            <a:ext cx="214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 name="Google Shape;41;p5"/>
          <p:cNvSpPr txBox="1">
            <a:spLocks noGrp="1"/>
          </p:cNvSpPr>
          <p:nvPr>
            <p:ph type="title" idx="4"/>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2" name="Google Shape;42;p5"/>
          <p:cNvGrpSpPr/>
          <p:nvPr/>
        </p:nvGrpSpPr>
        <p:grpSpPr>
          <a:xfrm>
            <a:off x="0" y="4569046"/>
            <a:ext cx="1022509" cy="572747"/>
            <a:chOff x="-77" y="3784091"/>
            <a:chExt cx="2423582" cy="1357541"/>
          </a:xfrm>
        </p:grpSpPr>
        <p:sp>
          <p:nvSpPr>
            <p:cNvPr id="43" name="Google Shape;43;p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5"/>
          <p:cNvGrpSpPr/>
          <p:nvPr/>
        </p:nvGrpSpPr>
        <p:grpSpPr>
          <a:xfrm flipH="1">
            <a:off x="8121500" y="4569046"/>
            <a:ext cx="1022509" cy="572747"/>
            <a:chOff x="-77" y="3784091"/>
            <a:chExt cx="2423582" cy="1357541"/>
          </a:xfrm>
        </p:grpSpPr>
        <p:sp>
          <p:nvSpPr>
            <p:cNvPr id="49" name="Google Shape;49;p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5"/>
          <p:cNvGrpSpPr/>
          <p:nvPr/>
        </p:nvGrpSpPr>
        <p:grpSpPr>
          <a:xfrm>
            <a:off x="4524300" y="1242225"/>
            <a:ext cx="95400" cy="3116250"/>
            <a:chOff x="4524300" y="1013625"/>
            <a:chExt cx="95400" cy="3116250"/>
          </a:xfrm>
        </p:grpSpPr>
        <p:sp>
          <p:nvSpPr>
            <p:cNvPr id="55" name="Google Shape;55;p5"/>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63" name="Google Shape;63;p6"/>
          <p:cNvGrpSpPr/>
          <p:nvPr/>
        </p:nvGrpSpPr>
        <p:grpSpPr>
          <a:xfrm>
            <a:off x="0" y="4569046"/>
            <a:ext cx="1022509" cy="572747"/>
            <a:chOff x="-77" y="3784091"/>
            <a:chExt cx="2423582" cy="1357541"/>
          </a:xfrm>
        </p:grpSpPr>
        <p:sp>
          <p:nvSpPr>
            <p:cNvPr id="64" name="Google Shape;64;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6"/>
          <p:cNvGrpSpPr/>
          <p:nvPr/>
        </p:nvGrpSpPr>
        <p:grpSpPr>
          <a:xfrm rot="10800000">
            <a:off x="8121500" y="-4"/>
            <a:ext cx="1022509" cy="572747"/>
            <a:chOff x="-77" y="3784091"/>
            <a:chExt cx="2423582" cy="1357541"/>
          </a:xfrm>
        </p:grpSpPr>
        <p:sp>
          <p:nvSpPr>
            <p:cNvPr id="70" name="Google Shape;7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5"/>
        <p:cNvGrpSpPr/>
        <p:nvPr/>
      </p:nvGrpSpPr>
      <p:grpSpPr>
        <a:xfrm>
          <a:off x="0" y="0"/>
          <a:ext cx="0" cy="0"/>
          <a:chOff x="0" y="0"/>
          <a:chExt cx="0" cy="0"/>
        </a:xfrm>
      </p:grpSpPr>
      <p:sp>
        <p:nvSpPr>
          <p:cNvPr id="76" name="Google Shape;76;p7"/>
          <p:cNvSpPr txBox="1">
            <a:spLocks noGrp="1"/>
          </p:cNvSpPr>
          <p:nvPr>
            <p:ph type="title"/>
          </p:nvPr>
        </p:nvSpPr>
        <p:spPr>
          <a:xfrm>
            <a:off x="4939700" y="1288261"/>
            <a:ext cx="1905300" cy="970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7" name="Google Shape;77;p7"/>
          <p:cNvSpPr txBox="1">
            <a:spLocks noGrp="1"/>
          </p:cNvSpPr>
          <p:nvPr>
            <p:ph type="body" idx="1"/>
          </p:nvPr>
        </p:nvSpPr>
        <p:spPr>
          <a:xfrm>
            <a:off x="4939700" y="2182538"/>
            <a:ext cx="1905300" cy="180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grpSp>
        <p:nvGrpSpPr>
          <p:cNvPr id="78" name="Google Shape;78;p7"/>
          <p:cNvGrpSpPr/>
          <p:nvPr/>
        </p:nvGrpSpPr>
        <p:grpSpPr>
          <a:xfrm>
            <a:off x="4524300" y="1013625"/>
            <a:ext cx="95400" cy="3116250"/>
            <a:chOff x="4524300" y="1013625"/>
            <a:chExt cx="95400" cy="3116250"/>
          </a:xfrm>
        </p:grpSpPr>
        <p:sp>
          <p:nvSpPr>
            <p:cNvPr id="79" name="Google Shape;79;p7"/>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7"/>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5"/>
        <p:cNvGrpSpPr/>
        <p:nvPr/>
      </p:nvGrpSpPr>
      <p:grpSpPr>
        <a:xfrm>
          <a:off x="0" y="0"/>
          <a:ext cx="0" cy="0"/>
          <a:chOff x="0" y="0"/>
          <a:chExt cx="0" cy="0"/>
        </a:xfrm>
      </p:grpSpPr>
      <p:sp>
        <p:nvSpPr>
          <p:cNvPr id="86" name="Google Shape;86;p8"/>
          <p:cNvSpPr txBox="1">
            <a:spLocks noGrp="1"/>
          </p:cNvSpPr>
          <p:nvPr>
            <p:ph type="title"/>
          </p:nvPr>
        </p:nvSpPr>
        <p:spPr>
          <a:xfrm>
            <a:off x="2235000" y="1340850"/>
            <a:ext cx="4674000" cy="246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87" name="Google Shape;87;p8"/>
          <p:cNvGrpSpPr/>
          <p:nvPr/>
        </p:nvGrpSpPr>
        <p:grpSpPr>
          <a:xfrm>
            <a:off x="-77" y="3784091"/>
            <a:ext cx="2423582" cy="1357541"/>
            <a:chOff x="-77" y="3784091"/>
            <a:chExt cx="2423582" cy="1357541"/>
          </a:xfrm>
        </p:grpSpPr>
        <p:sp>
          <p:nvSpPr>
            <p:cNvPr id="88" name="Google Shape;88;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8"/>
          <p:cNvGrpSpPr/>
          <p:nvPr/>
        </p:nvGrpSpPr>
        <p:grpSpPr>
          <a:xfrm rot="10800000">
            <a:off x="6720423" y="-9"/>
            <a:ext cx="2423582" cy="1357541"/>
            <a:chOff x="-77" y="3784091"/>
            <a:chExt cx="2423582" cy="1357541"/>
          </a:xfrm>
        </p:grpSpPr>
        <p:sp>
          <p:nvSpPr>
            <p:cNvPr id="94" name="Google Shape;94;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9"/>
        <p:cNvGrpSpPr/>
        <p:nvPr/>
      </p:nvGrpSpPr>
      <p:grpSpPr>
        <a:xfrm>
          <a:off x="0" y="0"/>
          <a:ext cx="0" cy="0"/>
          <a:chOff x="0" y="0"/>
          <a:chExt cx="0" cy="0"/>
        </a:xfrm>
      </p:grpSpPr>
      <p:sp>
        <p:nvSpPr>
          <p:cNvPr id="100" name="Google Shape;100;p9"/>
          <p:cNvSpPr txBox="1">
            <a:spLocks noGrp="1"/>
          </p:cNvSpPr>
          <p:nvPr>
            <p:ph type="title"/>
          </p:nvPr>
        </p:nvSpPr>
        <p:spPr>
          <a:xfrm>
            <a:off x="1052800" y="1689450"/>
            <a:ext cx="2617200" cy="8775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01" name="Google Shape;101;p9"/>
          <p:cNvSpPr txBox="1">
            <a:spLocks noGrp="1"/>
          </p:cNvSpPr>
          <p:nvPr>
            <p:ph type="subTitle" idx="1"/>
          </p:nvPr>
        </p:nvSpPr>
        <p:spPr>
          <a:xfrm>
            <a:off x="1638300" y="2658650"/>
            <a:ext cx="2031600" cy="6627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800">
                <a:latin typeface="Oswald"/>
                <a:ea typeface="Oswald"/>
                <a:cs typeface="Oswald"/>
                <a:sym typeface="Oswa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2" name="Google Shape;102;p9"/>
          <p:cNvSpPr txBox="1">
            <a:spLocks noGrp="1"/>
          </p:cNvSpPr>
          <p:nvPr>
            <p:ph type="body" idx="2"/>
          </p:nvPr>
        </p:nvSpPr>
        <p:spPr>
          <a:xfrm>
            <a:off x="4001475" y="1440000"/>
            <a:ext cx="4422600" cy="2263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grpSp>
        <p:nvGrpSpPr>
          <p:cNvPr id="103" name="Google Shape;103;p9"/>
          <p:cNvGrpSpPr/>
          <p:nvPr/>
        </p:nvGrpSpPr>
        <p:grpSpPr>
          <a:xfrm>
            <a:off x="720000" y="1013625"/>
            <a:ext cx="95400" cy="3116250"/>
            <a:chOff x="4524300" y="1013625"/>
            <a:chExt cx="95400" cy="3116250"/>
          </a:xfrm>
        </p:grpSpPr>
        <p:sp>
          <p:nvSpPr>
            <p:cNvPr id="104" name="Google Shape;104;p9"/>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9"/>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9"/>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9"/>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USTOM_9">
    <p:spTree>
      <p:nvGrpSpPr>
        <p:cNvPr id="1" name="Shape 128"/>
        <p:cNvGrpSpPr/>
        <p:nvPr/>
      </p:nvGrpSpPr>
      <p:grpSpPr>
        <a:xfrm>
          <a:off x="0" y="0"/>
          <a:ext cx="0" cy="0"/>
          <a:chOff x="0" y="0"/>
          <a:chExt cx="0" cy="0"/>
        </a:xfrm>
      </p:grpSpPr>
      <p:sp>
        <p:nvSpPr>
          <p:cNvPr id="129" name="Google Shape;129;p13"/>
          <p:cNvSpPr txBox="1">
            <a:spLocks noGrp="1"/>
          </p:cNvSpPr>
          <p:nvPr>
            <p:ph type="title"/>
          </p:nvPr>
        </p:nvSpPr>
        <p:spPr>
          <a:xfrm>
            <a:off x="1902600" y="1512225"/>
            <a:ext cx="5338800" cy="1876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9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0" name="Google Shape;130;p13"/>
          <p:cNvSpPr txBox="1">
            <a:spLocks noGrp="1"/>
          </p:cNvSpPr>
          <p:nvPr>
            <p:ph type="title" idx="2"/>
          </p:nvPr>
        </p:nvSpPr>
        <p:spPr>
          <a:xfrm>
            <a:off x="1449150" y="3334700"/>
            <a:ext cx="6245700" cy="61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Raleway"/>
              <a:buNone/>
              <a:defRPr sz="2000">
                <a:latin typeface="Roboto" panose="02000000000000000000"/>
                <a:ea typeface="Roboto" panose="02000000000000000000"/>
                <a:cs typeface="Roboto" panose="02000000000000000000"/>
                <a:sym typeface="Roboto" panose="0200000000000000000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131" name="Google Shape;131;p13"/>
          <p:cNvGrpSpPr/>
          <p:nvPr/>
        </p:nvGrpSpPr>
        <p:grpSpPr>
          <a:xfrm>
            <a:off x="-77" y="3784091"/>
            <a:ext cx="2423582" cy="1357541"/>
            <a:chOff x="-77" y="3784091"/>
            <a:chExt cx="2423582" cy="1357541"/>
          </a:xfrm>
        </p:grpSpPr>
        <p:sp>
          <p:nvSpPr>
            <p:cNvPr id="132" name="Google Shape;132;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13"/>
          <p:cNvGrpSpPr/>
          <p:nvPr/>
        </p:nvGrpSpPr>
        <p:grpSpPr>
          <a:xfrm rot="10800000">
            <a:off x="6720423" y="-9"/>
            <a:ext cx="2423582" cy="1357541"/>
            <a:chOff x="-77" y="3784091"/>
            <a:chExt cx="2423582" cy="1357541"/>
          </a:xfrm>
        </p:grpSpPr>
        <p:sp>
          <p:nvSpPr>
            <p:cNvPr id="138" name="Google Shape;138;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1pPr>
            <a:lvl2pPr marL="914400" lvl="1" indent="-317500">
              <a:lnSpc>
                <a:spcPct val="100000"/>
              </a:lnSpc>
              <a:spcBef>
                <a:spcPts val="160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2pPr>
            <a:lvl3pPr marL="1371600" lvl="2" indent="-317500">
              <a:lnSpc>
                <a:spcPct val="100000"/>
              </a:lnSpc>
              <a:spcBef>
                <a:spcPts val="160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3pPr>
            <a:lvl4pPr marL="1828800" lvl="3" indent="-317500">
              <a:lnSpc>
                <a:spcPct val="100000"/>
              </a:lnSpc>
              <a:spcBef>
                <a:spcPts val="160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4pPr>
            <a:lvl5pPr marL="2286000" lvl="4" indent="-317500">
              <a:lnSpc>
                <a:spcPct val="100000"/>
              </a:lnSpc>
              <a:spcBef>
                <a:spcPts val="160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5pPr>
            <a:lvl6pPr marL="2743200" lvl="5" indent="-317500">
              <a:lnSpc>
                <a:spcPct val="100000"/>
              </a:lnSpc>
              <a:spcBef>
                <a:spcPts val="160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6pPr>
            <a:lvl7pPr marL="3200400" lvl="6" indent="-317500">
              <a:lnSpc>
                <a:spcPct val="100000"/>
              </a:lnSpc>
              <a:spcBef>
                <a:spcPts val="160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7pPr>
            <a:lvl8pPr marL="3657600" lvl="7" indent="-317500">
              <a:lnSpc>
                <a:spcPct val="100000"/>
              </a:lnSpc>
              <a:spcBef>
                <a:spcPts val="160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8pPr>
            <a:lvl9pPr marL="4114800" lvl="8" indent="-317500">
              <a:lnSpc>
                <a:spcPct val="100000"/>
              </a:lnSpc>
              <a:spcBef>
                <a:spcPts val="1600"/>
              </a:spcBef>
              <a:spcAft>
                <a:spcPts val="160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3" r:id="rId10"/>
    <p:sldLayoutId id="2147483666" r:id="rId11"/>
    <p:sldLayoutId id="2147483667" r:id="rId12"/>
    <p:sldLayoutId id="2147483668" r:id="rId13"/>
    <p:sldLayoutId id="2147483670" r:id="rId14"/>
    <p:sldLayoutId id="2147483671"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511"/>
        <p:cNvGrpSpPr/>
        <p:nvPr/>
      </p:nvGrpSpPr>
      <p:grpSpPr>
        <a:xfrm>
          <a:off x="0" y="0"/>
          <a:ext cx="0" cy="0"/>
          <a:chOff x="0" y="0"/>
          <a:chExt cx="0" cy="0"/>
        </a:xfrm>
      </p:grpSpPr>
      <p:sp useBgFill="1">
        <p:nvSpPr>
          <p:cNvPr id="1212" name="Rectangle 1030">
            <a:extLst>
              <a:ext uri="{FF2B5EF4-FFF2-40B4-BE49-F238E27FC236}">
                <a16:creationId xmlns:a16="http://schemas.microsoft.com/office/drawing/2014/main" id="{4D313860-A922-4FA4-B5E2-E8871F105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panose="020B0604020202020204"/>
            </a:endParaRPr>
          </a:p>
        </p:txBody>
      </p:sp>
      <p:sp>
        <p:nvSpPr>
          <p:cNvPr id="512" name="Google Shape;512;p27"/>
          <p:cNvSpPr txBox="1">
            <a:spLocks noGrp="1"/>
          </p:cNvSpPr>
          <p:nvPr>
            <p:ph type="ctrTitle"/>
          </p:nvPr>
        </p:nvSpPr>
        <p:spPr>
          <a:xfrm>
            <a:off x="486660" y="575050"/>
            <a:ext cx="4001198" cy="2253109"/>
          </a:xfrm>
          <a:prstGeom prst="rect">
            <a:avLst/>
          </a:prstGeom>
        </p:spPr>
        <p:txBody>
          <a:bodyPr spcFirstLastPara="1" lIns="91425" tIns="91425" rIns="91425" bIns="91425" anchorCtr="0">
            <a:normAutofit/>
          </a:bodyPr>
          <a:lstStyle/>
          <a:p>
            <a:pPr marL="0" lvl="0" indent="0" rtl="0">
              <a:lnSpc>
                <a:spcPct val="90000"/>
              </a:lnSpc>
              <a:spcBef>
                <a:spcPts val="0"/>
              </a:spcBef>
              <a:spcAft>
                <a:spcPts val="0"/>
              </a:spcAft>
              <a:buNone/>
            </a:pPr>
            <a:r>
              <a:rPr lang="en-GB" sz="3700" b="1" dirty="0">
                <a:effectLst>
                  <a:outerShdw blurRad="38100" dist="38100" dir="2700000" algn="tl">
                    <a:srgbClr val="000000">
                      <a:alpha val="43137"/>
                    </a:srgbClr>
                  </a:outerShdw>
                </a:effectLst>
              </a:rPr>
              <a:t>Comparaison entre les différents formats de compression audio</a:t>
            </a:r>
          </a:p>
        </p:txBody>
      </p:sp>
      <p:sp>
        <p:nvSpPr>
          <p:cNvPr id="1213" name="Oval 1032">
            <a:extLst>
              <a:ext uri="{FF2B5EF4-FFF2-40B4-BE49-F238E27FC236}">
                <a16:creationId xmlns:a16="http://schemas.microsoft.com/office/drawing/2014/main" id="{6FD0FBFA-B43E-40C1-A6E4-B88234171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5755" y="873096"/>
            <a:ext cx="427136" cy="427135"/>
          </a:xfrm>
          <a:prstGeom prst="ellipse">
            <a:avLst/>
          </a:prstGeom>
          <a:noFill/>
          <a:ln w="1016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panose="020B0604020202020204"/>
            </a:endParaRPr>
          </a:p>
        </p:txBody>
      </p:sp>
      <p:sp>
        <p:nvSpPr>
          <p:cNvPr id="1214" name="Freeform: Shape 1034">
            <a:extLst>
              <a:ext uri="{FF2B5EF4-FFF2-40B4-BE49-F238E27FC236}">
                <a16:creationId xmlns:a16="http://schemas.microsoft.com/office/drawing/2014/main" id="{499ACE06-2742-4366-B8DD-B1D27F4F3E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159" y="0"/>
            <a:ext cx="1592561" cy="1066860"/>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lang="en-US" sz="1400" b="0" i="0" u="none" strike="noStrike" kern="0" cap="none" spc="0" normalizeH="0" baseline="0" noProof="0" dirty="0">
              <a:ln>
                <a:noFill/>
              </a:ln>
              <a:solidFill>
                <a:srgbClr val="000000"/>
              </a:solidFill>
              <a:effectLst/>
              <a:uLnTx/>
              <a:uFillTx/>
              <a:latin typeface="Arial" panose="020B0604020202020204"/>
              <a:cs typeface="Arial" panose="020B0604020202020204"/>
              <a:sym typeface="Arial" panose="020B0604020202020204"/>
            </a:endParaRPr>
          </a:p>
        </p:txBody>
      </p:sp>
      <p:pic>
        <p:nvPicPr>
          <p:cNvPr id="1026" name="Picture 2" descr="radio waves neon icon. Elements of media, press set. Simple icon for websites, web design, mobile app, info graphics">
            <a:extLst>
              <a:ext uri="{FF2B5EF4-FFF2-40B4-BE49-F238E27FC236}">
                <a16:creationId xmlns:a16="http://schemas.microsoft.com/office/drawing/2014/main" id="{C8D9D446-3333-6C58-805F-5649F7DAFC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 b="-2"/>
          <a:stretch/>
        </p:blipFill>
        <p:spPr bwMode="auto">
          <a:xfrm>
            <a:off x="4957699" y="1612937"/>
            <a:ext cx="2430444" cy="2430444"/>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17CE276D-4F54-C12D-040D-A9BAF66B0090}"/>
              </a:ext>
            </a:extLst>
          </p:cNvPr>
          <p:cNvPicPr>
            <a:picLocks noChangeAspect="1"/>
          </p:cNvPicPr>
          <p:nvPr/>
        </p:nvPicPr>
        <p:blipFill rotWithShape="1">
          <a:blip r:embed="rId4"/>
          <a:srcRect l="2787" r="2787" b="1"/>
          <a:stretch/>
        </p:blipFill>
        <p:spPr>
          <a:xfrm>
            <a:off x="7118002" y="10"/>
            <a:ext cx="2025998" cy="2145587"/>
          </a:xfrm>
          <a:custGeom>
            <a:avLst/>
            <a:gdLst/>
            <a:ahLst/>
            <a:cxnLst/>
            <a:rect l="l" t="t" r="r" b="b"/>
            <a:pathLst>
              <a:path w="2701330" h="2860796">
                <a:moveTo>
                  <a:pt x="1381637" y="0"/>
                </a:moveTo>
                <a:lnTo>
                  <a:pt x="1481685" y="0"/>
                </a:lnTo>
                <a:lnTo>
                  <a:pt x="1578040" y="4866"/>
                </a:lnTo>
                <a:cubicBezTo>
                  <a:pt x="2059323" y="53742"/>
                  <a:pt x="2470132" y="341007"/>
                  <a:pt x="2690528" y="746720"/>
                </a:cubicBezTo>
                <a:lnTo>
                  <a:pt x="2701330" y="769143"/>
                </a:lnTo>
                <a:lnTo>
                  <a:pt x="2701330" y="2089127"/>
                </a:lnTo>
                <a:lnTo>
                  <a:pt x="2690528" y="2111550"/>
                </a:lnTo>
                <a:cubicBezTo>
                  <a:pt x="2448092" y="2557835"/>
                  <a:pt x="1975257" y="2860796"/>
                  <a:pt x="1431661" y="2860796"/>
                </a:cubicBezTo>
                <a:cubicBezTo>
                  <a:pt x="640976" y="2860796"/>
                  <a:pt x="0" y="2219820"/>
                  <a:pt x="0" y="1429135"/>
                </a:cubicBezTo>
                <a:cubicBezTo>
                  <a:pt x="0" y="687868"/>
                  <a:pt x="563358" y="78181"/>
                  <a:pt x="1285282" y="4866"/>
                </a:cubicBezTo>
                <a:close/>
              </a:path>
            </a:pathLst>
          </a:custGeom>
        </p:spPr>
      </p:pic>
      <p:cxnSp>
        <p:nvCxnSpPr>
          <p:cNvPr id="1215" name="Straight Connector 1036">
            <a:extLst>
              <a:ext uri="{FF2B5EF4-FFF2-40B4-BE49-F238E27FC236}">
                <a16:creationId xmlns:a16="http://schemas.microsoft.com/office/drawing/2014/main" id="{A054EDF5-7644-4A95-AB88-057FAB414F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53776" y="2761485"/>
            <a:ext cx="0" cy="1198281"/>
          </a:xfrm>
          <a:prstGeom prst="line">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cxnSp>
      <p:sp>
        <p:nvSpPr>
          <p:cNvPr id="1216" name="Freeform: Shape 1038">
            <a:extLst>
              <a:ext uri="{FF2B5EF4-FFF2-40B4-BE49-F238E27FC236}">
                <a16:creationId xmlns:a16="http://schemas.microsoft.com/office/drawing/2014/main" id="{6802AE7A-B0C7-496D-940B-0E6C6ECC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7234" y="2562629"/>
            <a:ext cx="496766" cy="1212347"/>
          </a:xfrm>
          <a:custGeom>
            <a:avLst/>
            <a:gdLst>
              <a:gd name="connsiteX0" fmla="*/ 662355 w 662355"/>
              <a:gd name="connsiteY0" fmla="*/ 0 h 1616463"/>
              <a:gd name="connsiteX1" fmla="*/ 662355 w 662355"/>
              <a:gd name="connsiteY1" fmla="*/ 1616463 h 1616463"/>
              <a:gd name="connsiteX2" fmla="*/ 658212 w 662355"/>
              <a:gd name="connsiteY2" fmla="*/ 1615830 h 1616463"/>
              <a:gd name="connsiteX3" fmla="*/ 0 w 662355"/>
              <a:gd name="connsiteY3" fmla="*/ 808231 h 1616463"/>
              <a:gd name="connsiteX4" fmla="*/ 658212 w 662355"/>
              <a:gd name="connsiteY4" fmla="*/ 632 h 1616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355" h="1616463">
                <a:moveTo>
                  <a:pt x="662355" y="0"/>
                </a:moveTo>
                <a:lnTo>
                  <a:pt x="662355" y="1616463"/>
                </a:lnTo>
                <a:lnTo>
                  <a:pt x="658212" y="1615830"/>
                </a:lnTo>
                <a:cubicBezTo>
                  <a:pt x="282572" y="1538963"/>
                  <a:pt x="0" y="1206596"/>
                  <a:pt x="0" y="808231"/>
                </a:cubicBezTo>
                <a:cubicBezTo>
                  <a:pt x="0" y="409866"/>
                  <a:pt x="282572" y="77499"/>
                  <a:pt x="658212" y="632"/>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panose="020B0604020202020204"/>
            </a:endParaRPr>
          </a:p>
        </p:txBody>
      </p:sp>
      <p:sp>
        <p:nvSpPr>
          <p:cNvPr id="1217" name="Freeform: Shape 1040">
            <a:extLst>
              <a:ext uri="{FF2B5EF4-FFF2-40B4-BE49-F238E27FC236}">
                <a16:creationId xmlns:a16="http://schemas.microsoft.com/office/drawing/2014/main" id="{22DD1B47-C36B-4A09-A1B5-80A512623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7234" y="2562629"/>
            <a:ext cx="496766" cy="1212347"/>
          </a:xfrm>
          <a:custGeom>
            <a:avLst/>
            <a:gdLst>
              <a:gd name="connsiteX0" fmla="*/ 662355 w 662355"/>
              <a:gd name="connsiteY0" fmla="*/ 0 h 1616463"/>
              <a:gd name="connsiteX1" fmla="*/ 662355 w 662355"/>
              <a:gd name="connsiteY1" fmla="*/ 1616463 h 1616463"/>
              <a:gd name="connsiteX2" fmla="*/ 658212 w 662355"/>
              <a:gd name="connsiteY2" fmla="*/ 1615830 h 1616463"/>
              <a:gd name="connsiteX3" fmla="*/ 0 w 662355"/>
              <a:gd name="connsiteY3" fmla="*/ 808231 h 1616463"/>
              <a:gd name="connsiteX4" fmla="*/ 658212 w 662355"/>
              <a:gd name="connsiteY4" fmla="*/ 632 h 1616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355" h="1616463">
                <a:moveTo>
                  <a:pt x="662355" y="0"/>
                </a:moveTo>
                <a:lnTo>
                  <a:pt x="662355" y="1616463"/>
                </a:lnTo>
                <a:lnTo>
                  <a:pt x="658212" y="1615830"/>
                </a:lnTo>
                <a:cubicBezTo>
                  <a:pt x="282572" y="1538963"/>
                  <a:pt x="0" y="1206596"/>
                  <a:pt x="0" y="808231"/>
                </a:cubicBezTo>
                <a:cubicBezTo>
                  <a:pt x="0" y="409866"/>
                  <a:pt x="282572" y="77499"/>
                  <a:pt x="658212" y="632"/>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panose="020B0604020202020204"/>
            </a:endParaRPr>
          </a:p>
        </p:txBody>
      </p:sp>
      <p:sp>
        <p:nvSpPr>
          <p:cNvPr id="1218" name="Freeform: Shape 1042">
            <a:extLst>
              <a:ext uri="{FF2B5EF4-FFF2-40B4-BE49-F238E27FC236}">
                <a16:creationId xmlns:a16="http://schemas.microsoft.com/office/drawing/2014/main" id="{7ECD5C35-80E8-449F-8C7F-64975DE63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159" y="4730214"/>
            <a:ext cx="1090783" cy="413286"/>
          </a:xfrm>
          <a:custGeom>
            <a:avLst/>
            <a:gdLst>
              <a:gd name="connsiteX0" fmla="*/ 780476 w 1560952"/>
              <a:gd name="connsiteY0" fmla="*/ 0 h 591429"/>
              <a:gd name="connsiteX1" fmla="*/ 1525548 w 1560952"/>
              <a:gd name="connsiteY1" fmla="*/ 480469 h 591429"/>
              <a:gd name="connsiteX2" fmla="*/ 1560952 w 1560952"/>
              <a:gd name="connsiteY2" fmla="*/ 591429 h 591429"/>
              <a:gd name="connsiteX3" fmla="*/ 0 w 1560952"/>
              <a:gd name="connsiteY3" fmla="*/ 591429 h 591429"/>
              <a:gd name="connsiteX4" fmla="*/ 35404 w 1560952"/>
              <a:gd name="connsiteY4" fmla="*/ 480469 h 591429"/>
              <a:gd name="connsiteX5" fmla="*/ 780476 w 1560952"/>
              <a:gd name="connsiteY5" fmla="*/ 0 h 591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0952" h="591429">
                <a:moveTo>
                  <a:pt x="780476" y="0"/>
                </a:moveTo>
                <a:cubicBezTo>
                  <a:pt x="1115417" y="0"/>
                  <a:pt x="1402793" y="198118"/>
                  <a:pt x="1525548" y="480469"/>
                </a:cubicBezTo>
                <a:lnTo>
                  <a:pt x="1560952" y="591429"/>
                </a:lnTo>
                <a:lnTo>
                  <a:pt x="0" y="591429"/>
                </a:lnTo>
                <a:lnTo>
                  <a:pt x="35404" y="480469"/>
                </a:lnTo>
                <a:cubicBezTo>
                  <a:pt x="158159" y="198118"/>
                  <a:pt x="445536" y="0"/>
                  <a:pt x="7804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panose="020B0604020202020204"/>
            </a:endParaRPr>
          </a:p>
        </p:txBody>
      </p:sp>
      <p:sp>
        <p:nvSpPr>
          <p:cNvPr id="1219" name="Freeform: Shape 1044">
            <a:extLst>
              <a:ext uri="{FF2B5EF4-FFF2-40B4-BE49-F238E27FC236}">
                <a16:creationId xmlns:a16="http://schemas.microsoft.com/office/drawing/2014/main" id="{B998F233-1684-4EF1-9F9C-0F8EA27B0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261598">
            <a:off x="5181460" y="4249232"/>
            <a:ext cx="1335017" cy="928435"/>
          </a:xfrm>
          <a:custGeom>
            <a:avLst/>
            <a:gdLst>
              <a:gd name="connsiteX0" fmla="*/ 1585229 w 1780023"/>
              <a:gd name="connsiteY0" fmla="*/ 764759 h 1237913"/>
              <a:gd name="connsiteX1" fmla="*/ 1623024 w 1780023"/>
              <a:gd name="connsiteY1" fmla="*/ 792810 h 1237913"/>
              <a:gd name="connsiteX2" fmla="*/ 1777614 w 1780023"/>
              <a:gd name="connsiteY2" fmla="*/ 1157141 h 1237913"/>
              <a:gd name="connsiteX3" fmla="*/ 1733799 w 1780023"/>
              <a:gd name="connsiteY3" fmla="*/ 1235532 h 1237913"/>
              <a:gd name="connsiteX4" fmla="*/ 1716464 w 1780023"/>
              <a:gd name="connsiteY4" fmla="*/ 1237722 h 1237913"/>
              <a:gd name="connsiteX5" fmla="*/ 1716464 w 1780023"/>
              <a:gd name="connsiteY5" fmla="*/ 1237913 h 1237913"/>
              <a:gd name="connsiteX6" fmla="*/ 1655409 w 1780023"/>
              <a:gd name="connsiteY6" fmla="*/ 1191717 h 1237913"/>
              <a:gd name="connsiteX7" fmla="*/ 1513200 w 1780023"/>
              <a:gd name="connsiteY7" fmla="*/ 856627 h 1237913"/>
              <a:gd name="connsiteX8" fmla="*/ 1538499 w 1780023"/>
              <a:gd name="connsiteY8" fmla="*/ 770415 h 1237913"/>
              <a:gd name="connsiteX9" fmla="*/ 1585229 w 1780023"/>
              <a:gd name="connsiteY9" fmla="*/ 764759 h 1237913"/>
              <a:gd name="connsiteX10" fmla="*/ 933455 w 1780023"/>
              <a:gd name="connsiteY10" fmla="*/ 161308 h 1237913"/>
              <a:gd name="connsiteX11" fmla="*/ 957797 w 1780023"/>
              <a:gd name="connsiteY11" fmla="*/ 167970 h 1237913"/>
              <a:gd name="connsiteX12" fmla="*/ 1286982 w 1780023"/>
              <a:gd name="connsiteY12" fmla="*/ 387616 h 1237913"/>
              <a:gd name="connsiteX13" fmla="*/ 1293725 w 1780023"/>
              <a:gd name="connsiteY13" fmla="*/ 477075 h 1237913"/>
              <a:gd name="connsiteX14" fmla="*/ 1245453 w 1780023"/>
              <a:gd name="connsiteY14" fmla="*/ 499154 h 1237913"/>
              <a:gd name="connsiteX15" fmla="*/ 1245167 w 1780023"/>
              <a:gd name="connsiteY15" fmla="*/ 499154 h 1237913"/>
              <a:gd name="connsiteX16" fmla="*/ 1203638 w 1780023"/>
              <a:gd name="connsiteY16" fmla="*/ 484104 h 1237913"/>
              <a:gd name="connsiteX17" fmla="*/ 900647 w 1780023"/>
              <a:gd name="connsiteY17" fmla="*/ 281508 h 1237913"/>
              <a:gd name="connsiteX18" fmla="*/ 872454 w 1780023"/>
              <a:gd name="connsiteY18" fmla="*/ 196164 h 1237913"/>
              <a:gd name="connsiteX19" fmla="*/ 933455 w 1780023"/>
              <a:gd name="connsiteY19" fmla="*/ 161308 h 1237913"/>
              <a:gd name="connsiteX20" fmla="*/ 454020 w 1780023"/>
              <a:gd name="connsiteY20" fmla="*/ 13474 h 1237913"/>
              <a:gd name="connsiteX21" fmla="*/ 477919 w 1780023"/>
              <a:gd name="connsiteY21" fmla="*/ 21437 h 1237913"/>
              <a:gd name="connsiteX22" fmla="*/ 509236 w 1780023"/>
              <a:gd name="connsiteY22" fmla="*/ 84182 h 1237913"/>
              <a:gd name="connsiteX23" fmla="*/ 445829 w 1780023"/>
              <a:gd name="connsiteY23" fmla="*/ 139871 h 1237913"/>
              <a:gd name="connsiteX24" fmla="*/ 437447 w 1780023"/>
              <a:gd name="connsiteY24" fmla="*/ 139395 h 1237913"/>
              <a:gd name="connsiteX25" fmla="*/ 73211 w 1780023"/>
              <a:gd name="connsiteY25" fmla="*/ 137204 h 1237913"/>
              <a:gd name="connsiteX26" fmla="*/ 749 w 1780023"/>
              <a:gd name="connsiteY26" fmla="*/ 84082 h 1237913"/>
              <a:gd name="connsiteX27" fmla="*/ 53871 w 1780023"/>
              <a:gd name="connsiteY27" fmla="*/ 11621 h 1237913"/>
              <a:gd name="connsiteX28" fmla="*/ 58352 w 1780023"/>
              <a:gd name="connsiteY28" fmla="*/ 11093 h 1237913"/>
              <a:gd name="connsiteX29" fmla="*/ 454020 w 1780023"/>
              <a:gd name="connsiteY29" fmla="*/ 13474 h 1237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0023" h="1237913">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933455" y="161308"/>
                </a:moveTo>
                <a:cubicBezTo>
                  <a:pt x="941692" y="161854"/>
                  <a:pt x="949959" y="164024"/>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49"/>
                  <a:pt x="908742" y="159670"/>
                  <a:pt x="933455" y="161308"/>
                </a:cubicBezTo>
                <a:close/>
                <a:moveTo>
                  <a:pt x="454020" y="13474"/>
                </a:moveTo>
                <a:cubicBezTo>
                  <a:pt x="462713" y="14543"/>
                  <a:pt x="470778" y="17324"/>
                  <a:pt x="477919" y="21437"/>
                </a:cubicBez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lose/>
              </a:path>
            </a:pathLst>
          </a:custGeom>
          <a:solidFill>
            <a:schemeClr val="accent4"/>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lang="en-US"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220" name="Freeform: Shape 1046">
            <a:extLst>
              <a:ext uri="{FF2B5EF4-FFF2-40B4-BE49-F238E27FC236}">
                <a16:creationId xmlns:a16="http://schemas.microsoft.com/office/drawing/2014/main" id="{1A4A4089-D056-4220-9E48-9C1A6B506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75018" y="4376737"/>
            <a:ext cx="1768982" cy="766763"/>
          </a:xfrm>
          <a:custGeom>
            <a:avLst/>
            <a:gdLst>
              <a:gd name="connsiteX0" fmla="*/ 61913 w 2358642"/>
              <a:gd name="connsiteY0" fmla="*/ 0 h 1022351"/>
              <a:gd name="connsiteX1" fmla="*/ 2358642 w 2358642"/>
              <a:gd name="connsiteY1" fmla="*/ 0 h 1022351"/>
              <a:gd name="connsiteX2" fmla="*/ 2358642 w 2358642"/>
              <a:gd name="connsiteY2" fmla="*/ 123825 h 1022351"/>
              <a:gd name="connsiteX3" fmla="*/ 123825 w 2358642"/>
              <a:gd name="connsiteY3" fmla="*/ 123825 h 1022351"/>
              <a:gd name="connsiteX4" fmla="*/ 123825 w 2358642"/>
              <a:gd name="connsiteY4" fmla="*/ 1022351 h 1022351"/>
              <a:gd name="connsiteX5" fmla="*/ 0 w 2358642"/>
              <a:gd name="connsiteY5" fmla="*/ 1022351 h 1022351"/>
              <a:gd name="connsiteX6" fmla="*/ 0 w 2358642"/>
              <a:gd name="connsiteY6" fmla="*/ 61913 h 1022351"/>
              <a:gd name="connsiteX7" fmla="*/ 61913 w 2358642"/>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58642" h="1022351">
                <a:moveTo>
                  <a:pt x="61913" y="0"/>
                </a:moveTo>
                <a:lnTo>
                  <a:pt x="2358642" y="0"/>
                </a:lnTo>
                <a:lnTo>
                  <a:pt x="2358642"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lang="en-US"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2" name="ZoneTexte 1">
            <a:extLst>
              <a:ext uri="{FF2B5EF4-FFF2-40B4-BE49-F238E27FC236}">
                <a16:creationId xmlns:a16="http://schemas.microsoft.com/office/drawing/2014/main" id="{C3738296-4DBF-F6EB-484A-7746AE60896F}"/>
              </a:ext>
            </a:extLst>
          </p:cNvPr>
          <p:cNvSpPr txBox="1"/>
          <p:nvPr/>
        </p:nvSpPr>
        <p:spPr>
          <a:xfrm>
            <a:off x="182880" y="3072201"/>
            <a:ext cx="1959429" cy="2092881"/>
          </a:xfrm>
          <a:prstGeom prst="rect">
            <a:avLst/>
          </a:prstGeom>
          <a:noFill/>
        </p:spPr>
        <p:txBody>
          <a:bodyPr wrap="square" rtlCol="0">
            <a:spAutoFit/>
          </a:bodyPr>
          <a:lstStyle/>
          <a:p>
            <a:r>
              <a:rPr lang="fr-MA" b="1" u="sng" dirty="0">
                <a:solidFill>
                  <a:schemeClr val="tx1"/>
                </a:solidFill>
              </a:rPr>
              <a:t>Présenté par:</a:t>
            </a:r>
          </a:p>
          <a:p>
            <a:endParaRPr lang="fr-MA" b="1" u="sng" dirty="0">
              <a:solidFill>
                <a:schemeClr val="tx1"/>
              </a:solidFill>
            </a:endParaRPr>
          </a:p>
          <a:p>
            <a:pPr marL="285750" indent="-285750">
              <a:buClr>
                <a:schemeClr val="tx1"/>
              </a:buClr>
              <a:buFont typeface="Arial" panose="020B0604020202020204" pitchFamily="34" charset="0"/>
              <a:buChar char="•"/>
            </a:pPr>
            <a:r>
              <a:rPr lang="fr-MA" b="1" dirty="0">
                <a:solidFill>
                  <a:schemeClr val="tx1"/>
                </a:solidFill>
              </a:rPr>
              <a:t>Aya Karbich</a:t>
            </a:r>
          </a:p>
          <a:p>
            <a:pPr marL="285750" indent="-285750">
              <a:buClr>
                <a:schemeClr val="tx1"/>
              </a:buClr>
              <a:buFont typeface="Arial" panose="020B0604020202020204" pitchFamily="34" charset="0"/>
              <a:buChar char="•"/>
            </a:pPr>
            <a:r>
              <a:rPr lang="fr-MA" b="1" dirty="0">
                <a:solidFill>
                  <a:schemeClr val="tx1"/>
                </a:solidFill>
              </a:rPr>
              <a:t>Hajar </a:t>
            </a:r>
            <a:r>
              <a:rPr lang="fr-MA" b="1" dirty="0">
                <a:solidFill>
                  <a:schemeClr val="tx1"/>
                </a:solidFill>
                <a:effectLst/>
                <a:latin typeface="Calibri" panose="020F0502020204030204" pitchFamily="34" charset="0"/>
                <a:ea typeface="Calibri" panose="020F0502020204030204" pitchFamily="34" charset="0"/>
              </a:rPr>
              <a:t>DEKDEGHUE</a:t>
            </a:r>
            <a:endParaRPr lang="fr-MA" b="1" dirty="0">
              <a:solidFill>
                <a:schemeClr val="tx1"/>
              </a:solidFill>
            </a:endParaRPr>
          </a:p>
          <a:p>
            <a:pPr marL="285750" indent="-285750">
              <a:buClr>
                <a:schemeClr val="tx1"/>
              </a:buClr>
              <a:buFont typeface="Arial" panose="020B0604020202020204" pitchFamily="34" charset="0"/>
              <a:buChar char="•"/>
            </a:pPr>
            <a:r>
              <a:rPr lang="fr-MA" b="1" dirty="0">
                <a:solidFill>
                  <a:schemeClr val="tx1"/>
                </a:solidFill>
              </a:rPr>
              <a:t>Chaimae Elfakir</a:t>
            </a:r>
          </a:p>
          <a:p>
            <a:pPr marL="285750" indent="-285750">
              <a:buClr>
                <a:schemeClr val="tx1"/>
              </a:buClr>
              <a:buFont typeface="Arial" panose="020B0604020202020204" pitchFamily="34" charset="0"/>
              <a:buChar char="•"/>
            </a:pPr>
            <a:r>
              <a:rPr lang="fr-FR"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ASSIA AIT JEDDI</a:t>
            </a:r>
            <a:endParaRPr lang="fr-MA"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fr-MA" sz="1800" b="1" dirty="0">
              <a:solidFill>
                <a:schemeClr val="tx1"/>
              </a:solidFill>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endParaRPr lang="fr-MA" dirty="0">
              <a:solidFill>
                <a:schemeClr val="tx1"/>
              </a:solidFill>
            </a:endParaRPr>
          </a:p>
          <a:p>
            <a:pPr marL="285750" indent="-285750">
              <a:buFont typeface="Arial" panose="020B0604020202020204" pitchFamily="34" charset="0"/>
              <a:buChar char="•"/>
            </a:pPr>
            <a:endParaRPr lang="fr-MA" dirty="0">
              <a:solidFill>
                <a:schemeClr val="tx1"/>
              </a:solidFill>
            </a:endParaRPr>
          </a:p>
        </p:txBody>
      </p:sp>
      <p:sp>
        <p:nvSpPr>
          <p:cNvPr id="3" name="ZoneTexte 2">
            <a:extLst>
              <a:ext uri="{FF2B5EF4-FFF2-40B4-BE49-F238E27FC236}">
                <a16:creationId xmlns:a16="http://schemas.microsoft.com/office/drawing/2014/main" id="{AEEE8E05-79A7-D43D-63EF-84542DD61A3F}"/>
              </a:ext>
            </a:extLst>
          </p:cNvPr>
          <p:cNvSpPr txBox="1"/>
          <p:nvPr/>
        </p:nvSpPr>
        <p:spPr>
          <a:xfrm>
            <a:off x="2322028" y="3093783"/>
            <a:ext cx="2165830" cy="984885"/>
          </a:xfrm>
          <a:prstGeom prst="rect">
            <a:avLst/>
          </a:prstGeom>
          <a:noFill/>
        </p:spPr>
        <p:txBody>
          <a:bodyPr wrap="square" rtlCol="0">
            <a:spAutoFit/>
          </a:bodyPr>
          <a:lstStyle/>
          <a:p>
            <a:r>
              <a:rPr lang="fr-MA" b="1" u="sng" dirty="0">
                <a:solidFill>
                  <a:schemeClr val="tx1"/>
                </a:solidFill>
              </a:rPr>
              <a:t>Encadré par:</a:t>
            </a:r>
          </a:p>
          <a:p>
            <a:endParaRPr lang="fr-MA" b="1" u="sng" dirty="0">
              <a:solidFill>
                <a:schemeClr val="tx1"/>
              </a:solidFill>
            </a:endParaRPr>
          </a:p>
          <a:p>
            <a:pPr marL="285750" indent="-285750">
              <a:buClr>
                <a:schemeClr val="tx1"/>
              </a:buClr>
              <a:buFont typeface="Arial" panose="020B0604020202020204" pitchFamily="34" charset="0"/>
              <a:buChar char="•"/>
            </a:pPr>
            <a:r>
              <a:rPr lang="fr-MA" sz="1600" b="1" dirty="0">
                <a:solidFill>
                  <a:schemeClr val="tx1"/>
                </a:solidFill>
                <a:effectLst/>
                <a:latin typeface="Calibri" panose="020F0502020204030204" pitchFamily="34" charset="0"/>
                <a:ea typeface="Calibri" panose="020F0502020204030204" pitchFamily="34" charset="0"/>
              </a:rPr>
              <a:t>Mr Abdellah Adib</a:t>
            </a:r>
          </a:p>
          <a:p>
            <a:pPr marL="285750" indent="-285750">
              <a:buFont typeface="Arial" panose="020B0604020202020204" pitchFamily="34" charset="0"/>
              <a:buChar char="•"/>
            </a:pPr>
            <a:endParaRPr lang="fr-MA" dirty="0">
              <a:solidFill>
                <a:schemeClr val="tx1"/>
              </a:solidFill>
            </a:endParaRPr>
          </a:p>
        </p:txBody>
      </p:sp>
      <p:sp>
        <p:nvSpPr>
          <p:cNvPr id="4" name="ZoneTexte 3">
            <a:extLst>
              <a:ext uri="{FF2B5EF4-FFF2-40B4-BE49-F238E27FC236}">
                <a16:creationId xmlns:a16="http://schemas.microsoft.com/office/drawing/2014/main" id="{59B60A49-2C79-8911-49DB-5EBFEBBE1DD3}"/>
              </a:ext>
            </a:extLst>
          </p:cNvPr>
          <p:cNvSpPr txBox="1"/>
          <p:nvPr/>
        </p:nvSpPr>
        <p:spPr>
          <a:xfrm>
            <a:off x="2322028" y="4078668"/>
            <a:ext cx="2272937" cy="769441"/>
          </a:xfrm>
          <a:prstGeom prst="rect">
            <a:avLst/>
          </a:prstGeom>
          <a:noFill/>
        </p:spPr>
        <p:txBody>
          <a:bodyPr wrap="square" rtlCol="0">
            <a:spAutoFit/>
          </a:bodyPr>
          <a:lstStyle/>
          <a:p>
            <a:pPr>
              <a:buClr>
                <a:schemeClr val="tx1"/>
              </a:buClr>
            </a:pPr>
            <a:r>
              <a:rPr lang="fr-MA" b="1" u="sng" dirty="0">
                <a:solidFill>
                  <a:schemeClr val="tx1"/>
                </a:solidFill>
              </a:rPr>
              <a:t>Formation:</a:t>
            </a:r>
          </a:p>
          <a:p>
            <a:pPr>
              <a:buClr>
                <a:schemeClr val="tx1"/>
              </a:buClr>
            </a:pPr>
            <a:endParaRPr lang="fr-MA" b="1" u="sng" dirty="0">
              <a:solidFill>
                <a:schemeClr val="tx1"/>
              </a:solidFill>
            </a:endParaRPr>
          </a:p>
          <a:p>
            <a:pPr marL="285750" indent="-285750">
              <a:buClr>
                <a:schemeClr val="tx1"/>
              </a:buClr>
              <a:buFont typeface="Arial" panose="020B0604020202020204" pitchFamily="34" charset="0"/>
              <a:buChar char="•"/>
            </a:pPr>
            <a:r>
              <a:rPr lang="fr-MA" sz="1600" b="1" dirty="0">
                <a:solidFill>
                  <a:schemeClr val="tx1"/>
                </a:solidFill>
              </a:rPr>
              <a:t>Licence IRM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compression sans perte (lossless) </a:t>
            </a:r>
          </a:p>
        </p:txBody>
      </p:sp>
      <p:sp>
        <p:nvSpPr>
          <p:cNvPr id="3" name="Espace réservé du texte 2"/>
          <p:cNvSpPr>
            <a:spLocks noGrp="1"/>
          </p:cNvSpPr>
          <p:nvPr>
            <p:ph type="body" idx="1"/>
          </p:nvPr>
        </p:nvSpPr>
        <p:spPr/>
        <p:txBody>
          <a:bodyPr/>
          <a:lstStyle/>
          <a:p>
            <a:r>
              <a:rPr lang="fr-FR" sz="1600" b="1" dirty="0"/>
              <a:t>Un processus permettant de réduire la taille d'un fichier audio sans perte de qualité sonore.</a:t>
            </a:r>
          </a:p>
          <a:p>
            <a:endParaRPr lang="fr-FR" sz="1600" b="1" dirty="0"/>
          </a:p>
          <a:p>
            <a:r>
              <a:rPr lang="fr-FR" sz="1600" b="1" dirty="0"/>
              <a:t>Les formats audio sans perte les plus couramment utilisés sont le FLAC, l'ALAC et le WAV.</a:t>
            </a:r>
          </a:p>
          <a:p>
            <a:pPr marL="152400" indent="0">
              <a:buNone/>
            </a:pPr>
            <a:endParaRPr lang="fr-FR" dirty="0"/>
          </a:p>
        </p:txBody>
      </p:sp>
      <p:pic>
        <p:nvPicPr>
          <p:cNvPr id="5" name="Image 4"/>
          <p:cNvPicPr>
            <a:picLocks noChangeAspect="1"/>
          </p:cNvPicPr>
          <p:nvPr/>
        </p:nvPicPr>
        <p:blipFill>
          <a:blip r:embed="rId2"/>
          <a:stretch>
            <a:fillRect/>
          </a:stretch>
        </p:blipFill>
        <p:spPr>
          <a:xfrm>
            <a:off x="1807800" y="2903814"/>
            <a:ext cx="5715000" cy="1600200"/>
          </a:xfrm>
          <a:prstGeom prst="rect">
            <a:avLst/>
          </a:prstGeom>
          <a:ln>
            <a:noFill/>
          </a:ln>
          <a:effectLst>
            <a:softEdge rad="112500"/>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    Avantages :</a:t>
            </a:r>
          </a:p>
        </p:txBody>
      </p:sp>
      <p:sp>
        <p:nvSpPr>
          <p:cNvPr id="3" name="Espace réservé du texte 2"/>
          <p:cNvSpPr>
            <a:spLocks noGrp="1"/>
          </p:cNvSpPr>
          <p:nvPr>
            <p:ph type="body" idx="1"/>
          </p:nvPr>
        </p:nvSpPr>
        <p:spPr/>
        <p:txBody>
          <a:bodyPr/>
          <a:lstStyle/>
          <a:p>
            <a:r>
              <a:rPr lang="fr-FR" sz="1600" b="1" dirty="0"/>
              <a:t>Elle permet de restaurer les données d'origine sans perte de qualité.</a:t>
            </a:r>
          </a:p>
          <a:p>
            <a:pPr marL="152400" indent="0">
              <a:buNone/>
            </a:pPr>
            <a:r>
              <a:rPr lang="fr-FR" sz="1600" b="1" dirty="0"/>
              <a:t> </a:t>
            </a:r>
          </a:p>
          <a:p>
            <a:r>
              <a:rPr lang="fr-FR" sz="1600" b="1" dirty="0"/>
              <a:t>Elle est idéale pour compresser des fichiers texte, des images, des documents et d'autres fichiers où chaque détail est important.</a:t>
            </a:r>
          </a:p>
          <a:p>
            <a:endParaRPr lang="fr-FR" sz="1600" b="1" dirty="0"/>
          </a:p>
          <a:p>
            <a:pPr marL="152400" indent="0">
              <a:buNone/>
            </a:pPr>
            <a:r>
              <a:rPr lang="fr-FR" sz="2800" dirty="0"/>
              <a:t>  Inconvénients : </a:t>
            </a:r>
          </a:p>
          <a:p>
            <a:endParaRPr lang="fr-FR" sz="2800" b="1" dirty="0"/>
          </a:p>
          <a:p>
            <a:r>
              <a:rPr lang="fr-FR" sz="1600" b="1" dirty="0"/>
              <a:t>Elle peut être plus lente que la compression avec perte en raison du besoin de conserver toutes les données originales. </a:t>
            </a:r>
          </a:p>
          <a:p>
            <a:endParaRPr lang="fr-FR" sz="1600" b="1" dirty="0"/>
          </a:p>
          <a:p>
            <a:r>
              <a:rPr lang="fr-FR" sz="1600" b="1" dirty="0"/>
              <a:t>Elle nécessite plus d'espace de stockage pour stocker les fichiers compressés par rapport à la compression avec perte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12520" y="876300"/>
            <a:ext cx="6052680" cy="2885805"/>
          </a:xfrm>
        </p:spPr>
        <p:txBody>
          <a:bodyPr/>
          <a:lstStyle/>
          <a:p>
            <a:r>
              <a:rPr lang="fr-FR" dirty="0"/>
              <a:t>« Le choix entre la compression avec perte et la compression sans perte dépend des exigences spécifiques de l'utilisateur, ainsi que de la qualité audio souhaitée et de la quantité d'espace de stockage disponible.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02</a:t>
            </a:r>
          </a:p>
        </p:txBody>
      </p:sp>
      <p:sp>
        <p:nvSpPr>
          <p:cNvPr id="3" name="Titre 2"/>
          <p:cNvSpPr>
            <a:spLocks noGrp="1"/>
          </p:cNvSpPr>
          <p:nvPr>
            <p:ph type="title" idx="2"/>
          </p:nvPr>
        </p:nvSpPr>
        <p:spPr/>
        <p:txBody>
          <a:bodyPr/>
          <a:lstStyle/>
          <a:p>
            <a:r>
              <a:rPr lang="fr-FR" dirty="0"/>
              <a:t>Le format </a:t>
            </a:r>
            <a:br>
              <a:rPr lang="fr-FR" dirty="0"/>
            </a:br>
            <a:r>
              <a:rPr lang="fr-FR" dirty="0"/>
              <a:t>wave</a:t>
            </a:r>
          </a:p>
        </p:txBody>
      </p:sp>
      <p:grpSp>
        <p:nvGrpSpPr>
          <p:cNvPr id="4" name="Google Shape;827;p35"/>
          <p:cNvGrpSpPr/>
          <p:nvPr/>
        </p:nvGrpSpPr>
        <p:grpSpPr>
          <a:xfrm>
            <a:off x="6385115" y="1653325"/>
            <a:ext cx="2377553" cy="2377553"/>
            <a:chOff x="6198197" y="1098851"/>
            <a:chExt cx="2945797" cy="2945797"/>
          </a:xfrm>
        </p:grpSpPr>
        <p:sp>
          <p:nvSpPr>
            <p:cNvPr id="5" name="Google Shape;828;p35"/>
            <p:cNvSpPr/>
            <p:nvPr/>
          </p:nvSpPr>
          <p:spPr>
            <a:xfrm>
              <a:off x="7315562" y="1098851"/>
              <a:ext cx="1218960" cy="1218960"/>
            </a:xfrm>
            <a:custGeom>
              <a:avLst/>
              <a:gdLst/>
              <a:ahLst/>
              <a:cxnLst/>
              <a:rect l="l" t="t" r="r" b="b"/>
              <a:pathLst>
                <a:path w="78289" h="78289" extrusionOk="0">
                  <a:moveTo>
                    <a:pt x="39134" y="22835"/>
                  </a:moveTo>
                  <a:cubicBezTo>
                    <a:pt x="41240" y="22835"/>
                    <a:pt x="43361" y="23241"/>
                    <a:pt x="45375" y="24074"/>
                  </a:cubicBezTo>
                  <a:cubicBezTo>
                    <a:pt x="51475" y="26586"/>
                    <a:pt x="55454" y="32556"/>
                    <a:pt x="55454" y="39145"/>
                  </a:cubicBezTo>
                  <a:cubicBezTo>
                    <a:pt x="55454" y="48148"/>
                    <a:pt x="48148" y="55455"/>
                    <a:pt x="39145" y="55455"/>
                  </a:cubicBezTo>
                  <a:cubicBezTo>
                    <a:pt x="32555" y="55455"/>
                    <a:pt x="26586" y="51475"/>
                    <a:pt x="24074" y="45375"/>
                  </a:cubicBezTo>
                  <a:cubicBezTo>
                    <a:pt x="21562" y="39308"/>
                    <a:pt x="22932" y="32262"/>
                    <a:pt x="27597" y="27597"/>
                  </a:cubicBezTo>
                  <a:cubicBezTo>
                    <a:pt x="30714" y="24481"/>
                    <a:pt x="34893" y="22835"/>
                    <a:pt x="39134" y="22835"/>
                  </a:cubicBezTo>
                  <a:close/>
                  <a:moveTo>
                    <a:pt x="32621" y="1"/>
                  </a:moveTo>
                  <a:lnTo>
                    <a:pt x="32621" y="7177"/>
                  </a:lnTo>
                  <a:cubicBezTo>
                    <a:pt x="28543" y="8025"/>
                    <a:pt x="24629" y="9624"/>
                    <a:pt x="21171" y="11940"/>
                  </a:cubicBezTo>
                  <a:lnTo>
                    <a:pt x="16082" y="6851"/>
                  </a:lnTo>
                  <a:lnTo>
                    <a:pt x="6851" y="16083"/>
                  </a:lnTo>
                  <a:lnTo>
                    <a:pt x="11940" y="21171"/>
                  </a:lnTo>
                  <a:cubicBezTo>
                    <a:pt x="9624" y="24629"/>
                    <a:pt x="8025" y="28543"/>
                    <a:pt x="7177" y="32621"/>
                  </a:cubicBezTo>
                  <a:lnTo>
                    <a:pt x="1" y="32621"/>
                  </a:lnTo>
                  <a:lnTo>
                    <a:pt x="1" y="45669"/>
                  </a:lnTo>
                  <a:lnTo>
                    <a:pt x="7177" y="45669"/>
                  </a:lnTo>
                  <a:cubicBezTo>
                    <a:pt x="8025" y="49746"/>
                    <a:pt x="9624" y="53661"/>
                    <a:pt x="11940" y="57118"/>
                  </a:cubicBezTo>
                  <a:lnTo>
                    <a:pt x="6851" y="62207"/>
                  </a:lnTo>
                  <a:lnTo>
                    <a:pt x="16082" y="71438"/>
                  </a:lnTo>
                  <a:lnTo>
                    <a:pt x="21171" y="66350"/>
                  </a:lnTo>
                  <a:cubicBezTo>
                    <a:pt x="24629" y="68666"/>
                    <a:pt x="28543" y="70264"/>
                    <a:pt x="32621" y="71112"/>
                  </a:cubicBezTo>
                  <a:lnTo>
                    <a:pt x="32621" y="78289"/>
                  </a:lnTo>
                  <a:lnTo>
                    <a:pt x="45668" y="78289"/>
                  </a:lnTo>
                  <a:lnTo>
                    <a:pt x="45668" y="71112"/>
                  </a:lnTo>
                  <a:cubicBezTo>
                    <a:pt x="49746" y="70264"/>
                    <a:pt x="53660" y="68666"/>
                    <a:pt x="57118" y="66350"/>
                  </a:cubicBezTo>
                  <a:lnTo>
                    <a:pt x="62207" y="71438"/>
                  </a:lnTo>
                  <a:lnTo>
                    <a:pt x="71438" y="62207"/>
                  </a:lnTo>
                  <a:lnTo>
                    <a:pt x="66349" y="57118"/>
                  </a:lnTo>
                  <a:cubicBezTo>
                    <a:pt x="68665" y="53661"/>
                    <a:pt x="70264" y="49746"/>
                    <a:pt x="71112" y="45669"/>
                  </a:cubicBezTo>
                  <a:lnTo>
                    <a:pt x="78288" y="45669"/>
                  </a:lnTo>
                  <a:lnTo>
                    <a:pt x="78288" y="32621"/>
                  </a:lnTo>
                  <a:lnTo>
                    <a:pt x="71112" y="32621"/>
                  </a:lnTo>
                  <a:cubicBezTo>
                    <a:pt x="70264" y="28543"/>
                    <a:pt x="68665" y="24629"/>
                    <a:pt x="66349" y="21171"/>
                  </a:cubicBezTo>
                  <a:lnTo>
                    <a:pt x="71438" y="16083"/>
                  </a:lnTo>
                  <a:lnTo>
                    <a:pt x="62207" y="6851"/>
                  </a:lnTo>
                  <a:lnTo>
                    <a:pt x="57118" y="11940"/>
                  </a:lnTo>
                  <a:cubicBezTo>
                    <a:pt x="53660" y="9624"/>
                    <a:pt x="49746" y="8025"/>
                    <a:pt x="45668" y="7177"/>
                  </a:cubicBezTo>
                  <a:lnTo>
                    <a:pt x="45668" y="1"/>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29;p35"/>
            <p:cNvSpPr/>
            <p:nvPr/>
          </p:nvSpPr>
          <p:spPr>
            <a:xfrm>
              <a:off x="7213984" y="2419374"/>
              <a:ext cx="355541" cy="152384"/>
            </a:xfrm>
            <a:custGeom>
              <a:avLst/>
              <a:gdLst/>
              <a:ahLst/>
              <a:cxnLst/>
              <a:rect l="l" t="t" r="r" b="b"/>
              <a:pathLst>
                <a:path w="22835" h="9787" extrusionOk="0">
                  <a:moveTo>
                    <a:pt x="1" y="1"/>
                  </a:moveTo>
                  <a:lnTo>
                    <a:pt x="1" y="9787"/>
                  </a:lnTo>
                  <a:lnTo>
                    <a:pt x="22835" y="9787"/>
                  </a:lnTo>
                  <a:lnTo>
                    <a:pt x="22835" y="1"/>
                  </a:lnTo>
                  <a:close/>
                </a:path>
              </a:pathLst>
            </a:custGeom>
            <a:solidFill>
              <a:srgbClr val="4B62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30;p35"/>
            <p:cNvSpPr/>
            <p:nvPr/>
          </p:nvSpPr>
          <p:spPr>
            <a:xfrm>
              <a:off x="6283022" y="3307176"/>
              <a:ext cx="698875" cy="536854"/>
            </a:xfrm>
            <a:custGeom>
              <a:avLst/>
              <a:gdLst/>
              <a:ahLst/>
              <a:cxnLst/>
              <a:rect l="l" t="t" r="r" b="b"/>
              <a:pathLst>
                <a:path w="44886" h="34480" extrusionOk="0">
                  <a:moveTo>
                    <a:pt x="12722" y="0"/>
                  </a:moveTo>
                  <a:lnTo>
                    <a:pt x="9004" y="5350"/>
                  </a:lnTo>
                  <a:lnTo>
                    <a:pt x="21497" y="14092"/>
                  </a:lnTo>
                  <a:lnTo>
                    <a:pt x="0" y="29130"/>
                  </a:lnTo>
                  <a:lnTo>
                    <a:pt x="3752" y="34479"/>
                  </a:lnTo>
                  <a:lnTo>
                    <a:pt x="27173" y="18072"/>
                  </a:lnTo>
                  <a:lnTo>
                    <a:pt x="39666" y="26814"/>
                  </a:lnTo>
                  <a:lnTo>
                    <a:pt x="43418" y="21464"/>
                  </a:lnTo>
                  <a:lnTo>
                    <a:pt x="32849" y="14092"/>
                  </a:lnTo>
                  <a:lnTo>
                    <a:pt x="44885" y="5676"/>
                  </a:lnTo>
                  <a:lnTo>
                    <a:pt x="41134" y="326"/>
                  </a:lnTo>
                  <a:lnTo>
                    <a:pt x="27173" y="10112"/>
                  </a:lnTo>
                  <a:lnTo>
                    <a:pt x="127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31;p35"/>
            <p:cNvSpPr/>
            <p:nvPr/>
          </p:nvSpPr>
          <p:spPr>
            <a:xfrm>
              <a:off x="6807669" y="3130425"/>
              <a:ext cx="406330" cy="914224"/>
            </a:xfrm>
            <a:custGeom>
              <a:avLst/>
              <a:gdLst/>
              <a:ahLst/>
              <a:cxnLst/>
              <a:rect l="l" t="t" r="r" b="b"/>
              <a:pathLst>
                <a:path w="26097" h="58717" extrusionOk="0">
                  <a:moveTo>
                    <a:pt x="1" y="0"/>
                  </a:moveTo>
                  <a:lnTo>
                    <a:pt x="19573" y="58716"/>
                  </a:lnTo>
                  <a:lnTo>
                    <a:pt x="26097" y="58716"/>
                  </a:lnTo>
                  <a:lnTo>
                    <a:pt x="143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32;p35"/>
            <p:cNvSpPr/>
            <p:nvPr/>
          </p:nvSpPr>
          <p:spPr>
            <a:xfrm>
              <a:off x="6198197" y="3130425"/>
              <a:ext cx="406330" cy="914224"/>
            </a:xfrm>
            <a:custGeom>
              <a:avLst/>
              <a:gdLst/>
              <a:ahLst/>
              <a:cxnLst/>
              <a:rect l="l" t="t" r="r" b="b"/>
              <a:pathLst>
                <a:path w="26097" h="58717" extrusionOk="0">
                  <a:moveTo>
                    <a:pt x="11744" y="0"/>
                  </a:moveTo>
                  <a:lnTo>
                    <a:pt x="1" y="58716"/>
                  </a:lnTo>
                  <a:lnTo>
                    <a:pt x="6525" y="58716"/>
                  </a:lnTo>
                  <a:lnTo>
                    <a:pt x="260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33;p35"/>
            <p:cNvSpPr/>
            <p:nvPr/>
          </p:nvSpPr>
          <p:spPr>
            <a:xfrm>
              <a:off x="6198197" y="2267006"/>
              <a:ext cx="1371328" cy="1015802"/>
            </a:xfrm>
            <a:custGeom>
              <a:avLst/>
              <a:gdLst/>
              <a:ahLst/>
              <a:cxnLst/>
              <a:rect l="l" t="t" r="r" b="b"/>
              <a:pathLst>
                <a:path w="88075" h="65241" extrusionOk="0">
                  <a:moveTo>
                    <a:pt x="9787" y="1"/>
                  </a:moveTo>
                  <a:cubicBezTo>
                    <a:pt x="4372" y="1"/>
                    <a:pt x="1" y="4372"/>
                    <a:pt x="1" y="9787"/>
                  </a:cubicBezTo>
                  <a:lnTo>
                    <a:pt x="1" y="39144"/>
                  </a:lnTo>
                  <a:cubicBezTo>
                    <a:pt x="1" y="53562"/>
                    <a:pt x="11679" y="65240"/>
                    <a:pt x="26097" y="65240"/>
                  </a:cubicBezTo>
                  <a:lnTo>
                    <a:pt x="88075" y="65240"/>
                  </a:lnTo>
                  <a:lnTo>
                    <a:pt x="88075" y="48930"/>
                  </a:lnTo>
                  <a:lnTo>
                    <a:pt x="32621" y="48930"/>
                  </a:lnTo>
                  <a:cubicBezTo>
                    <a:pt x="23618" y="48930"/>
                    <a:pt x="16311" y="41624"/>
                    <a:pt x="16311" y="32621"/>
                  </a:cubicBezTo>
                  <a:lnTo>
                    <a:pt x="16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34;p35"/>
            <p:cNvSpPr/>
            <p:nvPr/>
          </p:nvSpPr>
          <p:spPr>
            <a:xfrm>
              <a:off x="6706090"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78289" y="75026"/>
                  </a:lnTo>
                  <a:lnTo>
                    <a:pt x="84812" y="75026"/>
                  </a:lnTo>
                  <a:lnTo>
                    <a:pt x="97860" y="68502"/>
                  </a:lnTo>
                  <a:lnTo>
                    <a:pt x="83932" y="10015"/>
                  </a:lnTo>
                  <a:cubicBezTo>
                    <a:pt x="82529" y="4143"/>
                    <a:pt x="77277" y="1"/>
                    <a:pt x="712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35;p35"/>
            <p:cNvSpPr/>
            <p:nvPr/>
          </p:nvSpPr>
          <p:spPr>
            <a:xfrm>
              <a:off x="7925034" y="3841476"/>
              <a:ext cx="507909" cy="203173"/>
            </a:xfrm>
            <a:custGeom>
              <a:avLst/>
              <a:gdLst/>
              <a:ahLst/>
              <a:cxnLst/>
              <a:rect l="l" t="t" r="r" b="b"/>
              <a:pathLst>
                <a:path w="32621" h="13049" extrusionOk="0">
                  <a:moveTo>
                    <a:pt x="19572" y="0"/>
                  </a:moveTo>
                  <a:lnTo>
                    <a:pt x="6524" y="6524"/>
                  </a:lnTo>
                  <a:lnTo>
                    <a:pt x="1" y="6524"/>
                  </a:lnTo>
                  <a:lnTo>
                    <a:pt x="1" y="13048"/>
                  </a:lnTo>
                  <a:lnTo>
                    <a:pt x="32620" y="13048"/>
                  </a:lnTo>
                  <a:lnTo>
                    <a:pt x="32620" y="6524"/>
                  </a:lnTo>
                  <a:lnTo>
                    <a:pt x="19572" y="0"/>
                  </a:lnTo>
                  <a:close/>
                </a:path>
              </a:pathLst>
            </a:custGeom>
            <a:solidFill>
              <a:srgbClr val="794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36;p35"/>
            <p:cNvSpPr/>
            <p:nvPr/>
          </p:nvSpPr>
          <p:spPr>
            <a:xfrm>
              <a:off x="6283022" y="1962270"/>
              <a:ext cx="1184924" cy="812645"/>
            </a:xfrm>
            <a:custGeom>
              <a:avLst/>
              <a:gdLst/>
              <a:ahLst/>
              <a:cxnLst/>
              <a:rect l="l" t="t" r="r" b="b"/>
              <a:pathLst>
                <a:path w="76103"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55715" y="29359"/>
                  </a:lnTo>
                  <a:lnTo>
                    <a:pt x="76103" y="29359"/>
                  </a:lnTo>
                  <a:lnTo>
                    <a:pt x="60739" y="12103"/>
                  </a:lnTo>
                  <a:lnTo>
                    <a:pt x="53888" y="4372"/>
                  </a:lnTo>
                  <a:cubicBezTo>
                    <a:pt x="51409" y="1599"/>
                    <a:pt x="47886" y="1"/>
                    <a:pt x="44135"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37;p35"/>
            <p:cNvSpPr/>
            <p:nvPr/>
          </p:nvSpPr>
          <p:spPr>
            <a:xfrm>
              <a:off x="6283022" y="1962270"/>
              <a:ext cx="945706" cy="812645"/>
            </a:xfrm>
            <a:custGeom>
              <a:avLst/>
              <a:gdLst/>
              <a:ahLst/>
              <a:cxnLst/>
              <a:rect l="l" t="t" r="r" b="b"/>
              <a:pathLst>
                <a:path w="60739"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60739" y="12103"/>
                  </a:lnTo>
                  <a:lnTo>
                    <a:pt x="53888" y="4372"/>
                  </a:lnTo>
                  <a:cubicBezTo>
                    <a:pt x="51409" y="1599"/>
                    <a:pt x="47886" y="1"/>
                    <a:pt x="44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38;p35"/>
            <p:cNvSpPr/>
            <p:nvPr/>
          </p:nvSpPr>
          <p:spPr>
            <a:xfrm>
              <a:off x="6756880" y="2571742"/>
              <a:ext cx="2387115" cy="203173"/>
            </a:xfrm>
            <a:custGeom>
              <a:avLst/>
              <a:gdLst/>
              <a:ahLst/>
              <a:cxnLst/>
              <a:rect l="l" t="t" r="r" b="b"/>
              <a:pathLst>
                <a:path w="153315" h="13049" extrusionOk="0">
                  <a:moveTo>
                    <a:pt x="1" y="1"/>
                  </a:moveTo>
                  <a:lnTo>
                    <a:pt x="1" y="13049"/>
                  </a:lnTo>
                  <a:lnTo>
                    <a:pt x="153314" y="13049"/>
                  </a:lnTo>
                  <a:lnTo>
                    <a:pt x="1533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39;p35"/>
            <p:cNvSpPr/>
            <p:nvPr/>
          </p:nvSpPr>
          <p:spPr>
            <a:xfrm>
              <a:off x="6381051" y="2302942"/>
              <a:ext cx="141718" cy="131302"/>
            </a:xfrm>
            <a:custGeom>
              <a:avLst/>
              <a:gdLst/>
              <a:ahLst/>
              <a:cxnLst/>
              <a:rect l="l" t="t" r="r" b="b"/>
              <a:pathLst>
                <a:path w="9102" h="8433" extrusionOk="0">
                  <a:moveTo>
                    <a:pt x="3605" y="1"/>
                  </a:moveTo>
                  <a:cubicBezTo>
                    <a:pt x="2773" y="1"/>
                    <a:pt x="1941" y="319"/>
                    <a:pt x="1305" y="955"/>
                  </a:cubicBezTo>
                  <a:cubicBezTo>
                    <a:pt x="0" y="2227"/>
                    <a:pt x="0" y="4282"/>
                    <a:pt x="1305" y="5554"/>
                  </a:cubicBezTo>
                  <a:lnTo>
                    <a:pt x="3197" y="7479"/>
                  </a:lnTo>
                  <a:cubicBezTo>
                    <a:pt x="3833" y="8115"/>
                    <a:pt x="4665" y="8433"/>
                    <a:pt x="5501" y="8433"/>
                  </a:cubicBezTo>
                  <a:cubicBezTo>
                    <a:pt x="6337" y="8433"/>
                    <a:pt x="7176" y="8115"/>
                    <a:pt x="7829" y="7479"/>
                  </a:cubicBezTo>
                  <a:cubicBezTo>
                    <a:pt x="9101" y="6206"/>
                    <a:pt x="9101" y="4151"/>
                    <a:pt x="7829" y="2847"/>
                  </a:cubicBezTo>
                  <a:lnTo>
                    <a:pt x="5904" y="955"/>
                  </a:lnTo>
                  <a:cubicBezTo>
                    <a:pt x="5268" y="319"/>
                    <a:pt x="4436" y="1"/>
                    <a:pt x="3605" y="1"/>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40;p35"/>
            <p:cNvSpPr/>
            <p:nvPr/>
          </p:nvSpPr>
          <p:spPr>
            <a:xfrm>
              <a:off x="6498371" y="2115152"/>
              <a:ext cx="176766" cy="166724"/>
            </a:xfrm>
            <a:custGeom>
              <a:avLst/>
              <a:gdLst/>
              <a:ahLst/>
              <a:cxnLst/>
              <a:rect l="l" t="t" r="r" b="b"/>
              <a:pathLst>
                <a:path w="11353" h="10708" extrusionOk="0">
                  <a:moveTo>
                    <a:pt x="3601" y="0"/>
                  </a:moveTo>
                  <a:cubicBezTo>
                    <a:pt x="2765" y="0"/>
                    <a:pt x="1925" y="327"/>
                    <a:pt x="1272" y="979"/>
                  </a:cubicBezTo>
                  <a:cubicBezTo>
                    <a:pt x="0" y="2251"/>
                    <a:pt x="0" y="4306"/>
                    <a:pt x="1272" y="5578"/>
                  </a:cubicBezTo>
                  <a:lnTo>
                    <a:pt x="5448" y="9754"/>
                  </a:lnTo>
                  <a:cubicBezTo>
                    <a:pt x="6084" y="10390"/>
                    <a:pt x="6916" y="10708"/>
                    <a:pt x="7752" y="10708"/>
                  </a:cubicBezTo>
                  <a:cubicBezTo>
                    <a:pt x="8587" y="10708"/>
                    <a:pt x="9427" y="10390"/>
                    <a:pt x="10080" y="9754"/>
                  </a:cubicBezTo>
                  <a:cubicBezTo>
                    <a:pt x="11352" y="8481"/>
                    <a:pt x="11352" y="6426"/>
                    <a:pt x="10080" y="5122"/>
                  </a:cubicBezTo>
                  <a:lnTo>
                    <a:pt x="5904" y="979"/>
                  </a:lnTo>
                  <a:cubicBezTo>
                    <a:pt x="5268" y="327"/>
                    <a:pt x="4437" y="0"/>
                    <a:pt x="3601" y="0"/>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41;p35"/>
            <p:cNvSpPr/>
            <p:nvPr/>
          </p:nvSpPr>
          <p:spPr>
            <a:xfrm>
              <a:off x="6655301" y="1809902"/>
              <a:ext cx="203173" cy="304752"/>
            </a:xfrm>
            <a:custGeom>
              <a:avLst/>
              <a:gdLst/>
              <a:ahLst/>
              <a:cxnLst/>
              <a:rect l="l" t="t" r="r" b="b"/>
              <a:pathLst>
                <a:path w="13049" h="19573" extrusionOk="0">
                  <a:moveTo>
                    <a:pt x="1" y="1"/>
                  </a:moveTo>
                  <a:lnTo>
                    <a:pt x="1" y="13049"/>
                  </a:lnTo>
                  <a:lnTo>
                    <a:pt x="6525" y="19573"/>
                  </a:lnTo>
                  <a:lnTo>
                    <a:pt x="13049" y="13049"/>
                  </a:lnTo>
                  <a:lnTo>
                    <a:pt x="13049"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42;p35"/>
            <p:cNvSpPr/>
            <p:nvPr/>
          </p:nvSpPr>
          <p:spPr>
            <a:xfrm>
              <a:off x="6502933" y="2267006"/>
              <a:ext cx="761856" cy="304752"/>
            </a:xfrm>
            <a:custGeom>
              <a:avLst/>
              <a:gdLst/>
              <a:ahLst/>
              <a:cxnLst/>
              <a:rect l="l" t="t" r="r" b="b"/>
              <a:pathLst>
                <a:path w="48931" h="19573" extrusionOk="0">
                  <a:moveTo>
                    <a:pt x="9787" y="1"/>
                  </a:moveTo>
                  <a:lnTo>
                    <a:pt x="1" y="9787"/>
                  </a:lnTo>
                  <a:lnTo>
                    <a:pt x="5970" y="15756"/>
                  </a:lnTo>
                  <a:cubicBezTo>
                    <a:pt x="8417" y="18203"/>
                    <a:pt x="11744" y="19573"/>
                    <a:pt x="15202" y="19573"/>
                  </a:cubicBezTo>
                  <a:lnTo>
                    <a:pt x="48931" y="19573"/>
                  </a:lnTo>
                  <a:lnTo>
                    <a:pt x="48931" y="16311"/>
                  </a:lnTo>
                  <a:cubicBezTo>
                    <a:pt x="48931" y="10896"/>
                    <a:pt x="44560" y="6525"/>
                    <a:pt x="39145" y="6525"/>
                  </a:cubicBezTo>
                  <a:lnTo>
                    <a:pt x="16311" y="6525"/>
                  </a:lnTo>
                  <a:lnTo>
                    <a:pt x="978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43;p35"/>
            <p:cNvSpPr/>
            <p:nvPr/>
          </p:nvSpPr>
          <p:spPr>
            <a:xfrm>
              <a:off x="7518720" y="2063849"/>
              <a:ext cx="457120" cy="507909"/>
            </a:xfrm>
            <a:custGeom>
              <a:avLst/>
              <a:gdLst/>
              <a:ahLst/>
              <a:cxnLst/>
              <a:rect l="l" t="t" r="r" b="b"/>
              <a:pathLst>
                <a:path w="29359" h="32621" extrusionOk="0">
                  <a:moveTo>
                    <a:pt x="6525" y="1"/>
                  </a:moveTo>
                  <a:lnTo>
                    <a:pt x="1" y="32621"/>
                  </a:lnTo>
                  <a:lnTo>
                    <a:pt x="22835" y="32621"/>
                  </a:lnTo>
                  <a:lnTo>
                    <a:pt x="29358"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44;p35"/>
            <p:cNvSpPr/>
            <p:nvPr/>
          </p:nvSpPr>
          <p:spPr>
            <a:xfrm>
              <a:off x="6401354"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84813" y="75026"/>
                  </a:lnTo>
                  <a:lnTo>
                    <a:pt x="97861" y="68502"/>
                  </a:lnTo>
                  <a:lnTo>
                    <a:pt x="83932" y="10015"/>
                  </a:lnTo>
                  <a:cubicBezTo>
                    <a:pt x="82529" y="4143"/>
                    <a:pt x="77277" y="1"/>
                    <a:pt x="7124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45;p35"/>
            <p:cNvSpPr/>
            <p:nvPr/>
          </p:nvSpPr>
          <p:spPr>
            <a:xfrm>
              <a:off x="7721877" y="3841476"/>
              <a:ext cx="406330" cy="203173"/>
            </a:xfrm>
            <a:custGeom>
              <a:avLst/>
              <a:gdLst/>
              <a:ahLst/>
              <a:cxnLst/>
              <a:rect l="l" t="t" r="r" b="b"/>
              <a:pathLst>
                <a:path w="26097" h="13049" extrusionOk="0">
                  <a:moveTo>
                    <a:pt x="13049" y="0"/>
                  </a:moveTo>
                  <a:lnTo>
                    <a:pt x="1" y="6524"/>
                  </a:lnTo>
                  <a:lnTo>
                    <a:pt x="1" y="13048"/>
                  </a:lnTo>
                  <a:lnTo>
                    <a:pt x="26096" y="13048"/>
                  </a:lnTo>
                  <a:lnTo>
                    <a:pt x="26096" y="6524"/>
                  </a:lnTo>
                  <a:lnTo>
                    <a:pt x="130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46;p35"/>
            <p:cNvSpPr/>
            <p:nvPr/>
          </p:nvSpPr>
          <p:spPr>
            <a:xfrm>
              <a:off x="8128192" y="1555955"/>
              <a:ext cx="1015802" cy="660277"/>
            </a:xfrm>
            <a:custGeom>
              <a:avLst/>
              <a:gdLst/>
              <a:ahLst/>
              <a:cxnLst/>
              <a:rect l="l" t="t" r="r" b="b"/>
              <a:pathLst>
                <a:path w="65241" h="42407" extrusionOk="0">
                  <a:moveTo>
                    <a:pt x="0" y="1"/>
                  </a:moveTo>
                  <a:lnTo>
                    <a:pt x="0" y="42407"/>
                  </a:lnTo>
                  <a:lnTo>
                    <a:pt x="65240" y="42407"/>
                  </a:lnTo>
                  <a:lnTo>
                    <a:pt x="65240" y="1"/>
                  </a:lnTo>
                  <a:close/>
                </a:path>
              </a:pathLst>
            </a:custGeom>
            <a:solidFill>
              <a:srgbClr val="809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47;p35"/>
            <p:cNvSpPr/>
            <p:nvPr/>
          </p:nvSpPr>
          <p:spPr>
            <a:xfrm>
              <a:off x="8178981" y="1962270"/>
              <a:ext cx="609488" cy="609488"/>
            </a:xfrm>
            <a:custGeom>
              <a:avLst/>
              <a:gdLst/>
              <a:ahLst/>
              <a:cxnLst/>
              <a:rect l="l" t="t" r="r" b="b"/>
              <a:pathLst>
                <a:path w="39145" h="39145" extrusionOk="0">
                  <a:moveTo>
                    <a:pt x="22834" y="1"/>
                  </a:moveTo>
                  <a:lnTo>
                    <a:pt x="22834" y="29359"/>
                  </a:lnTo>
                  <a:lnTo>
                    <a:pt x="0" y="29359"/>
                  </a:lnTo>
                  <a:lnTo>
                    <a:pt x="0" y="39145"/>
                  </a:lnTo>
                  <a:lnTo>
                    <a:pt x="39144" y="39145"/>
                  </a:lnTo>
                  <a:lnTo>
                    <a:pt x="39144"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48;p35"/>
            <p:cNvSpPr/>
            <p:nvPr/>
          </p:nvSpPr>
          <p:spPr>
            <a:xfrm>
              <a:off x="8483717" y="2774900"/>
              <a:ext cx="406330" cy="203173"/>
            </a:xfrm>
            <a:custGeom>
              <a:avLst/>
              <a:gdLst/>
              <a:ahLst/>
              <a:cxnLst/>
              <a:rect l="l" t="t" r="r" b="b"/>
              <a:pathLst>
                <a:path w="26097" h="13049" extrusionOk="0">
                  <a:moveTo>
                    <a:pt x="0" y="1"/>
                  </a:moveTo>
                  <a:lnTo>
                    <a:pt x="0" y="13048"/>
                  </a:lnTo>
                  <a:lnTo>
                    <a:pt x="26096" y="13048"/>
                  </a:lnTo>
                  <a:lnTo>
                    <a:pt x="260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49;p35"/>
            <p:cNvSpPr/>
            <p:nvPr/>
          </p:nvSpPr>
          <p:spPr>
            <a:xfrm>
              <a:off x="8636085" y="2774900"/>
              <a:ext cx="101594" cy="203173"/>
            </a:xfrm>
            <a:custGeom>
              <a:avLst/>
              <a:gdLst/>
              <a:ahLst/>
              <a:cxnLst/>
              <a:rect l="l" t="t" r="r" b="b"/>
              <a:pathLst>
                <a:path w="6525" h="13049" extrusionOk="0">
                  <a:moveTo>
                    <a:pt x="0" y="1"/>
                  </a:moveTo>
                  <a:lnTo>
                    <a:pt x="0" y="13048"/>
                  </a:lnTo>
                  <a:lnTo>
                    <a:pt x="6524" y="13048"/>
                  </a:lnTo>
                  <a:lnTo>
                    <a:pt x="65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50;p35"/>
            <p:cNvSpPr/>
            <p:nvPr/>
          </p:nvSpPr>
          <p:spPr>
            <a:xfrm>
              <a:off x="8331349" y="2978057"/>
              <a:ext cx="355541" cy="1066592"/>
            </a:xfrm>
            <a:custGeom>
              <a:avLst/>
              <a:gdLst/>
              <a:ahLst/>
              <a:cxnLst/>
              <a:rect l="l" t="t" r="r" b="b"/>
              <a:pathLst>
                <a:path w="22835" h="68503" extrusionOk="0">
                  <a:moveTo>
                    <a:pt x="9786" y="0"/>
                  </a:moveTo>
                  <a:lnTo>
                    <a:pt x="0" y="68502"/>
                  </a:lnTo>
                  <a:lnTo>
                    <a:pt x="9786" y="68502"/>
                  </a:lnTo>
                  <a:lnTo>
                    <a:pt x="22834"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51;p35"/>
            <p:cNvSpPr/>
            <p:nvPr/>
          </p:nvSpPr>
          <p:spPr>
            <a:xfrm>
              <a:off x="8686875" y="2978057"/>
              <a:ext cx="355541" cy="1066592"/>
            </a:xfrm>
            <a:custGeom>
              <a:avLst/>
              <a:gdLst/>
              <a:ahLst/>
              <a:cxnLst/>
              <a:rect l="l" t="t" r="r" b="b"/>
              <a:pathLst>
                <a:path w="22835" h="68503" extrusionOk="0">
                  <a:moveTo>
                    <a:pt x="0" y="0"/>
                  </a:moveTo>
                  <a:lnTo>
                    <a:pt x="13048" y="68502"/>
                  </a:lnTo>
                  <a:lnTo>
                    <a:pt x="22834" y="68502"/>
                  </a:lnTo>
                  <a:lnTo>
                    <a:pt x="13048"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52;p35"/>
            <p:cNvSpPr/>
            <p:nvPr/>
          </p:nvSpPr>
          <p:spPr>
            <a:xfrm>
              <a:off x="6960037" y="2774900"/>
              <a:ext cx="406330" cy="203173"/>
            </a:xfrm>
            <a:custGeom>
              <a:avLst/>
              <a:gdLst/>
              <a:ahLst/>
              <a:cxnLst/>
              <a:rect l="l" t="t" r="r" b="b"/>
              <a:pathLst>
                <a:path w="26097" h="13049" extrusionOk="0">
                  <a:moveTo>
                    <a:pt x="1" y="1"/>
                  </a:moveTo>
                  <a:lnTo>
                    <a:pt x="1" y="13048"/>
                  </a:lnTo>
                  <a:lnTo>
                    <a:pt x="26097" y="13048"/>
                  </a:lnTo>
                  <a:lnTo>
                    <a:pt x="260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53;p35"/>
            <p:cNvSpPr/>
            <p:nvPr/>
          </p:nvSpPr>
          <p:spPr>
            <a:xfrm>
              <a:off x="7112405" y="2774900"/>
              <a:ext cx="101594" cy="203173"/>
            </a:xfrm>
            <a:custGeom>
              <a:avLst/>
              <a:gdLst/>
              <a:ahLst/>
              <a:cxnLst/>
              <a:rect l="l" t="t" r="r" b="b"/>
              <a:pathLst>
                <a:path w="6525" h="13049" extrusionOk="0">
                  <a:moveTo>
                    <a:pt x="1" y="1"/>
                  </a:moveTo>
                  <a:lnTo>
                    <a:pt x="1" y="13048"/>
                  </a:lnTo>
                  <a:lnTo>
                    <a:pt x="6525" y="13048"/>
                  </a:lnTo>
                  <a:lnTo>
                    <a:pt x="65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54;p35"/>
            <p:cNvSpPr/>
            <p:nvPr/>
          </p:nvSpPr>
          <p:spPr>
            <a:xfrm>
              <a:off x="6807669" y="2978057"/>
              <a:ext cx="355541" cy="1066592"/>
            </a:xfrm>
            <a:custGeom>
              <a:avLst/>
              <a:gdLst/>
              <a:ahLst/>
              <a:cxnLst/>
              <a:rect l="l" t="t" r="r" b="b"/>
              <a:pathLst>
                <a:path w="22835" h="68503" extrusionOk="0">
                  <a:moveTo>
                    <a:pt x="9787" y="0"/>
                  </a:moveTo>
                  <a:lnTo>
                    <a:pt x="1" y="68502"/>
                  </a:lnTo>
                  <a:lnTo>
                    <a:pt x="9787" y="68502"/>
                  </a:lnTo>
                  <a:lnTo>
                    <a:pt x="22835"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55;p35"/>
            <p:cNvSpPr/>
            <p:nvPr/>
          </p:nvSpPr>
          <p:spPr>
            <a:xfrm>
              <a:off x="7163194" y="2978057"/>
              <a:ext cx="355541" cy="1066592"/>
            </a:xfrm>
            <a:custGeom>
              <a:avLst/>
              <a:gdLst/>
              <a:ahLst/>
              <a:cxnLst/>
              <a:rect l="l" t="t" r="r" b="b"/>
              <a:pathLst>
                <a:path w="22835" h="68503" extrusionOk="0">
                  <a:moveTo>
                    <a:pt x="1" y="0"/>
                  </a:moveTo>
                  <a:lnTo>
                    <a:pt x="13049" y="68502"/>
                  </a:lnTo>
                  <a:lnTo>
                    <a:pt x="22835" y="68502"/>
                  </a:lnTo>
                  <a:lnTo>
                    <a:pt x="13049"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56;p35"/>
            <p:cNvSpPr/>
            <p:nvPr/>
          </p:nvSpPr>
          <p:spPr>
            <a:xfrm>
              <a:off x="6706090" y="1809902"/>
              <a:ext cx="152384" cy="203173"/>
            </a:xfrm>
            <a:custGeom>
              <a:avLst/>
              <a:gdLst/>
              <a:ahLst/>
              <a:cxnLst/>
              <a:rect l="l" t="t" r="r" b="b"/>
              <a:pathLst>
                <a:path w="9787" h="13049" extrusionOk="0">
                  <a:moveTo>
                    <a:pt x="1" y="1"/>
                  </a:moveTo>
                  <a:lnTo>
                    <a:pt x="1" y="6525"/>
                  </a:lnTo>
                  <a:cubicBezTo>
                    <a:pt x="1" y="10113"/>
                    <a:pt x="2937" y="13049"/>
                    <a:pt x="6525" y="13049"/>
                  </a:cubicBezTo>
                  <a:lnTo>
                    <a:pt x="9787" y="13049"/>
                  </a:lnTo>
                  <a:lnTo>
                    <a:pt x="9787"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57;p35"/>
            <p:cNvSpPr/>
            <p:nvPr/>
          </p:nvSpPr>
          <p:spPr>
            <a:xfrm>
              <a:off x="6502933" y="1505166"/>
              <a:ext cx="304752" cy="304752"/>
            </a:xfrm>
            <a:custGeom>
              <a:avLst/>
              <a:gdLst/>
              <a:ahLst/>
              <a:cxnLst/>
              <a:rect l="l" t="t" r="r" b="b"/>
              <a:pathLst>
                <a:path w="19573" h="19573" extrusionOk="0">
                  <a:moveTo>
                    <a:pt x="9787" y="1"/>
                  </a:moveTo>
                  <a:cubicBezTo>
                    <a:pt x="4372" y="1"/>
                    <a:pt x="1" y="4372"/>
                    <a:pt x="1" y="9787"/>
                  </a:cubicBezTo>
                  <a:cubicBezTo>
                    <a:pt x="1" y="15202"/>
                    <a:pt x="4372" y="19573"/>
                    <a:pt x="9787" y="19573"/>
                  </a:cubicBezTo>
                  <a:cubicBezTo>
                    <a:pt x="15202" y="19573"/>
                    <a:pt x="19573" y="15202"/>
                    <a:pt x="19573" y="9787"/>
                  </a:cubicBezTo>
                  <a:cubicBezTo>
                    <a:pt x="19573" y="4372"/>
                    <a:pt x="15202" y="1"/>
                    <a:pt x="9787"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58;p35"/>
            <p:cNvSpPr/>
            <p:nvPr/>
          </p:nvSpPr>
          <p:spPr>
            <a:xfrm>
              <a:off x="6655301" y="1606745"/>
              <a:ext cx="203173" cy="203173"/>
            </a:xfrm>
            <a:custGeom>
              <a:avLst/>
              <a:gdLst/>
              <a:ahLst/>
              <a:cxnLst/>
              <a:rect l="l" t="t" r="r" b="b"/>
              <a:pathLst>
                <a:path w="13049" h="13049" extrusionOk="0">
                  <a:moveTo>
                    <a:pt x="6525" y="1"/>
                  </a:moveTo>
                  <a:cubicBezTo>
                    <a:pt x="2937" y="1"/>
                    <a:pt x="1" y="2937"/>
                    <a:pt x="1" y="6525"/>
                  </a:cubicBezTo>
                  <a:lnTo>
                    <a:pt x="1" y="13049"/>
                  </a:lnTo>
                  <a:lnTo>
                    <a:pt x="13049" y="13049"/>
                  </a:lnTo>
                  <a:lnTo>
                    <a:pt x="13049" y="6525"/>
                  </a:lnTo>
                  <a:cubicBezTo>
                    <a:pt x="13049" y="2937"/>
                    <a:pt x="10113" y="1"/>
                    <a:pt x="6525" y="1"/>
                  </a:cubicBez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59;p35"/>
            <p:cNvSpPr/>
            <p:nvPr/>
          </p:nvSpPr>
          <p:spPr>
            <a:xfrm>
              <a:off x="6655301" y="1708323"/>
              <a:ext cx="203173" cy="253962"/>
            </a:xfrm>
            <a:custGeom>
              <a:avLst/>
              <a:gdLst/>
              <a:ahLst/>
              <a:cxnLst/>
              <a:rect l="l" t="t" r="r" b="b"/>
              <a:pathLst>
                <a:path w="13049" h="16311" extrusionOk="0">
                  <a:moveTo>
                    <a:pt x="3263" y="1"/>
                  </a:moveTo>
                  <a:lnTo>
                    <a:pt x="1" y="3263"/>
                  </a:lnTo>
                  <a:lnTo>
                    <a:pt x="1" y="9787"/>
                  </a:lnTo>
                  <a:cubicBezTo>
                    <a:pt x="1" y="13375"/>
                    <a:pt x="2937" y="16311"/>
                    <a:pt x="6525" y="16311"/>
                  </a:cubicBezTo>
                  <a:cubicBezTo>
                    <a:pt x="10113" y="16311"/>
                    <a:pt x="13049" y="13375"/>
                    <a:pt x="13049" y="9787"/>
                  </a:cubicBezTo>
                  <a:lnTo>
                    <a:pt x="13049" y="3263"/>
                  </a:lnTo>
                  <a:lnTo>
                    <a:pt x="11124" y="3263"/>
                  </a:lnTo>
                  <a:cubicBezTo>
                    <a:pt x="8188" y="3263"/>
                    <a:pt x="5350" y="2088"/>
                    <a:pt x="3263"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Format Wave</a:t>
            </a:r>
          </a:p>
        </p:txBody>
      </p:sp>
      <p:sp>
        <p:nvSpPr>
          <p:cNvPr id="3" name="Espace réservé du texte 2"/>
          <p:cNvSpPr>
            <a:spLocks noGrp="1"/>
          </p:cNvSpPr>
          <p:nvPr>
            <p:ph type="body" idx="1"/>
          </p:nvPr>
        </p:nvSpPr>
        <p:spPr>
          <a:xfrm>
            <a:off x="720000" y="1104850"/>
            <a:ext cx="7475733" cy="3035350"/>
          </a:xfrm>
        </p:spPr>
        <p:txBody>
          <a:bodyPr/>
          <a:lstStyle/>
          <a:p>
            <a:r>
              <a:rPr lang="fr-FR" sz="1600" b="1" dirty="0"/>
              <a:t>Un format de fichier audio numérique non compressé.</a:t>
            </a:r>
          </a:p>
          <a:p>
            <a:endParaRPr lang="fr-FR" sz="1600" b="1" dirty="0"/>
          </a:p>
          <a:p>
            <a:r>
              <a:rPr lang="fr-FR" sz="1600" b="1" dirty="0"/>
              <a:t>Il a été développé par Microsoft et IBM et est souvent utilisé pour stocker des enregistrements de haute qualité.</a:t>
            </a:r>
          </a:p>
          <a:p>
            <a:endParaRPr lang="fr-FR" sz="1600" b="1" dirty="0"/>
          </a:p>
          <a:p>
            <a:r>
              <a:rPr lang="fr-FR" sz="1600" b="1" dirty="0"/>
              <a:t>Les fichiers Wave sont compatibles avec la plupart des lecteurs audio et des logiciels de montage audio.</a:t>
            </a:r>
          </a:p>
          <a:p>
            <a:endParaRPr lang="fr-FR" sz="1600" b="1" dirty="0"/>
          </a:p>
          <a:p>
            <a:r>
              <a:rPr lang="fr-FR" sz="1600" b="1" dirty="0"/>
              <a:t>Utilisé pour stocker des enregistrements de haute qualité.</a:t>
            </a:r>
          </a:p>
          <a:p>
            <a:endParaRPr lang="fr-FR" sz="1600" b="1" dirty="0"/>
          </a:p>
          <a:p>
            <a:r>
              <a:rPr lang="fr-FR" sz="1600" b="1" dirty="0"/>
              <a:t>Offre une qualité audio élevée et précise ce qui peut entraîner des fichiers plus volumineux.</a:t>
            </a:r>
          </a:p>
          <a:p>
            <a:endParaRPr lang="fr-FR" sz="1600" b="1" dirty="0"/>
          </a:p>
          <a:p>
            <a:endParaRPr lang="fr-FR" dirty="0"/>
          </a:p>
        </p:txBody>
      </p:sp>
      <p:pic>
        <p:nvPicPr>
          <p:cNvPr id="4" name="Image 3"/>
          <p:cNvPicPr>
            <a:picLocks noChangeAspect="1"/>
          </p:cNvPicPr>
          <p:nvPr/>
        </p:nvPicPr>
        <p:blipFill>
          <a:blip r:embed="rId2"/>
          <a:stretch>
            <a:fillRect/>
          </a:stretch>
        </p:blipFill>
        <p:spPr>
          <a:xfrm>
            <a:off x="7859788" y="3563408"/>
            <a:ext cx="1382184" cy="138218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L’entête Wave</a:t>
            </a:r>
            <a:br>
              <a:rPr lang="fr-FR" dirty="0"/>
            </a:br>
            <a:br>
              <a:rPr lang="fr-FR" dirty="0"/>
            </a:br>
            <a:endParaRPr lang="fr-FR" dirty="0"/>
          </a:p>
        </p:txBody>
      </p:sp>
      <p:sp>
        <p:nvSpPr>
          <p:cNvPr id="3" name="Espace réservé du texte 2"/>
          <p:cNvSpPr>
            <a:spLocks noGrp="1"/>
          </p:cNvSpPr>
          <p:nvPr>
            <p:ph type="body" idx="1"/>
          </p:nvPr>
        </p:nvSpPr>
        <p:spPr/>
        <p:txBody>
          <a:bodyPr/>
          <a:lstStyle/>
          <a:p>
            <a:endParaRPr lang="fr-FR" dirty="0"/>
          </a:p>
          <a:p>
            <a:endParaRPr lang="fr-FR" dirty="0"/>
          </a:p>
          <a:p>
            <a:r>
              <a:rPr lang="fr-FR" sz="1600" b="1" dirty="0"/>
              <a:t>un élément très important du fichier du fait qu’il </a:t>
            </a:r>
          </a:p>
          <a:p>
            <a:pPr marL="152400" indent="0">
              <a:buNone/>
            </a:pPr>
            <a:r>
              <a:rPr lang="fr-FR" sz="1600" b="1" dirty="0"/>
              <a:t>contient des informations sur le contenu audio.</a:t>
            </a:r>
          </a:p>
          <a:p>
            <a:pPr marL="152400" indent="0">
              <a:buNone/>
            </a:pPr>
            <a:endParaRPr lang="fr-FR" sz="1600" b="1" dirty="0"/>
          </a:p>
          <a:p>
            <a:endParaRPr lang="fr-FR" sz="1600" b="1" dirty="0"/>
          </a:p>
          <a:p>
            <a:r>
              <a:rPr lang="fr-FR" sz="1600" b="1" dirty="0"/>
              <a:t>Les logiciels de traitement audio utilisent les</a:t>
            </a:r>
          </a:p>
          <a:p>
            <a:pPr marL="152400" indent="0">
              <a:buNone/>
            </a:pPr>
            <a:r>
              <a:rPr lang="fr-FR" sz="1600" b="1" dirty="0"/>
              <a:t>informations de l'entête Wave pour déterminer la </a:t>
            </a:r>
          </a:p>
          <a:p>
            <a:pPr marL="152400" indent="0">
              <a:buNone/>
            </a:pPr>
            <a:r>
              <a:rPr lang="fr-FR" sz="1600" b="1" dirty="0"/>
              <a:t>façon dont le fichier audio doit être lu et interprété.</a:t>
            </a:r>
          </a:p>
          <a:p>
            <a:pPr marL="152400" indent="0">
              <a:buNone/>
            </a:pPr>
            <a:endParaRPr lang="fr-FR" dirty="0"/>
          </a:p>
        </p:txBody>
      </p:sp>
      <p:pic>
        <p:nvPicPr>
          <p:cNvPr id="4" name="Image 3" descr="Une image contenant graphique&#10;&#10;Description générée automatiquement"/>
          <p:cNvPicPr>
            <a:picLocks noChangeAspect="1"/>
          </p:cNvPicPr>
          <p:nvPr/>
        </p:nvPicPr>
        <p:blipFill>
          <a:blip r:embed="rId2"/>
          <a:stretch>
            <a:fillRect/>
          </a:stretch>
        </p:blipFill>
        <p:spPr>
          <a:xfrm>
            <a:off x="6426201" y="634999"/>
            <a:ext cx="2539833" cy="4338133"/>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181"/>
        <p:cNvGrpSpPr/>
        <p:nvPr/>
      </p:nvGrpSpPr>
      <p:grpSpPr>
        <a:xfrm>
          <a:off x="0" y="0"/>
          <a:ext cx="0" cy="0"/>
          <a:chOff x="0" y="0"/>
          <a:chExt cx="0" cy="0"/>
        </a:xfrm>
      </p:grpSpPr>
      <p:sp>
        <p:nvSpPr>
          <p:cNvPr id="1182" name="Google Shape;1182;p48"/>
          <p:cNvSpPr txBox="1">
            <a:spLocks noGrp="1"/>
          </p:cNvSpPr>
          <p:nvPr>
            <p:ph type="title"/>
          </p:nvPr>
        </p:nvSpPr>
        <p:spPr>
          <a:xfrm>
            <a:off x="3216910" y="1314450"/>
            <a:ext cx="1598930" cy="7429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accent3"/>
                </a:solidFill>
              </a:rPr>
              <a:t>03</a:t>
            </a:r>
            <a:endParaRPr>
              <a:solidFill>
                <a:schemeClr val="accent3"/>
              </a:solidFill>
            </a:endParaRPr>
          </a:p>
        </p:txBody>
      </p:sp>
      <p:sp>
        <p:nvSpPr>
          <p:cNvPr id="1183" name="Google Shape;1183;p48"/>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accent3"/>
                </a:solidFill>
              </a:rPr>
              <a:t>Format Ogg</a:t>
            </a:r>
            <a:endParaRPr>
              <a:solidFill>
                <a:schemeClr val="accent3"/>
              </a:solidFill>
            </a:endParaRPr>
          </a:p>
        </p:txBody>
      </p:sp>
      <p:grpSp>
        <p:nvGrpSpPr>
          <p:cNvPr id="1184" name="Google Shape;1184;p48"/>
          <p:cNvGrpSpPr/>
          <p:nvPr/>
        </p:nvGrpSpPr>
        <p:grpSpPr>
          <a:xfrm>
            <a:off x="6275293" y="1383097"/>
            <a:ext cx="2377303" cy="2377303"/>
            <a:chOff x="5612559" y="834972"/>
            <a:chExt cx="3473558" cy="3473558"/>
          </a:xfrm>
        </p:grpSpPr>
        <p:sp>
          <p:nvSpPr>
            <p:cNvPr id="1185" name="Google Shape;1185;p48"/>
            <p:cNvSpPr/>
            <p:nvPr/>
          </p:nvSpPr>
          <p:spPr>
            <a:xfrm>
              <a:off x="5612559" y="3034881"/>
              <a:ext cx="2894635" cy="1273649"/>
            </a:xfrm>
            <a:custGeom>
              <a:avLst/>
              <a:gdLst/>
              <a:ahLst/>
              <a:cxnLst/>
              <a:rect l="l" t="t" r="r" b="b"/>
              <a:pathLst>
                <a:path w="163101" h="71765" extrusionOk="0">
                  <a:moveTo>
                    <a:pt x="1" y="0"/>
                  </a:moveTo>
                  <a:lnTo>
                    <a:pt x="1" y="58716"/>
                  </a:lnTo>
                  <a:cubicBezTo>
                    <a:pt x="1" y="65925"/>
                    <a:pt x="5840" y="71764"/>
                    <a:pt x="13049" y="71764"/>
                  </a:cubicBezTo>
                  <a:lnTo>
                    <a:pt x="163100" y="71764"/>
                  </a:lnTo>
                  <a:cubicBezTo>
                    <a:pt x="155891" y="71764"/>
                    <a:pt x="150052" y="65925"/>
                    <a:pt x="150052" y="58716"/>
                  </a:cubicBezTo>
                  <a:lnTo>
                    <a:pt x="1500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186" name="Google Shape;1186;p48"/>
            <p:cNvSpPr/>
            <p:nvPr/>
          </p:nvSpPr>
          <p:spPr>
            <a:xfrm>
              <a:off x="5612559" y="2571742"/>
              <a:ext cx="2663066" cy="463157"/>
            </a:xfrm>
            <a:custGeom>
              <a:avLst/>
              <a:gdLst/>
              <a:ahLst/>
              <a:cxnLst/>
              <a:rect l="l" t="t" r="r" b="b"/>
              <a:pathLst>
                <a:path w="150053" h="26097" extrusionOk="0">
                  <a:moveTo>
                    <a:pt x="13049" y="1"/>
                  </a:moveTo>
                  <a:cubicBezTo>
                    <a:pt x="5840" y="1"/>
                    <a:pt x="1" y="5840"/>
                    <a:pt x="1" y="13049"/>
                  </a:cubicBezTo>
                  <a:lnTo>
                    <a:pt x="1" y="26096"/>
                  </a:lnTo>
                  <a:lnTo>
                    <a:pt x="150052" y="26096"/>
                  </a:lnTo>
                  <a:cubicBezTo>
                    <a:pt x="150052" y="18887"/>
                    <a:pt x="144213" y="13049"/>
                    <a:pt x="137004" y="13049"/>
                  </a:cubicBezTo>
                  <a:lnTo>
                    <a:pt x="52193" y="13049"/>
                  </a:lnTo>
                  <a:lnTo>
                    <a:pt x="46321" y="5220"/>
                  </a:lnTo>
                  <a:cubicBezTo>
                    <a:pt x="43842" y="1925"/>
                    <a:pt x="39993" y="1"/>
                    <a:pt x="3588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187" name="Google Shape;1187;p48"/>
            <p:cNvSpPr/>
            <p:nvPr/>
          </p:nvSpPr>
          <p:spPr>
            <a:xfrm>
              <a:off x="6075698" y="1413895"/>
              <a:ext cx="2663066" cy="2894635"/>
            </a:xfrm>
            <a:custGeom>
              <a:avLst/>
              <a:gdLst/>
              <a:ahLst/>
              <a:cxnLst/>
              <a:rect l="l" t="t" r="r" b="b"/>
              <a:pathLst>
                <a:path w="150053" h="163101" extrusionOk="0">
                  <a:moveTo>
                    <a:pt x="55455" y="1"/>
                  </a:moveTo>
                  <a:lnTo>
                    <a:pt x="48931" y="6525"/>
                  </a:lnTo>
                  <a:lnTo>
                    <a:pt x="1" y="6525"/>
                  </a:lnTo>
                  <a:lnTo>
                    <a:pt x="1" y="65241"/>
                  </a:lnTo>
                  <a:lnTo>
                    <a:pt x="9787" y="65241"/>
                  </a:lnTo>
                  <a:cubicBezTo>
                    <a:pt x="13897" y="65241"/>
                    <a:pt x="17746" y="67165"/>
                    <a:pt x="20225" y="70460"/>
                  </a:cubicBezTo>
                  <a:lnTo>
                    <a:pt x="26097" y="78289"/>
                  </a:lnTo>
                  <a:lnTo>
                    <a:pt x="110908" y="78289"/>
                  </a:lnTo>
                  <a:cubicBezTo>
                    <a:pt x="118117" y="78289"/>
                    <a:pt x="123956" y="84127"/>
                    <a:pt x="123956" y="91336"/>
                  </a:cubicBezTo>
                  <a:lnTo>
                    <a:pt x="123956" y="150052"/>
                  </a:lnTo>
                  <a:cubicBezTo>
                    <a:pt x="123956" y="157261"/>
                    <a:pt x="129795" y="163100"/>
                    <a:pt x="137004" y="163100"/>
                  </a:cubicBezTo>
                  <a:cubicBezTo>
                    <a:pt x="140592" y="163100"/>
                    <a:pt x="143854" y="161632"/>
                    <a:pt x="146236" y="159284"/>
                  </a:cubicBezTo>
                  <a:cubicBezTo>
                    <a:pt x="148584" y="156902"/>
                    <a:pt x="150052" y="153640"/>
                    <a:pt x="150052" y="150052"/>
                  </a:cubicBezTo>
                  <a:lnTo>
                    <a:pt x="150052" y="40417"/>
                  </a:lnTo>
                  <a:lnTo>
                    <a:pt x="143463" y="36437"/>
                  </a:lnTo>
                  <a:cubicBezTo>
                    <a:pt x="143137" y="36600"/>
                    <a:pt x="142811" y="36698"/>
                    <a:pt x="142484" y="36829"/>
                  </a:cubicBezTo>
                  <a:lnTo>
                    <a:pt x="140266" y="45669"/>
                  </a:lnTo>
                  <a:lnTo>
                    <a:pt x="120694" y="45669"/>
                  </a:lnTo>
                  <a:lnTo>
                    <a:pt x="118476" y="36829"/>
                  </a:lnTo>
                  <a:cubicBezTo>
                    <a:pt x="118150" y="36698"/>
                    <a:pt x="117824" y="36600"/>
                    <a:pt x="117498" y="36437"/>
                  </a:cubicBezTo>
                  <a:lnTo>
                    <a:pt x="109734" y="41134"/>
                  </a:lnTo>
                  <a:lnTo>
                    <a:pt x="95871" y="27271"/>
                  </a:lnTo>
                  <a:lnTo>
                    <a:pt x="100568" y="19508"/>
                  </a:lnTo>
                  <a:cubicBezTo>
                    <a:pt x="100405" y="19181"/>
                    <a:pt x="100307" y="18855"/>
                    <a:pt x="100176" y="18529"/>
                  </a:cubicBezTo>
                  <a:lnTo>
                    <a:pt x="91336" y="16311"/>
                  </a:lnTo>
                  <a:lnTo>
                    <a:pt x="9133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188" name="Google Shape;1188;p48"/>
            <p:cNvSpPr/>
            <p:nvPr/>
          </p:nvSpPr>
          <p:spPr>
            <a:xfrm>
              <a:off x="6075698" y="1066541"/>
              <a:ext cx="1796420" cy="463157"/>
            </a:xfrm>
            <a:custGeom>
              <a:avLst/>
              <a:gdLst/>
              <a:ahLst/>
              <a:cxnLst/>
              <a:rect l="l" t="t" r="r" b="b"/>
              <a:pathLst>
                <a:path w="101221" h="26097" extrusionOk="0">
                  <a:moveTo>
                    <a:pt x="1" y="1"/>
                  </a:moveTo>
                  <a:lnTo>
                    <a:pt x="1" y="26097"/>
                  </a:lnTo>
                  <a:lnTo>
                    <a:pt x="48931" y="26097"/>
                  </a:lnTo>
                  <a:lnTo>
                    <a:pt x="55455" y="19573"/>
                  </a:lnTo>
                  <a:lnTo>
                    <a:pt x="91336" y="19573"/>
                  </a:lnTo>
                  <a:lnTo>
                    <a:pt x="91336" y="16311"/>
                  </a:lnTo>
                  <a:lnTo>
                    <a:pt x="100176" y="14093"/>
                  </a:lnTo>
                  <a:cubicBezTo>
                    <a:pt x="100307" y="13767"/>
                    <a:pt x="100405" y="13440"/>
                    <a:pt x="100568" y="13114"/>
                  </a:cubicBezTo>
                  <a:lnTo>
                    <a:pt x="95871" y="5351"/>
                  </a:lnTo>
                  <a:lnTo>
                    <a:pt x="101220"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189" name="Google Shape;1189;p48"/>
            <p:cNvSpPr/>
            <p:nvPr/>
          </p:nvSpPr>
          <p:spPr>
            <a:xfrm>
              <a:off x="8044038" y="1182326"/>
              <a:ext cx="694726" cy="694726"/>
            </a:xfrm>
            <a:custGeom>
              <a:avLst/>
              <a:gdLst/>
              <a:ahLst/>
              <a:cxnLst/>
              <a:rect l="l" t="t" r="r" b="b"/>
              <a:pathLst>
                <a:path w="39145" h="39145" extrusionOk="0">
                  <a:moveTo>
                    <a:pt x="19572" y="13049"/>
                  </a:moveTo>
                  <a:cubicBezTo>
                    <a:pt x="23161" y="13049"/>
                    <a:pt x="26096" y="15985"/>
                    <a:pt x="26096" y="19573"/>
                  </a:cubicBezTo>
                  <a:cubicBezTo>
                    <a:pt x="26096" y="23161"/>
                    <a:pt x="23161" y="26097"/>
                    <a:pt x="19572" y="26097"/>
                  </a:cubicBezTo>
                  <a:cubicBezTo>
                    <a:pt x="15984" y="26097"/>
                    <a:pt x="13048" y="23161"/>
                    <a:pt x="13048" y="19573"/>
                  </a:cubicBezTo>
                  <a:cubicBezTo>
                    <a:pt x="13048" y="15985"/>
                    <a:pt x="15984" y="13049"/>
                    <a:pt x="19572" y="13049"/>
                  </a:cubicBezTo>
                  <a:close/>
                  <a:moveTo>
                    <a:pt x="19572" y="1"/>
                  </a:moveTo>
                  <a:cubicBezTo>
                    <a:pt x="8775" y="1"/>
                    <a:pt x="0" y="8776"/>
                    <a:pt x="0" y="19573"/>
                  </a:cubicBezTo>
                  <a:cubicBezTo>
                    <a:pt x="0" y="30370"/>
                    <a:pt x="8775" y="39145"/>
                    <a:pt x="19572" y="39145"/>
                  </a:cubicBezTo>
                  <a:cubicBezTo>
                    <a:pt x="30369" y="39145"/>
                    <a:pt x="39144" y="30370"/>
                    <a:pt x="39144" y="19573"/>
                  </a:cubicBezTo>
                  <a:cubicBezTo>
                    <a:pt x="39144" y="8776"/>
                    <a:pt x="30369" y="1"/>
                    <a:pt x="1957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190" name="Google Shape;1190;p48"/>
            <p:cNvSpPr/>
            <p:nvPr/>
          </p:nvSpPr>
          <p:spPr>
            <a:xfrm>
              <a:off x="7696684" y="834972"/>
              <a:ext cx="1389434" cy="1389434"/>
            </a:xfrm>
            <a:custGeom>
              <a:avLst/>
              <a:gdLst/>
              <a:ahLst/>
              <a:cxnLst/>
              <a:rect l="l" t="t" r="r" b="b"/>
              <a:pathLst>
                <a:path w="78289" h="78289" extrusionOk="0">
                  <a:moveTo>
                    <a:pt x="39144" y="19573"/>
                  </a:moveTo>
                  <a:cubicBezTo>
                    <a:pt x="49941" y="19573"/>
                    <a:pt x="58716" y="28348"/>
                    <a:pt x="58716" y="39145"/>
                  </a:cubicBezTo>
                  <a:cubicBezTo>
                    <a:pt x="58716" y="49942"/>
                    <a:pt x="49941" y="58717"/>
                    <a:pt x="39144" y="58717"/>
                  </a:cubicBezTo>
                  <a:cubicBezTo>
                    <a:pt x="28347" y="58717"/>
                    <a:pt x="19572" y="49942"/>
                    <a:pt x="19572" y="39145"/>
                  </a:cubicBezTo>
                  <a:cubicBezTo>
                    <a:pt x="19572" y="28348"/>
                    <a:pt x="28347" y="19573"/>
                    <a:pt x="39144" y="19573"/>
                  </a:cubicBezTo>
                  <a:close/>
                  <a:moveTo>
                    <a:pt x="29358" y="1"/>
                  </a:moveTo>
                  <a:lnTo>
                    <a:pt x="27140" y="8841"/>
                  </a:lnTo>
                  <a:cubicBezTo>
                    <a:pt x="26814" y="8971"/>
                    <a:pt x="26488" y="9069"/>
                    <a:pt x="26162" y="9232"/>
                  </a:cubicBezTo>
                  <a:lnTo>
                    <a:pt x="18398" y="4535"/>
                  </a:lnTo>
                  <a:lnTo>
                    <a:pt x="9884" y="13049"/>
                  </a:lnTo>
                  <a:lnTo>
                    <a:pt x="4535" y="18399"/>
                  </a:lnTo>
                  <a:lnTo>
                    <a:pt x="9232" y="26162"/>
                  </a:lnTo>
                  <a:cubicBezTo>
                    <a:pt x="9069" y="26488"/>
                    <a:pt x="8971" y="26815"/>
                    <a:pt x="8840" y="27141"/>
                  </a:cubicBezTo>
                  <a:lnTo>
                    <a:pt x="0" y="29359"/>
                  </a:lnTo>
                  <a:lnTo>
                    <a:pt x="0" y="32621"/>
                  </a:lnTo>
                  <a:lnTo>
                    <a:pt x="0" y="48931"/>
                  </a:lnTo>
                  <a:lnTo>
                    <a:pt x="8840" y="51149"/>
                  </a:lnTo>
                  <a:cubicBezTo>
                    <a:pt x="8971" y="51475"/>
                    <a:pt x="9069" y="51801"/>
                    <a:pt x="9232" y="52128"/>
                  </a:cubicBezTo>
                  <a:lnTo>
                    <a:pt x="4535" y="59891"/>
                  </a:lnTo>
                  <a:lnTo>
                    <a:pt x="18398" y="73754"/>
                  </a:lnTo>
                  <a:lnTo>
                    <a:pt x="26162" y="69057"/>
                  </a:lnTo>
                  <a:cubicBezTo>
                    <a:pt x="26488" y="69220"/>
                    <a:pt x="26814" y="69318"/>
                    <a:pt x="27140" y="69449"/>
                  </a:cubicBezTo>
                  <a:lnTo>
                    <a:pt x="29358" y="78289"/>
                  </a:lnTo>
                  <a:lnTo>
                    <a:pt x="48930" y="78289"/>
                  </a:lnTo>
                  <a:lnTo>
                    <a:pt x="51148" y="69449"/>
                  </a:lnTo>
                  <a:cubicBezTo>
                    <a:pt x="51475" y="69318"/>
                    <a:pt x="51801" y="69220"/>
                    <a:pt x="52127" y="69057"/>
                  </a:cubicBezTo>
                  <a:lnTo>
                    <a:pt x="58716" y="73037"/>
                  </a:lnTo>
                  <a:lnTo>
                    <a:pt x="59891" y="73754"/>
                  </a:lnTo>
                  <a:lnTo>
                    <a:pt x="73754" y="59891"/>
                  </a:lnTo>
                  <a:lnTo>
                    <a:pt x="69057" y="52128"/>
                  </a:lnTo>
                  <a:cubicBezTo>
                    <a:pt x="69220" y="51801"/>
                    <a:pt x="69318" y="51475"/>
                    <a:pt x="69448" y="51149"/>
                  </a:cubicBezTo>
                  <a:lnTo>
                    <a:pt x="78288" y="48931"/>
                  </a:lnTo>
                  <a:lnTo>
                    <a:pt x="78288" y="29359"/>
                  </a:lnTo>
                  <a:lnTo>
                    <a:pt x="69448" y="27141"/>
                  </a:lnTo>
                  <a:cubicBezTo>
                    <a:pt x="69318" y="26815"/>
                    <a:pt x="69220" y="26488"/>
                    <a:pt x="69057" y="26162"/>
                  </a:cubicBezTo>
                  <a:lnTo>
                    <a:pt x="73754" y="18399"/>
                  </a:lnTo>
                  <a:lnTo>
                    <a:pt x="59891" y="4535"/>
                  </a:lnTo>
                  <a:lnTo>
                    <a:pt x="52127" y="9232"/>
                  </a:lnTo>
                  <a:cubicBezTo>
                    <a:pt x="51801" y="9069"/>
                    <a:pt x="51475" y="8971"/>
                    <a:pt x="51148" y="8841"/>
                  </a:cubicBezTo>
                  <a:lnTo>
                    <a:pt x="48930"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191" name="Google Shape;1191;p48"/>
            <p:cNvSpPr/>
            <p:nvPr/>
          </p:nvSpPr>
          <p:spPr>
            <a:xfrm>
              <a:off x="6249375"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192" name="Google Shape;1192;p48"/>
            <p:cNvSpPr/>
            <p:nvPr/>
          </p:nvSpPr>
          <p:spPr>
            <a:xfrm>
              <a:off x="6712514"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193" name="Google Shape;1193;p48"/>
            <p:cNvSpPr/>
            <p:nvPr/>
          </p:nvSpPr>
          <p:spPr>
            <a:xfrm>
              <a:off x="6480945"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194" name="Google Shape;1194;p48"/>
            <p:cNvSpPr/>
            <p:nvPr/>
          </p:nvSpPr>
          <p:spPr>
            <a:xfrm>
              <a:off x="7986146" y="1124433"/>
              <a:ext cx="810511" cy="810511"/>
            </a:xfrm>
            <a:custGeom>
              <a:avLst/>
              <a:gdLst/>
              <a:ahLst/>
              <a:cxnLst/>
              <a:rect l="l" t="t" r="r" b="b"/>
              <a:pathLst>
                <a:path w="45669" h="45669" extrusionOk="0">
                  <a:moveTo>
                    <a:pt x="22834" y="6525"/>
                  </a:moveTo>
                  <a:cubicBezTo>
                    <a:pt x="31837" y="6525"/>
                    <a:pt x="39144" y="13832"/>
                    <a:pt x="39144" y="22835"/>
                  </a:cubicBezTo>
                  <a:cubicBezTo>
                    <a:pt x="39144" y="31838"/>
                    <a:pt x="31837" y="39145"/>
                    <a:pt x="22834" y="39145"/>
                  </a:cubicBezTo>
                  <a:cubicBezTo>
                    <a:pt x="13831" y="39145"/>
                    <a:pt x="6524" y="31838"/>
                    <a:pt x="6524" y="22835"/>
                  </a:cubicBezTo>
                  <a:cubicBezTo>
                    <a:pt x="6524" y="13832"/>
                    <a:pt x="13831" y="6525"/>
                    <a:pt x="22834" y="6525"/>
                  </a:cubicBezTo>
                  <a:close/>
                  <a:moveTo>
                    <a:pt x="22834" y="1"/>
                  </a:moveTo>
                  <a:cubicBezTo>
                    <a:pt x="10243" y="1"/>
                    <a:pt x="0" y="10244"/>
                    <a:pt x="0" y="22835"/>
                  </a:cubicBezTo>
                  <a:cubicBezTo>
                    <a:pt x="0" y="35426"/>
                    <a:pt x="10243" y="45669"/>
                    <a:pt x="22834" y="45669"/>
                  </a:cubicBezTo>
                  <a:cubicBezTo>
                    <a:pt x="35426" y="45669"/>
                    <a:pt x="45668" y="35426"/>
                    <a:pt x="45668" y="22835"/>
                  </a:cubicBezTo>
                  <a:cubicBezTo>
                    <a:pt x="45668" y="10244"/>
                    <a:pt x="35426" y="1"/>
                    <a:pt x="22834" y="1"/>
                  </a:cubicBezTo>
                  <a:close/>
                </a:path>
              </a:pathLst>
            </a:custGeom>
            <a:solidFill>
              <a:srgbClr val="26A2B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195" name="Google Shape;1195;p48"/>
            <p:cNvSpPr/>
            <p:nvPr/>
          </p:nvSpPr>
          <p:spPr>
            <a:xfrm>
              <a:off x="6249375"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196" name="Google Shape;1196;p48"/>
            <p:cNvSpPr/>
            <p:nvPr/>
          </p:nvSpPr>
          <p:spPr>
            <a:xfrm>
              <a:off x="6017806"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197" name="Google Shape;1197;p48"/>
            <p:cNvSpPr/>
            <p:nvPr/>
          </p:nvSpPr>
          <p:spPr>
            <a:xfrm>
              <a:off x="5786237"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198" name="Google Shape;1198;p48"/>
            <p:cNvSpPr/>
            <p:nvPr/>
          </p:nvSpPr>
          <p:spPr>
            <a:xfrm>
              <a:off x="6210597" y="1714946"/>
              <a:ext cx="362990" cy="439996"/>
            </a:xfrm>
            <a:custGeom>
              <a:avLst/>
              <a:gdLst/>
              <a:ahLst/>
              <a:cxnLst/>
              <a:rect l="l" t="t" r="r" b="b"/>
              <a:pathLst>
                <a:path w="20453" h="24792" extrusionOk="0">
                  <a:moveTo>
                    <a:pt x="16539" y="0"/>
                  </a:moveTo>
                  <a:lnTo>
                    <a:pt x="0" y="12396"/>
                  </a:lnTo>
                  <a:lnTo>
                    <a:pt x="16539" y="24791"/>
                  </a:lnTo>
                  <a:lnTo>
                    <a:pt x="20453" y="19572"/>
                  </a:lnTo>
                  <a:lnTo>
                    <a:pt x="10895" y="12396"/>
                  </a:lnTo>
                  <a:lnTo>
                    <a:pt x="20453" y="5219"/>
                  </a:lnTo>
                  <a:lnTo>
                    <a:pt x="16539" y="0"/>
                  </a:lnTo>
                  <a:close/>
                </a:path>
              </a:pathLst>
            </a:custGeom>
            <a:solidFill>
              <a:srgbClr val="4F57C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199" name="Google Shape;1199;p48"/>
            <p:cNvSpPr/>
            <p:nvPr/>
          </p:nvSpPr>
          <p:spPr>
            <a:xfrm>
              <a:off x="7719844" y="2178085"/>
              <a:ext cx="362990" cy="439996"/>
            </a:xfrm>
            <a:custGeom>
              <a:avLst/>
              <a:gdLst/>
              <a:ahLst/>
              <a:cxnLst/>
              <a:rect l="l" t="t" r="r" b="b"/>
              <a:pathLst>
                <a:path w="20453" h="24792" extrusionOk="0">
                  <a:moveTo>
                    <a:pt x="3915" y="0"/>
                  </a:moveTo>
                  <a:lnTo>
                    <a:pt x="0" y="5219"/>
                  </a:lnTo>
                  <a:lnTo>
                    <a:pt x="9558" y="12396"/>
                  </a:lnTo>
                  <a:lnTo>
                    <a:pt x="0" y="19572"/>
                  </a:lnTo>
                  <a:lnTo>
                    <a:pt x="3915" y="24791"/>
                  </a:lnTo>
                  <a:lnTo>
                    <a:pt x="20453" y="12396"/>
                  </a:lnTo>
                  <a:lnTo>
                    <a:pt x="3915" y="0"/>
                  </a:lnTo>
                  <a:close/>
                </a:path>
              </a:pathLst>
            </a:custGeom>
            <a:solidFill>
              <a:srgbClr val="4F57C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200" name="Google Shape;1200;p48"/>
            <p:cNvSpPr/>
            <p:nvPr/>
          </p:nvSpPr>
          <p:spPr>
            <a:xfrm>
              <a:off x="6712514" y="1703357"/>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201" name="Google Shape;1201;p48"/>
            <p:cNvSpPr/>
            <p:nvPr/>
          </p:nvSpPr>
          <p:spPr>
            <a:xfrm>
              <a:off x="6712514" y="1934926"/>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202" name="Google Shape;1202;p48"/>
            <p:cNvSpPr/>
            <p:nvPr/>
          </p:nvSpPr>
          <p:spPr>
            <a:xfrm>
              <a:off x="6712514" y="2166496"/>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203" name="Google Shape;1203;p48"/>
            <p:cNvSpPr/>
            <p:nvPr/>
          </p:nvSpPr>
          <p:spPr>
            <a:xfrm>
              <a:off x="6712514" y="2398065"/>
              <a:ext cx="578941" cy="115802"/>
            </a:xfrm>
            <a:custGeom>
              <a:avLst/>
              <a:gdLst/>
              <a:ahLst/>
              <a:cxnLst/>
              <a:rect l="l" t="t" r="r" b="b"/>
              <a:pathLst>
                <a:path w="32621" h="6525" extrusionOk="0">
                  <a:moveTo>
                    <a:pt x="1" y="1"/>
                  </a:moveTo>
                  <a:lnTo>
                    <a:pt x="1" y="6525"/>
                  </a:lnTo>
                  <a:lnTo>
                    <a:pt x="32621" y="6525"/>
                  </a:lnTo>
                  <a:lnTo>
                    <a:pt x="32621" y="1"/>
                  </a:lnTo>
                  <a:close/>
                </a:path>
              </a:pathLst>
            </a:custGeom>
            <a:solidFill>
              <a:srgbClr val="4F57C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204" name="Google Shape;1204;p48"/>
            <p:cNvSpPr/>
            <p:nvPr/>
          </p:nvSpPr>
          <p:spPr>
            <a:xfrm>
              <a:off x="7407222" y="2398065"/>
              <a:ext cx="115802" cy="115802"/>
            </a:xfrm>
            <a:custGeom>
              <a:avLst/>
              <a:gdLst/>
              <a:ahLst/>
              <a:cxnLst/>
              <a:rect l="l" t="t" r="r" b="b"/>
              <a:pathLst>
                <a:path w="6525" h="6525" extrusionOk="0">
                  <a:moveTo>
                    <a:pt x="1" y="1"/>
                  </a:moveTo>
                  <a:lnTo>
                    <a:pt x="1" y="6525"/>
                  </a:lnTo>
                  <a:lnTo>
                    <a:pt x="6525" y="6525"/>
                  </a:lnTo>
                  <a:lnTo>
                    <a:pt x="6525" y="1"/>
                  </a:lnTo>
                  <a:close/>
                </a:path>
              </a:pathLst>
            </a:custGeom>
            <a:solidFill>
              <a:srgbClr val="4F57C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205" name="Google Shape;1205;p48"/>
            <p:cNvSpPr/>
            <p:nvPr/>
          </p:nvSpPr>
          <p:spPr>
            <a:xfrm>
              <a:off x="7138596" y="3337653"/>
              <a:ext cx="474746" cy="668087"/>
            </a:xfrm>
            <a:custGeom>
              <a:avLst/>
              <a:gdLst/>
              <a:ahLst/>
              <a:cxnLst/>
              <a:rect l="l" t="t" r="r" b="b"/>
              <a:pathLst>
                <a:path w="26750" h="37644" extrusionOk="0">
                  <a:moveTo>
                    <a:pt x="4176" y="1"/>
                  </a:moveTo>
                  <a:lnTo>
                    <a:pt x="1" y="5024"/>
                  </a:lnTo>
                  <a:lnTo>
                    <a:pt x="16572" y="18822"/>
                  </a:lnTo>
                  <a:lnTo>
                    <a:pt x="1" y="32621"/>
                  </a:lnTo>
                  <a:lnTo>
                    <a:pt x="4176" y="37644"/>
                  </a:lnTo>
                  <a:lnTo>
                    <a:pt x="26749" y="18822"/>
                  </a:lnTo>
                  <a:lnTo>
                    <a:pt x="4176" y="1"/>
                  </a:lnTo>
                  <a:close/>
                </a:path>
              </a:pathLst>
            </a:custGeom>
            <a:solidFill>
              <a:srgbClr val="9275C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206" name="Google Shape;1206;p48"/>
            <p:cNvSpPr/>
            <p:nvPr/>
          </p:nvSpPr>
          <p:spPr>
            <a:xfrm>
              <a:off x="6274861" y="3337653"/>
              <a:ext cx="474728" cy="668087"/>
            </a:xfrm>
            <a:custGeom>
              <a:avLst/>
              <a:gdLst/>
              <a:ahLst/>
              <a:cxnLst/>
              <a:rect l="l" t="t" r="r" b="b"/>
              <a:pathLst>
                <a:path w="26749" h="37644" extrusionOk="0">
                  <a:moveTo>
                    <a:pt x="22573" y="1"/>
                  </a:moveTo>
                  <a:lnTo>
                    <a:pt x="0" y="18822"/>
                  </a:lnTo>
                  <a:lnTo>
                    <a:pt x="22573" y="37644"/>
                  </a:lnTo>
                  <a:lnTo>
                    <a:pt x="26748" y="32621"/>
                  </a:lnTo>
                  <a:lnTo>
                    <a:pt x="10177" y="18822"/>
                  </a:lnTo>
                  <a:lnTo>
                    <a:pt x="26748" y="5024"/>
                  </a:lnTo>
                  <a:lnTo>
                    <a:pt x="22573" y="1"/>
                  </a:lnTo>
                  <a:close/>
                </a:path>
              </a:pathLst>
            </a:custGeom>
            <a:solidFill>
              <a:srgbClr val="9275C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207" name="Google Shape;1207;p48"/>
            <p:cNvSpPr/>
            <p:nvPr/>
          </p:nvSpPr>
          <p:spPr>
            <a:xfrm>
              <a:off x="6771560" y="3194662"/>
              <a:ext cx="343325" cy="954088"/>
            </a:xfrm>
            <a:custGeom>
              <a:avLst/>
              <a:gdLst/>
              <a:ahLst/>
              <a:cxnLst/>
              <a:rect l="l" t="t" r="r" b="b"/>
              <a:pathLst>
                <a:path w="19345" h="53759" extrusionOk="0">
                  <a:moveTo>
                    <a:pt x="13016" y="1"/>
                  </a:moveTo>
                  <a:lnTo>
                    <a:pt x="1" y="52160"/>
                  </a:lnTo>
                  <a:lnTo>
                    <a:pt x="6329" y="53758"/>
                  </a:lnTo>
                  <a:lnTo>
                    <a:pt x="19345" y="1566"/>
                  </a:lnTo>
                  <a:lnTo>
                    <a:pt x="13016" y="1"/>
                  </a:lnTo>
                  <a:close/>
                </a:path>
              </a:pathLst>
            </a:custGeom>
            <a:solidFill>
              <a:srgbClr val="9275C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208" name="Google Shape;1208;p48"/>
            <p:cNvSpPr/>
            <p:nvPr/>
          </p:nvSpPr>
          <p:spPr>
            <a:xfrm>
              <a:off x="5786237" y="3671697"/>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209" name="Google Shape;1209;p48"/>
            <p:cNvSpPr/>
            <p:nvPr/>
          </p:nvSpPr>
          <p:spPr>
            <a:xfrm>
              <a:off x="5786237" y="3208558"/>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210" name="Google Shape;1210;p48"/>
            <p:cNvSpPr/>
            <p:nvPr/>
          </p:nvSpPr>
          <p:spPr>
            <a:xfrm>
              <a:off x="5786237" y="3440127"/>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211" name="Google Shape;1211;p48"/>
            <p:cNvSpPr/>
            <p:nvPr/>
          </p:nvSpPr>
          <p:spPr>
            <a:xfrm>
              <a:off x="7986146" y="401905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212" name="Google Shape;1212;p48"/>
            <p:cNvSpPr/>
            <p:nvPr/>
          </p:nvSpPr>
          <p:spPr>
            <a:xfrm>
              <a:off x="7986146" y="3555912"/>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213" name="Google Shape;1213;p48"/>
            <p:cNvSpPr/>
            <p:nvPr/>
          </p:nvSpPr>
          <p:spPr>
            <a:xfrm>
              <a:off x="7986146" y="378748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214" name="Google Shape;1214;p48"/>
            <p:cNvSpPr/>
            <p:nvPr/>
          </p:nvSpPr>
          <p:spPr>
            <a:xfrm>
              <a:off x="8449284" y="378748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215" name="Google Shape;1215;p48"/>
            <p:cNvSpPr/>
            <p:nvPr/>
          </p:nvSpPr>
          <p:spPr>
            <a:xfrm>
              <a:off x="8449284" y="401905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216" name="Google Shape;1216;p48"/>
            <p:cNvSpPr/>
            <p:nvPr/>
          </p:nvSpPr>
          <p:spPr>
            <a:xfrm>
              <a:off x="8449284" y="3555912"/>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5338800" cy="1445623"/>
          </a:xfrm>
        </p:spPr>
        <p:txBody>
          <a:bodyPr/>
          <a:lstStyle/>
          <a:p>
            <a:r>
              <a:rPr lang="en-US" dirty="0"/>
              <a:t>A- Définition:</a:t>
            </a:r>
          </a:p>
        </p:txBody>
      </p:sp>
      <p:sp>
        <p:nvSpPr>
          <p:cNvPr id="4" name="ZoneTexte 3"/>
          <p:cNvSpPr txBox="1"/>
          <p:nvPr/>
        </p:nvSpPr>
        <p:spPr>
          <a:xfrm>
            <a:off x="1672046" y="1445623"/>
            <a:ext cx="6574972" cy="1569660"/>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fr-FR" sz="1600" b="1">
                <a:solidFill>
                  <a:schemeClr val="tx1"/>
                </a:solidFill>
                <a:latin typeface="Roboto" panose="02000000000000000000" pitchFamily="2" charset="0"/>
                <a:ea typeface="Roboto" panose="02000000000000000000" pitchFamily="2" charset="0"/>
                <a:cs typeface="Roboto" panose="02000000000000000000" pitchFamily="2" charset="0"/>
              </a:rPr>
              <a:t>Ogg est un format de fichier open-source pour le multimédia.</a:t>
            </a:r>
            <a:br>
              <a:rPr lang="fr-FR" sz="1600" b="1">
                <a:solidFill>
                  <a:schemeClr val="tx1"/>
                </a:solidFill>
                <a:latin typeface="Roboto" panose="02000000000000000000" pitchFamily="2" charset="0"/>
                <a:ea typeface="Roboto" panose="02000000000000000000" pitchFamily="2" charset="0"/>
                <a:cs typeface="Roboto" panose="02000000000000000000" pitchFamily="2" charset="0"/>
              </a:rPr>
            </a:br>
            <a:endParaRPr lang="en-US" sz="1600" b="1">
              <a:solidFill>
                <a:schemeClr val="tx1"/>
              </a:solidFill>
              <a:latin typeface="Roboto" panose="02000000000000000000" pitchFamily="2" charset="0"/>
              <a:ea typeface="Roboto" panose="02000000000000000000" pitchFamily="2" charset="0"/>
              <a:cs typeface="Roboto" panose="02000000000000000000" pitchFamily="2" charset="0"/>
            </a:endParaRPr>
          </a:p>
          <a:p>
            <a:pPr marL="285750" indent="-285750">
              <a:buClr>
                <a:schemeClr val="tx1"/>
              </a:buClr>
              <a:buFont typeface="Arial" panose="020B0604020202020204" pitchFamily="34" charset="0"/>
              <a:buChar char="•"/>
            </a:pPr>
            <a:r>
              <a:rPr lang="en-US" sz="1600" b="1">
                <a:solidFill>
                  <a:schemeClr val="tx1"/>
                </a:solidFill>
                <a:effectLst/>
                <a:latin typeface="Roboto" panose="02000000000000000000" pitchFamily="2" charset="0"/>
                <a:ea typeface="Roboto" panose="02000000000000000000" pitchFamily="2" charset="0"/>
                <a:cs typeface="Roboto" panose="02000000000000000000" pitchFamily="2" charset="0"/>
              </a:rPr>
              <a:t>Ogg est un conteneur gratuit et open-source. </a:t>
            </a:r>
          </a:p>
          <a:p>
            <a:pPr>
              <a:buClr>
                <a:schemeClr val="tx1"/>
              </a:buClr>
            </a:pPr>
            <a:endParaRPr lang="en-US" sz="1600" b="1">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marL="285750" indent="-285750">
              <a:buClr>
                <a:schemeClr val="tx1"/>
              </a:buClr>
              <a:buFont typeface="Arial" panose="020B0604020202020204" pitchFamily="34" charset="0"/>
              <a:buChar char="•"/>
            </a:pPr>
            <a:r>
              <a:rPr lang="en-US" sz="1600" b="1">
                <a:solidFill>
                  <a:schemeClr val="tx1"/>
                </a:solidFill>
                <a:effectLst/>
                <a:latin typeface="Roboto" panose="02000000000000000000" pitchFamily="2" charset="0"/>
                <a:ea typeface="Roboto" panose="02000000000000000000" pitchFamily="2" charset="0"/>
                <a:cs typeface="Roboto" panose="02000000000000000000" pitchFamily="2" charset="0"/>
              </a:rPr>
              <a:t>produit un streaming efficace et une lecture audio de haute qualité.</a:t>
            </a:r>
            <a:endParaRPr lang="en-US" sz="1600" b="1">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0" y="0"/>
            <a:ext cx="5338800" cy="1228786"/>
          </a:xfrm>
        </p:spPr>
        <p:txBody>
          <a:bodyPr/>
          <a:lstStyle/>
          <a:p>
            <a:r>
              <a:rPr lang="en-US"/>
              <a:t>B-Avantages:</a:t>
            </a:r>
          </a:p>
        </p:txBody>
      </p:sp>
      <p:sp>
        <p:nvSpPr>
          <p:cNvPr id="5" name="ZoneTexte 4"/>
          <p:cNvSpPr txBox="1"/>
          <p:nvPr/>
        </p:nvSpPr>
        <p:spPr>
          <a:xfrm>
            <a:off x="1715589" y="1342150"/>
            <a:ext cx="6574972" cy="2459199"/>
          </a:xfrm>
          <a:prstGeom prst="rect">
            <a:avLst/>
          </a:prstGeom>
          <a:noFill/>
        </p:spPr>
        <p:txBody>
          <a:bodyPr wrap="square" rtlCol="0">
            <a:spAutoFit/>
          </a:bodyPr>
          <a:lstStyle/>
          <a:p>
            <a:pPr marL="342900" lvl="0" indent="-342900">
              <a:lnSpc>
                <a:spcPct val="106000"/>
              </a:lnSpc>
              <a:spcAft>
                <a:spcPts val="800"/>
              </a:spcAft>
              <a:buClr>
                <a:schemeClr val="tx1"/>
              </a:buClr>
              <a:buFont typeface="Arial" panose="020B0604020202020204" pitchFamily="34" charset="0"/>
              <a:buChar char="•"/>
            </a:pPr>
            <a:r>
              <a:rPr lang="fr-FR" sz="1600" b="1">
                <a:solidFill>
                  <a:schemeClr val="tx1"/>
                </a:solidFill>
                <a:effectLst/>
                <a:latin typeface="Roboto" panose="02000000000000000000" pitchFamily="2" charset="0"/>
                <a:ea typeface="Roboto" panose="02000000000000000000" pitchFamily="2" charset="0"/>
                <a:cs typeface="Roboto" panose="02000000000000000000" pitchFamily="2" charset="0"/>
              </a:rPr>
              <a:t>Ogg est un format de compression avec perte, il offre une qualité meilleure avec des débits inférieurs en comparaison avec d’autres formats.</a:t>
            </a:r>
          </a:p>
          <a:p>
            <a:pPr lvl="0">
              <a:lnSpc>
                <a:spcPct val="106000"/>
              </a:lnSpc>
              <a:spcAft>
                <a:spcPts val="800"/>
              </a:spcAft>
              <a:buClr>
                <a:schemeClr val="tx1"/>
              </a:buClr>
            </a:pPr>
            <a:endParaRPr lang="en-US" sz="1600" b="1">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marL="342900" lvl="0" indent="-342900">
              <a:lnSpc>
                <a:spcPct val="106000"/>
              </a:lnSpc>
              <a:spcAft>
                <a:spcPts val="800"/>
              </a:spcAft>
              <a:buClr>
                <a:schemeClr val="tx1"/>
              </a:buClr>
              <a:buFont typeface="Arial" panose="020B0604020202020204" pitchFamily="34" charset="0"/>
              <a:buChar char="•"/>
            </a:pPr>
            <a:r>
              <a:rPr lang="fr-FR" sz="1600" b="1">
                <a:solidFill>
                  <a:schemeClr val="tx1"/>
                </a:solidFill>
                <a:effectLst/>
                <a:latin typeface="Roboto" panose="02000000000000000000" pitchFamily="2" charset="0"/>
                <a:ea typeface="Roboto" panose="02000000000000000000" pitchFamily="2" charset="0"/>
                <a:cs typeface="Roboto" panose="02000000000000000000" pitchFamily="2" charset="0"/>
              </a:rPr>
              <a:t>Le format est flexible, il permet une compatibilité de nombreux logiciels.</a:t>
            </a:r>
            <a:endParaRPr lang="en-US" sz="1600" b="1">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marL="285750" indent="-285750">
              <a:buClr>
                <a:schemeClr val="tx1"/>
              </a:buClr>
              <a:buFont typeface="Arial" panose="020B0604020202020204" pitchFamily="34" charset="0"/>
              <a:buChar char="•"/>
            </a:pPr>
            <a:endParaRPr lang="en-US" sz="1600" b="1">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marL="342900" lvl="0" indent="-342900">
              <a:lnSpc>
                <a:spcPct val="106000"/>
              </a:lnSpc>
              <a:spcAft>
                <a:spcPts val="800"/>
              </a:spcAft>
              <a:buClr>
                <a:schemeClr val="tx1"/>
              </a:buClr>
              <a:buFont typeface="Arial" panose="020B0604020202020204" pitchFamily="34" charset="0"/>
              <a:buChar char="•"/>
            </a:pPr>
            <a:r>
              <a:rPr lang="fr-FR" sz="1600" b="1">
                <a:solidFill>
                  <a:schemeClr val="tx1"/>
                </a:solidFill>
                <a:effectLst/>
                <a:latin typeface="Roboto" panose="02000000000000000000" pitchFamily="2" charset="0"/>
                <a:ea typeface="Roboto" panose="02000000000000000000" pitchFamily="2" charset="0"/>
                <a:cs typeface="Roboto" panose="02000000000000000000" pitchFamily="2" charset="0"/>
              </a:rPr>
              <a:t>Le format est multi-plateforme.</a:t>
            </a:r>
            <a:endParaRPr lang="en-US" sz="1600" b="1">
              <a:solidFill>
                <a:schemeClr val="tx1"/>
              </a:solidFill>
              <a:effectLst/>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0" y="0"/>
            <a:ext cx="5338800" cy="1228786"/>
          </a:xfrm>
        </p:spPr>
        <p:txBody>
          <a:bodyPr/>
          <a:lstStyle/>
          <a:p>
            <a:r>
              <a:rPr lang="en-US"/>
              <a:t>    C-Inconvénients:</a:t>
            </a:r>
          </a:p>
        </p:txBody>
      </p:sp>
      <p:sp>
        <p:nvSpPr>
          <p:cNvPr id="5" name="ZoneTexte 4"/>
          <p:cNvSpPr txBox="1"/>
          <p:nvPr/>
        </p:nvSpPr>
        <p:spPr>
          <a:xfrm>
            <a:off x="1611086" y="1446500"/>
            <a:ext cx="6574972" cy="2821606"/>
          </a:xfrm>
          <a:prstGeom prst="rect">
            <a:avLst/>
          </a:prstGeom>
          <a:noFill/>
        </p:spPr>
        <p:txBody>
          <a:bodyPr wrap="square" rtlCol="0">
            <a:spAutoFit/>
          </a:bodyPr>
          <a:lstStyle/>
          <a:p>
            <a:pPr marL="342900" lvl="0" indent="-342900">
              <a:lnSpc>
                <a:spcPct val="106000"/>
              </a:lnSpc>
              <a:buClr>
                <a:schemeClr val="tx1"/>
              </a:buClr>
              <a:buFont typeface="Symbol" panose="05050102010706020507" pitchFamily="18" charset="2"/>
              <a:buChar char=""/>
            </a:pPr>
            <a:r>
              <a:rPr lang="fr-FR" sz="1600" b="1">
                <a:solidFill>
                  <a:schemeClr val="tx1"/>
                </a:solidFill>
                <a:effectLst/>
                <a:latin typeface="Roboto" panose="02000000000000000000" pitchFamily="2" charset="0"/>
                <a:ea typeface="Roboto" panose="02000000000000000000" pitchFamily="2" charset="0"/>
                <a:cs typeface="Roboto" panose="02000000000000000000" pitchFamily="2" charset="0"/>
              </a:rPr>
              <a:t>La qualité de l’audio Ogg est dû à sa dépendance au débit binaire c’est-à-dire qu’un débit binaire faible entraine une perte de qualité audio.</a:t>
            </a:r>
          </a:p>
          <a:p>
            <a:pPr lvl="0">
              <a:lnSpc>
                <a:spcPct val="106000"/>
              </a:lnSpc>
              <a:buClr>
                <a:schemeClr val="tx1"/>
              </a:buClr>
            </a:pPr>
            <a:endParaRPr lang="en-US" sz="1600" b="1">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marL="342900" lvl="0" indent="-342900">
              <a:lnSpc>
                <a:spcPct val="106000"/>
              </a:lnSpc>
              <a:buClr>
                <a:schemeClr val="tx1"/>
              </a:buClr>
              <a:buFont typeface="Symbol" panose="05050102010706020507" pitchFamily="18" charset="2"/>
              <a:buChar char=""/>
            </a:pPr>
            <a:r>
              <a:rPr lang="fr-FR" sz="1600" b="1">
                <a:solidFill>
                  <a:schemeClr val="tx1"/>
                </a:solidFill>
                <a:effectLst/>
                <a:latin typeface="Roboto" panose="02000000000000000000" pitchFamily="2" charset="0"/>
                <a:ea typeface="Roboto" panose="02000000000000000000" pitchFamily="2" charset="0"/>
                <a:cs typeface="Roboto" panose="02000000000000000000" pitchFamily="2" charset="0"/>
              </a:rPr>
              <a:t>La complexité du format Ogg rend la compression plus longue et plus difficile à réaliser pour les utilisateurs.</a:t>
            </a:r>
          </a:p>
          <a:p>
            <a:pPr lvl="0">
              <a:lnSpc>
                <a:spcPct val="106000"/>
              </a:lnSpc>
              <a:buClr>
                <a:schemeClr val="tx1"/>
              </a:buClr>
            </a:pPr>
            <a:endParaRPr lang="en-US" sz="1600" b="1">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marL="342900" lvl="0" indent="-342900">
              <a:lnSpc>
                <a:spcPct val="106000"/>
              </a:lnSpc>
              <a:spcAft>
                <a:spcPts val="800"/>
              </a:spcAft>
              <a:buClr>
                <a:schemeClr val="tx1"/>
              </a:buClr>
              <a:buFont typeface="Symbol" panose="05050102010706020507" pitchFamily="18" charset="2"/>
              <a:buChar char=""/>
            </a:pPr>
            <a:r>
              <a:rPr lang="fr-FR" sz="1600" b="1">
                <a:solidFill>
                  <a:schemeClr val="tx1"/>
                </a:solidFill>
                <a:effectLst/>
                <a:latin typeface="Roboto" panose="02000000000000000000" pitchFamily="2" charset="0"/>
                <a:ea typeface="Roboto" panose="02000000000000000000" pitchFamily="2" charset="0"/>
                <a:cs typeface="Roboto" panose="02000000000000000000" pitchFamily="2" charset="0"/>
              </a:rPr>
              <a:t>Le format Ogg produit des fichiers de taille plus grande en comparaison avec le format mp3.</a:t>
            </a:r>
            <a:endParaRPr lang="en-US" sz="1600" b="1">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lvl="0">
              <a:lnSpc>
                <a:spcPct val="106000"/>
              </a:lnSpc>
              <a:spcAft>
                <a:spcPts val="800"/>
              </a:spcAft>
              <a:buClr>
                <a:schemeClr val="tx1"/>
              </a:buClr>
            </a:pPr>
            <a:endParaRPr lang="en-US" sz="1800">
              <a:solidFill>
                <a:schemeClr val="tx1"/>
              </a:solidFill>
              <a:effectLst/>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7"/>
        <p:cNvGrpSpPr/>
        <p:nvPr/>
      </p:nvGrpSpPr>
      <p:grpSpPr>
        <a:xfrm>
          <a:off x="0" y="0"/>
          <a:ext cx="0" cy="0"/>
          <a:chOff x="0" y="0"/>
          <a:chExt cx="0" cy="0"/>
        </a:xfrm>
      </p:grpSpPr>
      <p:sp>
        <p:nvSpPr>
          <p:cNvPr id="708" name="Google Shape;708;p29"/>
          <p:cNvSpPr txBox="1">
            <a:spLocks noGrp="1"/>
          </p:cNvSpPr>
          <p:nvPr>
            <p:ph type="title"/>
          </p:nvPr>
        </p:nvSpPr>
        <p:spPr>
          <a:xfrm>
            <a:off x="720090" y="394335"/>
            <a:ext cx="7703820" cy="6540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altLang="en-GB" sz="3600"/>
              <a:t>Plan</a:t>
            </a:r>
          </a:p>
        </p:txBody>
      </p:sp>
      <p:sp>
        <p:nvSpPr>
          <p:cNvPr id="709" name="Google Shape;709;p29"/>
          <p:cNvSpPr txBox="1">
            <a:spLocks noGrp="1"/>
          </p:cNvSpPr>
          <p:nvPr>
            <p:ph type="subTitle" idx="1"/>
          </p:nvPr>
        </p:nvSpPr>
        <p:spPr>
          <a:xfrm>
            <a:off x="-97010" y="1770625"/>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altLang="en-GB"/>
              <a:t>Introduction</a:t>
            </a:r>
          </a:p>
        </p:txBody>
      </p:sp>
      <p:sp>
        <p:nvSpPr>
          <p:cNvPr id="710" name="Google Shape;710;p29"/>
          <p:cNvSpPr txBox="1">
            <a:spLocks noGrp="1"/>
          </p:cNvSpPr>
          <p:nvPr>
            <p:ph type="title" idx="2"/>
          </p:nvPr>
        </p:nvSpPr>
        <p:spPr>
          <a:xfrm>
            <a:off x="512590"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p>
        </p:txBody>
      </p:sp>
      <p:sp>
        <p:nvSpPr>
          <p:cNvPr id="712" name="Google Shape;712;p29"/>
          <p:cNvSpPr txBox="1">
            <a:spLocks noGrp="1"/>
          </p:cNvSpPr>
          <p:nvPr>
            <p:ph type="subTitle" idx="4"/>
          </p:nvPr>
        </p:nvSpPr>
        <p:spPr>
          <a:xfrm>
            <a:off x="2354320" y="1770625"/>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altLang="en-GB"/>
              <a:t>Compression audio</a:t>
            </a:r>
          </a:p>
        </p:txBody>
      </p:sp>
      <p:sp>
        <p:nvSpPr>
          <p:cNvPr id="713" name="Google Shape;713;p29"/>
          <p:cNvSpPr txBox="1">
            <a:spLocks noGrp="1"/>
          </p:cNvSpPr>
          <p:nvPr>
            <p:ph type="title" idx="5"/>
          </p:nvPr>
        </p:nvSpPr>
        <p:spPr>
          <a:xfrm>
            <a:off x="3036870"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02</a:t>
            </a:r>
          </a:p>
        </p:txBody>
      </p:sp>
      <p:sp>
        <p:nvSpPr>
          <p:cNvPr id="716" name="Google Shape;716;p29"/>
          <p:cNvSpPr txBox="1">
            <a:spLocks noGrp="1"/>
          </p:cNvSpPr>
          <p:nvPr>
            <p:ph type="title" idx="8"/>
          </p:nvPr>
        </p:nvSpPr>
        <p:spPr>
          <a:xfrm>
            <a:off x="5259225" y="138055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03</a:t>
            </a:r>
          </a:p>
        </p:txBody>
      </p:sp>
      <p:sp>
        <p:nvSpPr>
          <p:cNvPr id="718" name="Google Shape;718;p29"/>
          <p:cNvSpPr txBox="1">
            <a:spLocks noGrp="1"/>
          </p:cNvSpPr>
          <p:nvPr>
            <p:ph type="subTitle" idx="13"/>
          </p:nvPr>
        </p:nvSpPr>
        <p:spPr>
          <a:xfrm>
            <a:off x="6580650" y="1770512"/>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altLang="en-GB">
                <a:sym typeface="+mn-ea"/>
              </a:rPr>
              <a:t>Ogg</a:t>
            </a:r>
            <a:endParaRPr lang="en-GB"/>
          </a:p>
        </p:txBody>
      </p:sp>
      <p:sp>
        <p:nvSpPr>
          <p:cNvPr id="719" name="Google Shape;719;p29"/>
          <p:cNvSpPr txBox="1">
            <a:spLocks noGrp="1"/>
          </p:cNvSpPr>
          <p:nvPr>
            <p:ph type="title" idx="14"/>
          </p:nvPr>
        </p:nvSpPr>
        <p:spPr>
          <a:xfrm>
            <a:off x="7190250" y="1380451"/>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04</a:t>
            </a:r>
          </a:p>
        </p:txBody>
      </p:sp>
      <p:sp>
        <p:nvSpPr>
          <p:cNvPr id="721" name="Google Shape;721;p29"/>
          <p:cNvSpPr txBox="1">
            <a:spLocks noGrp="1"/>
          </p:cNvSpPr>
          <p:nvPr>
            <p:ph type="subTitle" idx="16"/>
          </p:nvPr>
        </p:nvSpPr>
        <p:spPr>
          <a:xfrm>
            <a:off x="201295" y="3333115"/>
            <a:ext cx="1897380" cy="38989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ym typeface="+mn-ea"/>
              </a:rPr>
              <a:t>Algorithme Vorbis</a:t>
            </a:r>
            <a:endParaRPr lang="fr-FR" altLang="en-GB"/>
          </a:p>
        </p:txBody>
      </p:sp>
      <p:sp>
        <p:nvSpPr>
          <p:cNvPr id="722" name="Google Shape;722;p29"/>
          <p:cNvSpPr txBox="1">
            <a:spLocks noGrp="1"/>
          </p:cNvSpPr>
          <p:nvPr>
            <p:ph type="title" idx="17"/>
          </p:nvPr>
        </p:nvSpPr>
        <p:spPr>
          <a:xfrm>
            <a:off x="512745" y="274125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05</a:t>
            </a:r>
          </a:p>
        </p:txBody>
      </p:sp>
      <p:sp>
        <p:nvSpPr>
          <p:cNvPr id="724" name="Google Shape;724;p29"/>
          <p:cNvSpPr txBox="1">
            <a:spLocks noGrp="1"/>
          </p:cNvSpPr>
          <p:nvPr>
            <p:ph type="subTitle" idx="19"/>
          </p:nvPr>
        </p:nvSpPr>
        <p:spPr>
          <a:xfrm>
            <a:off x="2354835" y="3333245"/>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ym typeface="+mn-ea"/>
              </a:rPr>
              <a:t>Algorithme O</a:t>
            </a:r>
            <a:r>
              <a:rPr lang="fr-FR" altLang="en-GB">
                <a:sym typeface="+mn-ea"/>
              </a:rPr>
              <a:t>pus</a:t>
            </a:r>
          </a:p>
        </p:txBody>
      </p:sp>
      <p:sp>
        <p:nvSpPr>
          <p:cNvPr id="725" name="Google Shape;725;p29"/>
          <p:cNvSpPr txBox="1">
            <a:spLocks noGrp="1"/>
          </p:cNvSpPr>
          <p:nvPr>
            <p:ph type="title" idx="20"/>
          </p:nvPr>
        </p:nvSpPr>
        <p:spPr>
          <a:xfrm>
            <a:off x="2955925" y="2741295"/>
            <a:ext cx="1114425" cy="37338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06</a:t>
            </a:r>
          </a:p>
        </p:txBody>
      </p:sp>
      <p:sp>
        <p:nvSpPr>
          <p:cNvPr id="9" name="Sous-titre 8"/>
          <p:cNvSpPr>
            <a:spLocks noGrp="1"/>
          </p:cNvSpPr>
          <p:nvPr>
            <p:ph type="subTitle" idx="7"/>
          </p:nvPr>
        </p:nvSpPr>
        <p:spPr>
          <a:xfrm>
            <a:off x="4649725" y="1770679"/>
            <a:ext cx="2316900" cy="389700"/>
          </a:xfrm>
        </p:spPr>
        <p:txBody>
          <a:bodyPr/>
          <a:lstStyle/>
          <a:p>
            <a:r>
              <a:rPr lang="fr-FR" altLang="en-GB" dirty="0">
                <a:sym typeface="+mn-ea"/>
              </a:rPr>
              <a:t>Wave</a:t>
            </a:r>
            <a:endParaRPr lang="fr-FR" dirty="0"/>
          </a:p>
        </p:txBody>
      </p:sp>
      <p:sp>
        <p:nvSpPr>
          <p:cNvPr id="2" name="Google Shape;725;p29"/>
          <p:cNvSpPr txBox="1">
            <a:spLocks noGrp="1"/>
          </p:cNvSpPr>
          <p:nvPr/>
        </p:nvSpPr>
        <p:spPr>
          <a:xfrm>
            <a:off x="5259225" y="2818091"/>
            <a:ext cx="1098000" cy="3897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en-GB" dirty="0">
                <a:solidFill>
                  <a:schemeClr val="accent6">
                    <a:lumMod val="60000"/>
                    <a:lumOff val="40000"/>
                  </a:schemeClr>
                </a:solidFill>
              </a:rPr>
              <a:t>0</a:t>
            </a:r>
            <a:r>
              <a:rPr lang="fr-FR" altLang="en-GB" dirty="0">
                <a:solidFill>
                  <a:schemeClr val="accent6">
                    <a:lumMod val="60000"/>
                    <a:lumOff val="40000"/>
                  </a:schemeClr>
                </a:solidFill>
              </a:rPr>
              <a:t>7</a:t>
            </a:r>
          </a:p>
        </p:txBody>
      </p:sp>
      <p:sp>
        <p:nvSpPr>
          <p:cNvPr id="3" name="Google Shape;725;p29"/>
          <p:cNvSpPr txBox="1">
            <a:spLocks noGrp="1"/>
          </p:cNvSpPr>
          <p:nvPr/>
        </p:nvSpPr>
        <p:spPr>
          <a:xfrm>
            <a:off x="7140730" y="2818091"/>
            <a:ext cx="1098000" cy="3897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en-GB" dirty="0">
                <a:solidFill>
                  <a:schemeClr val="accent5">
                    <a:lumMod val="50000"/>
                  </a:schemeClr>
                </a:solidFill>
              </a:rPr>
              <a:t>0</a:t>
            </a:r>
            <a:r>
              <a:rPr lang="fr-FR" altLang="en-GB" dirty="0">
                <a:solidFill>
                  <a:schemeClr val="accent5">
                    <a:lumMod val="50000"/>
                  </a:schemeClr>
                </a:solidFill>
              </a:rPr>
              <a:t>8</a:t>
            </a:r>
          </a:p>
        </p:txBody>
      </p:sp>
      <p:sp>
        <p:nvSpPr>
          <p:cNvPr id="4" name="Google Shape;724;p29"/>
          <p:cNvSpPr txBox="1">
            <a:spLocks noGrp="1"/>
          </p:cNvSpPr>
          <p:nvPr/>
        </p:nvSpPr>
        <p:spPr>
          <a:xfrm>
            <a:off x="6580760" y="3333245"/>
            <a:ext cx="2316900" cy="3897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panose="02000000000000000000"/>
              <a:buNone/>
              <a:defRPr sz="1400" b="0" i="0" u="none" strike="noStrike" cap="none">
                <a:solidFill>
                  <a:schemeClr val="dk1"/>
                </a:solidFill>
                <a:latin typeface="Roboto" panose="02000000000000000000"/>
                <a:ea typeface="Roboto" panose="02000000000000000000"/>
                <a:cs typeface="Roboto" panose="02000000000000000000"/>
                <a:sym typeface="Roboto" panose="02000000000000000000"/>
              </a:defRPr>
            </a:lvl2pPr>
            <a:lvl3pPr marL="1371600" marR="0" lvl="2" indent="-317500" algn="l" rtl="0">
              <a:lnSpc>
                <a:spcPct val="100000"/>
              </a:lnSpc>
              <a:spcBef>
                <a:spcPts val="1600"/>
              </a:spcBef>
              <a:spcAft>
                <a:spcPts val="0"/>
              </a:spcAft>
              <a:buClr>
                <a:schemeClr val="dk1"/>
              </a:buClr>
              <a:buSzPts val="1400"/>
              <a:buFont typeface="Roboto" panose="02000000000000000000"/>
              <a:buNone/>
              <a:defRPr sz="1400" b="0" i="0" u="none" strike="noStrike" cap="none">
                <a:solidFill>
                  <a:schemeClr val="dk1"/>
                </a:solidFill>
                <a:latin typeface="Roboto" panose="02000000000000000000"/>
                <a:ea typeface="Roboto" panose="02000000000000000000"/>
                <a:cs typeface="Roboto" panose="02000000000000000000"/>
                <a:sym typeface="Roboto" panose="02000000000000000000"/>
              </a:defRPr>
            </a:lvl3pPr>
            <a:lvl4pPr marL="1828800" marR="0" lvl="3" indent="-317500" algn="l" rtl="0">
              <a:lnSpc>
                <a:spcPct val="100000"/>
              </a:lnSpc>
              <a:spcBef>
                <a:spcPts val="1600"/>
              </a:spcBef>
              <a:spcAft>
                <a:spcPts val="0"/>
              </a:spcAft>
              <a:buClr>
                <a:schemeClr val="dk1"/>
              </a:buClr>
              <a:buSzPts val="1400"/>
              <a:buFont typeface="Roboto" panose="02000000000000000000"/>
              <a:buNone/>
              <a:defRPr sz="1400" b="0" i="0" u="none" strike="noStrike" cap="none">
                <a:solidFill>
                  <a:schemeClr val="dk1"/>
                </a:solidFill>
                <a:latin typeface="Roboto" panose="02000000000000000000"/>
                <a:ea typeface="Roboto" panose="02000000000000000000"/>
                <a:cs typeface="Roboto" panose="02000000000000000000"/>
                <a:sym typeface="Roboto" panose="02000000000000000000"/>
              </a:defRPr>
            </a:lvl4pPr>
            <a:lvl5pPr marL="2286000" marR="0" lvl="4" indent="-317500" algn="l" rtl="0">
              <a:lnSpc>
                <a:spcPct val="100000"/>
              </a:lnSpc>
              <a:spcBef>
                <a:spcPts val="1600"/>
              </a:spcBef>
              <a:spcAft>
                <a:spcPts val="0"/>
              </a:spcAft>
              <a:buClr>
                <a:schemeClr val="dk1"/>
              </a:buClr>
              <a:buSzPts val="1400"/>
              <a:buFont typeface="Roboto" panose="02000000000000000000"/>
              <a:buNone/>
              <a:defRPr sz="1400" b="0" i="0" u="none" strike="noStrike" cap="none">
                <a:solidFill>
                  <a:schemeClr val="dk1"/>
                </a:solidFill>
                <a:latin typeface="Roboto" panose="02000000000000000000"/>
                <a:ea typeface="Roboto" panose="02000000000000000000"/>
                <a:cs typeface="Roboto" panose="02000000000000000000"/>
                <a:sym typeface="Roboto" panose="02000000000000000000"/>
              </a:defRPr>
            </a:lvl5pPr>
            <a:lvl6pPr marL="2743200" marR="0" lvl="5" indent="-317500" algn="l" rtl="0">
              <a:lnSpc>
                <a:spcPct val="100000"/>
              </a:lnSpc>
              <a:spcBef>
                <a:spcPts val="1600"/>
              </a:spcBef>
              <a:spcAft>
                <a:spcPts val="0"/>
              </a:spcAft>
              <a:buClr>
                <a:schemeClr val="dk1"/>
              </a:buClr>
              <a:buSzPts val="1400"/>
              <a:buFont typeface="Roboto" panose="02000000000000000000"/>
              <a:buNone/>
              <a:defRPr sz="1400" b="0" i="0" u="none" strike="noStrike" cap="none">
                <a:solidFill>
                  <a:schemeClr val="dk1"/>
                </a:solidFill>
                <a:latin typeface="Roboto" panose="02000000000000000000"/>
                <a:ea typeface="Roboto" panose="02000000000000000000"/>
                <a:cs typeface="Roboto" panose="02000000000000000000"/>
                <a:sym typeface="Roboto" panose="02000000000000000000"/>
              </a:defRPr>
            </a:lvl6pPr>
            <a:lvl7pPr marL="3200400" marR="0" lvl="6" indent="-317500" algn="l" rtl="0">
              <a:lnSpc>
                <a:spcPct val="100000"/>
              </a:lnSpc>
              <a:spcBef>
                <a:spcPts val="1600"/>
              </a:spcBef>
              <a:spcAft>
                <a:spcPts val="0"/>
              </a:spcAft>
              <a:buClr>
                <a:schemeClr val="dk1"/>
              </a:buClr>
              <a:buSzPts val="1400"/>
              <a:buFont typeface="Roboto" panose="02000000000000000000"/>
              <a:buNone/>
              <a:defRPr sz="1400" b="0" i="0" u="none" strike="noStrike" cap="none">
                <a:solidFill>
                  <a:schemeClr val="dk1"/>
                </a:solidFill>
                <a:latin typeface="Roboto" panose="02000000000000000000"/>
                <a:ea typeface="Roboto" panose="02000000000000000000"/>
                <a:cs typeface="Roboto" panose="02000000000000000000"/>
                <a:sym typeface="Roboto" panose="02000000000000000000"/>
              </a:defRPr>
            </a:lvl7pPr>
            <a:lvl8pPr marL="3657600" marR="0" lvl="7" indent="-317500" algn="l" rtl="0">
              <a:lnSpc>
                <a:spcPct val="100000"/>
              </a:lnSpc>
              <a:spcBef>
                <a:spcPts val="1600"/>
              </a:spcBef>
              <a:spcAft>
                <a:spcPts val="0"/>
              </a:spcAft>
              <a:buClr>
                <a:schemeClr val="dk1"/>
              </a:buClr>
              <a:buSzPts val="1400"/>
              <a:buFont typeface="Roboto" panose="02000000000000000000"/>
              <a:buNone/>
              <a:defRPr sz="1400" b="0" i="0" u="none" strike="noStrike" cap="none">
                <a:solidFill>
                  <a:schemeClr val="dk1"/>
                </a:solidFill>
                <a:latin typeface="Roboto" panose="02000000000000000000"/>
                <a:ea typeface="Roboto" panose="02000000000000000000"/>
                <a:cs typeface="Roboto" panose="02000000000000000000"/>
                <a:sym typeface="Roboto" panose="02000000000000000000"/>
              </a:defRPr>
            </a:lvl8pPr>
            <a:lvl9pPr marL="4114800" marR="0" lvl="8" indent="-317500" algn="l" rtl="0">
              <a:lnSpc>
                <a:spcPct val="100000"/>
              </a:lnSpc>
              <a:spcBef>
                <a:spcPts val="1600"/>
              </a:spcBef>
              <a:spcAft>
                <a:spcPts val="1600"/>
              </a:spcAft>
              <a:buClr>
                <a:schemeClr val="dk1"/>
              </a:buClr>
              <a:buSzPts val="1400"/>
              <a:buFont typeface="Roboto" panose="02000000000000000000"/>
              <a:buNone/>
              <a:defRPr sz="1400" b="0" i="0" u="none" strike="noStrike" cap="none">
                <a:solidFill>
                  <a:schemeClr val="dk1"/>
                </a:solidFill>
                <a:latin typeface="Roboto" panose="02000000000000000000"/>
                <a:ea typeface="Roboto" panose="02000000000000000000"/>
                <a:cs typeface="Roboto" panose="02000000000000000000"/>
                <a:sym typeface="Roboto" panose="02000000000000000000"/>
              </a:defRPr>
            </a:lvl9pPr>
          </a:lstStyle>
          <a:p>
            <a:pPr marL="0" lvl="0" indent="0" algn="ctr" rtl="0">
              <a:spcBef>
                <a:spcPts val="0"/>
              </a:spcBef>
              <a:spcAft>
                <a:spcPts val="0"/>
              </a:spcAft>
              <a:buNone/>
            </a:pPr>
            <a:r>
              <a:rPr lang="fr-FR" altLang="en-GB" dirty="0">
                <a:solidFill>
                  <a:schemeClr val="accent5">
                    <a:lumMod val="50000"/>
                  </a:schemeClr>
                </a:solidFill>
              </a:rPr>
              <a:t>Conclusion</a:t>
            </a:r>
          </a:p>
        </p:txBody>
      </p:sp>
      <p:sp>
        <p:nvSpPr>
          <p:cNvPr id="5" name="Google Shape;724;p29"/>
          <p:cNvSpPr txBox="1">
            <a:spLocks noGrp="1"/>
          </p:cNvSpPr>
          <p:nvPr/>
        </p:nvSpPr>
        <p:spPr>
          <a:xfrm>
            <a:off x="4671315" y="3333245"/>
            <a:ext cx="2316900" cy="3897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panose="02000000000000000000"/>
              <a:buNone/>
              <a:defRPr sz="1400" b="0" i="0" u="none" strike="noStrike" cap="none">
                <a:solidFill>
                  <a:schemeClr val="dk1"/>
                </a:solidFill>
                <a:latin typeface="Roboto" panose="02000000000000000000"/>
                <a:ea typeface="Roboto" panose="02000000000000000000"/>
                <a:cs typeface="Roboto" panose="02000000000000000000"/>
                <a:sym typeface="Roboto" panose="02000000000000000000"/>
              </a:defRPr>
            </a:lvl2pPr>
            <a:lvl3pPr marL="1371600" marR="0" lvl="2" indent="-317500" algn="l" rtl="0">
              <a:lnSpc>
                <a:spcPct val="100000"/>
              </a:lnSpc>
              <a:spcBef>
                <a:spcPts val="1600"/>
              </a:spcBef>
              <a:spcAft>
                <a:spcPts val="0"/>
              </a:spcAft>
              <a:buClr>
                <a:schemeClr val="dk1"/>
              </a:buClr>
              <a:buSzPts val="1400"/>
              <a:buFont typeface="Roboto" panose="02000000000000000000"/>
              <a:buNone/>
              <a:defRPr sz="1400" b="0" i="0" u="none" strike="noStrike" cap="none">
                <a:solidFill>
                  <a:schemeClr val="dk1"/>
                </a:solidFill>
                <a:latin typeface="Roboto" panose="02000000000000000000"/>
                <a:ea typeface="Roboto" panose="02000000000000000000"/>
                <a:cs typeface="Roboto" panose="02000000000000000000"/>
                <a:sym typeface="Roboto" panose="02000000000000000000"/>
              </a:defRPr>
            </a:lvl3pPr>
            <a:lvl4pPr marL="1828800" marR="0" lvl="3" indent="-317500" algn="l" rtl="0">
              <a:lnSpc>
                <a:spcPct val="100000"/>
              </a:lnSpc>
              <a:spcBef>
                <a:spcPts val="1600"/>
              </a:spcBef>
              <a:spcAft>
                <a:spcPts val="0"/>
              </a:spcAft>
              <a:buClr>
                <a:schemeClr val="dk1"/>
              </a:buClr>
              <a:buSzPts val="1400"/>
              <a:buFont typeface="Roboto" panose="02000000000000000000"/>
              <a:buNone/>
              <a:defRPr sz="1400" b="0" i="0" u="none" strike="noStrike" cap="none">
                <a:solidFill>
                  <a:schemeClr val="dk1"/>
                </a:solidFill>
                <a:latin typeface="Roboto" panose="02000000000000000000"/>
                <a:ea typeface="Roboto" panose="02000000000000000000"/>
                <a:cs typeface="Roboto" panose="02000000000000000000"/>
                <a:sym typeface="Roboto" panose="02000000000000000000"/>
              </a:defRPr>
            </a:lvl4pPr>
            <a:lvl5pPr marL="2286000" marR="0" lvl="4" indent="-317500" algn="l" rtl="0">
              <a:lnSpc>
                <a:spcPct val="100000"/>
              </a:lnSpc>
              <a:spcBef>
                <a:spcPts val="1600"/>
              </a:spcBef>
              <a:spcAft>
                <a:spcPts val="0"/>
              </a:spcAft>
              <a:buClr>
                <a:schemeClr val="dk1"/>
              </a:buClr>
              <a:buSzPts val="1400"/>
              <a:buFont typeface="Roboto" panose="02000000000000000000"/>
              <a:buNone/>
              <a:defRPr sz="1400" b="0" i="0" u="none" strike="noStrike" cap="none">
                <a:solidFill>
                  <a:schemeClr val="dk1"/>
                </a:solidFill>
                <a:latin typeface="Roboto" panose="02000000000000000000"/>
                <a:ea typeface="Roboto" panose="02000000000000000000"/>
                <a:cs typeface="Roboto" panose="02000000000000000000"/>
                <a:sym typeface="Roboto" panose="02000000000000000000"/>
              </a:defRPr>
            </a:lvl5pPr>
            <a:lvl6pPr marL="2743200" marR="0" lvl="5" indent="-317500" algn="l" rtl="0">
              <a:lnSpc>
                <a:spcPct val="100000"/>
              </a:lnSpc>
              <a:spcBef>
                <a:spcPts val="1600"/>
              </a:spcBef>
              <a:spcAft>
                <a:spcPts val="0"/>
              </a:spcAft>
              <a:buClr>
                <a:schemeClr val="dk1"/>
              </a:buClr>
              <a:buSzPts val="1400"/>
              <a:buFont typeface="Roboto" panose="02000000000000000000"/>
              <a:buNone/>
              <a:defRPr sz="1400" b="0" i="0" u="none" strike="noStrike" cap="none">
                <a:solidFill>
                  <a:schemeClr val="dk1"/>
                </a:solidFill>
                <a:latin typeface="Roboto" panose="02000000000000000000"/>
                <a:ea typeface="Roboto" panose="02000000000000000000"/>
                <a:cs typeface="Roboto" panose="02000000000000000000"/>
                <a:sym typeface="Roboto" panose="02000000000000000000"/>
              </a:defRPr>
            </a:lvl6pPr>
            <a:lvl7pPr marL="3200400" marR="0" lvl="6" indent="-317500" algn="l" rtl="0">
              <a:lnSpc>
                <a:spcPct val="100000"/>
              </a:lnSpc>
              <a:spcBef>
                <a:spcPts val="1600"/>
              </a:spcBef>
              <a:spcAft>
                <a:spcPts val="0"/>
              </a:spcAft>
              <a:buClr>
                <a:schemeClr val="dk1"/>
              </a:buClr>
              <a:buSzPts val="1400"/>
              <a:buFont typeface="Roboto" panose="02000000000000000000"/>
              <a:buNone/>
              <a:defRPr sz="1400" b="0" i="0" u="none" strike="noStrike" cap="none">
                <a:solidFill>
                  <a:schemeClr val="dk1"/>
                </a:solidFill>
                <a:latin typeface="Roboto" panose="02000000000000000000"/>
                <a:ea typeface="Roboto" panose="02000000000000000000"/>
                <a:cs typeface="Roboto" panose="02000000000000000000"/>
                <a:sym typeface="Roboto" panose="02000000000000000000"/>
              </a:defRPr>
            </a:lvl7pPr>
            <a:lvl8pPr marL="3657600" marR="0" lvl="7" indent="-317500" algn="l" rtl="0">
              <a:lnSpc>
                <a:spcPct val="100000"/>
              </a:lnSpc>
              <a:spcBef>
                <a:spcPts val="1600"/>
              </a:spcBef>
              <a:spcAft>
                <a:spcPts val="0"/>
              </a:spcAft>
              <a:buClr>
                <a:schemeClr val="dk1"/>
              </a:buClr>
              <a:buSzPts val="1400"/>
              <a:buFont typeface="Roboto" panose="02000000000000000000"/>
              <a:buNone/>
              <a:defRPr sz="1400" b="0" i="0" u="none" strike="noStrike" cap="none">
                <a:solidFill>
                  <a:schemeClr val="dk1"/>
                </a:solidFill>
                <a:latin typeface="Roboto" panose="02000000000000000000"/>
                <a:ea typeface="Roboto" panose="02000000000000000000"/>
                <a:cs typeface="Roboto" panose="02000000000000000000"/>
                <a:sym typeface="Roboto" panose="02000000000000000000"/>
              </a:defRPr>
            </a:lvl8pPr>
            <a:lvl9pPr marL="4114800" marR="0" lvl="8" indent="-317500" algn="l" rtl="0">
              <a:lnSpc>
                <a:spcPct val="100000"/>
              </a:lnSpc>
              <a:spcBef>
                <a:spcPts val="1600"/>
              </a:spcBef>
              <a:spcAft>
                <a:spcPts val="1600"/>
              </a:spcAft>
              <a:buClr>
                <a:schemeClr val="dk1"/>
              </a:buClr>
              <a:buSzPts val="1400"/>
              <a:buFont typeface="Roboto" panose="02000000000000000000"/>
              <a:buNone/>
              <a:defRPr sz="1400" b="0" i="0" u="none" strike="noStrike" cap="none">
                <a:solidFill>
                  <a:schemeClr val="dk1"/>
                </a:solidFill>
                <a:latin typeface="Roboto" panose="02000000000000000000"/>
                <a:ea typeface="Roboto" panose="02000000000000000000"/>
                <a:cs typeface="Roboto" panose="02000000000000000000"/>
                <a:sym typeface="Roboto" panose="02000000000000000000"/>
              </a:defRPr>
            </a:lvl9pPr>
          </a:lstStyle>
          <a:p>
            <a:pPr marL="0" lvl="0" indent="0" algn="ctr" rtl="0">
              <a:spcBef>
                <a:spcPts val="0"/>
              </a:spcBef>
              <a:spcAft>
                <a:spcPts val="0"/>
              </a:spcAft>
              <a:buNone/>
            </a:pPr>
            <a:r>
              <a:rPr lang="fr-FR" altLang="en-GB" dirty="0">
                <a:solidFill>
                  <a:schemeClr val="accent6">
                    <a:lumMod val="60000"/>
                    <a:lumOff val="40000"/>
                  </a:schemeClr>
                </a:solidFill>
              </a:rPr>
              <a:t>Extension Irm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0" y="0"/>
            <a:ext cx="5338800" cy="1228786"/>
          </a:xfrm>
        </p:spPr>
        <p:txBody>
          <a:bodyPr/>
          <a:lstStyle/>
          <a:p>
            <a:r>
              <a:rPr lang="en-US"/>
              <a:t>    C- L'entête du format Ogg:</a:t>
            </a:r>
          </a:p>
        </p:txBody>
      </p:sp>
      <p:pic>
        <p:nvPicPr>
          <p:cNvPr id="5" name="Image 4" descr="Une image contenant table&#10;&#10;Description générée automatiquement"/>
          <p:cNvPicPr>
            <a:picLocks noChangeAspect="1"/>
          </p:cNvPicPr>
          <p:nvPr/>
        </p:nvPicPr>
        <p:blipFill>
          <a:blip r:embed="rId2"/>
          <a:stretch>
            <a:fillRect/>
          </a:stretch>
        </p:blipFill>
        <p:spPr>
          <a:xfrm>
            <a:off x="3500846" y="2034631"/>
            <a:ext cx="5486400" cy="2711450"/>
          </a:xfrm>
          <a:prstGeom prst="rect">
            <a:avLst/>
          </a:prstGeom>
          <a:ln>
            <a:solidFill>
              <a:schemeClr val="accent1"/>
            </a:solidFill>
          </a:ln>
        </p:spPr>
      </p:pic>
      <p:sp>
        <p:nvSpPr>
          <p:cNvPr id="6" name="ZoneTexte 5"/>
          <p:cNvSpPr txBox="1"/>
          <p:nvPr/>
        </p:nvSpPr>
        <p:spPr>
          <a:xfrm>
            <a:off x="129322" y="1137346"/>
            <a:ext cx="3291840" cy="2585323"/>
          </a:xfrm>
          <a:prstGeom prst="rect">
            <a:avLst/>
          </a:prstGeom>
          <a:noFill/>
        </p:spPr>
        <p:txBody>
          <a:bodyPr wrap="square" rtlCol="0">
            <a:spAutoFit/>
          </a:bodyPr>
          <a:lstStyle/>
          <a:p>
            <a:r>
              <a:rPr lang="en-US" sz="1800" b="1" dirty="0">
                <a:solidFill>
                  <a:schemeClr val="tx1"/>
                </a:solidFill>
                <a:effectLst/>
                <a:latin typeface="Roboto" panose="02000000000000000000" pitchFamily="2" charset="0"/>
                <a:ea typeface="Roboto" panose="02000000000000000000" pitchFamily="2" charset="0"/>
                <a:cs typeface="Roboto" panose="02000000000000000000" pitchFamily="2" charset="0"/>
              </a:rPr>
              <a:t>L’ </a:t>
            </a:r>
            <a:r>
              <a:rPr lang="en-US" sz="1800" b="1" dirty="0" err="1">
                <a:solidFill>
                  <a:schemeClr val="tx1"/>
                </a:solidFill>
                <a:effectLst/>
                <a:latin typeface="Roboto" panose="02000000000000000000" pitchFamily="2" charset="0"/>
                <a:ea typeface="Roboto" panose="02000000000000000000" pitchFamily="2" charset="0"/>
                <a:cs typeface="Roboto" panose="02000000000000000000" pitchFamily="2" charset="0"/>
              </a:rPr>
              <a:t>en</a:t>
            </a:r>
            <a:r>
              <a:rPr lang="en-US" sz="1800" b="1" dirty="0">
                <a:solidFill>
                  <a:schemeClr val="tx1"/>
                </a:solidFill>
                <a:effectLst/>
                <a:latin typeface="Roboto" panose="02000000000000000000" pitchFamily="2" charset="0"/>
                <a:ea typeface="Roboto" panose="02000000000000000000" pitchFamily="2" charset="0"/>
                <a:cs typeface="Roboto" panose="02000000000000000000" pitchFamily="2" charset="0"/>
              </a:rPr>
              <a:t>-tête d'un fichier audio Ogg contient </a:t>
            </a:r>
            <a:r>
              <a:rPr lang="en-US" sz="1800" b="1" dirty="0" err="1">
                <a:solidFill>
                  <a:schemeClr val="tx1"/>
                </a:solidFill>
                <a:effectLst/>
                <a:latin typeface="Roboto" panose="02000000000000000000" pitchFamily="2" charset="0"/>
                <a:ea typeface="Roboto" panose="02000000000000000000" pitchFamily="2" charset="0"/>
                <a:cs typeface="Roboto" panose="02000000000000000000" pitchFamily="2" charset="0"/>
              </a:rPr>
              <a:t>plusieurs</a:t>
            </a:r>
            <a:r>
              <a:rPr lang="en-US" sz="1800" b="1" dirty="0">
                <a:solidFill>
                  <a:schemeClr val="tx1"/>
                </a:solidFill>
                <a:effectLst/>
                <a:latin typeface="Roboto" panose="02000000000000000000" pitchFamily="2" charset="0"/>
                <a:ea typeface="Roboto" panose="02000000000000000000" pitchFamily="2" charset="0"/>
                <a:cs typeface="Roboto" panose="02000000000000000000" pitchFamily="2" charset="0"/>
              </a:rPr>
              <a:t> segments </a:t>
            </a:r>
            <a:r>
              <a:rPr lang="en-US" sz="1800" b="1" dirty="0" err="1">
                <a:solidFill>
                  <a:schemeClr val="tx1"/>
                </a:solidFill>
                <a:effectLst/>
                <a:latin typeface="Roboto" panose="02000000000000000000" pitchFamily="2" charset="0"/>
                <a:ea typeface="Roboto" panose="02000000000000000000" pitchFamily="2" charset="0"/>
                <a:cs typeface="Roboto" panose="02000000000000000000" pitchFamily="2" charset="0"/>
              </a:rPr>
              <a:t>décrivant</a:t>
            </a:r>
            <a:r>
              <a:rPr lang="en-US" sz="1800" b="1" dirty="0">
                <a:solidFill>
                  <a:schemeClr val="tx1"/>
                </a:solidFill>
                <a:effectLst/>
                <a:latin typeface="Roboto" panose="02000000000000000000" pitchFamily="2" charset="0"/>
                <a:ea typeface="Roboto" panose="02000000000000000000" pitchFamily="2" charset="0"/>
                <a:cs typeface="Roboto" panose="02000000000000000000" pitchFamily="2" charset="0"/>
              </a:rPr>
              <a:t> les </a:t>
            </a:r>
            <a:r>
              <a:rPr lang="en-US" sz="1800" b="1" dirty="0" err="1">
                <a:solidFill>
                  <a:schemeClr val="tx1"/>
                </a:solidFill>
                <a:effectLst/>
                <a:latin typeface="Roboto" panose="02000000000000000000" pitchFamily="2" charset="0"/>
                <a:ea typeface="Roboto" panose="02000000000000000000" pitchFamily="2" charset="0"/>
                <a:cs typeface="Roboto" panose="02000000000000000000" pitchFamily="2" charset="0"/>
              </a:rPr>
              <a:t>caractéristiques</a:t>
            </a:r>
            <a:r>
              <a:rPr lang="en-US" sz="1800" b="1" dirty="0">
                <a:solidFill>
                  <a:schemeClr val="tx1"/>
                </a:solidFill>
                <a:effectLst/>
                <a:latin typeface="Roboto" panose="02000000000000000000" pitchFamily="2" charset="0"/>
                <a:ea typeface="Roboto" panose="02000000000000000000" pitchFamily="2" charset="0"/>
                <a:cs typeface="Roboto" panose="02000000000000000000" pitchFamily="2" charset="0"/>
              </a:rPr>
              <a:t> du flux audio Ogg. </a:t>
            </a:r>
            <a:r>
              <a:rPr lang="en-US" sz="1800" b="1" dirty="0" err="1">
                <a:solidFill>
                  <a:schemeClr val="tx1"/>
                </a:solidFill>
                <a:effectLst/>
                <a:latin typeface="Roboto" panose="02000000000000000000" pitchFamily="2" charset="0"/>
                <a:ea typeface="Roboto" panose="02000000000000000000" pitchFamily="2" charset="0"/>
                <a:cs typeface="Roboto" panose="02000000000000000000" pitchFamily="2" charset="0"/>
              </a:rPr>
              <a:t>L’en</a:t>
            </a:r>
            <a:r>
              <a:rPr lang="en-US" sz="1800" b="1" dirty="0">
                <a:solidFill>
                  <a:schemeClr val="tx1"/>
                </a:solidFill>
                <a:effectLst/>
                <a:latin typeface="Roboto" panose="02000000000000000000" pitchFamily="2" charset="0"/>
                <a:ea typeface="Roboto" panose="02000000000000000000" pitchFamily="2" charset="0"/>
                <a:cs typeface="Roboto" panose="02000000000000000000" pitchFamily="2" charset="0"/>
              </a:rPr>
              <a:t>-tête d'un fichier audio Ogg </a:t>
            </a:r>
            <a:r>
              <a:rPr lang="en-US" sz="1800" b="1" dirty="0" err="1">
                <a:solidFill>
                  <a:schemeClr val="tx1"/>
                </a:solidFill>
                <a:effectLst/>
                <a:latin typeface="Roboto" panose="02000000000000000000" pitchFamily="2" charset="0"/>
                <a:ea typeface="Roboto" panose="02000000000000000000" pitchFamily="2" charset="0"/>
                <a:cs typeface="Roboto" panose="02000000000000000000" pitchFamily="2" charset="0"/>
              </a:rPr>
              <a:t>est</a:t>
            </a:r>
            <a:r>
              <a:rPr lang="en-US" sz="1800" b="1" dirty="0">
                <a:solidFill>
                  <a:schemeClr val="tx1"/>
                </a:solidFill>
                <a:effectLst/>
                <a:latin typeface="Roboto" panose="02000000000000000000" pitchFamily="2" charset="0"/>
                <a:ea typeface="Roboto" panose="02000000000000000000" pitchFamily="2" charset="0"/>
                <a:cs typeface="Roboto" panose="02000000000000000000" pitchFamily="2" charset="0"/>
              </a:rPr>
              <a:t> </a:t>
            </a:r>
            <a:r>
              <a:rPr lang="en-US" sz="1800" b="1" dirty="0" err="1">
                <a:solidFill>
                  <a:schemeClr val="tx1"/>
                </a:solidFill>
                <a:effectLst/>
                <a:latin typeface="Roboto" panose="02000000000000000000" pitchFamily="2" charset="0"/>
                <a:ea typeface="Roboto" panose="02000000000000000000" pitchFamily="2" charset="0"/>
                <a:cs typeface="Roboto" panose="02000000000000000000" pitchFamily="2" charset="0"/>
              </a:rPr>
              <a:t>une</a:t>
            </a:r>
            <a:r>
              <a:rPr lang="en-US" sz="1800" b="1" dirty="0">
                <a:solidFill>
                  <a:schemeClr val="tx1"/>
                </a:solidFill>
                <a:effectLst/>
                <a:latin typeface="Roboto" panose="02000000000000000000" pitchFamily="2" charset="0"/>
                <a:ea typeface="Roboto" panose="02000000000000000000" pitchFamily="2" charset="0"/>
                <a:cs typeface="Roboto" panose="02000000000000000000" pitchFamily="2" charset="0"/>
              </a:rPr>
              <a:t> structure </a:t>
            </a:r>
            <a:r>
              <a:rPr lang="en-US" sz="1800" b="1" dirty="0" err="1">
                <a:solidFill>
                  <a:schemeClr val="tx1"/>
                </a:solidFill>
                <a:effectLst/>
                <a:latin typeface="Roboto" panose="02000000000000000000" pitchFamily="2" charset="0"/>
                <a:ea typeface="Roboto" panose="02000000000000000000" pitchFamily="2" charset="0"/>
                <a:cs typeface="Roboto" panose="02000000000000000000" pitchFamily="2" charset="0"/>
              </a:rPr>
              <a:t>complexe</a:t>
            </a:r>
            <a:r>
              <a:rPr lang="en-US" sz="1800" b="1" dirty="0">
                <a:solidFill>
                  <a:schemeClr val="tx1"/>
                </a:solidFill>
                <a:effectLst/>
                <a:latin typeface="Roboto" panose="02000000000000000000" pitchFamily="2" charset="0"/>
                <a:ea typeface="Roboto" panose="02000000000000000000" pitchFamily="2" charset="0"/>
                <a:cs typeface="Roboto" panose="02000000000000000000" pitchFamily="2" charset="0"/>
              </a:rPr>
              <a:t> qui </a:t>
            </a:r>
            <a:r>
              <a:rPr lang="en-US" sz="1800" b="1" dirty="0" err="1">
                <a:solidFill>
                  <a:schemeClr val="tx1"/>
                </a:solidFill>
                <a:effectLst/>
                <a:latin typeface="Roboto" panose="02000000000000000000" pitchFamily="2" charset="0"/>
                <a:ea typeface="Roboto" panose="02000000000000000000" pitchFamily="2" charset="0"/>
                <a:cs typeface="Roboto" panose="02000000000000000000" pitchFamily="2" charset="0"/>
              </a:rPr>
              <a:t>décrit</a:t>
            </a:r>
            <a:r>
              <a:rPr lang="en-US" sz="1800" b="1" dirty="0">
                <a:solidFill>
                  <a:schemeClr val="tx1"/>
                </a:solidFill>
                <a:effectLst/>
                <a:latin typeface="Roboto" panose="02000000000000000000" pitchFamily="2" charset="0"/>
                <a:ea typeface="Roboto" panose="02000000000000000000" pitchFamily="2" charset="0"/>
                <a:cs typeface="Roboto" panose="02000000000000000000" pitchFamily="2" charset="0"/>
              </a:rPr>
              <a:t> avec </a:t>
            </a:r>
            <a:r>
              <a:rPr lang="en-US" sz="1800" b="1" dirty="0" err="1">
                <a:solidFill>
                  <a:schemeClr val="tx1"/>
                </a:solidFill>
                <a:effectLst/>
                <a:latin typeface="Roboto" panose="02000000000000000000" pitchFamily="2" charset="0"/>
                <a:ea typeface="Roboto" panose="02000000000000000000" pitchFamily="2" charset="0"/>
                <a:cs typeface="Roboto" panose="02000000000000000000" pitchFamily="2" charset="0"/>
              </a:rPr>
              <a:t>précision</a:t>
            </a:r>
            <a:r>
              <a:rPr lang="en-US" sz="1800" b="1" dirty="0">
                <a:solidFill>
                  <a:schemeClr val="tx1"/>
                </a:solidFill>
                <a:effectLst/>
                <a:latin typeface="Roboto" panose="02000000000000000000" pitchFamily="2" charset="0"/>
                <a:ea typeface="Roboto" panose="02000000000000000000" pitchFamily="2" charset="0"/>
                <a:cs typeface="Roboto" panose="02000000000000000000" pitchFamily="2" charset="0"/>
              </a:rPr>
              <a:t> le </a:t>
            </a:r>
            <a:r>
              <a:rPr lang="en-US" sz="1800" b="1" dirty="0" err="1">
                <a:solidFill>
                  <a:schemeClr val="tx1"/>
                </a:solidFill>
                <a:effectLst/>
                <a:latin typeface="Roboto" panose="02000000000000000000" pitchFamily="2" charset="0"/>
                <a:ea typeface="Roboto" panose="02000000000000000000" pitchFamily="2" charset="0"/>
                <a:cs typeface="Roboto" panose="02000000000000000000" pitchFamily="2" charset="0"/>
              </a:rPr>
              <a:t>contenu</a:t>
            </a:r>
            <a:r>
              <a:rPr lang="en-US" sz="1800" b="1" dirty="0">
                <a:solidFill>
                  <a:schemeClr val="tx1"/>
                </a:solidFill>
                <a:effectLst/>
                <a:latin typeface="Roboto" panose="02000000000000000000" pitchFamily="2" charset="0"/>
                <a:ea typeface="Roboto" panose="02000000000000000000" pitchFamily="2" charset="0"/>
                <a:cs typeface="Roboto" panose="02000000000000000000" pitchFamily="2" charset="0"/>
              </a:rPr>
              <a:t> du fichier audio </a:t>
            </a:r>
            <a:endParaRPr lang="en-US" b="1"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449"/>
        <p:cNvGrpSpPr/>
        <p:nvPr/>
      </p:nvGrpSpPr>
      <p:grpSpPr>
        <a:xfrm>
          <a:off x="0" y="0"/>
          <a:ext cx="0" cy="0"/>
          <a:chOff x="0" y="0"/>
          <a:chExt cx="0" cy="0"/>
        </a:xfrm>
      </p:grpSpPr>
      <p:sp>
        <p:nvSpPr>
          <p:cNvPr id="1450" name="Google Shape;1450;p58"/>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accent5"/>
                </a:solidFill>
              </a:rPr>
              <a:t>04</a:t>
            </a:r>
            <a:endParaRPr>
              <a:solidFill>
                <a:schemeClr val="accent5"/>
              </a:solidFill>
            </a:endParaRPr>
          </a:p>
        </p:txBody>
      </p:sp>
      <p:sp>
        <p:nvSpPr>
          <p:cNvPr id="1451" name="Google Shape;1451;p58"/>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accent5"/>
                </a:solidFill>
              </a:rPr>
              <a:t>Algorithme Vorbis</a:t>
            </a:r>
            <a:endParaRPr>
              <a:solidFill>
                <a:schemeClr val="accent5"/>
              </a:solidFill>
            </a:endParaRPr>
          </a:p>
        </p:txBody>
      </p:sp>
      <p:grpSp>
        <p:nvGrpSpPr>
          <p:cNvPr id="1452" name="Google Shape;1452;p58"/>
          <p:cNvGrpSpPr/>
          <p:nvPr/>
        </p:nvGrpSpPr>
        <p:grpSpPr>
          <a:xfrm>
            <a:off x="6293268" y="1146387"/>
            <a:ext cx="2850726" cy="2850726"/>
            <a:chOff x="1435250" y="482750"/>
            <a:chExt cx="4729925" cy="4729925"/>
          </a:xfrm>
        </p:grpSpPr>
        <p:sp>
          <p:nvSpPr>
            <p:cNvPr id="1453" name="Google Shape;1453;p58"/>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454" name="Google Shape;1454;p58"/>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455" name="Google Shape;1455;p58"/>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456" name="Google Shape;1456;p58"/>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457" name="Google Shape;1457;p58"/>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458" name="Google Shape;1458;p58"/>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459" name="Google Shape;1459;p58"/>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460" name="Google Shape;1460;p58"/>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461" name="Google Shape;1461;p58"/>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462" name="Google Shape;1462;p58"/>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463" name="Google Shape;1463;p58"/>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464" name="Google Shape;1464;p58"/>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465" name="Google Shape;1465;p58"/>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466" name="Google Shape;1466;p58"/>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467" name="Google Shape;1467;p58"/>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468" name="Google Shape;1468;p58"/>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469" name="Google Shape;1469;p58"/>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470" name="Google Shape;1470;p58"/>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471" name="Google Shape;1471;p58"/>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472" name="Google Shape;1472;p58"/>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473" name="Google Shape;1473;p58"/>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474" name="Google Shape;1474;p58"/>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475" name="Google Shape;1475;p58"/>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476" name="Google Shape;1476;p58"/>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477" name="Google Shape;1477;p58"/>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478" name="Google Shape;1478;p58"/>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479" name="Google Shape;1479;p58"/>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480" name="Google Shape;1480;p58"/>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481" name="Google Shape;1481;p58"/>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482" name="Google Shape;1482;p58"/>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483" name="Google Shape;1483;p58"/>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0" y="0"/>
            <a:ext cx="5338800" cy="1228786"/>
          </a:xfrm>
        </p:spPr>
        <p:txBody>
          <a:bodyPr/>
          <a:lstStyle/>
          <a:p>
            <a:r>
              <a:rPr lang="en-US" sz="2800" dirty="0"/>
              <a:t>A</a:t>
            </a:r>
            <a:r>
              <a:rPr lang="en-US" dirty="0"/>
              <a:t>- </a:t>
            </a:r>
            <a:r>
              <a:rPr lang="en-US" sz="2800" dirty="0"/>
              <a:t>Définition:</a:t>
            </a:r>
          </a:p>
        </p:txBody>
      </p:sp>
      <p:sp>
        <p:nvSpPr>
          <p:cNvPr id="5" name="ZoneTexte 4"/>
          <p:cNvSpPr txBox="1"/>
          <p:nvPr/>
        </p:nvSpPr>
        <p:spPr>
          <a:xfrm>
            <a:off x="1611086" y="1437792"/>
            <a:ext cx="6574972" cy="1675139"/>
          </a:xfrm>
          <a:prstGeom prst="rect">
            <a:avLst/>
          </a:prstGeom>
          <a:noFill/>
        </p:spPr>
        <p:txBody>
          <a:bodyPr wrap="square" rtlCol="0">
            <a:spAutoFit/>
          </a:bodyPr>
          <a:lstStyle/>
          <a:p>
            <a:pPr marL="342900" lvl="0" indent="-342900">
              <a:lnSpc>
                <a:spcPct val="106000"/>
              </a:lnSpc>
              <a:buClr>
                <a:schemeClr val="tx1"/>
              </a:buClr>
              <a:buFont typeface="Symbol" panose="05050102010706020507" pitchFamily="18" charset="2"/>
              <a:buChar char=""/>
            </a:pPr>
            <a:r>
              <a:rPr lang="en-US" sz="1600" b="1" dirty="0">
                <a:solidFill>
                  <a:schemeClr val="tx1"/>
                </a:solidFill>
                <a:effectLst/>
                <a:latin typeface="Roboto" panose="02000000000000000000" pitchFamily="2" charset="0"/>
                <a:ea typeface="Roboto" panose="02000000000000000000" pitchFamily="2" charset="0"/>
                <a:cs typeface="Roboto" panose="02000000000000000000" pitchFamily="2" charset="0"/>
              </a:rPr>
              <a:t>Vorbis </a:t>
            </a:r>
            <a:r>
              <a:rPr lang="en-US" sz="1600" b="1" dirty="0" err="1">
                <a:solidFill>
                  <a:schemeClr val="tx1"/>
                </a:solidFill>
                <a:effectLst/>
                <a:latin typeface="Roboto" panose="02000000000000000000" pitchFamily="2" charset="0"/>
                <a:ea typeface="Roboto" panose="02000000000000000000" pitchFamily="2" charset="0"/>
                <a:cs typeface="Roboto" panose="02000000000000000000" pitchFamily="2" charset="0"/>
              </a:rPr>
              <a:t>est</a:t>
            </a:r>
            <a:r>
              <a:rPr lang="en-US" sz="1600" b="1" dirty="0">
                <a:solidFill>
                  <a:schemeClr val="tx1"/>
                </a:solidFill>
                <a:effectLst/>
                <a:latin typeface="Roboto" panose="02000000000000000000" pitchFamily="2" charset="0"/>
                <a:ea typeface="Roboto" panose="02000000000000000000" pitchFamily="2" charset="0"/>
                <a:cs typeface="Roboto" panose="02000000000000000000" pitchFamily="2" charset="0"/>
              </a:rPr>
              <a:t> un </a:t>
            </a:r>
            <a:r>
              <a:rPr lang="en-US" sz="1600" b="1" dirty="0" err="1">
                <a:solidFill>
                  <a:schemeClr val="tx1"/>
                </a:solidFill>
                <a:effectLst/>
                <a:latin typeface="Roboto" panose="02000000000000000000" pitchFamily="2" charset="0"/>
                <a:ea typeface="Roboto" panose="02000000000000000000" pitchFamily="2" charset="0"/>
                <a:cs typeface="Roboto" panose="02000000000000000000" pitchFamily="2" charset="0"/>
              </a:rPr>
              <a:t>algorithme</a:t>
            </a:r>
            <a:r>
              <a:rPr lang="en-US" sz="1600" b="1" dirty="0">
                <a:solidFill>
                  <a:schemeClr val="tx1"/>
                </a:solidFill>
                <a:effectLst/>
                <a:latin typeface="Roboto" panose="02000000000000000000" pitchFamily="2" charset="0"/>
                <a:ea typeface="Roboto" panose="02000000000000000000" pitchFamily="2" charset="0"/>
                <a:cs typeface="Roboto" panose="02000000000000000000" pitchFamily="2" charset="0"/>
              </a:rPr>
              <a:t> de compression et de décompression (codec) audio numérique, sans brevet, </a:t>
            </a:r>
            <a:r>
              <a:rPr lang="en-US" sz="1600" b="1" dirty="0" err="1">
                <a:solidFill>
                  <a:schemeClr val="tx1"/>
                </a:solidFill>
                <a:effectLst/>
                <a:latin typeface="Roboto" panose="02000000000000000000" pitchFamily="2" charset="0"/>
                <a:ea typeface="Roboto" panose="02000000000000000000" pitchFamily="2" charset="0"/>
                <a:cs typeface="Roboto" panose="02000000000000000000" pitchFamily="2" charset="0"/>
              </a:rPr>
              <a:t>ouvert</a:t>
            </a:r>
            <a:r>
              <a:rPr lang="en-US" sz="1600" b="1" dirty="0">
                <a:solidFill>
                  <a:schemeClr val="tx1"/>
                </a:solidFill>
                <a:effectLst/>
                <a:latin typeface="Roboto" panose="02000000000000000000" pitchFamily="2" charset="0"/>
                <a:ea typeface="Roboto" panose="02000000000000000000" pitchFamily="2" charset="0"/>
                <a:cs typeface="Roboto" panose="02000000000000000000" pitchFamily="2" charset="0"/>
              </a:rPr>
              <a:t> et libre.</a:t>
            </a:r>
          </a:p>
          <a:p>
            <a:pPr lvl="0">
              <a:lnSpc>
                <a:spcPct val="106000"/>
              </a:lnSpc>
              <a:buClr>
                <a:schemeClr val="tx1"/>
              </a:buClr>
            </a:pPr>
            <a:endParaRPr lang="en-US" sz="1600" b="1"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marL="342900" lvl="0" indent="-342900">
              <a:lnSpc>
                <a:spcPct val="106000"/>
              </a:lnSpc>
              <a:buClr>
                <a:schemeClr val="tx1"/>
              </a:buClr>
              <a:buFont typeface="Symbol" panose="05050102010706020507" pitchFamily="18" charset="2"/>
              <a:buChar char=""/>
            </a:pPr>
            <a:r>
              <a:rPr lang="en-US" sz="1600" b="1" dirty="0">
                <a:solidFill>
                  <a:schemeClr val="tx1"/>
                </a:solidFill>
                <a:effectLst/>
                <a:latin typeface="Roboto" panose="02000000000000000000" pitchFamily="2" charset="0"/>
                <a:ea typeface="Roboto" panose="02000000000000000000" pitchFamily="2" charset="0"/>
                <a:cs typeface="Roboto" panose="02000000000000000000" pitchFamily="2" charset="0"/>
              </a:rPr>
              <a:t>Vorbis </a:t>
            </a:r>
            <a:r>
              <a:rPr lang="en-US" sz="1600" b="1" dirty="0" err="1">
                <a:solidFill>
                  <a:schemeClr val="tx1"/>
                </a:solidFill>
                <a:effectLst/>
                <a:latin typeface="Roboto" panose="02000000000000000000" pitchFamily="2" charset="0"/>
                <a:ea typeface="Roboto" panose="02000000000000000000" pitchFamily="2" charset="0"/>
                <a:cs typeface="Roboto" panose="02000000000000000000" pitchFamily="2" charset="0"/>
              </a:rPr>
              <a:t>permet</a:t>
            </a:r>
            <a:r>
              <a:rPr lang="en-US" sz="1600" b="1" dirty="0">
                <a:solidFill>
                  <a:schemeClr val="tx1"/>
                </a:solidFill>
                <a:effectLst/>
                <a:latin typeface="Roboto" panose="02000000000000000000" pitchFamily="2" charset="0"/>
                <a:ea typeface="Roboto" panose="02000000000000000000" pitchFamily="2" charset="0"/>
                <a:cs typeface="Roboto" panose="02000000000000000000" pitchFamily="2" charset="0"/>
              </a:rPr>
              <a:t> </a:t>
            </a:r>
            <a:r>
              <a:rPr lang="en-US" sz="1600" b="1" dirty="0" err="1">
                <a:solidFill>
                  <a:schemeClr val="tx1"/>
                </a:solidFill>
                <a:effectLst/>
                <a:latin typeface="Roboto" panose="02000000000000000000" pitchFamily="2" charset="0"/>
                <a:ea typeface="Roboto" panose="02000000000000000000" pitchFamily="2" charset="0"/>
                <a:cs typeface="Roboto" panose="02000000000000000000" pitchFamily="2" charset="0"/>
              </a:rPr>
              <a:t>une</a:t>
            </a:r>
            <a:r>
              <a:rPr lang="en-US" sz="1600" b="1" dirty="0">
                <a:solidFill>
                  <a:schemeClr val="tx1"/>
                </a:solidFill>
                <a:effectLst/>
                <a:latin typeface="Roboto" panose="02000000000000000000" pitchFamily="2" charset="0"/>
                <a:ea typeface="Roboto" panose="02000000000000000000" pitchFamily="2" charset="0"/>
                <a:cs typeface="Roboto" panose="02000000000000000000" pitchFamily="2" charset="0"/>
              </a:rPr>
              <a:t> </a:t>
            </a:r>
            <a:r>
              <a:rPr lang="en-US" sz="1600" b="1" dirty="0" err="1">
                <a:solidFill>
                  <a:schemeClr val="tx1"/>
                </a:solidFill>
                <a:effectLst/>
                <a:latin typeface="Roboto" panose="02000000000000000000" pitchFamily="2" charset="0"/>
                <a:ea typeface="Roboto" panose="02000000000000000000" pitchFamily="2" charset="0"/>
                <a:cs typeface="Roboto" panose="02000000000000000000" pitchFamily="2" charset="0"/>
              </a:rPr>
              <a:t>flexibilité</a:t>
            </a:r>
            <a:r>
              <a:rPr lang="en-US" sz="1600" b="1" dirty="0">
                <a:solidFill>
                  <a:schemeClr val="tx1"/>
                </a:solidFill>
                <a:effectLst/>
                <a:latin typeface="Roboto" panose="02000000000000000000" pitchFamily="2" charset="0"/>
                <a:ea typeface="Roboto" panose="02000000000000000000" pitchFamily="2" charset="0"/>
                <a:cs typeface="Roboto" panose="02000000000000000000" pitchFamily="2" charset="0"/>
              </a:rPr>
              <a:t> </a:t>
            </a:r>
            <a:r>
              <a:rPr lang="en-US" sz="1600" b="1" dirty="0" err="1">
                <a:solidFill>
                  <a:schemeClr val="tx1"/>
                </a:solidFill>
                <a:effectLst/>
                <a:latin typeface="Roboto" panose="02000000000000000000" pitchFamily="2" charset="0"/>
                <a:ea typeface="Roboto" panose="02000000000000000000" pitchFamily="2" charset="0"/>
                <a:cs typeface="Roboto" panose="02000000000000000000" pitchFamily="2" charset="0"/>
              </a:rPr>
              <a:t>maximale</a:t>
            </a:r>
            <a:r>
              <a:rPr lang="en-US" sz="1600" b="1" dirty="0">
                <a:solidFill>
                  <a:schemeClr val="tx1"/>
                </a:solidFill>
                <a:effectLst/>
                <a:latin typeface="Roboto" panose="02000000000000000000" pitchFamily="2" charset="0"/>
                <a:ea typeface="Roboto" panose="02000000000000000000" pitchFamily="2" charset="0"/>
                <a:cs typeface="Roboto" panose="02000000000000000000" pitchFamily="2" charset="0"/>
              </a:rPr>
              <a:t> de </a:t>
            </a:r>
            <a:r>
              <a:rPr lang="en-US" sz="1600" b="1" dirty="0" err="1">
                <a:solidFill>
                  <a:schemeClr val="tx1"/>
                </a:solidFill>
                <a:effectLst/>
                <a:latin typeface="Roboto" panose="02000000000000000000" pitchFamily="2" charset="0"/>
                <a:ea typeface="Roboto" panose="02000000000000000000" pitchFamily="2" charset="0"/>
                <a:cs typeface="Roboto" panose="02000000000000000000" pitchFamily="2" charset="0"/>
              </a:rPr>
              <a:t>l’encodeur</a:t>
            </a:r>
            <a:r>
              <a:rPr lang="en-US" sz="1600" b="1" dirty="0">
                <a:solidFill>
                  <a:schemeClr val="tx1"/>
                </a:solidFill>
                <a:effectLst/>
                <a:latin typeface="Roboto" panose="02000000000000000000" pitchFamily="2" charset="0"/>
                <a:ea typeface="Roboto" panose="02000000000000000000" pitchFamily="2" charset="0"/>
                <a:cs typeface="Roboto" panose="02000000000000000000" pitchFamily="2" charset="0"/>
              </a:rPr>
              <a:t>, </a:t>
            </a:r>
            <a:r>
              <a:rPr lang="en-US" sz="1600" b="1" dirty="0" err="1">
                <a:solidFill>
                  <a:schemeClr val="tx1"/>
                </a:solidFill>
                <a:effectLst/>
                <a:latin typeface="Roboto" panose="02000000000000000000" pitchFamily="2" charset="0"/>
                <a:ea typeface="Roboto" panose="02000000000000000000" pitchFamily="2" charset="0"/>
                <a:cs typeface="Roboto" panose="02000000000000000000" pitchFamily="2" charset="0"/>
              </a:rPr>
              <a:t>lui</a:t>
            </a:r>
            <a:r>
              <a:rPr lang="en-US" sz="1600" b="1" dirty="0">
                <a:solidFill>
                  <a:schemeClr val="tx1"/>
                </a:solidFill>
                <a:effectLst/>
                <a:latin typeface="Roboto" panose="02000000000000000000" pitchFamily="2" charset="0"/>
                <a:ea typeface="Roboto" panose="02000000000000000000" pitchFamily="2" charset="0"/>
                <a:cs typeface="Roboto" panose="02000000000000000000" pitchFamily="2" charset="0"/>
              </a:rPr>
              <a:t> </a:t>
            </a:r>
            <a:r>
              <a:rPr lang="en-US" sz="1600" b="1" dirty="0" err="1">
                <a:solidFill>
                  <a:schemeClr val="tx1"/>
                </a:solidFill>
                <a:effectLst/>
                <a:latin typeface="Roboto" panose="02000000000000000000" pitchFamily="2" charset="0"/>
                <a:ea typeface="Roboto" panose="02000000000000000000" pitchFamily="2" charset="0"/>
                <a:cs typeface="Roboto" panose="02000000000000000000" pitchFamily="2" charset="0"/>
              </a:rPr>
              <a:t>permettant</a:t>
            </a:r>
            <a:r>
              <a:rPr lang="en-US" sz="1600" b="1" dirty="0">
                <a:solidFill>
                  <a:schemeClr val="tx1"/>
                </a:solidFill>
                <a:effectLst/>
                <a:latin typeface="Roboto" panose="02000000000000000000" pitchFamily="2" charset="0"/>
                <a:ea typeface="Roboto" panose="02000000000000000000" pitchFamily="2" charset="0"/>
                <a:cs typeface="Roboto" panose="02000000000000000000" pitchFamily="2" charset="0"/>
              </a:rPr>
              <a:t> </a:t>
            </a:r>
            <a:r>
              <a:rPr lang="en-US" sz="1600" b="1" dirty="0" err="1">
                <a:solidFill>
                  <a:schemeClr val="tx1"/>
                </a:solidFill>
                <a:effectLst/>
                <a:latin typeface="Roboto" panose="02000000000000000000" pitchFamily="2" charset="0"/>
                <a:ea typeface="Roboto" panose="02000000000000000000" pitchFamily="2" charset="0"/>
                <a:cs typeface="Roboto" panose="02000000000000000000" pitchFamily="2" charset="0"/>
              </a:rPr>
              <a:t>ainsi</a:t>
            </a:r>
            <a:r>
              <a:rPr lang="en-US" sz="1600" b="1" dirty="0">
                <a:solidFill>
                  <a:schemeClr val="tx1"/>
                </a:solidFill>
                <a:effectLst/>
                <a:latin typeface="Roboto" panose="02000000000000000000" pitchFamily="2" charset="0"/>
                <a:ea typeface="Roboto" panose="02000000000000000000" pitchFamily="2" charset="0"/>
                <a:cs typeface="Roboto" panose="02000000000000000000" pitchFamily="2" charset="0"/>
              </a:rPr>
              <a:t> </a:t>
            </a:r>
            <a:r>
              <a:rPr lang="en-US" sz="1600" b="1" dirty="0" err="1">
                <a:solidFill>
                  <a:schemeClr val="tx1"/>
                </a:solidFill>
                <a:effectLst/>
                <a:latin typeface="Roboto" panose="02000000000000000000" pitchFamily="2" charset="0"/>
                <a:ea typeface="Roboto" panose="02000000000000000000" pitchFamily="2" charset="0"/>
                <a:cs typeface="Roboto" panose="02000000000000000000" pitchFamily="2" charset="0"/>
              </a:rPr>
              <a:t>d’évoluer</a:t>
            </a:r>
            <a:r>
              <a:rPr lang="en-US" sz="1600" b="1" dirty="0">
                <a:solidFill>
                  <a:schemeClr val="tx1"/>
                </a:solidFill>
                <a:effectLst/>
                <a:latin typeface="Roboto" panose="02000000000000000000" pitchFamily="2" charset="0"/>
                <a:ea typeface="Roboto" panose="02000000000000000000" pitchFamily="2" charset="0"/>
                <a:cs typeface="Roboto" panose="02000000000000000000" pitchFamily="2" charset="0"/>
              </a:rPr>
              <a:t> de manière </a:t>
            </a:r>
            <a:r>
              <a:rPr lang="en-US" sz="1600" b="1" dirty="0" err="1">
                <a:solidFill>
                  <a:schemeClr val="tx1"/>
                </a:solidFill>
                <a:effectLst/>
                <a:latin typeface="Roboto" panose="02000000000000000000" pitchFamily="2" charset="0"/>
                <a:ea typeface="Roboto" panose="02000000000000000000" pitchFamily="2" charset="0"/>
                <a:cs typeface="Roboto" panose="02000000000000000000" pitchFamily="2" charset="0"/>
              </a:rPr>
              <a:t>compétitive</a:t>
            </a:r>
            <a:r>
              <a:rPr lang="en-US" sz="1600" b="1" dirty="0">
                <a:solidFill>
                  <a:schemeClr val="tx1"/>
                </a:solidFill>
                <a:effectLst/>
                <a:latin typeface="Roboto" panose="02000000000000000000" pitchFamily="2" charset="0"/>
                <a:ea typeface="Roboto" panose="02000000000000000000" pitchFamily="2" charset="0"/>
                <a:cs typeface="Roboto" panose="02000000000000000000" pitchFamily="2" charset="0"/>
              </a:rPr>
              <a:t>.</a:t>
            </a:r>
          </a:p>
          <a:p>
            <a:pPr lvl="0">
              <a:lnSpc>
                <a:spcPct val="106000"/>
              </a:lnSpc>
              <a:spcAft>
                <a:spcPts val="800"/>
              </a:spcAft>
              <a:buClr>
                <a:schemeClr val="tx1"/>
              </a:buClr>
            </a:pPr>
            <a:endParaRPr lang="en-US" sz="180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p:txBody>
      </p:sp>
      <p:sp>
        <p:nvSpPr>
          <p:cNvPr id="6" name="ZoneTexte 5"/>
          <p:cNvSpPr txBox="1"/>
          <p:nvPr/>
        </p:nvSpPr>
        <p:spPr>
          <a:xfrm>
            <a:off x="4319451" y="3326674"/>
            <a:ext cx="4545875" cy="1292662"/>
          </a:xfrm>
          <a:prstGeom prst="rect">
            <a:avLst/>
          </a:prstGeom>
          <a:noFill/>
        </p:spPr>
        <p:txBody>
          <a:bodyPr wrap="square" rtlCol="0">
            <a:spAutoFit/>
          </a:bodyPr>
          <a:lstStyle/>
          <a:p>
            <a:r>
              <a:rPr lang="en-US" b="1" u="sng">
                <a:solidFill>
                  <a:schemeClr val="tx1"/>
                </a:solidFill>
                <a:effectLst>
                  <a:outerShdw blurRad="38100" dist="38100" dir="2700000" algn="tl">
                    <a:srgbClr val="000000">
                      <a:alpha val="43137"/>
                    </a:srgbClr>
                  </a:outerShdw>
                </a:effectLst>
              </a:rPr>
              <a:t>REMARQUE:</a:t>
            </a:r>
          </a:p>
          <a:p>
            <a:endParaRPr lang="en-US">
              <a:solidFill>
                <a:schemeClr val="tx1"/>
              </a:solidFill>
            </a:endParaRPr>
          </a:p>
          <a:p>
            <a:pPr marL="285750" indent="-285750" algn="just">
              <a:buClr>
                <a:schemeClr val="tx1"/>
              </a:buClr>
              <a:buFont typeface="Wingdings" panose="05000000000000000000" pitchFamily="2" charset="2"/>
              <a:buChar char="ü"/>
            </a:pPr>
            <a:r>
              <a:rPr lang="en-US" sz="1800" spc="25">
                <a:solidFill>
                  <a:schemeClr val="tx1"/>
                </a:solidFill>
                <a:latin typeface="Calibri" panose="020F0502020204030204" pitchFamily="34" charset="0"/>
                <a:ea typeface="Times New Roman" panose="02020603050405020304" pitchFamily="18" charset="0"/>
              </a:rPr>
              <a:t>L</a:t>
            </a:r>
            <a:r>
              <a:rPr lang="en-US" sz="1800" spc="25">
                <a:solidFill>
                  <a:schemeClr val="tx1"/>
                </a:solidFill>
                <a:effectLst/>
                <a:latin typeface="Calibri" panose="020F0502020204030204" pitchFamily="34" charset="0"/>
                <a:ea typeface="Times New Roman" panose="02020603050405020304" pitchFamily="18" charset="0"/>
              </a:rPr>
              <a:t>e format audio Vorbis est encapsulé dans le contenant Ogg.</a:t>
            </a:r>
            <a:endParaRPr lang="en-US" sz="1800">
              <a:solidFill>
                <a:schemeClr val="tx1"/>
              </a:solidFill>
              <a:effectLst/>
              <a:latin typeface="Times New Roman" panose="02020603050405020304" pitchFamily="18" charset="0"/>
              <a:ea typeface="Times New Roman" panose="02020603050405020304" pitchFamily="18" charset="0"/>
            </a:endParaRPr>
          </a:p>
          <a:p>
            <a:endParaRPr lang="en-US">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1447165" y="1907177"/>
            <a:ext cx="6069874" cy="1140823"/>
          </a:xfrm>
        </p:spPr>
        <p:txBody>
          <a:bodyPr/>
          <a:lstStyle/>
          <a:p>
            <a:r>
              <a:rPr lang="en-US" dirty="0"/>
              <a:t>    </a:t>
            </a:r>
            <a:r>
              <a:rPr lang="en-US" sz="2800" dirty="0"/>
              <a:t>B</a:t>
            </a:r>
            <a:r>
              <a:rPr lang="en-US" dirty="0"/>
              <a:t>- </a:t>
            </a:r>
            <a:r>
              <a:rPr lang="en-US" sz="2800" dirty="0"/>
              <a:t>Les étapes de la compression Vorbis:</a:t>
            </a:r>
          </a:p>
        </p:txBody>
      </p:sp>
      <p:sp>
        <p:nvSpPr>
          <p:cNvPr id="2" name="Zone de texte 1"/>
          <p:cNvSpPr txBox="1"/>
          <p:nvPr/>
        </p:nvSpPr>
        <p:spPr>
          <a:xfrm>
            <a:off x="1292225" y="1528445"/>
            <a:ext cx="309880" cy="306705"/>
          </a:xfrm>
          <a:prstGeom prst="rect">
            <a:avLst/>
          </a:prstGeom>
          <a:noFill/>
        </p:spPr>
        <p:txBody>
          <a:bodyPr wrap="none" rtlCol="0">
            <a:spAutoFit/>
          </a:bodyPr>
          <a:lstStyle/>
          <a:p>
            <a:endParaRPr lang="fr-CA"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2CBAF0-E19A-BDE4-8942-D1048D2C0D0E}"/>
              </a:ext>
            </a:extLst>
          </p:cNvPr>
          <p:cNvSpPr>
            <a:spLocks noGrp="1"/>
          </p:cNvSpPr>
          <p:nvPr>
            <p:ph type="title"/>
          </p:nvPr>
        </p:nvSpPr>
        <p:spPr>
          <a:xfrm>
            <a:off x="1284290" y="1633500"/>
            <a:ext cx="5338800" cy="1876500"/>
          </a:xfrm>
        </p:spPr>
        <p:txBody>
          <a:bodyPr/>
          <a:lstStyle/>
          <a:p>
            <a:r>
              <a:rPr lang="fr-FR" sz="2800" dirty="0"/>
              <a:t>Consiste en la division du signal audio en blocks de données ou bien ce qu’on appelle « trames ».</a:t>
            </a:r>
            <a:br>
              <a:rPr lang="fr-FR" sz="2800" dirty="0"/>
            </a:br>
            <a:endParaRPr lang="fr-MA" sz="2800" dirty="0"/>
          </a:p>
        </p:txBody>
      </p:sp>
      <p:grpSp>
        <p:nvGrpSpPr>
          <p:cNvPr id="4" name="Groupe 3">
            <a:extLst>
              <a:ext uri="{FF2B5EF4-FFF2-40B4-BE49-F238E27FC236}">
                <a16:creationId xmlns:a16="http://schemas.microsoft.com/office/drawing/2014/main" id="{0D620CDA-DD29-A887-7B1D-EAF0D9AD5D91}"/>
              </a:ext>
            </a:extLst>
          </p:cNvPr>
          <p:cNvGrpSpPr/>
          <p:nvPr/>
        </p:nvGrpSpPr>
        <p:grpSpPr>
          <a:xfrm>
            <a:off x="1470523" y="680442"/>
            <a:ext cx="5068389" cy="782240"/>
            <a:chOff x="0" y="1562323"/>
            <a:chExt cx="1955601" cy="782240"/>
          </a:xfrm>
        </p:grpSpPr>
        <p:sp>
          <p:nvSpPr>
            <p:cNvPr id="5" name="Flèche : chevron 4">
              <a:extLst>
                <a:ext uri="{FF2B5EF4-FFF2-40B4-BE49-F238E27FC236}">
                  <a16:creationId xmlns:a16="http://schemas.microsoft.com/office/drawing/2014/main" id="{80B3D4D8-3796-33E1-E73D-7940897A6E54}"/>
                </a:ext>
              </a:extLst>
            </p:cNvPr>
            <p:cNvSpPr/>
            <p:nvPr/>
          </p:nvSpPr>
          <p:spPr bwMode="white">
            <a:xfrm>
              <a:off x="0" y="1562323"/>
              <a:ext cx="1955601" cy="782240"/>
            </a:xfrm>
            <a:prstGeom prst="chevron">
              <a:avLst/>
            </a:prstGeom>
          </p:spPr>
          <p:style>
            <a:lnRef idx="3">
              <a:schemeClr val="lt1"/>
            </a:lnRef>
            <a:fillRef idx="1">
              <a:schemeClr val="accent1"/>
            </a:fillRef>
            <a:effectRef idx="1">
              <a:schemeClr val="accent1"/>
            </a:effectRef>
            <a:fontRef idx="minor">
              <a:schemeClr val="lt1"/>
            </a:fontRef>
          </p:style>
        </p:sp>
        <p:sp>
          <p:nvSpPr>
            <p:cNvPr id="6" name="Flèche : chevron 4">
              <a:extLst>
                <a:ext uri="{FF2B5EF4-FFF2-40B4-BE49-F238E27FC236}">
                  <a16:creationId xmlns:a16="http://schemas.microsoft.com/office/drawing/2014/main" id="{55274E7B-FE04-328C-D747-F44F47215F6C}"/>
                </a:ext>
              </a:extLst>
            </p:cNvPr>
            <p:cNvSpPr txBox="1"/>
            <p:nvPr/>
          </p:nvSpPr>
          <p:spPr>
            <a:xfrm>
              <a:off x="391120" y="1562323"/>
              <a:ext cx="1173361" cy="7822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2800" b="1" kern="1200" dirty="0">
                  <a:latin typeface="Roboto" panose="02000000000000000000" pitchFamily="2" charset="0"/>
                  <a:ea typeface="Roboto" panose="02000000000000000000" pitchFamily="2" charset="0"/>
                  <a:cs typeface="Roboto" panose="02000000000000000000" pitchFamily="2" charset="0"/>
                </a:rPr>
                <a:t>Prétraitement</a:t>
              </a:r>
            </a:p>
          </p:txBody>
        </p:sp>
      </p:grpSp>
    </p:spTree>
    <p:extLst>
      <p:ext uri="{BB962C8B-B14F-4D97-AF65-F5344CB8AC3E}">
        <p14:creationId xmlns:p14="http://schemas.microsoft.com/office/powerpoint/2010/main" val="1710884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85807C-2845-3EA4-7CE8-25D215185187}"/>
              </a:ext>
            </a:extLst>
          </p:cNvPr>
          <p:cNvSpPr>
            <a:spLocks noGrp="1"/>
          </p:cNvSpPr>
          <p:nvPr>
            <p:ph type="title"/>
          </p:nvPr>
        </p:nvSpPr>
        <p:spPr>
          <a:xfrm>
            <a:off x="1863684" y="1817196"/>
            <a:ext cx="5338800" cy="1876500"/>
          </a:xfrm>
        </p:spPr>
        <p:txBody>
          <a:bodyPr/>
          <a:lstStyle/>
          <a:p>
            <a:r>
              <a:rPr lang="fr-FR" sz="2800" dirty="0"/>
              <a:t>Cette technique permet d’analyse les données audios pour identifier les parties du signal audio qui sont moins perceptibles par l'oreille humaine.</a:t>
            </a:r>
            <a:endParaRPr lang="fr-MA" sz="2800" dirty="0"/>
          </a:p>
        </p:txBody>
      </p:sp>
      <p:grpSp>
        <p:nvGrpSpPr>
          <p:cNvPr id="4" name="Groupe 3">
            <a:extLst>
              <a:ext uri="{FF2B5EF4-FFF2-40B4-BE49-F238E27FC236}">
                <a16:creationId xmlns:a16="http://schemas.microsoft.com/office/drawing/2014/main" id="{952A7E96-038D-ED16-6934-824C1585853F}"/>
              </a:ext>
            </a:extLst>
          </p:cNvPr>
          <p:cNvGrpSpPr/>
          <p:nvPr/>
        </p:nvGrpSpPr>
        <p:grpSpPr>
          <a:xfrm>
            <a:off x="1603739" y="668740"/>
            <a:ext cx="5042262" cy="782240"/>
            <a:chOff x="1764020" y="1601600"/>
            <a:chExt cx="2095876" cy="782240"/>
          </a:xfrm>
        </p:grpSpPr>
        <p:sp>
          <p:nvSpPr>
            <p:cNvPr id="5" name="Flèche : chevron 4">
              <a:extLst>
                <a:ext uri="{FF2B5EF4-FFF2-40B4-BE49-F238E27FC236}">
                  <a16:creationId xmlns:a16="http://schemas.microsoft.com/office/drawing/2014/main" id="{E1BD9B43-0822-147B-A225-B46077AEEC7D}"/>
                </a:ext>
              </a:extLst>
            </p:cNvPr>
            <p:cNvSpPr/>
            <p:nvPr/>
          </p:nvSpPr>
          <p:spPr bwMode="white">
            <a:xfrm>
              <a:off x="1764020" y="1601600"/>
              <a:ext cx="2095876" cy="782240"/>
            </a:xfrm>
            <a:prstGeom prst="chevron">
              <a:avLst/>
            </a:prstGeom>
          </p:spPr>
          <p:style>
            <a:lnRef idx="3">
              <a:schemeClr val="lt1"/>
            </a:lnRef>
            <a:fillRef idx="1">
              <a:schemeClr val="accent1"/>
            </a:fillRef>
            <a:effectRef idx="1">
              <a:schemeClr val="accent1"/>
            </a:effectRef>
            <a:fontRef idx="minor">
              <a:schemeClr val="lt1"/>
            </a:fontRef>
          </p:style>
        </p:sp>
        <p:sp>
          <p:nvSpPr>
            <p:cNvPr id="6" name="Flèche : chevron 4">
              <a:extLst>
                <a:ext uri="{FF2B5EF4-FFF2-40B4-BE49-F238E27FC236}">
                  <a16:creationId xmlns:a16="http://schemas.microsoft.com/office/drawing/2014/main" id="{C43DA5C6-9680-5AAD-4E4F-7FF11344C10F}"/>
                </a:ext>
              </a:extLst>
            </p:cNvPr>
            <p:cNvSpPr txBox="1"/>
            <p:nvPr/>
          </p:nvSpPr>
          <p:spPr>
            <a:xfrm>
              <a:off x="2155140" y="1601600"/>
              <a:ext cx="1313636" cy="7822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2000" b="1" kern="1200" dirty="0">
                  <a:latin typeface="Roboto" panose="02000000000000000000" pitchFamily="2" charset="0"/>
                  <a:ea typeface="Roboto" panose="02000000000000000000" pitchFamily="2" charset="0"/>
                  <a:cs typeface="Roboto" panose="02000000000000000000" pitchFamily="2" charset="0"/>
                </a:rPr>
                <a:t>Modèle psychoacoustique</a:t>
              </a:r>
            </a:p>
          </p:txBody>
        </p:sp>
      </p:grpSp>
    </p:spTree>
    <p:extLst>
      <p:ext uri="{BB962C8B-B14F-4D97-AF65-F5344CB8AC3E}">
        <p14:creationId xmlns:p14="http://schemas.microsoft.com/office/powerpoint/2010/main" val="3726182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2A0C42-5A4E-961D-9E8F-23D370B3F073}"/>
              </a:ext>
            </a:extLst>
          </p:cNvPr>
          <p:cNvSpPr>
            <a:spLocks noGrp="1"/>
          </p:cNvSpPr>
          <p:nvPr>
            <p:ph type="title"/>
          </p:nvPr>
        </p:nvSpPr>
        <p:spPr>
          <a:xfrm>
            <a:off x="1819597" y="1922343"/>
            <a:ext cx="5338800" cy="1876500"/>
          </a:xfrm>
        </p:spPr>
        <p:txBody>
          <a:bodyPr/>
          <a:lstStyle/>
          <a:p>
            <a:r>
              <a:rPr lang="fr-FR" sz="2800" dirty="0"/>
              <a:t>Permet de  mapper les données audios restantes sur une plage de valeurs plus restreinte. </a:t>
            </a:r>
            <a:br>
              <a:rPr lang="fr-FR" dirty="0"/>
            </a:br>
            <a:endParaRPr lang="fr-MA" dirty="0"/>
          </a:p>
        </p:txBody>
      </p:sp>
      <p:grpSp>
        <p:nvGrpSpPr>
          <p:cNvPr id="4" name="Groupe 3">
            <a:extLst>
              <a:ext uri="{FF2B5EF4-FFF2-40B4-BE49-F238E27FC236}">
                <a16:creationId xmlns:a16="http://schemas.microsoft.com/office/drawing/2014/main" id="{841B03DC-7D54-3133-5C2A-2FFE13BC57BC}"/>
              </a:ext>
            </a:extLst>
          </p:cNvPr>
          <p:cNvGrpSpPr/>
          <p:nvPr/>
        </p:nvGrpSpPr>
        <p:grpSpPr>
          <a:xfrm>
            <a:off x="1982970" y="611726"/>
            <a:ext cx="4624250" cy="782240"/>
            <a:chOff x="3664336" y="1562323"/>
            <a:chExt cx="1955601" cy="782240"/>
          </a:xfrm>
        </p:grpSpPr>
        <p:sp>
          <p:nvSpPr>
            <p:cNvPr id="5" name="Flèche : chevron 4">
              <a:extLst>
                <a:ext uri="{FF2B5EF4-FFF2-40B4-BE49-F238E27FC236}">
                  <a16:creationId xmlns:a16="http://schemas.microsoft.com/office/drawing/2014/main" id="{3D26AABC-0FD4-7438-3A2B-B6DAC994307D}"/>
                </a:ext>
              </a:extLst>
            </p:cNvPr>
            <p:cNvSpPr/>
            <p:nvPr/>
          </p:nvSpPr>
          <p:spPr bwMode="white">
            <a:xfrm>
              <a:off x="3664336" y="1562323"/>
              <a:ext cx="1955601" cy="782240"/>
            </a:xfrm>
            <a:prstGeom prst="chevron">
              <a:avLst/>
            </a:prstGeom>
          </p:spPr>
          <p:style>
            <a:lnRef idx="3">
              <a:schemeClr val="lt1"/>
            </a:lnRef>
            <a:fillRef idx="1">
              <a:schemeClr val="accent1"/>
            </a:fillRef>
            <a:effectRef idx="1">
              <a:schemeClr val="accent1"/>
            </a:effectRef>
            <a:fontRef idx="minor">
              <a:schemeClr val="lt1"/>
            </a:fontRef>
          </p:style>
        </p:sp>
        <p:sp>
          <p:nvSpPr>
            <p:cNvPr id="6" name="Flèche : chevron 4">
              <a:extLst>
                <a:ext uri="{FF2B5EF4-FFF2-40B4-BE49-F238E27FC236}">
                  <a16:creationId xmlns:a16="http://schemas.microsoft.com/office/drawing/2014/main" id="{F6F552C0-7F1F-1D3E-C95D-5570D1856B12}"/>
                </a:ext>
              </a:extLst>
            </p:cNvPr>
            <p:cNvSpPr txBox="1"/>
            <p:nvPr/>
          </p:nvSpPr>
          <p:spPr>
            <a:xfrm>
              <a:off x="4055456" y="1562323"/>
              <a:ext cx="1173361" cy="7822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2400" b="1" kern="1200" dirty="0">
                  <a:latin typeface="Roboto" panose="02000000000000000000" pitchFamily="2" charset="0"/>
                  <a:ea typeface="Roboto" panose="02000000000000000000" pitchFamily="2" charset="0"/>
                  <a:cs typeface="Roboto" panose="02000000000000000000" pitchFamily="2" charset="0"/>
                </a:rPr>
                <a:t>Quantification</a:t>
              </a:r>
            </a:p>
          </p:txBody>
        </p:sp>
      </p:grpSp>
    </p:spTree>
    <p:extLst>
      <p:ext uri="{BB962C8B-B14F-4D97-AF65-F5344CB8AC3E}">
        <p14:creationId xmlns:p14="http://schemas.microsoft.com/office/powerpoint/2010/main" val="20682738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010757-2621-FA8A-2B2F-6A814FE410BB}"/>
              </a:ext>
            </a:extLst>
          </p:cNvPr>
          <p:cNvSpPr>
            <a:spLocks noGrp="1"/>
          </p:cNvSpPr>
          <p:nvPr>
            <p:ph type="title"/>
          </p:nvPr>
        </p:nvSpPr>
        <p:spPr>
          <a:xfrm>
            <a:off x="1629913" y="1846008"/>
            <a:ext cx="5338800" cy="1876500"/>
          </a:xfrm>
        </p:spPr>
        <p:txBody>
          <a:bodyPr/>
          <a:lstStyle/>
          <a:p>
            <a:r>
              <a:rPr lang="fr-FR" sz="2800" dirty="0"/>
              <a:t>Les données quantifiées sont par suite codées en utilisant l'algorithme de codage de Huffman.</a:t>
            </a:r>
            <a:br>
              <a:rPr lang="fr-FR" dirty="0"/>
            </a:br>
            <a:endParaRPr lang="fr-MA" dirty="0"/>
          </a:p>
        </p:txBody>
      </p:sp>
      <p:grpSp>
        <p:nvGrpSpPr>
          <p:cNvPr id="4" name="Groupe 3">
            <a:extLst>
              <a:ext uri="{FF2B5EF4-FFF2-40B4-BE49-F238E27FC236}">
                <a16:creationId xmlns:a16="http://schemas.microsoft.com/office/drawing/2014/main" id="{52CF75F2-DC9C-E053-5477-7DA978937468}"/>
              </a:ext>
            </a:extLst>
          </p:cNvPr>
          <p:cNvGrpSpPr/>
          <p:nvPr/>
        </p:nvGrpSpPr>
        <p:grpSpPr>
          <a:xfrm>
            <a:off x="1786073" y="629416"/>
            <a:ext cx="4659086" cy="693198"/>
            <a:chOff x="5424378" y="1562323"/>
            <a:chExt cx="1955601" cy="782240"/>
          </a:xfrm>
        </p:grpSpPr>
        <p:sp>
          <p:nvSpPr>
            <p:cNvPr id="5" name="Flèche : chevron 4">
              <a:extLst>
                <a:ext uri="{FF2B5EF4-FFF2-40B4-BE49-F238E27FC236}">
                  <a16:creationId xmlns:a16="http://schemas.microsoft.com/office/drawing/2014/main" id="{D368B74E-2D74-3701-7D4E-38D1773ECCCE}"/>
                </a:ext>
              </a:extLst>
            </p:cNvPr>
            <p:cNvSpPr/>
            <p:nvPr/>
          </p:nvSpPr>
          <p:spPr bwMode="white">
            <a:xfrm>
              <a:off x="5424378" y="1562323"/>
              <a:ext cx="1955601" cy="782240"/>
            </a:xfrm>
            <a:prstGeom prst="chevron">
              <a:avLst/>
            </a:prstGeom>
          </p:spPr>
          <p:style>
            <a:lnRef idx="3">
              <a:schemeClr val="lt1"/>
            </a:lnRef>
            <a:fillRef idx="1">
              <a:schemeClr val="accent1"/>
            </a:fillRef>
            <a:effectRef idx="1">
              <a:schemeClr val="accent1"/>
            </a:effectRef>
            <a:fontRef idx="minor">
              <a:schemeClr val="lt1"/>
            </a:fontRef>
          </p:style>
        </p:sp>
        <p:sp>
          <p:nvSpPr>
            <p:cNvPr id="6" name="Flèche : chevron 4">
              <a:extLst>
                <a:ext uri="{FF2B5EF4-FFF2-40B4-BE49-F238E27FC236}">
                  <a16:creationId xmlns:a16="http://schemas.microsoft.com/office/drawing/2014/main" id="{C835D5F9-ADBC-804B-AE1B-2A2D2C494CB4}"/>
                </a:ext>
              </a:extLst>
            </p:cNvPr>
            <p:cNvSpPr txBox="1"/>
            <p:nvPr/>
          </p:nvSpPr>
          <p:spPr>
            <a:xfrm>
              <a:off x="5815498" y="1562323"/>
              <a:ext cx="1173361" cy="7822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3200" b="1" kern="1200" dirty="0">
                  <a:latin typeface="Roboto" panose="02000000000000000000" pitchFamily="2" charset="0"/>
                  <a:ea typeface="Roboto" panose="02000000000000000000" pitchFamily="2" charset="0"/>
                  <a:cs typeface="Roboto" panose="02000000000000000000" pitchFamily="2" charset="0"/>
                </a:rPr>
                <a:t>Encodage</a:t>
              </a:r>
            </a:p>
          </p:txBody>
        </p:sp>
      </p:grpSp>
    </p:spTree>
    <p:extLst>
      <p:ext uri="{BB962C8B-B14F-4D97-AF65-F5344CB8AC3E}">
        <p14:creationId xmlns:p14="http://schemas.microsoft.com/office/powerpoint/2010/main" val="2177193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44E7E-5252-BB16-485B-F8FD78822A25}"/>
              </a:ext>
            </a:extLst>
          </p:cNvPr>
          <p:cNvSpPr>
            <a:spLocks noGrp="1"/>
          </p:cNvSpPr>
          <p:nvPr>
            <p:ph type="title"/>
          </p:nvPr>
        </p:nvSpPr>
        <p:spPr>
          <a:xfrm>
            <a:off x="1803131" y="2243201"/>
            <a:ext cx="5338800" cy="1876500"/>
          </a:xfrm>
        </p:spPr>
        <p:txBody>
          <a:bodyPr/>
          <a:lstStyle/>
          <a:p>
            <a:r>
              <a:rPr lang="fr-FR" sz="2800" dirty="0"/>
              <a:t>Les données audios compressées sont par suite encapsulées dans un conteneur, dans notre cas c’est le conteneur Ogg .</a:t>
            </a:r>
            <a:br>
              <a:rPr lang="fr-FR" sz="2800" dirty="0"/>
            </a:br>
            <a:endParaRPr lang="fr-MA" sz="2800" dirty="0"/>
          </a:p>
        </p:txBody>
      </p:sp>
      <p:grpSp>
        <p:nvGrpSpPr>
          <p:cNvPr id="4" name="Groupe 3">
            <a:extLst>
              <a:ext uri="{FF2B5EF4-FFF2-40B4-BE49-F238E27FC236}">
                <a16:creationId xmlns:a16="http://schemas.microsoft.com/office/drawing/2014/main" id="{A5731985-2EA1-6867-82B1-DD35FDED9872}"/>
              </a:ext>
            </a:extLst>
          </p:cNvPr>
          <p:cNvGrpSpPr/>
          <p:nvPr/>
        </p:nvGrpSpPr>
        <p:grpSpPr>
          <a:xfrm>
            <a:off x="1966504" y="1017491"/>
            <a:ext cx="4624251" cy="782240"/>
            <a:chOff x="7188398" y="1623901"/>
            <a:chExt cx="1955601" cy="782240"/>
          </a:xfrm>
        </p:grpSpPr>
        <p:sp>
          <p:nvSpPr>
            <p:cNvPr id="5" name="Flèche : chevron 4">
              <a:extLst>
                <a:ext uri="{FF2B5EF4-FFF2-40B4-BE49-F238E27FC236}">
                  <a16:creationId xmlns:a16="http://schemas.microsoft.com/office/drawing/2014/main" id="{44D48FCD-B6A8-1857-484A-AB287913F139}"/>
                </a:ext>
              </a:extLst>
            </p:cNvPr>
            <p:cNvSpPr/>
            <p:nvPr/>
          </p:nvSpPr>
          <p:spPr bwMode="white">
            <a:xfrm>
              <a:off x="7188398" y="1623901"/>
              <a:ext cx="1955601" cy="701908"/>
            </a:xfrm>
            <a:prstGeom prst="chevron">
              <a:avLst/>
            </a:prstGeom>
          </p:spPr>
          <p:style>
            <a:lnRef idx="3">
              <a:schemeClr val="lt1"/>
            </a:lnRef>
            <a:fillRef idx="1">
              <a:schemeClr val="accent1"/>
            </a:fillRef>
            <a:effectRef idx="1">
              <a:schemeClr val="accent1"/>
            </a:effectRef>
            <a:fontRef idx="minor">
              <a:schemeClr val="lt1"/>
            </a:fontRef>
          </p:style>
        </p:sp>
        <p:sp>
          <p:nvSpPr>
            <p:cNvPr id="6" name="Flèche : chevron 4">
              <a:extLst>
                <a:ext uri="{FF2B5EF4-FFF2-40B4-BE49-F238E27FC236}">
                  <a16:creationId xmlns:a16="http://schemas.microsoft.com/office/drawing/2014/main" id="{E7992A0F-841C-CC18-2518-C8007AD73FCB}"/>
                </a:ext>
              </a:extLst>
            </p:cNvPr>
            <p:cNvSpPr txBox="1"/>
            <p:nvPr/>
          </p:nvSpPr>
          <p:spPr>
            <a:xfrm>
              <a:off x="7579518" y="1623901"/>
              <a:ext cx="1173361" cy="7822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2400" b="1" kern="1200" dirty="0"/>
                <a:t>Encapsulation</a:t>
              </a:r>
            </a:p>
          </p:txBody>
        </p:sp>
      </p:grpSp>
    </p:spTree>
    <p:extLst>
      <p:ext uri="{BB962C8B-B14F-4D97-AF65-F5344CB8AC3E}">
        <p14:creationId xmlns:p14="http://schemas.microsoft.com/office/powerpoint/2010/main" val="16262457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1328056" y="1759131"/>
            <a:ext cx="6487887" cy="1140823"/>
          </a:xfrm>
        </p:spPr>
        <p:txBody>
          <a:bodyPr/>
          <a:lstStyle/>
          <a:p>
            <a:r>
              <a:rPr lang="en-US" dirty="0"/>
              <a:t>    </a:t>
            </a:r>
            <a:r>
              <a:rPr lang="en-US" sz="2800" dirty="0"/>
              <a:t>C</a:t>
            </a:r>
            <a:r>
              <a:rPr lang="en-US" dirty="0"/>
              <a:t>- </a:t>
            </a:r>
            <a:r>
              <a:rPr lang="en-US" sz="2800" dirty="0"/>
              <a:t>Les étapes de la décompression Vorbis: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76"/>
        <p:cNvGrpSpPr/>
        <p:nvPr/>
      </p:nvGrpSpPr>
      <p:grpSpPr>
        <a:xfrm>
          <a:off x="0" y="0"/>
          <a:ext cx="0" cy="0"/>
          <a:chOff x="0" y="0"/>
          <a:chExt cx="0" cy="0"/>
        </a:xfrm>
      </p:grpSpPr>
      <p:sp>
        <p:nvSpPr>
          <p:cNvPr id="877" name="Google Shape;877;p37"/>
          <p:cNvSpPr txBox="1">
            <a:spLocks noGrp="1"/>
          </p:cNvSpPr>
          <p:nvPr>
            <p:ph type="title"/>
          </p:nvPr>
        </p:nvSpPr>
        <p:spPr>
          <a:xfrm>
            <a:off x="5162060" y="2286734"/>
            <a:ext cx="2145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SOLUTION</a:t>
            </a:r>
          </a:p>
        </p:txBody>
      </p:sp>
      <p:sp>
        <p:nvSpPr>
          <p:cNvPr id="878" name="Google Shape;878;p37"/>
          <p:cNvSpPr txBox="1">
            <a:spLocks noGrp="1"/>
          </p:cNvSpPr>
          <p:nvPr>
            <p:ph type="body" idx="1"/>
          </p:nvPr>
        </p:nvSpPr>
        <p:spPr>
          <a:xfrm>
            <a:off x="5162065" y="2821334"/>
            <a:ext cx="2145300" cy="102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GB" dirty="0"/>
              <a:t>La compression.</a:t>
            </a:r>
          </a:p>
        </p:txBody>
      </p:sp>
      <p:sp>
        <p:nvSpPr>
          <p:cNvPr id="879" name="Google Shape;879;p37"/>
          <p:cNvSpPr txBox="1">
            <a:spLocks noGrp="1"/>
          </p:cNvSpPr>
          <p:nvPr>
            <p:ph type="body" idx="2"/>
          </p:nvPr>
        </p:nvSpPr>
        <p:spPr>
          <a:xfrm>
            <a:off x="1836640" y="2821334"/>
            <a:ext cx="2269016" cy="208899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fr-FR" dirty="0"/>
              <a:t>la taille des fichiers numériques qui peuvent prendre beaucoup de temps à être transférés ou téléchargés, ainsi qu'occuper une grande quantité d'espace de stockage.</a:t>
            </a:r>
            <a:endParaRPr lang="en-GB" dirty="0"/>
          </a:p>
        </p:txBody>
      </p:sp>
      <p:sp>
        <p:nvSpPr>
          <p:cNvPr id="880" name="Google Shape;880;p37"/>
          <p:cNvSpPr txBox="1">
            <a:spLocks noGrp="1"/>
          </p:cNvSpPr>
          <p:nvPr>
            <p:ph type="title" idx="3"/>
          </p:nvPr>
        </p:nvSpPr>
        <p:spPr>
          <a:xfrm>
            <a:off x="1836635" y="2286734"/>
            <a:ext cx="2145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PROBLÈME</a:t>
            </a:r>
          </a:p>
        </p:txBody>
      </p:sp>
      <p:sp>
        <p:nvSpPr>
          <p:cNvPr id="881" name="Google Shape;881;p37"/>
          <p:cNvSpPr txBox="1">
            <a:spLocks noGrp="1"/>
          </p:cNvSpPr>
          <p:nvPr>
            <p:ph type="title" idx="4"/>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PROBLÈME VS SOLUTION</a:t>
            </a:r>
          </a:p>
        </p:txBody>
      </p:sp>
      <p:grpSp>
        <p:nvGrpSpPr>
          <p:cNvPr id="882" name="Google Shape;882;p37"/>
          <p:cNvGrpSpPr/>
          <p:nvPr/>
        </p:nvGrpSpPr>
        <p:grpSpPr>
          <a:xfrm>
            <a:off x="5999604" y="1751566"/>
            <a:ext cx="469887" cy="469887"/>
            <a:chOff x="1487200" y="4993750"/>
            <a:chExt cx="483125" cy="483125"/>
          </a:xfrm>
        </p:grpSpPr>
        <p:sp>
          <p:nvSpPr>
            <p:cNvPr id="883" name="Google Shape;883;p37"/>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884" name="Google Shape;884;p37"/>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grpSp>
      <p:grpSp>
        <p:nvGrpSpPr>
          <p:cNvPr id="885" name="Google Shape;885;p37"/>
          <p:cNvGrpSpPr/>
          <p:nvPr/>
        </p:nvGrpSpPr>
        <p:grpSpPr>
          <a:xfrm>
            <a:off x="2674509" y="1751566"/>
            <a:ext cx="469887" cy="469887"/>
            <a:chOff x="2081650" y="4993750"/>
            <a:chExt cx="483125" cy="483125"/>
          </a:xfrm>
        </p:grpSpPr>
        <p:sp>
          <p:nvSpPr>
            <p:cNvPr id="886" name="Google Shape;886;p37"/>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87" name="Google Shape;887;p37"/>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CB8D06-A6E4-FD91-AC86-84B4BDC01035}"/>
              </a:ext>
            </a:extLst>
          </p:cNvPr>
          <p:cNvSpPr>
            <a:spLocks noGrp="1"/>
          </p:cNvSpPr>
          <p:nvPr>
            <p:ph type="title"/>
          </p:nvPr>
        </p:nvSpPr>
        <p:spPr>
          <a:xfrm>
            <a:off x="1367023" y="1636941"/>
            <a:ext cx="5338800" cy="1876500"/>
          </a:xfrm>
        </p:spPr>
        <p:txBody>
          <a:bodyPr/>
          <a:lstStyle/>
          <a:p>
            <a:r>
              <a:rPr lang="fr-FR" sz="2800" dirty="0"/>
              <a:t>la lecture de l’entête est importante pour extraire des informations de base.</a:t>
            </a:r>
            <a:endParaRPr lang="fr-MA" sz="2800" dirty="0"/>
          </a:p>
        </p:txBody>
      </p:sp>
      <p:grpSp>
        <p:nvGrpSpPr>
          <p:cNvPr id="4" name="Groupe 3">
            <a:extLst>
              <a:ext uri="{FF2B5EF4-FFF2-40B4-BE49-F238E27FC236}">
                <a16:creationId xmlns:a16="http://schemas.microsoft.com/office/drawing/2014/main" id="{03409075-55E9-04EF-1539-20E3B304EECB}"/>
              </a:ext>
            </a:extLst>
          </p:cNvPr>
          <p:cNvGrpSpPr/>
          <p:nvPr/>
        </p:nvGrpSpPr>
        <p:grpSpPr>
          <a:xfrm>
            <a:off x="1747974" y="806215"/>
            <a:ext cx="4763589" cy="830726"/>
            <a:chOff x="2" y="1409013"/>
            <a:chExt cx="2469058" cy="987623"/>
          </a:xfrm>
        </p:grpSpPr>
        <p:sp>
          <p:nvSpPr>
            <p:cNvPr id="5" name="Flèche : chevron 4">
              <a:extLst>
                <a:ext uri="{FF2B5EF4-FFF2-40B4-BE49-F238E27FC236}">
                  <a16:creationId xmlns:a16="http://schemas.microsoft.com/office/drawing/2014/main" id="{083A8FC9-4730-074E-CF1A-0E516F90C239}"/>
                </a:ext>
              </a:extLst>
            </p:cNvPr>
            <p:cNvSpPr/>
            <p:nvPr/>
          </p:nvSpPr>
          <p:spPr bwMode="white">
            <a:xfrm>
              <a:off x="2" y="1409013"/>
              <a:ext cx="2469058" cy="987623"/>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Flèche : chevron 4">
              <a:extLst>
                <a:ext uri="{FF2B5EF4-FFF2-40B4-BE49-F238E27FC236}">
                  <a16:creationId xmlns:a16="http://schemas.microsoft.com/office/drawing/2014/main" id="{CD737FD5-8D6F-9193-8271-EE51BEE2B4AB}"/>
                </a:ext>
              </a:extLst>
            </p:cNvPr>
            <p:cNvSpPr txBox="1"/>
            <p:nvPr/>
          </p:nvSpPr>
          <p:spPr>
            <a:xfrm>
              <a:off x="493814" y="1409013"/>
              <a:ext cx="1481435" cy="9876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2000" b="1" kern="1200" dirty="0">
                  <a:latin typeface="Roboto" panose="02000000000000000000" pitchFamily="2" charset="0"/>
                  <a:ea typeface="Roboto" panose="02000000000000000000" pitchFamily="2" charset="0"/>
                  <a:cs typeface="Roboto" panose="02000000000000000000" pitchFamily="2" charset="0"/>
                </a:rPr>
                <a:t>Initialiser le décodeur vorbis</a:t>
              </a:r>
            </a:p>
          </p:txBody>
        </p:sp>
      </p:grpSp>
    </p:spTree>
    <p:extLst>
      <p:ext uri="{BB962C8B-B14F-4D97-AF65-F5344CB8AC3E}">
        <p14:creationId xmlns:p14="http://schemas.microsoft.com/office/powerpoint/2010/main" val="17988067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290834-69F3-0D15-F30C-DDFF2F6303B9}"/>
              </a:ext>
            </a:extLst>
          </p:cNvPr>
          <p:cNvSpPr>
            <a:spLocks noGrp="1"/>
          </p:cNvSpPr>
          <p:nvPr>
            <p:ph type="title"/>
          </p:nvPr>
        </p:nvSpPr>
        <p:spPr>
          <a:xfrm>
            <a:off x="1579703" y="1949293"/>
            <a:ext cx="5338800" cy="1876500"/>
          </a:xfrm>
        </p:spPr>
        <p:txBody>
          <a:bodyPr/>
          <a:lstStyle/>
          <a:p>
            <a:r>
              <a:rPr lang="fr-FR" sz="2800" dirty="0"/>
              <a:t>Il s’agit du fonctionnement inverse du MDCT. Il est utilisé pour reconvertir les données audios du domaine fréquentiel dans le domaine temporel.</a:t>
            </a:r>
            <a:endParaRPr lang="fr-MA" sz="2800" dirty="0"/>
          </a:p>
        </p:txBody>
      </p:sp>
      <p:grpSp>
        <p:nvGrpSpPr>
          <p:cNvPr id="4" name="Groupe 3">
            <a:extLst>
              <a:ext uri="{FF2B5EF4-FFF2-40B4-BE49-F238E27FC236}">
                <a16:creationId xmlns:a16="http://schemas.microsoft.com/office/drawing/2014/main" id="{59ADF6CE-07C1-8DAE-20C9-8D78A78644F5}"/>
              </a:ext>
            </a:extLst>
          </p:cNvPr>
          <p:cNvGrpSpPr/>
          <p:nvPr/>
        </p:nvGrpSpPr>
        <p:grpSpPr>
          <a:xfrm>
            <a:off x="1754097" y="704160"/>
            <a:ext cx="4789715" cy="795891"/>
            <a:chOff x="2226394" y="1400302"/>
            <a:chExt cx="2469058" cy="987623"/>
          </a:xfrm>
        </p:grpSpPr>
        <p:sp>
          <p:nvSpPr>
            <p:cNvPr id="5" name="Flèche : chevron 4">
              <a:extLst>
                <a:ext uri="{FF2B5EF4-FFF2-40B4-BE49-F238E27FC236}">
                  <a16:creationId xmlns:a16="http://schemas.microsoft.com/office/drawing/2014/main" id="{38715CFF-A494-3E14-96C5-77D034864275}"/>
                </a:ext>
              </a:extLst>
            </p:cNvPr>
            <p:cNvSpPr/>
            <p:nvPr/>
          </p:nvSpPr>
          <p:spPr bwMode="white">
            <a:xfrm>
              <a:off x="2226394" y="1400302"/>
              <a:ext cx="2469058" cy="987623"/>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Flèche : chevron 4">
              <a:extLst>
                <a:ext uri="{FF2B5EF4-FFF2-40B4-BE49-F238E27FC236}">
                  <a16:creationId xmlns:a16="http://schemas.microsoft.com/office/drawing/2014/main" id="{57A9E0E0-0AD3-FC0C-CD90-719EF28CA4ED}"/>
                </a:ext>
              </a:extLst>
            </p:cNvPr>
            <p:cNvSpPr txBox="1"/>
            <p:nvPr/>
          </p:nvSpPr>
          <p:spPr>
            <a:xfrm>
              <a:off x="2720206" y="1400302"/>
              <a:ext cx="1481435" cy="9876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2800" b="1" kern="1200" dirty="0">
                  <a:latin typeface="Roboto" panose="02000000000000000000" pitchFamily="2" charset="0"/>
                  <a:ea typeface="Roboto" panose="02000000000000000000" pitchFamily="2" charset="0"/>
                  <a:cs typeface="Roboto" panose="02000000000000000000" pitchFamily="2" charset="0"/>
                </a:rPr>
                <a:t>MDCT inverse</a:t>
              </a:r>
            </a:p>
          </p:txBody>
        </p:sp>
      </p:grpSp>
    </p:spTree>
    <p:extLst>
      <p:ext uri="{BB962C8B-B14F-4D97-AF65-F5344CB8AC3E}">
        <p14:creationId xmlns:p14="http://schemas.microsoft.com/office/powerpoint/2010/main" val="13178974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F1E792-C419-B742-DFE0-0C253015E9C4}"/>
              </a:ext>
            </a:extLst>
          </p:cNvPr>
          <p:cNvSpPr>
            <a:spLocks noGrp="1"/>
          </p:cNvSpPr>
          <p:nvPr>
            <p:ph type="title"/>
          </p:nvPr>
        </p:nvSpPr>
        <p:spPr>
          <a:xfrm>
            <a:off x="1986965" y="2159517"/>
            <a:ext cx="5338800" cy="1876500"/>
          </a:xfrm>
        </p:spPr>
        <p:txBody>
          <a:bodyPr/>
          <a:lstStyle/>
          <a:p>
            <a:r>
              <a:rPr lang="fr-FR" sz="2400" dirty="0"/>
              <a:t>La déquantification est une étape importante dans le processus de décodage de Vorbis. </a:t>
            </a:r>
            <a:br>
              <a:rPr lang="fr-FR" sz="2400" dirty="0"/>
            </a:br>
            <a:r>
              <a:rPr lang="fr-FR" sz="2400" dirty="0"/>
              <a:t>L’étape de déquantification implique une fonction non linéaire qui mappe les valeurs approximatives des coefficients aux valeurs exactes</a:t>
            </a:r>
            <a:endParaRPr lang="fr-MA" sz="2400" dirty="0"/>
          </a:p>
        </p:txBody>
      </p:sp>
      <p:grpSp>
        <p:nvGrpSpPr>
          <p:cNvPr id="4" name="Groupe 3">
            <a:extLst>
              <a:ext uri="{FF2B5EF4-FFF2-40B4-BE49-F238E27FC236}">
                <a16:creationId xmlns:a16="http://schemas.microsoft.com/office/drawing/2014/main" id="{29D0E33F-E87B-F438-9718-EA8B8942725A}"/>
              </a:ext>
            </a:extLst>
          </p:cNvPr>
          <p:cNvGrpSpPr/>
          <p:nvPr/>
        </p:nvGrpSpPr>
        <p:grpSpPr>
          <a:xfrm>
            <a:off x="2235383" y="897429"/>
            <a:ext cx="4841966" cy="790809"/>
            <a:chOff x="4448547" y="1400302"/>
            <a:chExt cx="2469058" cy="987623"/>
          </a:xfrm>
        </p:grpSpPr>
        <p:sp>
          <p:nvSpPr>
            <p:cNvPr id="5" name="Flèche : chevron 4">
              <a:extLst>
                <a:ext uri="{FF2B5EF4-FFF2-40B4-BE49-F238E27FC236}">
                  <a16:creationId xmlns:a16="http://schemas.microsoft.com/office/drawing/2014/main" id="{1141846B-C8A5-E99F-1B35-59809D0B0ECC}"/>
                </a:ext>
              </a:extLst>
            </p:cNvPr>
            <p:cNvSpPr/>
            <p:nvPr/>
          </p:nvSpPr>
          <p:spPr bwMode="white">
            <a:xfrm>
              <a:off x="4448547" y="1400302"/>
              <a:ext cx="2469058" cy="987623"/>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Flèche : chevron 4">
              <a:extLst>
                <a:ext uri="{FF2B5EF4-FFF2-40B4-BE49-F238E27FC236}">
                  <a16:creationId xmlns:a16="http://schemas.microsoft.com/office/drawing/2014/main" id="{990255F5-A3A7-0941-2A0B-EA72BF876DC7}"/>
                </a:ext>
              </a:extLst>
            </p:cNvPr>
            <p:cNvSpPr txBox="1"/>
            <p:nvPr/>
          </p:nvSpPr>
          <p:spPr>
            <a:xfrm>
              <a:off x="4942359" y="1400302"/>
              <a:ext cx="1481435" cy="9876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2800" b="1" kern="1200" dirty="0">
                  <a:latin typeface="Roboto" panose="02000000000000000000" pitchFamily="2" charset="0"/>
                  <a:ea typeface="Roboto" panose="02000000000000000000" pitchFamily="2" charset="0"/>
                  <a:cs typeface="Roboto" panose="02000000000000000000" pitchFamily="2" charset="0"/>
                </a:rPr>
                <a:t>Déquantification</a:t>
              </a:r>
            </a:p>
          </p:txBody>
        </p:sp>
      </p:grpSp>
    </p:spTree>
    <p:extLst>
      <p:ext uri="{BB962C8B-B14F-4D97-AF65-F5344CB8AC3E}">
        <p14:creationId xmlns:p14="http://schemas.microsoft.com/office/powerpoint/2010/main" val="4852321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5D2652-6722-009F-8CA7-1618C60746EC}"/>
              </a:ext>
            </a:extLst>
          </p:cNvPr>
          <p:cNvSpPr>
            <a:spLocks noGrp="1"/>
          </p:cNvSpPr>
          <p:nvPr>
            <p:ph type="title"/>
          </p:nvPr>
        </p:nvSpPr>
        <p:spPr>
          <a:xfrm>
            <a:off x="1754555" y="1906424"/>
            <a:ext cx="5338800" cy="1876500"/>
          </a:xfrm>
        </p:spPr>
        <p:txBody>
          <a:bodyPr/>
          <a:lstStyle/>
          <a:p>
            <a:r>
              <a:rPr lang="fr-FR" sz="2800" dirty="0"/>
              <a:t>Il s’agit d’assembler les échantillons audios décodés dans l'ordre correct pour reconstruire le flux audio d'origine.</a:t>
            </a:r>
            <a:endParaRPr lang="fr-MA" sz="2800" dirty="0"/>
          </a:p>
        </p:txBody>
      </p:sp>
      <p:grpSp>
        <p:nvGrpSpPr>
          <p:cNvPr id="4" name="Groupe 3">
            <a:extLst>
              <a:ext uri="{FF2B5EF4-FFF2-40B4-BE49-F238E27FC236}">
                <a16:creationId xmlns:a16="http://schemas.microsoft.com/office/drawing/2014/main" id="{3B797B85-F307-FCAD-811B-0AF89370BD1F}"/>
              </a:ext>
            </a:extLst>
          </p:cNvPr>
          <p:cNvGrpSpPr/>
          <p:nvPr/>
        </p:nvGrpSpPr>
        <p:grpSpPr>
          <a:xfrm>
            <a:off x="2019436" y="1013043"/>
            <a:ext cx="4815840" cy="900394"/>
            <a:chOff x="6670700" y="1400302"/>
            <a:chExt cx="2469058" cy="1022314"/>
          </a:xfrm>
        </p:grpSpPr>
        <p:sp>
          <p:nvSpPr>
            <p:cNvPr id="5" name="Flèche : chevron 4">
              <a:extLst>
                <a:ext uri="{FF2B5EF4-FFF2-40B4-BE49-F238E27FC236}">
                  <a16:creationId xmlns:a16="http://schemas.microsoft.com/office/drawing/2014/main" id="{CC8BE217-63F0-935E-C19F-9943A558D09E}"/>
                </a:ext>
              </a:extLst>
            </p:cNvPr>
            <p:cNvSpPr/>
            <p:nvPr/>
          </p:nvSpPr>
          <p:spPr bwMode="white">
            <a:xfrm>
              <a:off x="6670700" y="1400302"/>
              <a:ext cx="2469058" cy="987623"/>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Flèche : chevron 4">
              <a:extLst>
                <a:ext uri="{FF2B5EF4-FFF2-40B4-BE49-F238E27FC236}">
                  <a16:creationId xmlns:a16="http://schemas.microsoft.com/office/drawing/2014/main" id="{5100628E-15EC-F1F1-84DE-9F8E2FD01673}"/>
                </a:ext>
              </a:extLst>
            </p:cNvPr>
            <p:cNvSpPr txBox="1"/>
            <p:nvPr/>
          </p:nvSpPr>
          <p:spPr>
            <a:xfrm>
              <a:off x="7164512" y="1400302"/>
              <a:ext cx="1481435" cy="10223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2000" b="1" kern="1200" dirty="0">
                  <a:latin typeface="Roboto" panose="02000000000000000000" pitchFamily="2" charset="0"/>
                  <a:ea typeface="Roboto" panose="02000000000000000000" pitchFamily="2" charset="0"/>
                  <a:cs typeface="Roboto" panose="02000000000000000000" pitchFamily="2" charset="0"/>
                </a:rPr>
                <a:t>Assembler les échantillons audios</a:t>
              </a:r>
            </a:p>
          </p:txBody>
        </p:sp>
      </p:grpSp>
    </p:spTree>
    <p:extLst>
      <p:ext uri="{BB962C8B-B14F-4D97-AF65-F5344CB8AC3E}">
        <p14:creationId xmlns:p14="http://schemas.microsoft.com/office/powerpoint/2010/main" val="33395400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36"/>
        <p:cNvGrpSpPr/>
        <p:nvPr/>
      </p:nvGrpSpPr>
      <p:grpSpPr>
        <a:xfrm>
          <a:off x="0" y="0"/>
          <a:ext cx="0" cy="0"/>
          <a:chOff x="0" y="0"/>
          <a:chExt cx="0" cy="0"/>
        </a:xfrm>
      </p:grpSpPr>
      <p:sp>
        <p:nvSpPr>
          <p:cNvPr id="737" name="Google Shape;737;p31"/>
          <p:cNvSpPr txBox="1">
            <a:spLocks noGrp="1"/>
          </p:cNvSpPr>
          <p:nvPr>
            <p:ph type="title"/>
          </p:nvPr>
        </p:nvSpPr>
        <p:spPr>
          <a:xfrm>
            <a:off x="4626993" y="1288261"/>
            <a:ext cx="2218007" cy="970500"/>
          </a:xfrm>
          <a:prstGeom prst="rect">
            <a:avLst/>
          </a:prstGeom>
        </p:spPr>
        <p:txBody>
          <a:bodyPr spcFirstLastPara="1" wrap="square" lIns="91425" tIns="91425" rIns="91425" bIns="91425" anchor="b" anchorCtr="0">
            <a:noAutofit/>
          </a:bodyPr>
          <a:lstStyle/>
          <a:p>
            <a:r>
              <a:rPr lang="en-GB" sz="3200">
                <a:solidFill>
                  <a:schemeClr val="accent1">
                    <a:lumMod val="90000"/>
                  </a:schemeClr>
                </a:solidFill>
              </a:rPr>
              <a:t> 05</a:t>
            </a:r>
          </a:p>
        </p:txBody>
      </p:sp>
      <p:sp>
        <p:nvSpPr>
          <p:cNvPr id="738" name="Google Shape;738;p31"/>
          <p:cNvSpPr txBox="1">
            <a:spLocks noGrp="1"/>
          </p:cNvSpPr>
          <p:nvPr>
            <p:ph type="body" idx="1"/>
          </p:nvPr>
        </p:nvSpPr>
        <p:spPr>
          <a:xfrm>
            <a:off x="4626992" y="2408981"/>
            <a:ext cx="3371790" cy="865478"/>
          </a:xfrm>
          <a:prstGeom prst="rect">
            <a:avLst/>
          </a:prstGeom>
        </p:spPr>
        <p:txBody>
          <a:bodyPr spcFirstLastPara="1" wrap="square" lIns="91425" tIns="91425" rIns="91425" bIns="91425" anchor="ctr" anchorCtr="0">
            <a:noAutofit/>
          </a:bodyPr>
          <a:lstStyle/>
          <a:p>
            <a:pPr marL="0" indent="0">
              <a:buNone/>
            </a:pPr>
            <a:r>
              <a:rPr lang="en-GB" sz="2800">
                <a:solidFill>
                  <a:schemeClr val="accent1">
                    <a:lumMod val="90000"/>
                  </a:schemeClr>
                </a:solidFill>
              </a:rPr>
              <a:t> Algorithme </a:t>
            </a:r>
            <a:endParaRPr lang="fr-FR">
              <a:solidFill>
                <a:schemeClr val="accent1">
                  <a:lumMod val="90000"/>
                </a:schemeClr>
              </a:solidFill>
            </a:endParaRPr>
          </a:p>
          <a:p>
            <a:pPr marL="0" indent="0">
              <a:buNone/>
            </a:pPr>
            <a:r>
              <a:rPr lang="en-GB" sz="2800">
                <a:solidFill>
                  <a:schemeClr val="accent1">
                    <a:lumMod val="90000"/>
                  </a:schemeClr>
                </a:solidFill>
              </a:rPr>
              <a:t> Opus</a:t>
            </a:r>
            <a:endParaRPr lang="fr-FR">
              <a:solidFill>
                <a:schemeClr val="accent1">
                  <a:lumMod val="90000"/>
                </a:schemeClr>
              </a:solidFill>
            </a:endParaRPr>
          </a:p>
        </p:txBody>
      </p:sp>
      <p:grpSp>
        <p:nvGrpSpPr>
          <p:cNvPr id="739" name="Google Shape;739;p31"/>
          <p:cNvGrpSpPr/>
          <p:nvPr/>
        </p:nvGrpSpPr>
        <p:grpSpPr>
          <a:xfrm>
            <a:off x="1845914" y="1864668"/>
            <a:ext cx="1600177" cy="1414164"/>
            <a:chOff x="-3137650" y="2787000"/>
            <a:chExt cx="291450" cy="257575"/>
          </a:xfrm>
        </p:grpSpPr>
        <p:sp>
          <p:nvSpPr>
            <p:cNvPr id="740" name="Google Shape;740;p31"/>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1"/>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1"/>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1"/>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1"/>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1"/>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1"/>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1"/>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8" name="Google Shape;748;p31"/>
          <p:cNvGrpSpPr/>
          <p:nvPr/>
        </p:nvGrpSpPr>
        <p:grpSpPr>
          <a:xfrm>
            <a:off x="0" y="4569046"/>
            <a:ext cx="1022509" cy="572747"/>
            <a:chOff x="-77" y="3784091"/>
            <a:chExt cx="2423582" cy="1357541"/>
          </a:xfrm>
        </p:grpSpPr>
        <p:sp>
          <p:nvSpPr>
            <p:cNvPr id="749" name="Google Shape;749;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 name="Google Shape;754;p31"/>
          <p:cNvGrpSpPr/>
          <p:nvPr/>
        </p:nvGrpSpPr>
        <p:grpSpPr>
          <a:xfrm rot="10800000">
            <a:off x="8121500" y="-4"/>
            <a:ext cx="1022509" cy="572747"/>
            <a:chOff x="-77" y="3784091"/>
            <a:chExt cx="2423582" cy="1357541"/>
          </a:xfrm>
        </p:grpSpPr>
        <p:sp>
          <p:nvSpPr>
            <p:cNvPr id="755" name="Google Shape;755;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2015" y="175131"/>
            <a:ext cx="4670253" cy="906029"/>
          </a:xfrm>
        </p:spPr>
        <p:txBody>
          <a:bodyPr/>
          <a:lstStyle/>
          <a:p>
            <a:r>
              <a:rPr lang="fr-FR" dirty="0"/>
              <a:t>A - </a:t>
            </a:r>
            <a:r>
              <a:rPr lang="fr-FR" sz="2800" dirty="0"/>
              <a:t>Définition</a:t>
            </a:r>
            <a:endParaRPr lang="fr-FR" sz="2800" dirty="0" err="1"/>
          </a:p>
        </p:txBody>
      </p:sp>
      <p:sp>
        <p:nvSpPr>
          <p:cNvPr id="3" name="Titre 2"/>
          <p:cNvSpPr>
            <a:spLocks noGrp="1"/>
          </p:cNvSpPr>
          <p:nvPr>
            <p:ph type="title" idx="2"/>
          </p:nvPr>
        </p:nvSpPr>
        <p:spPr>
          <a:xfrm>
            <a:off x="1923601" y="973219"/>
            <a:ext cx="5048786" cy="2217166"/>
          </a:xfrm>
        </p:spPr>
        <p:txBody>
          <a:bodyPr spcFirstLastPara="1" wrap="square" lIns="91425" tIns="91425" rIns="91425" bIns="91425" anchor="t" anchorCtr="0">
            <a:noAutofit/>
          </a:bodyPr>
          <a:lstStyle/>
          <a:p>
            <a:pPr algn="l"/>
            <a:r>
              <a:rPr lang="en-US" sz="1600" b="1" dirty="0">
                <a:solidFill>
                  <a:schemeClr val="tx1">
                    <a:lumMod val="90000"/>
                  </a:schemeClr>
                </a:solidFill>
              </a:rPr>
              <a:t>Le codec Opus est un format de codage audio numérique à source ouverte et sans redevance, conçu pour offrir une qualité sonore élevée avec une faible latence et une faible</a:t>
            </a:r>
            <a:br>
              <a:rPr lang="en-US" sz="1600" b="1" dirty="0"/>
            </a:br>
            <a:r>
              <a:rPr lang="en-US" sz="1600" b="1" dirty="0">
                <a:solidFill>
                  <a:schemeClr val="tx1">
                    <a:lumMod val="90000"/>
                  </a:schemeClr>
                </a:solidFill>
              </a:rPr>
              <a:t>utilisation de la bande passante </a:t>
            </a:r>
            <a:br>
              <a:rPr lang="en-US" sz="1400" dirty="0">
                <a:solidFill>
                  <a:schemeClr val="tx1">
                    <a:lumMod val="90000"/>
                  </a:schemeClr>
                </a:solidFill>
              </a:rPr>
            </a:br>
            <a:br>
              <a:rPr lang="en-US" sz="1400" dirty="0"/>
            </a:br>
            <a:r>
              <a:rPr lang="en-US" sz="1600" b="1" dirty="0">
                <a:solidFill>
                  <a:schemeClr val="tx1">
                    <a:lumMod val="90000"/>
                  </a:schemeClr>
                </a:solidFill>
              </a:rPr>
              <a:t>Opus </a:t>
            </a:r>
            <a:r>
              <a:rPr lang="en-US" sz="1600" b="1" dirty="0" err="1">
                <a:solidFill>
                  <a:schemeClr val="tx1">
                    <a:lumMod val="90000"/>
                  </a:schemeClr>
                </a:solidFill>
              </a:rPr>
              <a:t>utilise</a:t>
            </a:r>
            <a:r>
              <a:rPr lang="en-US" sz="1600" b="1" dirty="0">
                <a:solidFill>
                  <a:schemeClr val="tx1">
                    <a:lumMod val="90000"/>
                  </a:schemeClr>
                </a:solidFill>
              </a:rPr>
              <a:t> deux </a:t>
            </a:r>
            <a:r>
              <a:rPr lang="en-US" sz="1600" b="1" dirty="0" err="1">
                <a:solidFill>
                  <a:schemeClr val="tx1">
                    <a:lumMod val="90000"/>
                  </a:schemeClr>
                </a:solidFill>
              </a:rPr>
              <a:t>algorithmes</a:t>
            </a:r>
            <a:r>
              <a:rPr lang="en-US" sz="1600" b="1" dirty="0">
                <a:solidFill>
                  <a:schemeClr val="tx1">
                    <a:lumMod val="90000"/>
                  </a:schemeClr>
                </a:solidFill>
              </a:rPr>
              <a:t> de </a:t>
            </a:r>
            <a:r>
              <a:rPr lang="en-US" sz="1600" b="1" dirty="0" err="1">
                <a:solidFill>
                  <a:schemeClr val="tx1">
                    <a:lumMod val="90000"/>
                  </a:schemeClr>
                </a:solidFill>
              </a:rPr>
              <a:t>codage</a:t>
            </a:r>
            <a:r>
              <a:rPr lang="en-US" sz="1600" b="1" dirty="0">
                <a:solidFill>
                  <a:schemeClr val="tx1">
                    <a:lumMod val="90000"/>
                  </a:schemeClr>
                </a:solidFill>
              </a:rPr>
              <a:t> ,</a:t>
            </a:r>
            <a:r>
              <a:rPr lang="en-US" sz="1600" b="1" dirty="0" err="1">
                <a:solidFill>
                  <a:schemeClr val="tx1">
                    <a:lumMod val="90000"/>
                  </a:schemeClr>
                </a:solidFill>
              </a:rPr>
              <a:t>l'algorithme</a:t>
            </a:r>
            <a:r>
              <a:rPr lang="en-US" sz="1600" b="1" dirty="0">
                <a:solidFill>
                  <a:schemeClr val="tx1">
                    <a:lumMod val="90000"/>
                  </a:schemeClr>
                </a:solidFill>
              </a:rPr>
              <a:t> SELK et </a:t>
            </a:r>
            <a:r>
              <a:rPr lang="en-US" sz="1600" b="1" dirty="0" err="1">
                <a:solidFill>
                  <a:schemeClr val="tx1">
                    <a:lumMod val="90000"/>
                  </a:schemeClr>
                </a:solidFill>
              </a:rPr>
              <a:t>l'algorithme</a:t>
            </a:r>
            <a:r>
              <a:rPr lang="en-US" sz="1600" b="1" dirty="0">
                <a:solidFill>
                  <a:schemeClr val="tx1">
                    <a:lumMod val="90000"/>
                  </a:schemeClr>
                </a:solidFill>
              </a:rPr>
              <a:t> CELT</a:t>
            </a:r>
            <a:endParaRPr lang="en-US" sz="1600" b="1" dirty="0">
              <a:solidFill>
                <a:schemeClr val="tx1">
                  <a:lumMod val="90000"/>
                </a:schemeClr>
              </a:solidFill>
              <a:highlight>
                <a:srgbClr val="FFFFFF"/>
              </a:highlight>
              <a:latin typeface="Calibri" panose="020F0502020204030204"/>
              <a:cs typeface="Calibri" panose="020F0502020204030204"/>
            </a:endParaRPr>
          </a:p>
        </p:txBody>
      </p:sp>
      <p:sp>
        <p:nvSpPr>
          <p:cNvPr id="4" name="ZoneTexte 3"/>
          <p:cNvSpPr txBox="1"/>
          <p:nvPr/>
        </p:nvSpPr>
        <p:spPr>
          <a:xfrm>
            <a:off x="9801224" y="2671762"/>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endParaRPr lang="fr-F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4171" y="1012548"/>
            <a:ext cx="5705422" cy="1962763"/>
          </a:xfrm>
        </p:spPr>
        <p:txBody>
          <a:bodyPr/>
          <a:lstStyle/>
          <a:p>
            <a:pPr algn="l"/>
            <a:r>
              <a:rPr lang="fr-FR" sz="1600" dirty="0"/>
              <a:t>       </a:t>
            </a:r>
            <a:r>
              <a:rPr lang="fr-FR" sz="1600" b="1" dirty="0"/>
              <a:t> SILK est un algorithme de compression audio développé initialement</a:t>
            </a:r>
            <a:br>
              <a:rPr lang="fr-FR" sz="1600" b="1" dirty="0"/>
            </a:br>
            <a:r>
              <a:rPr lang="fr-FR" sz="1600" b="1" dirty="0"/>
              <a:t>        par Skype ,il est maintenant utilisé dans de nombreuses application</a:t>
            </a:r>
            <a:br>
              <a:rPr lang="fr-FR" sz="1600" b="1" dirty="0"/>
            </a:br>
            <a:r>
              <a:rPr lang="fr-FR" sz="1600" b="1" dirty="0"/>
              <a:t>        de voix sur IP ,de visioconférence et de streaming audio.</a:t>
            </a:r>
            <a:br>
              <a:rPr lang="fr-FR" sz="1600" b="1" dirty="0"/>
            </a:br>
            <a:br>
              <a:rPr lang="fr-FR" sz="1600" b="1" dirty="0"/>
            </a:br>
            <a:r>
              <a:rPr lang="fr-FR" sz="1600" b="1" dirty="0"/>
              <a:t>        SILK est utilisé pour la compression des signaux audios bases                      fréquences </a:t>
            </a:r>
            <a:br>
              <a:rPr lang="fr-FR" sz="1600" dirty="0"/>
            </a:br>
            <a:endParaRPr lang="fr-FR" sz="1600"/>
          </a:p>
        </p:txBody>
      </p:sp>
      <p:sp>
        <p:nvSpPr>
          <p:cNvPr id="3" name="Titre 2"/>
          <p:cNvSpPr>
            <a:spLocks noGrp="1"/>
          </p:cNvSpPr>
          <p:nvPr>
            <p:ph type="title" idx="2"/>
          </p:nvPr>
        </p:nvSpPr>
        <p:spPr>
          <a:xfrm>
            <a:off x="661990" y="272323"/>
            <a:ext cx="6245700" cy="610500"/>
          </a:xfrm>
        </p:spPr>
        <p:txBody>
          <a:bodyPr/>
          <a:lstStyle/>
          <a:p>
            <a:pPr algn="l"/>
            <a:r>
              <a:rPr lang="fr-FR" sz="2800" dirty="0"/>
              <a:t>B</a:t>
            </a:r>
            <a:r>
              <a:rPr lang="fr-FR" dirty="0"/>
              <a:t>-  </a:t>
            </a:r>
            <a:r>
              <a:rPr lang="fr-FR" sz="2800" dirty="0"/>
              <a:t>Algorithme SELK</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312171C4-1887-5373-066B-C1A45D959532}"/>
              </a:ext>
            </a:extLst>
          </p:cNvPr>
          <p:cNvSpPr>
            <a:spLocks noGrp="1"/>
          </p:cNvSpPr>
          <p:nvPr>
            <p:ph type="title" idx="2"/>
          </p:nvPr>
        </p:nvSpPr>
        <p:spPr>
          <a:xfrm>
            <a:off x="1449150" y="2141626"/>
            <a:ext cx="6245700" cy="610500"/>
          </a:xfrm>
        </p:spPr>
        <p:txBody>
          <a:bodyPr/>
          <a:lstStyle/>
          <a:p>
            <a:r>
              <a:rPr lang="fr-MA" sz="3200" b="1" dirty="0"/>
              <a:t>B- Les étapes de la compression</a:t>
            </a:r>
          </a:p>
        </p:txBody>
      </p:sp>
    </p:spTree>
    <p:extLst>
      <p:ext uri="{BB962C8B-B14F-4D97-AF65-F5344CB8AC3E}">
        <p14:creationId xmlns:p14="http://schemas.microsoft.com/office/powerpoint/2010/main" val="11926013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7322A3-0192-E7F2-CFF5-8BCAC8E43610}"/>
              </a:ext>
            </a:extLst>
          </p:cNvPr>
          <p:cNvSpPr>
            <a:spLocks noGrp="1"/>
          </p:cNvSpPr>
          <p:nvPr>
            <p:ph type="title"/>
          </p:nvPr>
        </p:nvSpPr>
        <p:spPr>
          <a:xfrm>
            <a:off x="1449211" y="1639179"/>
            <a:ext cx="5338800" cy="1876500"/>
          </a:xfrm>
        </p:spPr>
        <p:txBody>
          <a:bodyPr/>
          <a:lstStyle/>
          <a:p>
            <a:r>
              <a:rPr lang="fr-FR" dirty="0"/>
              <a:t> </a:t>
            </a:r>
            <a:r>
              <a:rPr lang="fr-FR" sz="2800" dirty="0"/>
              <a:t>Le signal audio est divisé en trames de 20 ms. </a:t>
            </a:r>
            <a:endParaRPr lang="fr-MA" sz="2800" dirty="0"/>
          </a:p>
        </p:txBody>
      </p:sp>
      <p:sp>
        <p:nvSpPr>
          <p:cNvPr id="4" name="Flèche : chevron 3">
            <a:extLst>
              <a:ext uri="{FF2B5EF4-FFF2-40B4-BE49-F238E27FC236}">
                <a16:creationId xmlns:a16="http://schemas.microsoft.com/office/drawing/2014/main" id="{7E1EF7A5-7CD9-CB93-9673-524DA37E6CB7}"/>
              </a:ext>
            </a:extLst>
          </p:cNvPr>
          <p:cNvSpPr/>
          <p:nvPr/>
        </p:nvSpPr>
        <p:spPr>
          <a:xfrm>
            <a:off x="1618434" y="854132"/>
            <a:ext cx="4995454" cy="844926"/>
          </a:xfrm>
          <a:prstGeom prst="chevron">
            <a:avLst/>
          </a:prstGeom>
        </p:spPr>
        <p:style>
          <a:lnRef idx="3">
            <a:schemeClr val="lt1"/>
          </a:lnRef>
          <a:fillRef idx="1">
            <a:schemeClr val="accent1"/>
          </a:fillRef>
          <a:effectRef idx="1">
            <a:schemeClr val="accent1"/>
          </a:effectRef>
          <a:fontRef idx="minor">
            <a:schemeClr val="lt1"/>
          </a:fontRef>
        </p:style>
        <p:txBody>
          <a:bodyPr lIns="91440" tIns="45720" rIns="91440" bIns="45720" rtlCol="0" anchor="ctr"/>
          <a:lstStyle/>
          <a:p>
            <a:pPr algn="ctr"/>
            <a:r>
              <a:rPr lang="fr-FR" sz="2400" b="1" dirty="0">
                <a:solidFill>
                  <a:schemeClr val="bg1"/>
                </a:solidFill>
                <a:cs typeface="Arial" panose="020B0604020202020204"/>
              </a:rPr>
              <a:t>Analyse du signal audio</a:t>
            </a:r>
            <a:r>
              <a:rPr lang="fr-FR" sz="2000" b="1" dirty="0">
                <a:solidFill>
                  <a:schemeClr val="bg1"/>
                </a:solidFill>
                <a:cs typeface="Arial" panose="020B0604020202020204"/>
              </a:rPr>
              <a:t> </a:t>
            </a:r>
            <a:endParaRPr lang="fr-FR" sz="2000" b="1" dirty="0">
              <a:solidFill>
                <a:schemeClr val="bg1"/>
              </a:solidFill>
            </a:endParaRPr>
          </a:p>
        </p:txBody>
      </p:sp>
    </p:spTree>
    <p:extLst>
      <p:ext uri="{BB962C8B-B14F-4D97-AF65-F5344CB8AC3E}">
        <p14:creationId xmlns:p14="http://schemas.microsoft.com/office/powerpoint/2010/main" val="17320694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F82428-5362-B6FA-C240-1FBC19C040E7}"/>
              </a:ext>
            </a:extLst>
          </p:cNvPr>
          <p:cNvSpPr>
            <a:spLocks noGrp="1"/>
          </p:cNvSpPr>
          <p:nvPr>
            <p:ph type="title"/>
          </p:nvPr>
        </p:nvSpPr>
        <p:spPr>
          <a:xfrm>
            <a:off x="1371377" y="1564476"/>
            <a:ext cx="5338800" cy="1876500"/>
          </a:xfrm>
        </p:spPr>
        <p:txBody>
          <a:bodyPr/>
          <a:lstStyle/>
          <a:p>
            <a:r>
              <a:rPr lang="fr-FR" sz="2800" dirty="0"/>
              <a:t>SILK utilise une prédiction linéaire pour modéliser la corrélation temporelle des échantillons audio.</a:t>
            </a:r>
            <a:endParaRPr lang="fr-MA" sz="2800" dirty="0"/>
          </a:p>
        </p:txBody>
      </p:sp>
      <p:sp>
        <p:nvSpPr>
          <p:cNvPr id="4" name="Flèche : chevron 3">
            <a:extLst>
              <a:ext uri="{FF2B5EF4-FFF2-40B4-BE49-F238E27FC236}">
                <a16:creationId xmlns:a16="http://schemas.microsoft.com/office/drawing/2014/main" id="{69995E30-5455-D77C-01F7-0DA117E78EFC}"/>
              </a:ext>
            </a:extLst>
          </p:cNvPr>
          <p:cNvSpPr/>
          <p:nvPr/>
        </p:nvSpPr>
        <p:spPr>
          <a:xfrm>
            <a:off x="1763485" y="777265"/>
            <a:ext cx="4474502" cy="669038"/>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fr-FR" sz="2800" b="1" dirty="0">
                <a:solidFill>
                  <a:schemeClr val="bg1"/>
                </a:solidFill>
                <a:cs typeface="Arial" panose="020B0604020202020204"/>
              </a:rPr>
              <a:t>LPC</a:t>
            </a:r>
            <a:endParaRPr lang="fr-FR" sz="2800" b="1" dirty="0">
              <a:solidFill>
                <a:schemeClr val="bg1"/>
              </a:solidFill>
            </a:endParaRPr>
          </a:p>
        </p:txBody>
      </p:sp>
    </p:spTree>
    <p:extLst>
      <p:ext uri="{BB962C8B-B14F-4D97-AF65-F5344CB8AC3E}">
        <p14:creationId xmlns:p14="http://schemas.microsoft.com/office/powerpoint/2010/main" val="2616936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p:txBody>
          <a:bodyPr/>
          <a:lstStyle/>
          <a:p>
            <a:pPr marL="152400" indent="0">
              <a:buNone/>
            </a:pPr>
            <a:r>
              <a:rPr lang="en-US" sz="1600" b="1" dirty="0">
                <a:latin typeface="Roboto" panose="02000000000000000000"/>
                <a:ea typeface="Roboto" panose="02000000000000000000"/>
                <a:cs typeface="Roboto" panose="02000000000000000000"/>
                <a:sym typeface="Roboto" panose="02000000000000000000"/>
              </a:rPr>
              <a:t>C’est quoi la compression ?</a:t>
            </a:r>
          </a:p>
          <a:p>
            <a:pPr marL="152400" indent="0">
              <a:buNone/>
            </a:pPr>
            <a:endParaRPr lang="fr-FR" sz="1600" b="1" dirty="0"/>
          </a:p>
          <a:p>
            <a:pPr marL="152400" indent="0">
              <a:buNone/>
            </a:pPr>
            <a:endParaRPr lang="fr-FR" sz="1600" b="1" dirty="0"/>
          </a:p>
          <a:p>
            <a:r>
              <a:rPr lang="fr-FR" sz="1600" b="1" dirty="0"/>
              <a:t>La compression des données est le processus de réduction du volume des données en appliquant une technique de compression. La donnée résultante est connue comme étant la donnée compressée.</a:t>
            </a:r>
          </a:p>
          <a:p>
            <a:pPr marL="152400" indent="0">
              <a:buNone/>
            </a:pPr>
            <a:endParaRPr lang="fr-FR" sz="1600" b="1" dirty="0"/>
          </a:p>
          <a:p>
            <a:r>
              <a:rPr lang="fr-FR" sz="1600" b="1" dirty="0"/>
              <a:t>La compression est utilisée pour plusieurs raisons :</a:t>
            </a:r>
          </a:p>
          <a:p>
            <a:pPr marL="152400" indent="0">
              <a:buNone/>
            </a:pPr>
            <a:endParaRPr lang="fr-FR" sz="1600" b="1" dirty="0"/>
          </a:p>
          <a:p>
            <a:pPr marL="152400" indent="0">
              <a:buNone/>
            </a:pPr>
            <a:r>
              <a:rPr lang="fr-FR" sz="1600" b="1" dirty="0"/>
              <a:t>                                                   - Réduire la taille des fichiers.</a:t>
            </a:r>
          </a:p>
          <a:p>
            <a:pPr marL="152400" indent="0">
              <a:buNone/>
            </a:pPr>
            <a:r>
              <a:rPr lang="fr-FR" sz="1600" b="1" dirty="0"/>
              <a:t>                                                   - Économiser de l'espace de stockage.</a:t>
            </a:r>
          </a:p>
          <a:p>
            <a:pPr marL="152400" indent="0">
              <a:buNone/>
            </a:pPr>
            <a:r>
              <a:rPr lang="fr-FR" sz="1600" b="1" dirty="0"/>
              <a:t>                                                   - Réduire les temps de transfert.</a:t>
            </a:r>
          </a:p>
          <a:p>
            <a:pPr marL="152400" indent="0">
              <a:buNone/>
            </a:pPr>
            <a:r>
              <a:rPr lang="fr-FR" sz="1600" b="1" dirty="0"/>
              <a:t>                                                   - Améliorer la qualité de la transmission.</a:t>
            </a:r>
          </a:p>
          <a:p>
            <a:pPr marL="152400" indent="0">
              <a:buNone/>
            </a:pPr>
            <a:endParaRPr lang="fr-FR" dirty="0"/>
          </a:p>
          <a:p>
            <a:endParaRPr lang="fr-FR" dirty="0"/>
          </a:p>
          <a:p>
            <a:endParaRPr lang="fr-F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B8B8D8-4151-525D-A789-EFBE085B38D1}"/>
              </a:ext>
            </a:extLst>
          </p:cNvPr>
          <p:cNvSpPr>
            <a:spLocks noGrp="1"/>
          </p:cNvSpPr>
          <p:nvPr>
            <p:ph type="title"/>
          </p:nvPr>
        </p:nvSpPr>
        <p:spPr>
          <a:xfrm>
            <a:off x="1756459" y="1909045"/>
            <a:ext cx="5338800" cy="1876500"/>
          </a:xfrm>
        </p:spPr>
        <p:txBody>
          <a:bodyPr/>
          <a:lstStyle/>
          <a:p>
            <a:r>
              <a:rPr lang="fr-FR" sz="2800" dirty="0"/>
              <a:t>La quantification scalaire prédictive est utilisée pour quantifier les résidus entre les valeurs réelles et les valeurs prédites.</a:t>
            </a:r>
            <a:endParaRPr lang="fr-MA" sz="2800" dirty="0"/>
          </a:p>
        </p:txBody>
      </p:sp>
      <p:sp>
        <p:nvSpPr>
          <p:cNvPr id="4" name="Flèche : chevron 3">
            <a:extLst>
              <a:ext uri="{FF2B5EF4-FFF2-40B4-BE49-F238E27FC236}">
                <a16:creationId xmlns:a16="http://schemas.microsoft.com/office/drawing/2014/main" id="{30112E8D-03CB-EEF0-83BF-D3D3C93B7F23}"/>
              </a:ext>
            </a:extLst>
          </p:cNvPr>
          <p:cNvSpPr/>
          <p:nvPr/>
        </p:nvSpPr>
        <p:spPr>
          <a:xfrm>
            <a:off x="1910308" y="983142"/>
            <a:ext cx="4720044" cy="70387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fr-FR" sz="2800" b="1" dirty="0">
                <a:solidFill>
                  <a:schemeClr val="bg1"/>
                </a:solidFill>
                <a:cs typeface="Arial" panose="020B0604020202020204"/>
              </a:rPr>
              <a:t>Quantification</a:t>
            </a:r>
            <a:endParaRPr lang="fr-FR" sz="2800" b="1" dirty="0">
              <a:solidFill>
                <a:schemeClr val="bg1"/>
              </a:solidFill>
            </a:endParaRPr>
          </a:p>
        </p:txBody>
      </p:sp>
    </p:spTree>
    <p:extLst>
      <p:ext uri="{BB962C8B-B14F-4D97-AF65-F5344CB8AC3E}">
        <p14:creationId xmlns:p14="http://schemas.microsoft.com/office/powerpoint/2010/main" val="37504867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EB6236-7F18-28F9-193D-B38089AF35E3}"/>
              </a:ext>
            </a:extLst>
          </p:cNvPr>
          <p:cNvSpPr>
            <a:spLocks noGrp="1"/>
          </p:cNvSpPr>
          <p:nvPr>
            <p:ph type="title"/>
          </p:nvPr>
        </p:nvSpPr>
        <p:spPr>
          <a:xfrm>
            <a:off x="1504864" y="1749024"/>
            <a:ext cx="5338800" cy="1876500"/>
          </a:xfrm>
        </p:spPr>
        <p:txBody>
          <a:bodyPr/>
          <a:lstStyle/>
          <a:p>
            <a:r>
              <a:rPr lang="fr-FR" sz="2800" dirty="0"/>
              <a:t>Le codage en entropie est utilisé pour coder les échantillons audios             quantifiés.</a:t>
            </a:r>
            <a:endParaRPr lang="fr-MA" sz="2800" dirty="0"/>
          </a:p>
        </p:txBody>
      </p:sp>
      <p:sp>
        <p:nvSpPr>
          <p:cNvPr id="4" name="Flèche : chevron 3">
            <a:extLst>
              <a:ext uri="{FF2B5EF4-FFF2-40B4-BE49-F238E27FC236}">
                <a16:creationId xmlns:a16="http://schemas.microsoft.com/office/drawing/2014/main" id="{D41246CB-9360-5699-DA4B-DCFF6CB3FAD2}"/>
              </a:ext>
            </a:extLst>
          </p:cNvPr>
          <p:cNvSpPr/>
          <p:nvPr/>
        </p:nvSpPr>
        <p:spPr>
          <a:xfrm>
            <a:off x="1624831" y="941064"/>
            <a:ext cx="4772296" cy="683221"/>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fr-FR" sz="2800" b="1" dirty="0">
                <a:solidFill>
                  <a:schemeClr val="bg1"/>
                </a:solidFill>
                <a:cs typeface="Arial" panose="020B0604020202020204"/>
              </a:rPr>
              <a:t>Codage en entropie</a:t>
            </a:r>
          </a:p>
        </p:txBody>
      </p:sp>
    </p:spTree>
    <p:extLst>
      <p:ext uri="{BB962C8B-B14F-4D97-AF65-F5344CB8AC3E}">
        <p14:creationId xmlns:p14="http://schemas.microsoft.com/office/powerpoint/2010/main" val="36943321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a:extLst>
              <a:ext uri="{FF2B5EF4-FFF2-40B4-BE49-F238E27FC236}">
                <a16:creationId xmlns:a16="http://schemas.microsoft.com/office/drawing/2014/main" id="{0E58F156-59CE-7A9C-1C87-71F73CCB9B76}"/>
              </a:ext>
            </a:extLst>
          </p:cNvPr>
          <p:cNvSpPr txBox="1">
            <a:spLocks/>
          </p:cNvSpPr>
          <p:nvPr/>
        </p:nvSpPr>
        <p:spPr>
          <a:xfrm>
            <a:off x="1805299" y="1961250"/>
            <a:ext cx="6245700" cy="610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Raleway"/>
              <a:buNone/>
              <a:defRPr sz="2000" b="0" i="0" u="none" strike="noStrike" cap="none">
                <a:solidFill>
                  <a:schemeClr val="dk1"/>
                </a:solidFill>
                <a:latin typeface="Roboto" panose="02000000000000000000"/>
                <a:ea typeface="Roboto" panose="02000000000000000000"/>
                <a:cs typeface="Roboto" panose="02000000000000000000"/>
                <a:sym typeface="Roboto" panose="02000000000000000000"/>
              </a:defRPr>
            </a:lvl1pPr>
            <a:lvl2pPr marR="0" lvl="1" algn="ctr" rtl="0">
              <a:lnSpc>
                <a:spcPct val="100000"/>
              </a:lnSpc>
              <a:spcBef>
                <a:spcPts val="0"/>
              </a:spcBef>
              <a:spcAft>
                <a:spcPts val="0"/>
              </a:spcAft>
              <a:buClr>
                <a:schemeClr val="dk1"/>
              </a:buClr>
              <a:buSzPts val="36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36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36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36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36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36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36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36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gn="l"/>
            <a:r>
              <a:rPr lang="fr-FR" sz="2800" b="1" dirty="0"/>
              <a:t>D- Les étapes de la décompression </a:t>
            </a:r>
          </a:p>
        </p:txBody>
      </p:sp>
    </p:spTree>
    <p:extLst>
      <p:ext uri="{BB962C8B-B14F-4D97-AF65-F5344CB8AC3E}">
        <p14:creationId xmlns:p14="http://schemas.microsoft.com/office/powerpoint/2010/main" val="42102038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B57250-BB22-3EF4-1B3C-154E3085EC4C}"/>
              </a:ext>
            </a:extLst>
          </p:cNvPr>
          <p:cNvSpPr>
            <a:spLocks noGrp="1"/>
          </p:cNvSpPr>
          <p:nvPr>
            <p:ph type="title"/>
          </p:nvPr>
        </p:nvSpPr>
        <p:spPr>
          <a:xfrm>
            <a:off x="1749792" y="2082636"/>
            <a:ext cx="5338800" cy="1876500"/>
          </a:xfrm>
        </p:spPr>
        <p:txBody>
          <a:bodyPr/>
          <a:lstStyle/>
          <a:p>
            <a:r>
              <a:rPr lang="fr-FR" sz="2800" dirty="0"/>
              <a:t>Cette étape consiste à décompresser les symboles binaires encodés en entropie pour reconstruire les échantillons audios quantifiés.</a:t>
            </a:r>
            <a:endParaRPr lang="fr-MA" sz="2800" dirty="0"/>
          </a:p>
        </p:txBody>
      </p:sp>
      <p:sp>
        <p:nvSpPr>
          <p:cNvPr id="4" name="Flèche : chevron 3">
            <a:extLst>
              <a:ext uri="{FF2B5EF4-FFF2-40B4-BE49-F238E27FC236}">
                <a16:creationId xmlns:a16="http://schemas.microsoft.com/office/drawing/2014/main" id="{1E324D0E-C108-B578-1C44-5336812BB7B9}"/>
              </a:ext>
            </a:extLst>
          </p:cNvPr>
          <p:cNvSpPr/>
          <p:nvPr/>
        </p:nvSpPr>
        <p:spPr>
          <a:xfrm>
            <a:off x="1841862" y="860071"/>
            <a:ext cx="4685212" cy="851858"/>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r>
              <a:rPr lang="fr-FR" dirty="0">
                <a:solidFill>
                  <a:schemeClr val="bg1"/>
                </a:solidFill>
                <a:cs typeface="Arial" panose="020B0604020202020204"/>
              </a:rPr>
              <a:t>  </a:t>
            </a:r>
            <a:r>
              <a:rPr lang="fr-FR" sz="2000" b="1" dirty="0">
                <a:solidFill>
                  <a:schemeClr val="bg1"/>
                </a:solidFill>
                <a:cs typeface="Arial" panose="020B0604020202020204"/>
              </a:rPr>
              <a:t>  Décodage en entropie </a:t>
            </a:r>
            <a:endParaRPr lang="fr-FR" sz="2000" b="1" dirty="0">
              <a:solidFill>
                <a:schemeClr val="bg1"/>
              </a:solidFill>
            </a:endParaRPr>
          </a:p>
        </p:txBody>
      </p:sp>
    </p:spTree>
    <p:extLst>
      <p:ext uri="{BB962C8B-B14F-4D97-AF65-F5344CB8AC3E}">
        <p14:creationId xmlns:p14="http://schemas.microsoft.com/office/powerpoint/2010/main" val="6743374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9815AB-ED94-7E45-6949-93BB218A1525}"/>
              </a:ext>
            </a:extLst>
          </p:cNvPr>
          <p:cNvSpPr>
            <a:spLocks noGrp="1"/>
          </p:cNvSpPr>
          <p:nvPr>
            <p:ph type="title"/>
          </p:nvPr>
        </p:nvSpPr>
        <p:spPr>
          <a:xfrm>
            <a:off x="1552352" y="1776375"/>
            <a:ext cx="5338800" cy="1876500"/>
          </a:xfrm>
        </p:spPr>
        <p:txBody>
          <a:bodyPr/>
          <a:lstStyle/>
          <a:p>
            <a:r>
              <a:rPr lang="fr-FR" sz="2800" dirty="0"/>
              <a:t>Le décodeur SILK utilise une table de quantification pour retrouver les échantillons audios quantifiés.</a:t>
            </a:r>
            <a:endParaRPr lang="fr-MA" sz="2800" dirty="0"/>
          </a:p>
        </p:txBody>
      </p:sp>
      <p:sp>
        <p:nvSpPr>
          <p:cNvPr id="4" name="Flèche : chevron 3">
            <a:extLst>
              <a:ext uri="{FF2B5EF4-FFF2-40B4-BE49-F238E27FC236}">
                <a16:creationId xmlns:a16="http://schemas.microsoft.com/office/drawing/2014/main" id="{36E336A6-FEA7-5E7E-20B4-FEF596691CDF}"/>
              </a:ext>
            </a:extLst>
          </p:cNvPr>
          <p:cNvSpPr/>
          <p:nvPr/>
        </p:nvSpPr>
        <p:spPr>
          <a:xfrm>
            <a:off x="1880643" y="703136"/>
            <a:ext cx="4580709" cy="819509"/>
          </a:xfrm>
          <a:prstGeom prst="chevron">
            <a:avLst/>
          </a:prstGeom>
        </p:spPr>
        <p:style>
          <a:lnRef idx="3">
            <a:schemeClr val="lt1"/>
          </a:lnRef>
          <a:fillRef idx="1">
            <a:schemeClr val="accent1"/>
          </a:fillRef>
          <a:effectRef idx="1">
            <a:schemeClr val="accent1"/>
          </a:effectRef>
          <a:fontRef idx="minor">
            <a:schemeClr val="lt1"/>
          </a:fontRef>
        </p:style>
        <p:txBody>
          <a:bodyPr lIns="91440" tIns="45720" rIns="91440" bIns="45720" rtlCol="0" anchor="ctr"/>
          <a:lstStyle/>
          <a:p>
            <a:pPr algn="ctr"/>
            <a:r>
              <a:rPr lang="fr-FR" sz="2400" b="1" dirty="0">
                <a:solidFill>
                  <a:schemeClr val="bg1"/>
                </a:solidFill>
                <a:cs typeface="Arial" panose="020B0604020202020204"/>
              </a:rPr>
              <a:t>Déquantification</a:t>
            </a:r>
            <a:endParaRPr lang="fr-FR" sz="2400" b="1" dirty="0">
              <a:solidFill>
                <a:schemeClr val="bg1"/>
              </a:solidFill>
            </a:endParaRPr>
          </a:p>
        </p:txBody>
      </p:sp>
    </p:spTree>
    <p:extLst>
      <p:ext uri="{BB962C8B-B14F-4D97-AF65-F5344CB8AC3E}">
        <p14:creationId xmlns:p14="http://schemas.microsoft.com/office/powerpoint/2010/main" val="37863064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461CAC-E454-F663-F72C-33FE08199D9F}"/>
              </a:ext>
            </a:extLst>
          </p:cNvPr>
          <p:cNvSpPr>
            <a:spLocks noGrp="1"/>
          </p:cNvSpPr>
          <p:nvPr>
            <p:ph type="title"/>
          </p:nvPr>
        </p:nvSpPr>
        <p:spPr>
          <a:xfrm>
            <a:off x="1188497" y="1685958"/>
            <a:ext cx="5338800" cy="1876500"/>
          </a:xfrm>
        </p:spPr>
        <p:txBody>
          <a:bodyPr/>
          <a:lstStyle/>
          <a:p>
            <a:r>
              <a:rPr lang="fr-FR" sz="2800" dirty="0"/>
              <a:t>Le décodeur utilise les échantillons précédents et le modèle de prédiction basé sur un filtre adaptatif à longueur variable (LPC) pour prédire les échantillons audios </a:t>
            </a:r>
            <a:endParaRPr lang="fr-MA" sz="2800" dirty="0"/>
          </a:p>
        </p:txBody>
      </p:sp>
      <p:sp>
        <p:nvSpPr>
          <p:cNvPr id="4" name="Flèche : chevron 3">
            <a:extLst>
              <a:ext uri="{FF2B5EF4-FFF2-40B4-BE49-F238E27FC236}">
                <a16:creationId xmlns:a16="http://schemas.microsoft.com/office/drawing/2014/main" id="{E4647854-B563-9EC3-7B49-69D8FD76954C}"/>
              </a:ext>
            </a:extLst>
          </p:cNvPr>
          <p:cNvSpPr/>
          <p:nvPr/>
        </p:nvSpPr>
        <p:spPr>
          <a:xfrm>
            <a:off x="1333636" y="405545"/>
            <a:ext cx="5059679" cy="764517"/>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fr-FR" sz="3200" b="1" dirty="0">
                <a:solidFill>
                  <a:schemeClr val="bg1"/>
                </a:solidFill>
                <a:cs typeface="Arial" panose="020B0604020202020204"/>
              </a:rPr>
              <a:t>LPC</a:t>
            </a:r>
            <a:endParaRPr lang="fr-FR" sz="3200" b="1" dirty="0">
              <a:solidFill>
                <a:schemeClr val="tx1"/>
              </a:solidFill>
            </a:endParaRPr>
          </a:p>
        </p:txBody>
      </p:sp>
    </p:spTree>
    <p:extLst>
      <p:ext uri="{BB962C8B-B14F-4D97-AF65-F5344CB8AC3E}">
        <p14:creationId xmlns:p14="http://schemas.microsoft.com/office/powerpoint/2010/main" val="42039236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718DA3-7E4F-D362-5EFF-89093BD35A3C}"/>
              </a:ext>
            </a:extLst>
          </p:cNvPr>
          <p:cNvSpPr>
            <a:spLocks noGrp="1"/>
          </p:cNvSpPr>
          <p:nvPr>
            <p:ph type="title"/>
          </p:nvPr>
        </p:nvSpPr>
        <p:spPr>
          <a:xfrm>
            <a:off x="1441046" y="1633500"/>
            <a:ext cx="5338800" cy="1876500"/>
          </a:xfrm>
        </p:spPr>
        <p:txBody>
          <a:bodyPr/>
          <a:lstStyle/>
          <a:p>
            <a:r>
              <a:rPr lang="fr-FR" sz="2800" dirty="0"/>
              <a:t>Après la reconstruction du signal audio brut, des filtres de post-traitement sont appliqués pour améliorer la qualité audio et réduire le bruit.</a:t>
            </a:r>
            <a:endParaRPr lang="fr-MA" sz="2800" dirty="0"/>
          </a:p>
        </p:txBody>
      </p:sp>
      <p:sp>
        <p:nvSpPr>
          <p:cNvPr id="4" name="Flèche : chevron 3">
            <a:extLst>
              <a:ext uri="{FF2B5EF4-FFF2-40B4-BE49-F238E27FC236}">
                <a16:creationId xmlns:a16="http://schemas.microsoft.com/office/drawing/2014/main" id="{613691D7-00FE-EC3E-8640-5D635BE2BBFB}"/>
              </a:ext>
            </a:extLst>
          </p:cNvPr>
          <p:cNvSpPr/>
          <p:nvPr/>
        </p:nvSpPr>
        <p:spPr>
          <a:xfrm>
            <a:off x="1676537" y="546427"/>
            <a:ext cx="4772296" cy="830292"/>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fr-FR" sz="2800" b="1" dirty="0">
                <a:solidFill>
                  <a:schemeClr val="bg1"/>
                </a:solidFill>
                <a:cs typeface="Arial" panose="020B0604020202020204"/>
              </a:rPr>
              <a:t>Post-traitement</a:t>
            </a:r>
            <a:endParaRPr lang="fr-FR" sz="2800" b="1" dirty="0">
              <a:solidFill>
                <a:schemeClr val="bg1"/>
              </a:solidFill>
            </a:endParaRPr>
          </a:p>
        </p:txBody>
      </p:sp>
    </p:spTree>
    <p:extLst>
      <p:ext uri="{BB962C8B-B14F-4D97-AF65-F5344CB8AC3E}">
        <p14:creationId xmlns:p14="http://schemas.microsoft.com/office/powerpoint/2010/main" val="13372866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0563" y="1835715"/>
            <a:ext cx="5371149" cy="733501"/>
          </a:xfrm>
        </p:spPr>
        <p:txBody>
          <a:bodyPr/>
          <a:lstStyle/>
          <a:p>
            <a:r>
              <a:rPr lang="fr-FR" sz="1800" dirty="0"/>
              <a:t> </a:t>
            </a:r>
            <a:br>
              <a:rPr lang="fr-FR" sz="1800" dirty="0"/>
            </a:br>
            <a:endParaRPr lang="fr-FR" sz="1800"/>
          </a:p>
        </p:txBody>
      </p:sp>
      <p:sp>
        <p:nvSpPr>
          <p:cNvPr id="3" name="Titre 2"/>
          <p:cNvSpPr>
            <a:spLocks noGrp="1"/>
          </p:cNvSpPr>
          <p:nvPr>
            <p:ph type="title" idx="2"/>
          </p:nvPr>
        </p:nvSpPr>
        <p:spPr>
          <a:xfrm>
            <a:off x="489461" y="250757"/>
            <a:ext cx="6245700" cy="610500"/>
          </a:xfrm>
        </p:spPr>
        <p:txBody>
          <a:bodyPr/>
          <a:lstStyle/>
          <a:p>
            <a:pPr algn="l"/>
            <a:r>
              <a:rPr lang="fr-FR" dirty="0"/>
              <a:t>  </a:t>
            </a:r>
            <a:r>
              <a:rPr lang="fr-FR" sz="2800" dirty="0"/>
              <a:t>E</a:t>
            </a:r>
            <a:r>
              <a:rPr lang="fr-FR" dirty="0"/>
              <a:t>- </a:t>
            </a:r>
            <a:r>
              <a:rPr lang="fr-FR" sz="2800" dirty="0"/>
              <a:t>Algorithme CELT  </a:t>
            </a:r>
          </a:p>
        </p:txBody>
      </p:sp>
      <p:sp>
        <p:nvSpPr>
          <p:cNvPr id="4" name="ZoneTexte 3"/>
          <p:cNvSpPr txBox="1"/>
          <p:nvPr/>
        </p:nvSpPr>
        <p:spPr>
          <a:xfrm>
            <a:off x="967776" y="1148660"/>
            <a:ext cx="6215062"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fr-FR" sz="1600" b="1" dirty="0">
                <a:solidFill>
                  <a:srgbClr val="CEF3F5"/>
                </a:solidFill>
              </a:rPr>
              <a:t>CELT est un algorithme de compression développée pour opus ,il utilise une transformation de l'énergie lissé pour décomposer le signal audio en bandes de fréquences</a:t>
            </a:r>
            <a:endParaRPr lang="fr-FR" sz="1600" b="1" dirty="0"/>
          </a:p>
          <a:p>
            <a:endParaRPr lang="fr-FR" sz="1600" b="1" dirty="0"/>
          </a:p>
          <a:p>
            <a:r>
              <a:rPr lang="fr-FR" sz="1600" b="1" dirty="0">
                <a:solidFill>
                  <a:srgbClr val="CEF3F5"/>
                </a:solidFill>
              </a:rPr>
              <a:t>CELT </a:t>
            </a:r>
            <a:r>
              <a:rPr lang="fr-FR" sz="1600" b="1" dirty="0">
                <a:solidFill>
                  <a:schemeClr val="tx1"/>
                </a:solidFill>
              </a:rPr>
              <a:t>est utilisé pour la compression des signaux audio à haute fréquence.</a:t>
            </a:r>
            <a:endParaRPr lang="fr-FR" sz="1600" b="1">
              <a:solidFill>
                <a:schemeClr val="tx1"/>
              </a:solidFill>
            </a:endParaRPr>
          </a:p>
          <a:p>
            <a:endParaRPr lang="fr-FR" dirty="0"/>
          </a:p>
          <a:p>
            <a:endParaRPr lang="fr-FR" dirty="0"/>
          </a:p>
          <a:p>
            <a:endParaRPr lang="fr-FR" dirty="0"/>
          </a:p>
          <a:p>
            <a:endParaRPr lang="fr-FR" dirty="0"/>
          </a:p>
          <a:p>
            <a:endParaRPr lang="fr-FR" dirty="0"/>
          </a:p>
          <a:p>
            <a:endParaRPr lang="fr-F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E217C9-E625-65F2-2441-00B59AAFBAD0}"/>
              </a:ext>
            </a:extLst>
          </p:cNvPr>
          <p:cNvSpPr>
            <a:spLocks noGrp="1"/>
          </p:cNvSpPr>
          <p:nvPr>
            <p:ph type="title"/>
          </p:nvPr>
        </p:nvSpPr>
        <p:spPr>
          <a:xfrm>
            <a:off x="1494386" y="940725"/>
            <a:ext cx="5338800" cy="1876500"/>
          </a:xfrm>
        </p:spPr>
        <p:txBody>
          <a:bodyPr/>
          <a:lstStyle/>
          <a:p>
            <a:r>
              <a:rPr lang="fr-FR" sz="2800" b="1" dirty="0"/>
              <a:t>F- Les étapes de compression CELT</a:t>
            </a:r>
            <a:r>
              <a:rPr lang="fr-FR" sz="2800" dirty="0"/>
              <a:t> </a:t>
            </a:r>
            <a:endParaRPr lang="fr-FR" dirty="0"/>
          </a:p>
        </p:txBody>
      </p:sp>
    </p:spTree>
    <p:extLst>
      <p:ext uri="{BB962C8B-B14F-4D97-AF65-F5344CB8AC3E}">
        <p14:creationId xmlns:p14="http://schemas.microsoft.com/office/powerpoint/2010/main" val="35118749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èche : chevron 3"/>
          <p:cNvSpPr/>
          <p:nvPr/>
        </p:nvSpPr>
        <p:spPr>
          <a:xfrm>
            <a:off x="1977338" y="1193102"/>
            <a:ext cx="4681754" cy="873424"/>
          </a:xfrm>
          <a:prstGeom prst="chevron">
            <a:avLst/>
          </a:prstGeom>
        </p:spPr>
        <p:style>
          <a:lnRef idx="3">
            <a:schemeClr val="lt1"/>
          </a:lnRef>
          <a:fillRef idx="1">
            <a:schemeClr val="accent1"/>
          </a:fillRef>
          <a:effectRef idx="1">
            <a:schemeClr val="accent1"/>
          </a:effectRef>
          <a:fontRef idx="minor">
            <a:schemeClr val="lt1"/>
          </a:fontRef>
        </p:style>
        <p:txBody>
          <a:bodyPr lIns="91440" tIns="45720" rIns="91440" bIns="45720" rtlCol="0" anchor="ctr"/>
          <a:lstStyle/>
          <a:p>
            <a:pPr algn="ctr"/>
            <a:r>
              <a:rPr lang="fr-FR" sz="2000" b="1" dirty="0">
                <a:solidFill>
                  <a:schemeClr val="bg1"/>
                </a:solidFill>
                <a:cs typeface="Arial" panose="020B0604020202020204"/>
              </a:rPr>
              <a:t>Analyse d'un signal audio</a:t>
            </a:r>
            <a:endParaRPr lang="fr-FR" sz="2000" b="1" dirty="0">
              <a:solidFill>
                <a:schemeClr val="bg1"/>
              </a:solidFill>
            </a:endParaRPr>
          </a:p>
        </p:txBody>
      </p:sp>
      <p:sp>
        <p:nvSpPr>
          <p:cNvPr id="2" name="ZoneTexte 1">
            <a:extLst>
              <a:ext uri="{FF2B5EF4-FFF2-40B4-BE49-F238E27FC236}">
                <a16:creationId xmlns:a16="http://schemas.microsoft.com/office/drawing/2014/main" id="{5546988C-9EEB-DDFE-0D7F-D85BFDB8F704}"/>
              </a:ext>
            </a:extLst>
          </p:cNvPr>
          <p:cNvSpPr txBox="1"/>
          <p:nvPr/>
        </p:nvSpPr>
        <p:spPr>
          <a:xfrm>
            <a:off x="2083934" y="2407443"/>
            <a:ext cx="490571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b="1" dirty="0">
                <a:solidFill>
                  <a:schemeClr val="tx1"/>
                </a:solidFill>
              </a:rPr>
              <a:t>Le signal audio est divisé en trames de 2,5 à 20 ms</a:t>
            </a:r>
            <a:r>
              <a:rPr lang="fr-FR" sz="1600" b="1" dirty="0">
                <a:solidFill>
                  <a:schemeClr val="tx1"/>
                </a:solidFill>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0"/>
        <p:cNvGrpSpPr/>
        <p:nvPr/>
      </p:nvGrpSpPr>
      <p:grpSpPr>
        <a:xfrm>
          <a:off x="0" y="0"/>
          <a:ext cx="0" cy="0"/>
          <a:chOff x="0" y="0"/>
          <a:chExt cx="0" cy="0"/>
        </a:xfrm>
      </p:grpSpPr>
      <p:sp>
        <p:nvSpPr>
          <p:cNvPr id="702" name="Google Shape;702;p28"/>
          <p:cNvSpPr txBox="1">
            <a:spLocks noGrp="1"/>
          </p:cNvSpPr>
          <p:nvPr>
            <p:ph type="body" idx="1"/>
          </p:nvPr>
        </p:nvSpPr>
        <p:spPr>
          <a:xfrm>
            <a:off x="527640" y="692170"/>
            <a:ext cx="7890600" cy="31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sz="1600" b="1" dirty="0">
                <a:latin typeface="Roboto" panose="02000000000000000000"/>
                <a:ea typeface="Roboto" panose="02000000000000000000"/>
                <a:cs typeface="Roboto" panose="02000000000000000000"/>
                <a:sym typeface="Roboto" panose="02000000000000000000"/>
              </a:rPr>
              <a:t>C'est quoi audio ?</a:t>
            </a:r>
          </a:p>
          <a:p>
            <a:pPr marL="0" lvl="0" indent="0" algn="l" rtl="0">
              <a:spcBef>
                <a:spcPts val="0"/>
              </a:spcBef>
              <a:spcAft>
                <a:spcPts val="0"/>
              </a:spcAft>
              <a:buClr>
                <a:schemeClr val="dk1"/>
              </a:buClr>
              <a:buSzPts val="1100"/>
              <a:buFont typeface="Arial" panose="020B0604020202020204"/>
              <a:buNone/>
            </a:pPr>
            <a:endParaRPr lang="en-US" sz="1600" b="1" dirty="0"/>
          </a:p>
          <a:p>
            <a:pPr marL="0" lvl="0" indent="0" algn="l" rtl="0">
              <a:spcBef>
                <a:spcPts val="0"/>
              </a:spcBef>
              <a:spcAft>
                <a:spcPts val="0"/>
              </a:spcAft>
              <a:buClr>
                <a:schemeClr val="dk1"/>
              </a:buClr>
              <a:buSzPts val="1100"/>
              <a:buFont typeface="Arial" panose="020B0604020202020204"/>
              <a:buNone/>
            </a:pPr>
            <a:endParaRPr lang="en-US" sz="1600" b="1" dirty="0">
              <a:latin typeface="Roboto" panose="02000000000000000000"/>
              <a:ea typeface="Roboto" panose="02000000000000000000"/>
              <a:cs typeface="Roboto" panose="02000000000000000000"/>
              <a:sym typeface="Roboto" panose="02000000000000000000"/>
            </a:endParaRPr>
          </a:p>
          <a:p>
            <a:pPr marL="152400" lvl="0" indent="0" algn="l" rtl="0">
              <a:spcBef>
                <a:spcPts val="0"/>
              </a:spcBef>
              <a:spcAft>
                <a:spcPts val="0"/>
              </a:spcAft>
              <a:buClr>
                <a:schemeClr val="dk1"/>
              </a:buClr>
              <a:buSzPts val="1200"/>
              <a:buNone/>
            </a:pPr>
            <a:r>
              <a:rPr lang="fr-FR" sz="1600" b="1" dirty="0">
                <a:latin typeface="Roboto" panose="02000000000000000000"/>
                <a:ea typeface="Roboto" panose="02000000000000000000"/>
                <a:cs typeface="Roboto" panose="02000000000000000000"/>
                <a:sym typeface="Roboto" panose="02000000000000000000"/>
              </a:rPr>
              <a:t>L'audio est une forme de communication qui utilise le son pour transmettre des informations ou des émotions, que ce soit à travers la musique, la parole, les effets sonores, Il englobe l'enregistrement, la production, la reproduction et la diffusion du son.</a:t>
            </a:r>
          </a:p>
          <a:p>
            <a:pPr marL="457200" lvl="0" indent="-304800" algn="l" rtl="0">
              <a:spcBef>
                <a:spcPts val="0"/>
              </a:spcBef>
              <a:spcAft>
                <a:spcPts val="0"/>
              </a:spcAft>
              <a:buClr>
                <a:schemeClr val="dk1"/>
              </a:buClr>
              <a:buSzPts val="1200"/>
              <a:buFont typeface="Raleway"/>
              <a:buChar char="●"/>
            </a:pPr>
            <a:endParaRPr lang="fr-FR" dirty="0">
              <a:latin typeface="Roboto" panose="02000000000000000000"/>
              <a:ea typeface="Roboto" panose="02000000000000000000"/>
              <a:cs typeface="Roboto" panose="02000000000000000000"/>
              <a:sym typeface="Roboto" panose="02000000000000000000"/>
            </a:endParaRPr>
          </a:p>
          <a:p>
            <a:pPr marL="152400" lvl="0" indent="0" algn="l" rtl="0">
              <a:spcBef>
                <a:spcPts val="0"/>
              </a:spcBef>
              <a:spcAft>
                <a:spcPts val="0"/>
              </a:spcAft>
              <a:buClr>
                <a:schemeClr val="dk1"/>
              </a:buClr>
              <a:buSzPts val="1200"/>
              <a:buNone/>
            </a:pPr>
            <a:endParaRPr lang="fr-FR" dirty="0">
              <a:latin typeface="Roboto" panose="02000000000000000000"/>
              <a:ea typeface="Roboto" panose="02000000000000000000"/>
              <a:cs typeface="Roboto" panose="02000000000000000000"/>
              <a:sym typeface="Roboto" panose="02000000000000000000"/>
            </a:endParaRPr>
          </a:p>
        </p:txBody>
      </p:sp>
      <p:pic>
        <p:nvPicPr>
          <p:cNvPr id="3" name="Image 2"/>
          <p:cNvPicPr>
            <a:picLocks noChangeAspect="1"/>
          </p:cNvPicPr>
          <p:nvPr/>
        </p:nvPicPr>
        <p:blipFill>
          <a:blip r:embed="rId3"/>
          <a:stretch>
            <a:fillRect/>
          </a:stretch>
        </p:blipFill>
        <p:spPr>
          <a:xfrm>
            <a:off x="1799161" y="2759529"/>
            <a:ext cx="4761905" cy="1768631"/>
          </a:xfrm>
          <a:prstGeom prst="rect">
            <a:avLst/>
          </a:prstGeom>
          <a:ln>
            <a:noFill/>
          </a:ln>
          <a:effectLst>
            <a:softEdge rad="112500"/>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èche : chevron 4">
            <a:extLst>
              <a:ext uri="{FF2B5EF4-FFF2-40B4-BE49-F238E27FC236}">
                <a16:creationId xmlns:a16="http://schemas.microsoft.com/office/drawing/2014/main" id="{63AD40B4-6CD0-9D60-9881-6E5A822F8A1C}"/>
              </a:ext>
            </a:extLst>
          </p:cNvPr>
          <p:cNvSpPr/>
          <p:nvPr/>
        </p:nvSpPr>
        <p:spPr>
          <a:xfrm>
            <a:off x="2386668" y="426622"/>
            <a:ext cx="3801782" cy="862641"/>
          </a:xfrm>
          <a:prstGeom prst="chevron">
            <a:avLst/>
          </a:prstGeom>
        </p:spPr>
        <p:style>
          <a:lnRef idx="3">
            <a:schemeClr val="lt1"/>
          </a:lnRef>
          <a:fillRef idx="1">
            <a:schemeClr val="accent1"/>
          </a:fillRef>
          <a:effectRef idx="1">
            <a:schemeClr val="accent1"/>
          </a:effectRef>
          <a:fontRef idx="minor">
            <a:schemeClr val="lt1"/>
          </a:fontRef>
        </p:style>
        <p:txBody>
          <a:bodyPr lIns="91440" tIns="45720" rIns="91440" bIns="45720" rtlCol="0" anchor="ctr"/>
          <a:lstStyle/>
          <a:p>
            <a:pPr algn="ctr"/>
            <a:r>
              <a:rPr lang="fr-FR" sz="2400" b="1" dirty="0">
                <a:solidFill>
                  <a:schemeClr val="bg1"/>
                </a:solidFill>
                <a:cs typeface="Arial" panose="020B0604020202020204"/>
              </a:rPr>
              <a:t>DCT</a:t>
            </a:r>
          </a:p>
        </p:txBody>
      </p:sp>
      <p:sp>
        <p:nvSpPr>
          <p:cNvPr id="6" name="ZoneTexte 5">
            <a:extLst>
              <a:ext uri="{FF2B5EF4-FFF2-40B4-BE49-F238E27FC236}">
                <a16:creationId xmlns:a16="http://schemas.microsoft.com/office/drawing/2014/main" id="{0ECEBF2F-A149-CBFC-8308-F0527F616284}"/>
              </a:ext>
            </a:extLst>
          </p:cNvPr>
          <p:cNvSpPr txBox="1"/>
          <p:nvPr/>
        </p:nvSpPr>
        <p:spPr>
          <a:xfrm>
            <a:off x="1684904" y="1743074"/>
            <a:ext cx="5900736"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2800" dirty="0">
                <a:solidFill>
                  <a:schemeClr val="tx1"/>
                </a:solidFill>
              </a:rPr>
              <a:t>DCT est une transformation linéaire</a:t>
            </a:r>
          </a:p>
          <a:p>
            <a:pPr algn="ctr"/>
            <a:r>
              <a:rPr lang="fr-FR" sz="2800" dirty="0">
                <a:solidFill>
                  <a:schemeClr val="tx1"/>
                </a:solidFill>
              </a:rPr>
              <a:t>qui prend un vecteur de données temporelles et produit un vecteur de coefficients de fréquence </a:t>
            </a:r>
          </a:p>
        </p:txBody>
      </p:sp>
    </p:spTree>
    <p:extLst>
      <p:ext uri="{BB962C8B-B14F-4D97-AF65-F5344CB8AC3E}">
        <p14:creationId xmlns:p14="http://schemas.microsoft.com/office/powerpoint/2010/main" val="33783571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8CA1864-E716-7DEB-08D6-8661B368FBD1}"/>
              </a:ext>
            </a:extLst>
          </p:cNvPr>
          <p:cNvSpPr>
            <a:spLocks noGrp="1"/>
          </p:cNvSpPr>
          <p:nvPr>
            <p:ph type="title" idx="2"/>
          </p:nvPr>
        </p:nvSpPr>
        <p:spPr>
          <a:xfrm>
            <a:off x="1112373" y="2110057"/>
            <a:ext cx="5786459" cy="916660"/>
          </a:xfrm>
        </p:spPr>
        <p:txBody>
          <a:bodyPr/>
          <a:lstStyle/>
          <a:p>
            <a:r>
              <a:rPr lang="fr-FR" sz="2400" dirty="0"/>
              <a:t>La quantification vectorielle est utilisée pour quantifier les bandes de fréquences </a:t>
            </a:r>
            <a:br>
              <a:rPr lang="fr-FR" sz="2400" dirty="0"/>
            </a:br>
            <a:r>
              <a:rPr lang="fr-FR" sz="2400" dirty="0"/>
              <a:t>en groupes</a:t>
            </a:r>
          </a:p>
        </p:txBody>
      </p:sp>
      <p:sp>
        <p:nvSpPr>
          <p:cNvPr id="5" name="Flèche : chevron 4">
            <a:extLst>
              <a:ext uri="{FF2B5EF4-FFF2-40B4-BE49-F238E27FC236}">
                <a16:creationId xmlns:a16="http://schemas.microsoft.com/office/drawing/2014/main" id="{E48DC265-75D5-B6CD-B93E-B43093C7C8C0}"/>
              </a:ext>
            </a:extLst>
          </p:cNvPr>
          <p:cNvSpPr/>
          <p:nvPr/>
        </p:nvSpPr>
        <p:spPr>
          <a:xfrm>
            <a:off x="1755939" y="701088"/>
            <a:ext cx="4863908" cy="862640"/>
          </a:xfrm>
          <a:prstGeom prst="chevron">
            <a:avLst/>
          </a:prstGeom>
        </p:spPr>
        <p:style>
          <a:lnRef idx="3">
            <a:schemeClr val="lt1"/>
          </a:lnRef>
          <a:fillRef idx="1">
            <a:schemeClr val="accent1"/>
          </a:fillRef>
          <a:effectRef idx="1">
            <a:schemeClr val="accent1"/>
          </a:effectRef>
          <a:fontRef idx="minor">
            <a:schemeClr val="lt1"/>
          </a:fontRef>
        </p:style>
        <p:txBody>
          <a:bodyPr lIns="91440" tIns="45720" rIns="91440" bIns="45720" rtlCol="0" anchor="ctr"/>
          <a:lstStyle/>
          <a:p>
            <a:r>
              <a:rPr lang="fr-FR" sz="2400" b="1" dirty="0">
                <a:solidFill>
                  <a:schemeClr val="bg1"/>
                </a:solidFill>
                <a:cs typeface="Arial" panose="020B0604020202020204"/>
              </a:rPr>
              <a:t>Quantification vectorielle</a:t>
            </a:r>
            <a:endParaRPr lang="fr-FR" sz="2400" b="1" dirty="0">
              <a:solidFill>
                <a:schemeClr val="bg1"/>
              </a:solidFill>
            </a:endParaRPr>
          </a:p>
        </p:txBody>
      </p:sp>
    </p:spTree>
    <p:extLst>
      <p:ext uri="{BB962C8B-B14F-4D97-AF65-F5344CB8AC3E}">
        <p14:creationId xmlns:p14="http://schemas.microsoft.com/office/powerpoint/2010/main" val="2987468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3D09CBD5-5635-5F7D-46DC-FCFE73CCF876}"/>
              </a:ext>
            </a:extLst>
          </p:cNvPr>
          <p:cNvSpPr>
            <a:spLocks noGrp="1"/>
          </p:cNvSpPr>
          <p:nvPr>
            <p:ph type="title" idx="2"/>
          </p:nvPr>
        </p:nvSpPr>
        <p:spPr>
          <a:xfrm>
            <a:off x="1326685" y="2089646"/>
            <a:ext cx="6245700" cy="957482"/>
          </a:xfrm>
        </p:spPr>
        <p:txBody>
          <a:bodyPr/>
          <a:lstStyle/>
          <a:p>
            <a:r>
              <a:rPr lang="fr-FR" dirty="0"/>
              <a:t>Les valeurs quantifiées sont ensuite codées </a:t>
            </a:r>
            <a:br>
              <a:rPr lang="fr-FR" dirty="0"/>
            </a:br>
            <a:r>
              <a:rPr lang="fr-FR" dirty="0"/>
              <a:t>entropie à l'aide d'une technique de codage </a:t>
            </a:r>
            <a:br>
              <a:rPr lang="fr-FR" dirty="0"/>
            </a:br>
            <a:r>
              <a:rPr lang="fr-FR" dirty="0"/>
              <a:t>        de Huffman ou d'une table de code </a:t>
            </a:r>
            <a:br>
              <a:rPr lang="fr-FR" dirty="0"/>
            </a:br>
            <a:r>
              <a:rPr lang="fr-FR" dirty="0"/>
              <a:t>préétablie. </a:t>
            </a:r>
          </a:p>
        </p:txBody>
      </p:sp>
      <p:sp>
        <p:nvSpPr>
          <p:cNvPr id="5" name="Flèche : chevron 4">
            <a:extLst>
              <a:ext uri="{FF2B5EF4-FFF2-40B4-BE49-F238E27FC236}">
                <a16:creationId xmlns:a16="http://schemas.microsoft.com/office/drawing/2014/main" id="{13F46A14-FD1B-728C-39DD-449F31D3E71E}"/>
              </a:ext>
            </a:extLst>
          </p:cNvPr>
          <p:cNvSpPr/>
          <p:nvPr/>
        </p:nvSpPr>
        <p:spPr>
          <a:xfrm>
            <a:off x="2351430" y="862526"/>
            <a:ext cx="4169173" cy="851858"/>
          </a:xfrm>
          <a:prstGeom prst="chevron">
            <a:avLst/>
          </a:prstGeom>
        </p:spPr>
        <p:style>
          <a:lnRef idx="3">
            <a:schemeClr val="lt1"/>
          </a:lnRef>
          <a:fillRef idx="1">
            <a:schemeClr val="accent1"/>
          </a:fillRef>
          <a:effectRef idx="1">
            <a:schemeClr val="accent1"/>
          </a:effectRef>
          <a:fontRef idx="minor">
            <a:schemeClr val="lt1"/>
          </a:fontRef>
        </p:style>
        <p:txBody>
          <a:bodyPr lIns="91440" tIns="45720" rIns="91440" bIns="45720" rtlCol="0" anchor="ctr"/>
          <a:lstStyle/>
          <a:p>
            <a:pPr algn="ctr"/>
            <a:r>
              <a:rPr lang="fr-FR" sz="2400" b="1" dirty="0">
                <a:solidFill>
                  <a:schemeClr val="bg1"/>
                </a:solidFill>
                <a:cs typeface="Arial" panose="020B0604020202020204"/>
              </a:rPr>
              <a:t>Codage en entropie</a:t>
            </a:r>
            <a:endParaRPr lang="fr-FR" sz="2400" b="1" dirty="0">
              <a:solidFill>
                <a:schemeClr val="bg1"/>
              </a:solidFill>
            </a:endParaRPr>
          </a:p>
        </p:txBody>
      </p:sp>
    </p:spTree>
    <p:extLst>
      <p:ext uri="{BB962C8B-B14F-4D97-AF65-F5344CB8AC3E}">
        <p14:creationId xmlns:p14="http://schemas.microsoft.com/office/powerpoint/2010/main" val="28440474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D74BD4-CE87-E6FC-A654-8FE230D9829A}"/>
              </a:ext>
            </a:extLst>
          </p:cNvPr>
          <p:cNvSpPr>
            <a:spLocks noGrp="1"/>
          </p:cNvSpPr>
          <p:nvPr>
            <p:ph type="title"/>
          </p:nvPr>
        </p:nvSpPr>
        <p:spPr>
          <a:xfrm>
            <a:off x="1637261" y="1022368"/>
            <a:ext cx="5338800" cy="1876500"/>
          </a:xfrm>
        </p:spPr>
        <p:txBody>
          <a:bodyPr/>
          <a:lstStyle/>
          <a:p>
            <a:r>
              <a:rPr lang="fr-FR" sz="2800" dirty="0"/>
              <a:t>G</a:t>
            </a:r>
            <a:r>
              <a:rPr lang="fr-FR" sz="2800" b="1" dirty="0"/>
              <a:t>- Les étapes de la décompression</a:t>
            </a:r>
            <a:endParaRPr lang="fr-FR" dirty="0"/>
          </a:p>
        </p:txBody>
      </p:sp>
    </p:spTree>
    <p:extLst>
      <p:ext uri="{BB962C8B-B14F-4D97-AF65-F5344CB8AC3E}">
        <p14:creationId xmlns:p14="http://schemas.microsoft.com/office/powerpoint/2010/main" val="10647612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èche : chevron 3"/>
          <p:cNvSpPr/>
          <p:nvPr/>
        </p:nvSpPr>
        <p:spPr>
          <a:xfrm>
            <a:off x="2050354" y="1118737"/>
            <a:ext cx="4249277" cy="830292"/>
          </a:xfrm>
          <a:prstGeom prst="chevron">
            <a:avLst/>
          </a:prstGeom>
        </p:spPr>
        <p:style>
          <a:lnRef idx="3">
            <a:schemeClr val="lt1"/>
          </a:lnRef>
          <a:fillRef idx="1">
            <a:schemeClr val="accent1"/>
          </a:fillRef>
          <a:effectRef idx="1">
            <a:schemeClr val="accent1"/>
          </a:effectRef>
          <a:fontRef idx="minor">
            <a:schemeClr val="lt1"/>
          </a:fontRef>
        </p:style>
        <p:txBody>
          <a:bodyPr lIns="91440" tIns="45720" rIns="91440" bIns="45720" rtlCol="0" anchor="ctr"/>
          <a:lstStyle/>
          <a:p>
            <a:pPr algn="ctr"/>
            <a:r>
              <a:rPr lang="fr-FR" sz="2400" b="1" dirty="0">
                <a:solidFill>
                  <a:schemeClr val="bg1"/>
                </a:solidFill>
                <a:cs typeface="Arial" panose="020B0604020202020204"/>
              </a:rPr>
              <a:t>Allocation des bits </a:t>
            </a:r>
            <a:endParaRPr lang="fr-FR" sz="2400" b="1" dirty="0">
              <a:solidFill>
                <a:schemeClr val="bg1"/>
              </a:solidFill>
            </a:endParaRPr>
          </a:p>
        </p:txBody>
      </p:sp>
      <p:sp>
        <p:nvSpPr>
          <p:cNvPr id="2" name="ZoneTexte 1">
            <a:extLst>
              <a:ext uri="{FF2B5EF4-FFF2-40B4-BE49-F238E27FC236}">
                <a16:creationId xmlns:a16="http://schemas.microsoft.com/office/drawing/2014/main" id="{EFFEAFB1-3774-A7ED-B785-277E3D4B2A1D}"/>
              </a:ext>
            </a:extLst>
          </p:cNvPr>
          <p:cNvSpPr txBox="1"/>
          <p:nvPr/>
        </p:nvSpPr>
        <p:spPr>
          <a:xfrm>
            <a:off x="1191985" y="2242117"/>
            <a:ext cx="692433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MA" sz="2800" dirty="0">
                <a:solidFill>
                  <a:schemeClr val="tx1"/>
                </a:solidFill>
                <a:latin typeface="Calibri"/>
                <a:cs typeface="Calibri"/>
              </a:rPr>
              <a:t>Le décodeur commence par extraire les informations d'allocation de bits à partir  </a:t>
            </a:r>
            <a:endParaRPr lang="fr-FR" sz="2800" dirty="0">
              <a:solidFill>
                <a:schemeClr val="tx1"/>
              </a:solidFill>
            </a:endParaRPr>
          </a:p>
          <a:p>
            <a:r>
              <a:rPr lang="fr-MA" sz="2800" dirty="0">
                <a:solidFill>
                  <a:schemeClr val="tx1"/>
                </a:solidFill>
                <a:latin typeface="Calibri"/>
                <a:cs typeface="Calibri"/>
              </a:rPr>
              <a:t>          du flux de données compressées.</a:t>
            </a:r>
            <a:endParaRPr lang="fr-FR" sz="2800" dirty="0">
              <a:solidFill>
                <a:schemeClr val="tx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444A235B-1ACF-5A78-AE51-A8AF5C468078}"/>
              </a:ext>
            </a:extLst>
          </p:cNvPr>
          <p:cNvSpPr>
            <a:spLocks noGrp="1"/>
          </p:cNvSpPr>
          <p:nvPr>
            <p:ph type="title" idx="2"/>
          </p:nvPr>
        </p:nvSpPr>
        <p:spPr>
          <a:xfrm>
            <a:off x="1449150" y="1467120"/>
            <a:ext cx="6245700" cy="2478080"/>
          </a:xfrm>
        </p:spPr>
        <p:txBody>
          <a:bodyPr/>
          <a:lstStyle/>
          <a:p>
            <a:r>
              <a:rPr lang="fr-MA" sz="2800" dirty="0">
                <a:solidFill>
                  <a:schemeClr val="tx1"/>
                </a:solidFill>
                <a:latin typeface="Calibri"/>
                <a:cs typeface="Calibri"/>
              </a:rPr>
              <a:t>Le décodeur utilise les informations d'allocation de bits pour décoder les valeurs quantifiées à partir du flux</a:t>
            </a:r>
            <a:br>
              <a:rPr lang="fr-MA" sz="2800" dirty="0">
                <a:solidFill>
                  <a:schemeClr val="tx1"/>
                </a:solidFill>
                <a:latin typeface="Calibri"/>
                <a:cs typeface="Calibri"/>
              </a:rPr>
            </a:br>
            <a:r>
              <a:rPr lang="fr-MA" sz="2800" dirty="0">
                <a:solidFill>
                  <a:schemeClr val="tx1"/>
                </a:solidFill>
                <a:latin typeface="Calibri"/>
                <a:cs typeface="Calibri"/>
              </a:rPr>
              <a:t> de données compressées</a:t>
            </a:r>
            <a:endParaRPr lang="fr-FR" sz="2800" dirty="0">
              <a:solidFill>
                <a:schemeClr val="tx1"/>
              </a:solidFill>
            </a:endParaRPr>
          </a:p>
        </p:txBody>
      </p:sp>
      <p:sp>
        <p:nvSpPr>
          <p:cNvPr id="5" name="Flèche : chevron 4">
            <a:extLst>
              <a:ext uri="{FF2B5EF4-FFF2-40B4-BE49-F238E27FC236}">
                <a16:creationId xmlns:a16="http://schemas.microsoft.com/office/drawing/2014/main" id="{C640E070-CB20-2C28-1524-65114299BF24}"/>
              </a:ext>
            </a:extLst>
          </p:cNvPr>
          <p:cNvSpPr/>
          <p:nvPr/>
        </p:nvSpPr>
        <p:spPr>
          <a:xfrm>
            <a:off x="2076966" y="798329"/>
            <a:ext cx="4694654" cy="819509"/>
          </a:xfrm>
          <a:prstGeom prst="chevron">
            <a:avLst/>
          </a:prstGeom>
        </p:spPr>
        <p:style>
          <a:lnRef idx="3">
            <a:schemeClr val="lt1"/>
          </a:lnRef>
          <a:fillRef idx="1">
            <a:schemeClr val="accent1"/>
          </a:fillRef>
          <a:effectRef idx="1">
            <a:schemeClr val="accent1"/>
          </a:effectRef>
          <a:fontRef idx="minor">
            <a:schemeClr val="lt1"/>
          </a:fontRef>
        </p:style>
        <p:txBody>
          <a:bodyPr lIns="91440" tIns="45720" rIns="91440" bIns="45720" rtlCol="0" anchor="ctr"/>
          <a:lstStyle/>
          <a:p>
            <a:pPr algn="ctr"/>
            <a:r>
              <a:rPr lang="fr-FR" sz="2400" b="1" dirty="0">
                <a:solidFill>
                  <a:schemeClr val="bg1"/>
                </a:solidFill>
                <a:cs typeface="Arial" panose="020B0604020202020204"/>
              </a:rPr>
              <a:t>Décodage en entropie</a:t>
            </a:r>
            <a:endParaRPr lang="fr-FR" sz="2400" b="1" dirty="0">
              <a:solidFill>
                <a:schemeClr val="bg1"/>
              </a:solidFill>
            </a:endParaRPr>
          </a:p>
        </p:txBody>
      </p:sp>
    </p:spTree>
    <p:extLst>
      <p:ext uri="{BB962C8B-B14F-4D97-AF65-F5344CB8AC3E}">
        <p14:creationId xmlns:p14="http://schemas.microsoft.com/office/powerpoint/2010/main" val="18853319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3DC9833-BB85-2A38-AB80-F243134DC879}"/>
              </a:ext>
            </a:extLst>
          </p:cNvPr>
          <p:cNvSpPr>
            <a:spLocks noGrp="1"/>
          </p:cNvSpPr>
          <p:nvPr>
            <p:ph type="title" idx="2"/>
          </p:nvPr>
        </p:nvSpPr>
        <p:spPr>
          <a:xfrm>
            <a:off x="1398123" y="2354986"/>
            <a:ext cx="6245700" cy="610500"/>
          </a:xfrm>
        </p:spPr>
        <p:txBody>
          <a:bodyPr/>
          <a:lstStyle/>
          <a:p>
            <a:r>
              <a:rPr lang="fr-MA" sz="2800" dirty="0">
                <a:solidFill>
                  <a:schemeClr val="tx1"/>
                </a:solidFill>
                <a:latin typeface="Calibri"/>
                <a:cs typeface="Calibri"/>
              </a:rPr>
              <a:t>Les valeurs quantifiées décodées sont ensuite utilisées pour reconstruire les bandes de fréquences d'origine</a:t>
            </a:r>
            <a:endParaRPr lang="fr-FR" sz="2800" dirty="0">
              <a:solidFill>
                <a:schemeClr val="tx1"/>
              </a:solidFill>
            </a:endParaRPr>
          </a:p>
        </p:txBody>
      </p:sp>
      <p:sp>
        <p:nvSpPr>
          <p:cNvPr id="5" name="Flèche : chevron 4">
            <a:extLst>
              <a:ext uri="{FF2B5EF4-FFF2-40B4-BE49-F238E27FC236}">
                <a16:creationId xmlns:a16="http://schemas.microsoft.com/office/drawing/2014/main" id="{FEA42E2C-65EA-F893-A356-CDCF66D07950}"/>
              </a:ext>
            </a:extLst>
          </p:cNvPr>
          <p:cNvSpPr/>
          <p:nvPr/>
        </p:nvSpPr>
        <p:spPr>
          <a:xfrm>
            <a:off x="1926929" y="755504"/>
            <a:ext cx="4982713" cy="841075"/>
          </a:xfrm>
          <a:prstGeom prst="chevron">
            <a:avLst/>
          </a:prstGeom>
        </p:spPr>
        <p:style>
          <a:lnRef idx="3">
            <a:schemeClr val="lt1"/>
          </a:lnRef>
          <a:fillRef idx="1">
            <a:schemeClr val="accent1"/>
          </a:fillRef>
          <a:effectRef idx="1">
            <a:schemeClr val="accent1"/>
          </a:effectRef>
          <a:fontRef idx="minor">
            <a:schemeClr val="lt1"/>
          </a:fontRef>
        </p:style>
        <p:txBody>
          <a:bodyPr lIns="91440" tIns="45720" rIns="91440" bIns="45720" rtlCol="0" anchor="ctr"/>
          <a:lstStyle/>
          <a:p>
            <a:pPr algn="ctr"/>
            <a:r>
              <a:rPr lang="fr-FR" sz="2400" b="1" dirty="0">
                <a:solidFill>
                  <a:schemeClr val="bg1"/>
                </a:solidFill>
                <a:cs typeface="Arial" panose="020B0604020202020204"/>
              </a:rPr>
              <a:t>Déquantification</a:t>
            </a:r>
          </a:p>
          <a:p>
            <a:pPr algn="ctr"/>
            <a:r>
              <a:rPr lang="fr-FR" sz="2400" b="1" dirty="0">
                <a:solidFill>
                  <a:schemeClr val="bg1"/>
                </a:solidFill>
                <a:cs typeface="Arial" panose="020B0604020202020204"/>
              </a:rPr>
              <a:t>vectorielle </a:t>
            </a:r>
          </a:p>
        </p:txBody>
      </p:sp>
    </p:spTree>
    <p:extLst>
      <p:ext uri="{BB962C8B-B14F-4D97-AF65-F5344CB8AC3E}">
        <p14:creationId xmlns:p14="http://schemas.microsoft.com/office/powerpoint/2010/main" val="26411251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E6E4182-DE87-2AEF-A7D1-FDD2F459AAAA}"/>
              </a:ext>
            </a:extLst>
          </p:cNvPr>
          <p:cNvSpPr>
            <a:spLocks noGrp="1"/>
          </p:cNvSpPr>
          <p:nvPr>
            <p:ph type="title" idx="2"/>
          </p:nvPr>
        </p:nvSpPr>
        <p:spPr>
          <a:xfrm>
            <a:off x="1163400" y="1854923"/>
            <a:ext cx="6909048" cy="1671857"/>
          </a:xfrm>
        </p:spPr>
        <p:txBody>
          <a:bodyPr/>
          <a:lstStyle/>
          <a:p>
            <a:r>
              <a:rPr lang="fr-MA" sz="2800" dirty="0">
                <a:solidFill>
                  <a:schemeClr val="tx1"/>
                </a:solidFill>
                <a:latin typeface="Calibri"/>
                <a:cs typeface="Calibri"/>
              </a:rPr>
              <a:t>Chaque bande de fréquence décompressée est ensuite inversée par un IDCT pour créer un signal temporel audio</a:t>
            </a:r>
            <a:endParaRPr lang="fr-FR" sz="2800" dirty="0">
              <a:solidFill>
                <a:schemeClr val="tx1"/>
              </a:solidFill>
            </a:endParaRPr>
          </a:p>
        </p:txBody>
      </p:sp>
      <p:sp>
        <p:nvSpPr>
          <p:cNvPr id="5" name="Flèche : chevron 4">
            <a:extLst>
              <a:ext uri="{FF2B5EF4-FFF2-40B4-BE49-F238E27FC236}">
                <a16:creationId xmlns:a16="http://schemas.microsoft.com/office/drawing/2014/main" id="{88EB2E5A-2248-418D-F500-C8F4DA20F8AE}"/>
              </a:ext>
            </a:extLst>
          </p:cNvPr>
          <p:cNvSpPr/>
          <p:nvPr/>
        </p:nvSpPr>
        <p:spPr>
          <a:xfrm>
            <a:off x="2581301" y="868341"/>
            <a:ext cx="3386251" cy="830292"/>
          </a:xfrm>
          <a:prstGeom prst="chevron">
            <a:avLst/>
          </a:prstGeom>
        </p:spPr>
        <p:style>
          <a:lnRef idx="3">
            <a:schemeClr val="lt1"/>
          </a:lnRef>
          <a:fillRef idx="1">
            <a:schemeClr val="accent1"/>
          </a:fillRef>
          <a:effectRef idx="1">
            <a:schemeClr val="accent1"/>
          </a:effectRef>
          <a:fontRef idx="minor">
            <a:schemeClr val="lt1"/>
          </a:fontRef>
        </p:style>
        <p:txBody>
          <a:bodyPr lIns="91440" tIns="45720" rIns="91440" bIns="45720" rtlCol="0" anchor="ctr"/>
          <a:lstStyle/>
          <a:p>
            <a:pPr algn="ctr"/>
            <a:r>
              <a:rPr lang="fr-FR" sz="2400" b="1" dirty="0">
                <a:solidFill>
                  <a:schemeClr val="bg1"/>
                </a:solidFill>
                <a:cs typeface="Arial" panose="020B0604020202020204"/>
              </a:rPr>
              <a:t>IDCT</a:t>
            </a:r>
            <a:endParaRPr lang="fr-FR" sz="2400" b="1" dirty="0">
              <a:solidFill>
                <a:schemeClr val="bg1"/>
              </a:solidFill>
            </a:endParaRPr>
          </a:p>
        </p:txBody>
      </p:sp>
    </p:spTree>
    <p:extLst>
      <p:ext uri="{BB962C8B-B14F-4D97-AF65-F5344CB8AC3E}">
        <p14:creationId xmlns:p14="http://schemas.microsoft.com/office/powerpoint/2010/main" val="701252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8CB9EFCC-88E6-3534-ED8E-87D399B70276}"/>
              </a:ext>
            </a:extLst>
          </p:cNvPr>
          <p:cNvSpPr>
            <a:spLocks noGrp="1"/>
          </p:cNvSpPr>
          <p:nvPr>
            <p:ph type="title" idx="2"/>
          </p:nvPr>
        </p:nvSpPr>
        <p:spPr>
          <a:xfrm>
            <a:off x="1306275" y="1814102"/>
            <a:ext cx="6541655" cy="1682062"/>
          </a:xfrm>
        </p:spPr>
        <p:txBody>
          <a:bodyPr/>
          <a:lstStyle/>
          <a:p>
            <a:r>
              <a:rPr lang="fr-MA" sz="2800" dirty="0">
                <a:solidFill>
                  <a:schemeClr val="tx1"/>
                </a:solidFill>
                <a:latin typeface="Calibri"/>
                <a:cs typeface="Calibri"/>
              </a:rPr>
              <a:t>Enfin, les signaux temporels produits par</a:t>
            </a:r>
            <a:br>
              <a:rPr lang="fr-MA" sz="2800" dirty="0">
                <a:solidFill>
                  <a:schemeClr val="tx1"/>
                </a:solidFill>
                <a:latin typeface="Calibri"/>
                <a:cs typeface="Calibri"/>
              </a:rPr>
            </a:br>
            <a:r>
              <a:rPr lang="fr-MA" sz="2800" dirty="0">
                <a:solidFill>
                  <a:schemeClr val="tx1"/>
                </a:solidFill>
                <a:latin typeface="Calibri"/>
                <a:cs typeface="Calibri"/>
              </a:rPr>
              <a:t>chaque bande de fréquence sont combinés pour produire le signal audio décodé</a:t>
            </a:r>
            <a:endParaRPr lang="fr-FR" sz="2800" dirty="0">
              <a:solidFill>
                <a:schemeClr val="tx1"/>
              </a:solidFill>
            </a:endParaRPr>
          </a:p>
        </p:txBody>
      </p:sp>
      <p:sp>
        <p:nvSpPr>
          <p:cNvPr id="5" name="Flèche : chevron 4">
            <a:extLst>
              <a:ext uri="{FF2B5EF4-FFF2-40B4-BE49-F238E27FC236}">
                <a16:creationId xmlns:a16="http://schemas.microsoft.com/office/drawing/2014/main" id="{4DE38146-5ADB-0B15-C235-4A3188304EB3}"/>
              </a:ext>
            </a:extLst>
          </p:cNvPr>
          <p:cNvSpPr/>
          <p:nvPr/>
        </p:nvSpPr>
        <p:spPr>
          <a:xfrm>
            <a:off x="2012882" y="973322"/>
            <a:ext cx="4685797" cy="830292"/>
          </a:xfrm>
          <a:prstGeom prst="chevron">
            <a:avLst/>
          </a:prstGeom>
        </p:spPr>
        <p:style>
          <a:lnRef idx="3">
            <a:schemeClr val="lt1"/>
          </a:lnRef>
          <a:fillRef idx="1">
            <a:schemeClr val="accent1"/>
          </a:fillRef>
          <a:effectRef idx="1">
            <a:schemeClr val="accent1"/>
          </a:effectRef>
          <a:fontRef idx="minor">
            <a:schemeClr val="lt1"/>
          </a:fontRef>
        </p:style>
        <p:txBody>
          <a:bodyPr lIns="91440" tIns="45720" rIns="91440" bIns="45720" rtlCol="0" anchor="ctr"/>
          <a:lstStyle/>
          <a:p>
            <a:pPr algn="ctr"/>
            <a:r>
              <a:rPr lang="fr-FR" sz="2400" b="1" dirty="0">
                <a:solidFill>
                  <a:schemeClr val="bg1"/>
                </a:solidFill>
                <a:cs typeface="Arial" panose="020B0604020202020204"/>
              </a:rPr>
              <a:t>Combinaison de bande</a:t>
            </a:r>
            <a:endParaRPr lang="fr-FR" sz="2400" b="1" dirty="0">
              <a:solidFill>
                <a:schemeClr val="bg1"/>
              </a:solidFill>
            </a:endParaRPr>
          </a:p>
        </p:txBody>
      </p:sp>
    </p:spTree>
    <p:extLst>
      <p:ext uri="{BB962C8B-B14F-4D97-AF65-F5344CB8AC3E}">
        <p14:creationId xmlns:p14="http://schemas.microsoft.com/office/powerpoint/2010/main" val="30195634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63"/>
        <p:cNvGrpSpPr/>
        <p:nvPr/>
      </p:nvGrpSpPr>
      <p:grpSpPr>
        <a:xfrm>
          <a:off x="0" y="0"/>
          <a:ext cx="0" cy="0"/>
          <a:chOff x="0" y="0"/>
          <a:chExt cx="0" cy="0"/>
        </a:xfrm>
      </p:grpSpPr>
      <p:grpSp>
        <p:nvGrpSpPr>
          <p:cNvPr id="775" name="Google Shape;775;p32"/>
          <p:cNvGrpSpPr/>
          <p:nvPr/>
        </p:nvGrpSpPr>
        <p:grpSpPr>
          <a:xfrm flipH="1">
            <a:off x="8121500" y="4569046"/>
            <a:ext cx="1022509" cy="572747"/>
            <a:chOff x="-77" y="3784091"/>
            <a:chExt cx="2423582" cy="1357541"/>
          </a:xfrm>
        </p:grpSpPr>
        <p:sp>
          <p:nvSpPr>
            <p:cNvPr id="776" name="Google Shape;776;p32"/>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2"/>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2"/>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2"/>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2"/>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1" name="Google Shape;781;p32"/>
          <p:cNvGrpSpPr/>
          <p:nvPr/>
        </p:nvGrpSpPr>
        <p:grpSpPr>
          <a:xfrm rot="10800000" flipH="1">
            <a:off x="0" y="-4"/>
            <a:ext cx="1022509" cy="572747"/>
            <a:chOff x="-77" y="3784091"/>
            <a:chExt cx="2423582" cy="1357541"/>
          </a:xfrm>
        </p:grpSpPr>
        <p:sp>
          <p:nvSpPr>
            <p:cNvPr id="782" name="Google Shape;782;p32"/>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2"/>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2"/>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2"/>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2"/>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Espace réservé du texte 2"/>
          <p:cNvSpPr>
            <a:spLocks noGrp="1"/>
          </p:cNvSpPr>
          <p:nvPr>
            <p:ph type="body" idx="1"/>
          </p:nvPr>
        </p:nvSpPr>
        <p:spPr>
          <a:xfrm>
            <a:off x="4939665" y="2182495"/>
            <a:ext cx="2228850" cy="1803400"/>
          </a:xfrm>
        </p:spPr>
        <p:txBody>
          <a:bodyPr/>
          <a:lstStyle/>
          <a:p>
            <a:pPr marL="139700" indent="0">
              <a:buNone/>
            </a:pPr>
            <a:r>
              <a:rPr lang="en-GB" sz="3600" b="1" dirty="0">
                <a:solidFill>
                  <a:schemeClr val="accent3"/>
                </a:solidFill>
                <a:sym typeface="+mn-ea"/>
              </a:rPr>
              <a:t>Format </a:t>
            </a:r>
            <a:r>
              <a:rPr lang="fr-FR" altLang="en-GB" sz="3600" b="1" dirty="0">
                <a:solidFill>
                  <a:schemeClr val="accent3"/>
                </a:solidFill>
                <a:sym typeface="+mn-ea"/>
              </a:rPr>
              <a:t>irm</a:t>
            </a:r>
          </a:p>
          <a:p>
            <a:pPr marL="139700" indent="0">
              <a:buNone/>
            </a:pPr>
            <a:endParaRPr lang="fr-FR" sz="3600" dirty="0"/>
          </a:p>
        </p:txBody>
      </p:sp>
      <p:sp>
        <p:nvSpPr>
          <p:cNvPr id="5" name="Titre 4"/>
          <p:cNvSpPr>
            <a:spLocks noGrp="1"/>
          </p:cNvSpPr>
          <p:nvPr>
            <p:ph type="title"/>
          </p:nvPr>
        </p:nvSpPr>
        <p:spPr/>
        <p:txBody>
          <a:bodyPr/>
          <a:lstStyle/>
          <a:p>
            <a:r>
              <a:rPr lang="fr-FR" sz="4000"/>
              <a:t>05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24"/>
        <p:cNvGrpSpPr/>
        <p:nvPr/>
      </p:nvGrpSpPr>
      <p:grpSpPr>
        <a:xfrm>
          <a:off x="0" y="0"/>
          <a:ext cx="0" cy="0"/>
          <a:chOff x="0" y="0"/>
          <a:chExt cx="0" cy="0"/>
        </a:xfrm>
      </p:grpSpPr>
      <p:sp>
        <p:nvSpPr>
          <p:cNvPr id="825" name="Google Shape;825;p35"/>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01</a:t>
            </a:r>
          </a:p>
        </p:txBody>
      </p:sp>
      <p:sp>
        <p:nvSpPr>
          <p:cNvPr id="826" name="Google Shape;826;p35"/>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La compression </a:t>
            </a:r>
            <a:br>
              <a:rPr lang="en-GB"/>
            </a:br>
            <a:r>
              <a:rPr lang="en-GB"/>
              <a:t>audio</a:t>
            </a:r>
          </a:p>
        </p:txBody>
      </p:sp>
      <p:grpSp>
        <p:nvGrpSpPr>
          <p:cNvPr id="827" name="Google Shape;827;p35"/>
          <p:cNvGrpSpPr/>
          <p:nvPr/>
        </p:nvGrpSpPr>
        <p:grpSpPr>
          <a:xfrm>
            <a:off x="6275049" y="1382979"/>
            <a:ext cx="2377553" cy="2377553"/>
            <a:chOff x="6198197" y="1098851"/>
            <a:chExt cx="2945797" cy="2945797"/>
          </a:xfrm>
        </p:grpSpPr>
        <p:sp>
          <p:nvSpPr>
            <p:cNvPr id="828" name="Google Shape;828;p35"/>
            <p:cNvSpPr/>
            <p:nvPr/>
          </p:nvSpPr>
          <p:spPr>
            <a:xfrm>
              <a:off x="7315562" y="1098851"/>
              <a:ext cx="1218960" cy="1218960"/>
            </a:xfrm>
            <a:custGeom>
              <a:avLst/>
              <a:gdLst/>
              <a:ahLst/>
              <a:cxnLst/>
              <a:rect l="l" t="t" r="r" b="b"/>
              <a:pathLst>
                <a:path w="78289" h="78289" extrusionOk="0">
                  <a:moveTo>
                    <a:pt x="39134" y="22835"/>
                  </a:moveTo>
                  <a:cubicBezTo>
                    <a:pt x="41240" y="22835"/>
                    <a:pt x="43361" y="23241"/>
                    <a:pt x="45375" y="24074"/>
                  </a:cubicBezTo>
                  <a:cubicBezTo>
                    <a:pt x="51475" y="26586"/>
                    <a:pt x="55454" y="32556"/>
                    <a:pt x="55454" y="39145"/>
                  </a:cubicBezTo>
                  <a:cubicBezTo>
                    <a:pt x="55454" y="48148"/>
                    <a:pt x="48148" y="55455"/>
                    <a:pt x="39145" y="55455"/>
                  </a:cubicBezTo>
                  <a:cubicBezTo>
                    <a:pt x="32555" y="55455"/>
                    <a:pt x="26586" y="51475"/>
                    <a:pt x="24074" y="45375"/>
                  </a:cubicBezTo>
                  <a:cubicBezTo>
                    <a:pt x="21562" y="39308"/>
                    <a:pt x="22932" y="32262"/>
                    <a:pt x="27597" y="27597"/>
                  </a:cubicBezTo>
                  <a:cubicBezTo>
                    <a:pt x="30714" y="24481"/>
                    <a:pt x="34893" y="22835"/>
                    <a:pt x="39134" y="22835"/>
                  </a:cubicBezTo>
                  <a:close/>
                  <a:moveTo>
                    <a:pt x="32621" y="1"/>
                  </a:moveTo>
                  <a:lnTo>
                    <a:pt x="32621" y="7177"/>
                  </a:lnTo>
                  <a:cubicBezTo>
                    <a:pt x="28543" y="8025"/>
                    <a:pt x="24629" y="9624"/>
                    <a:pt x="21171" y="11940"/>
                  </a:cubicBezTo>
                  <a:lnTo>
                    <a:pt x="16082" y="6851"/>
                  </a:lnTo>
                  <a:lnTo>
                    <a:pt x="6851" y="16083"/>
                  </a:lnTo>
                  <a:lnTo>
                    <a:pt x="11940" y="21171"/>
                  </a:lnTo>
                  <a:cubicBezTo>
                    <a:pt x="9624" y="24629"/>
                    <a:pt x="8025" y="28543"/>
                    <a:pt x="7177" y="32621"/>
                  </a:cubicBezTo>
                  <a:lnTo>
                    <a:pt x="1" y="32621"/>
                  </a:lnTo>
                  <a:lnTo>
                    <a:pt x="1" y="45669"/>
                  </a:lnTo>
                  <a:lnTo>
                    <a:pt x="7177" y="45669"/>
                  </a:lnTo>
                  <a:cubicBezTo>
                    <a:pt x="8025" y="49746"/>
                    <a:pt x="9624" y="53661"/>
                    <a:pt x="11940" y="57118"/>
                  </a:cubicBezTo>
                  <a:lnTo>
                    <a:pt x="6851" y="62207"/>
                  </a:lnTo>
                  <a:lnTo>
                    <a:pt x="16082" y="71438"/>
                  </a:lnTo>
                  <a:lnTo>
                    <a:pt x="21171" y="66350"/>
                  </a:lnTo>
                  <a:cubicBezTo>
                    <a:pt x="24629" y="68666"/>
                    <a:pt x="28543" y="70264"/>
                    <a:pt x="32621" y="71112"/>
                  </a:cubicBezTo>
                  <a:lnTo>
                    <a:pt x="32621" y="78289"/>
                  </a:lnTo>
                  <a:lnTo>
                    <a:pt x="45668" y="78289"/>
                  </a:lnTo>
                  <a:lnTo>
                    <a:pt x="45668" y="71112"/>
                  </a:lnTo>
                  <a:cubicBezTo>
                    <a:pt x="49746" y="70264"/>
                    <a:pt x="53660" y="68666"/>
                    <a:pt x="57118" y="66350"/>
                  </a:cubicBezTo>
                  <a:lnTo>
                    <a:pt x="62207" y="71438"/>
                  </a:lnTo>
                  <a:lnTo>
                    <a:pt x="71438" y="62207"/>
                  </a:lnTo>
                  <a:lnTo>
                    <a:pt x="66349" y="57118"/>
                  </a:lnTo>
                  <a:cubicBezTo>
                    <a:pt x="68665" y="53661"/>
                    <a:pt x="70264" y="49746"/>
                    <a:pt x="71112" y="45669"/>
                  </a:cubicBezTo>
                  <a:lnTo>
                    <a:pt x="78288" y="45669"/>
                  </a:lnTo>
                  <a:lnTo>
                    <a:pt x="78288" y="32621"/>
                  </a:lnTo>
                  <a:lnTo>
                    <a:pt x="71112" y="32621"/>
                  </a:lnTo>
                  <a:cubicBezTo>
                    <a:pt x="70264" y="28543"/>
                    <a:pt x="68665" y="24629"/>
                    <a:pt x="66349" y="21171"/>
                  </a:cubicBezTo>
                  <a:lnTo>
                    <a:pt x="71438" y="16083"/>
                  </a:lnTo>
                  <a:lnTo>
                    <a:pt x="62207" y="6851"/>
                  </a:lnTo>
                  <a:lnTo>
                    <a:pt x="57118" y="11940"/>
                  </a:lnTo>
                  <a:cubicBezTo>
                    <a:pt x="53660" y="9624"/>
                    <a:pt x="49746" y="8025"/>
                    <a:pt x="45668" y="7177"/>
                  </a:cubicBezTo>
                  <a:lnTo>
                    <a:pt x="45668" y="1"/>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5"/>
            <p:cNvSpPr/>
            <p:nvPr/>
          </p:nvSpPr>
          <p:spPr>
            <a:xfrm>
              <a:off x="7213984" y="2419374"/>
              <a:ext cx="355541" cy="152384"/>
            </a:xfrm>
            <a:custGeom>
              <a:avLst/>
              <a:gdLst/>
              <a:ahLst/>
              <a:cxnLst/>
              <a:rect l="l" t="t" r="r" b="b"/>
              <a:pathLst>
                <a:path w="22835" h="9787" extrusionOk="0">
                  <a:moveTo>
                    <a:pt x="1" y="1"/>
                  </a:moveTo>
                  <a:lnTo>
                    <a:pt x="1" y="9787"/>
                  </a:lnTo>
                  <a:lnTo>
                    <a:pt x="22835" y="9787"/>
                  </a:lnTo>
                  <a:lnTo>
                    <a:pt x="22835" y="1"/>
                  </a:lnTo>
                  <a:close/>
                </a:path>
              </a:pathLst>
            </a:custGeom>
            <a:solidFill>
              <a:srgbClr val="4B62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5"/>
            <p:cNvSpPr/>
            <p:nvPr/>
          </p:nvSpPr>
          <p:spPr>
            <a:xfrm>
              <a:off x="6283022" y="3307176"/>
              <a:ext cx="698875" cy="536854"/>
            </a:xfrm>
            <a:custGeom>
              <a:avLst/>
              <a:gdLst/>
              <a:ahLst/>
              <a:cxnLst/>
              <a:rect l="l" t="t" r="r" b="b"/>
              <a:pathLst>
                <a:path w="44886" h="34480" extrusionOk="0">
                  <a:moveTo>
                    <a:pt x="12722" y="0"/>
                  </a:moveTo>
                  <a:lnTo>
                    <a:pt x="9004" y="5350"/>
                  </a:lnTo>
                  <a:lnTo>
                    <a:pt x="21497" y="14092"/>
                  </a:lnTo>
                  <a:lnTo>
                    <a:pt x="0" y="29130"/>
                  </a:lnTo>
                  <a:lnTo>
                    <a:pt x="3752" y="34479"/>
                  </a:lnTo>
                  <a:lnTo>
                    <a:pt x="27173" y="18072"/>
                  </a:lnTo>
                  <a:lnTo>
                    <a:pt x="39666" y="26814"/>
                  </a:lnTo>
                  <a:lnTo>
                    <a:pt x="43418" y="21464"/>
                  </a:lnTo>
                  <a:lnTo>
                    <a:pt x="32849" y="14092"/>
                  </a:lnTo>
                  <a:lnTo>
                    <a:pt x="44885" y="5676"/>
                  </a:lnTo>
                  <a:lnTo>
                    <a:pt x="41134" y="326"/>
                  </a:lnTo>
                  <a:lnTo>
                    <a:pt x="27173" y="10112"/>
                  </a:lnTo>
                  <a:lnTo>
                    <a:pt x="127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5"/>
            <p:cNvSpPr/>
            <p:nvPr/>
          </p:nvSpPr>
          <p:spPr>
            <a:xfrm>
              <a:off x="6807669" y="3130425"/>
              <a:ext cx="406330" cy="914224"/>
            </a:xfrm>
            <a:custGeom>
              <a:avLst/>
              <a:gdLst/>
              <a:ahLst/>
              <a:cxnLst/>
              <a:rect l="l" t="t" r="r" b="b"/>
              <a:pathLst>
                <a:path w="26097" h="58717" extrusionOk="0">
                  <a:moveTo>
                    <a:pt x="1" y="0"/>
                  </a:moveTo>
                  <a:lnTo>
                    <a:pt x="19573" y="58716"/>
                  </a:lnTo>
                  <a:lnTo>
                    <a:pt x="26097" y="58716"/>
                  </a:lnTo>
                  <a:lnTo>
                    <a:pt x="143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5"/>
            <p:cNvSpPr/>
            <p:nvPr/>
          </p:nvSpPr>
          <p:spPr>
            <a:xfrm>
              <a:off x="6198197" y="3130425"/>
              <a:ext cx="406330" cy="914224"/>
            </a:xfrm>
            <a:custGeom>
              <a:avLst/>
              <a:gdLst/>
              <a:ahLst/>
              <a:cxnLst/>
              <a:rect l="l" t="t" r="r" b="b"/>
              <a:pathLst>
                <a:path w="26097" h="58717" extrusionOk="0">
                  <a:moveTo>
                    <a:pt x="11744" y="0"/>
                  </a:moveTo>
                  <a:lnTo>
                    <a:pt x="1" y="58716"/>
                  </a:lnTo>
                  <a:lnTo>
                    <a:pt x="6525" y="58716"/>
                  </a:lnTo>
                  <a:lnTo>
                    <a:pt x="260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5"/>
            <p:cNvSpPr/>
            <p:nvPr/>
          </p:nvSpPr>
          <p:spPr>
            <a:xfrm>
              <a:off x="6198197" y="2267006"/>
              <a:ext cx="1371328" cy="1015802"/>
            </a:xfrm>
            <a:custGeom>
              <a:avLst/>
              <a:gdLst/>
              <a:ahLst/>
              <a:cxnLst/>
              <a:rect l="l" t="t" r="r" b="b"/>
              <a:pathLst>
                <a:path w="88075" h="65241" extrusionOk="0">
                  <a:moveTo>
                    <a:pt x="9787" y="1"/>
                  </a:moveTo>
                  <a:cubicBezTo>
                    <a:pt x="4372" y="1"/>
                    <a:pt x="1" y="4372"/>
                    <a:pt x="1" y="9787"/>
                  </a:cubicBezTo>
                  <a:lnTo>
                    <a:pt x="1" y="39144"/>
                  </a:lnTo>
                  <a:cubicBezTo>
                    <a:pt x="1" y="53562"/>
                    <a:pt x="11679" y="65240"/>
                    <a:pt x="26097" y="65240"/>
                  </a:cubicBezTo>
                  <a:lnTo>
                    <a:pt x="88075" y="65240"/>
                  </a:lnTo>
                  <a:lnTo>
                    <a:pt x="88075" y="48930"/>
                  </a:lnTo>
                  <a:lnTo>
                    <a:pt x="32621" y="48930"/>
                  </a:lnTo>
                  <a:cubicBezTo>
                    <a:pt x="23618" y="48930"/>
                    <a:pt x="16311" y="41624"/>
                    <a:pt x="16311" y="32621"/>
                  </a:cubicBezTo>
                  <a:lnTo>
                    <a:pt x="16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5"/>
            <p:cNvSpPr/>
            <p:nvPr/>
          </p:nvSpPr>
          <p:spPr>
            <a:xfrm>
              <a:off x="6706090"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78289" y="75026"/>
                  </a:lnTo>
                  <a:lnTo>
                    <a:pt x="84812" y="75026"/>
                  </a:lnTo>
                  <a:lnTo>
                    <a:pt x="97860" y="68502"/>
                  </a:lnTo>
                  <a:lnTo>
                    <a:pt x="83932" y="10015"/>
                  </a:lnTo>
                  <a:cubicBezTo>
                    <a:pt x="82529" y="4143"/>
                    <a:pt x="77277" y="1"/>
                    <a:pt x="712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5"/>
            <p:cNvSpPr/>
            <p:nvPr/>
          </p:nvSpPr>
          <p:spPr>
            <a:xfrm>
              <a:off x="7925034" y="3841476"/>
              <a:ext cx="507909" cy="203173"/>
            </a:xfrm>
            <a:custGeom>
              <a:avLst/>
              <a:gdLst/>
              <a:ahLst/>
              <a:cxnLst/>
              <a:rect l="l" t="t" r="r" b="b"/>
              <a:pathLst>
                <a:path w="32621" h="13049" extrusionOk="0">
                  <a:moveTo>
                    <a:pt x="19572" y="0"/>
                  </a:moveTo>
                  <a:lnTo>
                    <a:pt x="6524" y="6524"/>
                  </a:lnTo>
                  <a:lnTo>
                    <a:pt x="1" y="6524"/>
                  </a:lnTo>
                  <a:lnTo>
                    <a:pt x="1" y="13048"/>
                  </a:lnTo>
                  <a:lnTo>
                    <a:pt x="32620" y="13048"/>
                  </a:lnTo>
                  <a:lnTo>
                    <a:pt x="32620" y="6524"/>
                  </a:lnTo>
                  <a:lnTo>
                    <a:pt x="19572" y="0"/>
                  </a:lnTo>
                  <a:close/>
                </a:path>
              </a:pathLst>
            </a:custGeom>
            <a:solidFill>
              <a:srgbClr val="794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5"/>
            <p:cNvSpPr/>
            <p:nvPr/>
          </p:nvSpPr>
          <p:spPr>
            <a:xfrm>
              <a:off x="6283022" y="1962270"/>
              <a:ext cx="1184924" cy="812645"/>
            </a:xfrm>
            <a:custGeom>
              <a:avLst/>
              <a:gdLst/>
              <a:ahLst/>
              <a:cxnLst/>
              <a:rect l="l" t="t" r="r" b="b"/>
              <a:pathLst>
                <a:path w="76103"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55715" y="29359"/>
                  </a:lnTo>
                  <a:lnTo>
                    <a:pt x="76103" y="29359"/>
                  </a:lnTo>
                  <a:lnTo>
                    <a:pt x="60739" y="12103"/>
                  </a:lnTo>
                  <a:lnTo>
                    <a:pt x="53888" y="4372"/>
                  </a:lnTo>
                  <a:cubicBezTo>
                    <a:pt x="51409" y="1599"/>
                    <a:pt x="47886" y="1"/>
                    <a:pt x="44135"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5"/>
            <p:cNvSpPr/>
            <p:nvPr/>
          </p:nvSpPr>
          <p:spPr>
            <a:xfrm>
              <a:off x="6283022" y="1962270"/>
              <a:ext cx="945706" cy="812645"/>
            </a:xfrm>
            <a:custGeom>
              <a:avLst/>
              <a:gdLst/>
              <a:ahLst/>
              <a:cxnLst/>
              <a:rect l="l" t="t" r="r" b="b"/>
              <a:pathLst>
                <a:path w="60739"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60739" y="12103"/>
                  </a:lnTo>
                  <a:lnTo>
                    <a:pt x="53888" y="4372"/>
                  </a:lnTo>
                  <a:cubicBezTo>
                    <a:pt x="51409" y="1599"/>
                    <a:pt x="47886" y="1"/>
                    <a:pt x="44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5"/>
            <p:cNvSpPr/>
            <p:nvPr/>
          </p:nvSpPr>
          <p:spPr>
            <a:xfrm>
              <a:off x="6756880" y="2571742"/>
              <a:ext cx="2387115" cy="203173"/>
            </a:xfrm>
            <a:custGeom>
              <a:avLst/>
              <a:gdLst/>
              <a:ahLst/>
              <a:cxnLst/>
              <a:rect l="l" t="t" r="r" b="b"/>
              <a:pathLst>
                <a:path w="153315" h="13049" extrusionOk="0">
                  <a:moveTo>
                    <a:pt x="1" y="1"/>
                  </a:moveTo>
                  <a:lnTo>
                    <a:pt x="1" y="13049"/>
                  </a:lnTo>
                  <a:lnTo>
                    <a:pt x="153314" y="13049"/>
                  </a:lnTo>
                  <a:lnTo>
                    <a:pt x="1533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5"/>
            <p:cNvSpPr/>
            <p:nvPr/>
          </p:nvSpPr>
          <p:spPr>
            <a:xfrm>
              <a:off x="6381051" y="2302942"/>
              <a:ext cx="141718" cy="131302"/>
            </a:xfrm>
            <a:custGeom>
              <a:avLst/>
              <a:gdLst/>
              <a:ahLst/>
              <a:cxnLst/>
              <a:rect l="l" t="t" r="r" b="b"/>
              <a:pathLst>
                <a:path w="9102" h="8433" extrusionOk="0">
                  <a:moveTo>
                    <a:pt x="3605" y="1"/>
                  </a:moveTo>
                  <a:cubicBezTo>
                    <a:pt x="2773" y="1"/>
                    <a:pt x="1941" y="319"/>
                    <a:pt x="1305" y="955"/>
                  </a:cubicBezTo>
                  <a:cubicBezTo>
                    <a:pt x="0" y="2227"/>
                    <a:pt x="0" y="4282"/>
                    <a:pt x="1305" y="5554"/>
                  </a:cubicBezTo>
                  <a:lnTo>
                    <a:pt x="3197" y="7479"/>
                  </a:lnTo>
                  <a:cubicBezTo>
                    <a:pt x="3833" y="8115"/>
                    <a:pt x="4665" y="8433"/>
                    <a:pt x="5501" y="8433"/>
                  </a:cubicBezTo>
                  <a:cubicBezTo>
                    <a:pt x="6337" y="8433"/>
                    <a:pt x="7176" y="8115"/>
                    <a:pt x="7829" y="7479"/>
                  </a:cubicBezTo>
                  <a:cubicBezTo>
                    <a:pt x="9101" y="6206"/>
                    <a:pt x="9101" y="4151"/>
                    <a:pt x="7829" y="2847"/>
                  </a:cubicBezTo>
                  <a:lnTo>
                    <a:pt x="5904" y="955"/>
                  </a:lnTo>
                  <a:cubicBezTo>
                    <a:pt x="5268" y="319"/>
                    <a:pt x="4436" y="1"/>
                    <a:pt x="3605" y="1"/>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5"/>
            <p:cNvSpPr/>
            <p:nvPr/>
          </p:nvSpPr>
          <p:spPr>
            <a:xfrm>
              <a:off x="6498371" y="2115152"/>
              <a:ext cx="176766" cy="166724"/>
            </a:xfrm>
            <a:custGeom>
              <a:avLst/>
              <a:gdLst/>
              <a:ahLst/>
              <a:cxnLst/>
              <a:rect l="l" t="t" r="r" b="b"/>
              <a:pathLst>
                <a:path w="11353" h="10708" extrusionOk="0">
                  <a:moveTo>
                    <a:pt x="3601" y="0"/>
                  </a:moveTo>
                  <a:cubicBezTo>
                    <a:pt x="2765" y="0"/>
                    <a:pt x="1925" y="327"/>
                    <a:pt x="1272" y="979"/>
                  </a:cubicBezTo>
                  <a:cubicBezTo>
                    <a:pt x="0" y="2251"/>
                    <a:pt x="0" y="4306"/>
                    <a:pt x="1272" y="5578"/>
                  </a:cubicBezTo>
                  <a:lnTo>
                    <a:pt x="5448" y="9754"/>
                  </a:lnTo>
                  <a:cubicBezTo>
                    <a:pt x="6084" y="10390"/>
                    <a:pt x="6916" y="10708"/>
                    <a:pt x="7752" y="10708"/>
                  </a:cubicBezTo>
                  <a:cubicBezTo>
                    <a:pt x="8587" y="10708"/>
                    <a:pt x="9427" y="10390"/>
                    <a:pt x="10080" y="9754"/>
                  </a:cubicBezTo>
                  <a:cubicBezTo>
                    <a:pt x="11352" y="8481"/>
                    <a:pt x="11352" y="6426"/>
                    <a:pt x="10080" y="5122"/>
                  </a:cubicBezTo>
                  <a:lnTo>
                    <a:pt x="5904" y="979"/>
                  </a:lnTo>
                  <a:cubicBezTo>
                    <a:pt x="5268" y="327"/>
                    <a:pt x="4437" y="0"/>
                    <a:pt x="3601" y="0"/>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5"/>
            <p:cNvSpPr/>
            <p:nvPr/>
          </p:nvSpPr>
          <p:spPr>
            <a:xfrm>
              <a:off x="6655301" y="1809902"/>
              <a:ext cx="203173" cy="304752"/>
            </a:xfrm>
            <a:custGeom>
              <a:avLst/>
              <a:gdLst/>
              <a:ahLst/>
              <a:cxnLst/>
              <a:rect l="l" t="t" r="r" b="b"/>
              <a:pathLst>
                <a:path w="13049" h="19573" extrusionOk="0">
                  <a:moveTo>
                    <a:pt x="1" y="1"/>
                  </a:moveTo>
                  <a:lnTo>
                    <a:pt x="1" y="13049"/>
                  </a:lnTo>
                  <a:lnTo>
                    <a:pt x="6525" y="19573"/>
                  </a:lnTo>
                  <a:lnTo>
                    <a:pt x="13049" y="13049"/>
                  </a:lnTo>
                  <a:lnTo>
                    <a:pt x="13049"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5"/>
            <p:cNvSpPr/>
            <p:nvPr/>
          </p:nvSpPr>
          <p:spPr>
            <a:xfrm>
              <a:off x="6502933" y="2267006"/>
              <a:ext cx="761856" cy="304752"/>
            </a:xfrm>
            <a:custGeom>
              <a:avLst/>
              <a:gdLst/>
              <a:ahLst/>
              <a:cxnLst/>
              <a:rect l="l" t="t" r="r" b="b"/>
              <a:pathLst>
                <a:path w="48931" h="19573" extrusionOk="0">
                  <a:moveTo>
                    <a:pt x="9787" y="1"/>
                  </a:moveTo>
                  <a:lnTo>
                    <a:pt x="1" y="9787"/>
                  </a:lnTo>
                  <a:lnTo>
                    <a:pt x="5970" y="15756"/>
                  </a:lnTo>
                  <a:cubicBezTo>
                    <a:pt x="8417" y="18203"/>
                    <a:pt x="11744" y="19573"/>
                    <a:pt x="15202" y="19573"/>
                  </a:cubicBezTo>
                  <a:lnTo>
                    <a:pt x="48931" y="19573"/>
                  </a:lnTo>
                  <a:lnTo>
                    <a:pt x="48931" y="16311"/>
                  </a:lnTo>
                  <a:cubicBezTo>
                    <a:pt x="48931" y="10896"/>
                    <a:pt x="44560" y="6525"/>
                    <a:pt x="39145" y="6525"/>
                  </a:cubicBezTo>
                  <a:lnTo>
                    <a:pt x="16311" y="6525"/>
                  </a:lnTo>
                  <a:lnTo>
                    <a:pt x="978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5"/>
            <p:cNvSpPr/>
            <p:nvPr/>
          </p:nvSpPr>
          <p:spPr>
            <a:xfrm>
              <a:off x="7518720" y="2063849"/>
              <a:ext cx="457120" cy="507909"/>
            </a:xfrm>
            <a:custGeom>
              <a:avLst/>
              <a:gdLst/>
              <a:ahLst/>
              <a:cxnLst/>
              <a:rect l="l" t="t" r="r" b="b"/>
              <a:pathLst>
                <a:path w="29359" h="32621" extrusionOk="0">
                  <a:moveTo>
                    <a:pt x="6525" y="1"/>
                  </a:moveTo>
                  <a:lnTo>
                    <a:pt x="1" y="32621"/>
                  </a:lnTo>
                  <a:lnTo>
                    <a:pt x="22835" y="32621"/>
                  </a:lnTo>
                  <a:lnTo>
                    <a:pt x="29358"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5"/>
            <p:cNvSpPr/>
            <p:nvPr/>
          </p:nvSpPr>
          <p:spPr>
            <a:xfrm>
              <a:off x="6401354"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84813" y="75026"/>
                  </a:lnTo>
                  <a:lnTo>
                    <a:pt x="97861" y="68502"/>
                  </a:lnTo>
                  <a:lnTo>
                    <a:pt x="83932" y="10015"/>
                  </a:lnTo>
                  <a:cubicBezTo>
                    <a:pt x="82529" y="4143"/>
                    <a:pt x="77277" y="1"/>
                    <a:pt x="7124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5"/>
            <p:cNvSpPr/>
            <p:nvPr/>
          </p:nvSpPr>
          <p:spPr>
            <a:xfrm>
              <a:off x="7721877" y="3841476"/>
              <a:ext cx="406330" cy="203173"/>
            </a:xfrm>
            <a:custGeom>
              <a:avLst/>
              <a:gdLst/>
              <a:ahLst/>
              <a:cxnLst/>
              <a:rect l="l" t="t" r="r" b="b"/>
              <a:pathLst>
                <a:path w="26097" h="13049" extrusionOk="0">
                  <a:moveTo>
                    <a:pt x="13049" y="0"/>
                  </a:moveTo>
                  <a:lnTo>
                    <a:pt x="1" y="6524"/>
                  </a:lnTo>
                  <a:lnTo>
                    <a:pt x="1" y="13048"/>
                  </a:lnTo>
                  <a:lnTo>
                    <a:pt x="26096" y="13048"/>
                  </a:lnTo>
                  <a:lnTo>
                    <a:pt x="26096" y="6524"/>
                  </a:lnTo>
                  <a:lnTo>
                    <a:pt x="130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5"/>
            <p:cNvSpPr/>
            <p:nvPr/>
          </p:nvSpPr>
          <p:spPr>
            <a:xfrm>
              <a:off x="8128192" y="1555955"/>
              <a:ext cx="1015802" cy="660277"/>
            </a:xfrm>
            <a:custGeom>
              <a:avLst/>
              <a:gdLst/>
              <a:ahLst/>
              <a:cxnLst/>
              <a:rect l="l" t="t" r="r" b="b"/>
              <a:pathLst>
                <a:path w="65241" h="42407" extrusionOk="0">
                  <a:moveTo>
                    <a:pt x="0" y="1"/>
                  </a:moveTo>
                  <a:lnTo>
                    <a:pt x="0" y="42407"/>
                  </a:lnTo>
                  <a:lnTo>
                    <a:pt x="65240" y="42407"/>
                  </a:lnTo>
                  <a:lnTo>
                    <a:pt x="65240" y="1"/>
                  </a:lnTo>
                  <a:close/>
                </a:path>
              </a:pathLst>
            </a:custGeom>
            <a:solidFill>
              <a:srgbClr val="809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5"/>
            <p:cNvSpPr/>
            <p:nvPr/>
          </p:nvSpPr>
          <p:spPr>
            <a:xfrm>
              <a:off x="8178981" y="1962270"/>
              <a:ext cx="609488" cy="609488"/>
            </a:xfrm>
            <a:custGeom>
              <a:avLst/>
              <a:gdLst/>
              <a:ahLst/>
              <a:cxnLst/>
              <a:rect l="l" t="t" r="r" b="b"/>
              <a:pathLst>
                <a:path w="39145" h="39145" extrusionOk="0">
                  <a:moveTo>
                    <a:pt x="22834" y="1"/>
                  </a:moveTo>
                  <a:lnTo>
                    <a:pt x="22834" y="29359"/>
                  </a:lnTo>
                  <a:lnTo>
                    <a:pt x="0" y="29359"/>
                  </a:lnTo>
                  <a:lnTo>
                    <a:pt x="0" y="39145"/>
                  </a:lnTo>
                  <a:lnTo>
                    <a:pt x="39144" y="39145"/>
                  </a:lnTo>
                  <a:lnTo>
                    <a:pt x="39144"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5"/>
            <p:cNvSpPr/>
            <p:nvPr/>
          </p:nvSpPr>
          <p:spPr>
            <a:xfrm>
              <a:off x="8483717" y="2774900"/>
              <a:ext cx="406330" cy="203173"/>
            </a:xfrm>
            <a:custGeom>
              <a:avLst/>
              <a:gdLst/>
              <a:ahLst/>
              <a:cxnLst/>
              <a:rect l="l" t="t" r="r" b="b"/>
              <a:pathLst>
                <a:path w="26097" h="13049" extrusionOk="0">
                  <a:moveTo>
                    <a:pt x="0" y="1"/>
                  </a:moveTo>
                  <a:lnTo>
                    <a:pt x="0" y="13048"/>
                  </a:lnTo>
                  <a:lnTo>
                    <a:pt x="26096" y="13048"/>
                  </a:lnTo>
                  <a:lnTo>
                    <a:pt x="260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5"/>
            <p:cNvSpPr/>
            <p:nvPr/>
          </p:nvSpPr>
          <p:spPr>
            <a:xfrm>
              <a:off x="8636085" y="2774900"/>
              <a:ext cx="101594" cy="203173"/>
            </a:xfrm>
            <a:custGeom>
              <a:avLst/>
              <a:gdLst/>
              <a:ahLst/>
              <a:cxnLst/>
              <a:rect l="l" t="t" r="r" b="b"/>
              <a:pathLst>
                <a:path w="6525" h="13049" extrusionOk="0">
                  <a:moveTo>
                    <a:pt x="0" y="1"/>
                  </a:moveTo>
                  <a:lnTo>
                    <a:pt x="0" y="13048"/>
                  </a:lnTo>
                  <a:lnTo>
                    <a:pt x="6524" y="13048"/>
                  </a:lnTo>
                  <a:lnTo>
                    <a:pt x="65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5"/>
            <p:cNvSpPr/>
            <p:nvPr/>
          </p:nvSpPr>
          <p:spPr>
            <a:xfrm>
              <a:off x="8331349" y="2978057"/>
              <a:ext cx="355541" cy="1066592"/>
            </a:xfrm>
            <a:custGeom>
              <a:avLst/>
              <a:gdLst/>
              <a:ahLst/>
              <a:cxnLst/>
              <a:rect l="l" t="t" r="r" b="b"/>
              <a:pathLst>
                <a:path w="22835" h="68503" extrusionOk="0">
                  <a:moveTo>
                    <a:pt x="9786" y="0"/>
                  </a:moveTo>
                  <a:lnTo>
                    <a:pt x="0" y="68502"/>
                  </a:lnTo>
                  <a:lnTo>
                    <a:pt x="9786" y="68502"/>
                  </a:lnTo>
                  <a:lnTo>
                    <a:pt x="22834"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5"/>
            <p:cNvSpPr/>
            <p:nvPr/>
          </p:nvSpPr>
          <p:spPr>
            <a:xfrm>
              <a:off x="8686875" y="2978057"/>
              <a:ext cx="355541" cy="1066592"/>
            </a:xfrm>
            <a:custGeom>
              <a:avLst/>
              <a:gdLst/>
              <a:ahLst/>
              <a:cxnLst/>
              <a:rect l="l" t="t" r="r" b="b"/>
              <a:pathLst>
                <a:path w="22835" h="68503" extrusionOk="0">
                  <a:moveTo>
                    <a:pt x="0" y="0"/>
                  </a:moveTo>
                  <a:lnTo>
                    <a:pt x="13048" y="68502"/>
                  </a:lnTo>
                  <a:lnTo>
                    <a:pt x="22834" y="68502"/>
                  </a:lnTo>
                  <a:lnTo>
                    <a:pt x="13048"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5"/>
            <p:cNvSpPr/>
            <p:nvPr/>
          </p:nvSpPr>
          <p:spPr>
            <a:xfrm>
              <a:off x="6960037" y="2774900"/>
              <a:ext cx="406330" cy="203173"/>
            </a:xfrm>
            <a:custGeom>
              <a:avLst/>
              <a:gdLst/>
              <a:ahLst/>
              <a:cxnLst/>
              <a:rect l="l" t="t" r="r" b="b"/>
              <a:pathLst>
                <a:path w="26097" h="13049" extrusionOk="0">
                  <a:moveTo>
                    <a:pt x="1" y="1"/>
                  </a:moveTo>
                  <a:lnTo>
                    <a:pt x="1" y="13048"/>
                  </a:lnTo>
                  <a:lnTo>
                    <a:pt x="26097" y="13048"/>
                  </a:lnTo>
                  <a:lnTo>
                    <a:pt x="260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5"/>
            <p:cNvSpPr/>
            <p:nvPr/>
          </p:nvSpPr>
          <p:spPr>
            <a:xfrm>
              <a:off x="7112405" y="2774900"/>
              <a:ext cx="101594" cy="203173"/>
            </a:xfrm>
            <a:custGeom>
              <a:avLst/>
              <a:gdLst/>
              <a:ahLst/>
              <a:cxnLst/>
              <a:rect l="l" t="t" r="r" b="b"/>
              <a:pathLst>
                <a:path w="6525" h="13049" extrusionOk="0">
                  <a:moveTo>
                    <a:pt x="1" y="1"/>
                  </a:moveTo>
                  <a:lnTo>
                    <a:pt x="1" y="13048"/>
                  </a:lnTo>
                  <a:lnTo>
                    <a:pt x="6525" y="13048"/>
                  </a:lnTo>
                  <a:lnTo>
                    <a:pt x="65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5"/>
            <p:cNvSpPr/>
            <p:nvPr/>
          </p:nvSpPr>
          <p:spPr>
            <a:xfrm>
              <a:off x="6807669" y="2978057"/>
              <a:ext cx="355541" cy="1066592"/>
            </a:xfrm>
            <a:custGeom>
              <a:avLst/>
              <a:gdLst/>
              <a:ahLst/>
              <a:cxnLst/>
              <a:rect l="l" t="t" r="r" b="b"/>
              <a:pathLst>
                <a:path w="22835" h="68503" extrusionOk="0">
                  <a:moveTo>
                    <a:pt x="9787" y="0"/>
                  </a:moveTo>
                  <a:lnTo>
                    <a:pt x="1" y="68502"/>
                  </a:lnTo>
                  <a:lnTo>
                    <a:pt x="9787" y="68502"/>
                  </a:lnTo>
                  <a:lnTo>
                    <a:pt x="22835"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5"/>
            <p:cNvSpPr/>
            <p:nvPr/>
          </p:nvSpPr>
          <p:spPr>
            <a:xfrm>
              <a:off x="7163194" y="2978057"/>
              <a:ext cx="355541" cy="1066592"/>
            </a:xfrm>
            <a:custGeom>
              <a:avLst/>
              <a:gdLst/>
              <a:ahLst/>
              <a:cxnLst/>
              <a:rect l="l" t="t" r="r" b="b"/>
              <a:pathLst>
                <a:path w="22835" h="68503" extrusionOk="0">
                  <a:moveTo>
                    <a:pt x="1" y="0"/>
                  </a:moveTo>
                  <a:lnTo>
                    <a:pt x="13049" y="68502"/>
                  </a:lnTo>
                  <a:lnTo>
                    <a:pt x="22835" y="68502"/>
                  </a:lnTo>
                  <a:lnTo>
                    <a:pt x="13049"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5"/>
            <p:cNvSpPr/>
            <p:nvPr/>
          </p:nvSpPr>
          <p:spPr>
            <a:xfrm>
              <a:off x="6706090" y="1809902"/>
              <a:ext cx="152384" cy="203173"/>
            </a:xfrm>
            <a:custGeom>
              <a:avLst/>
              <a:gdLst/>
              <a:ahLst/>
              <a:cxnLst/>
              <a:rect l="l" t="t" r="r" b="b"/>
              <a:pathLst>
                <a:path w="9787" h="13049" extrusionOk="0">
                  <a:moveTo>
                    <a:pt x="1" y="1"/>
                  </a:moveTo>
                  <a:lnTo>
                    <a:pt x="1" y="6525"/>
                  </a:lnTo>
                  <a:cubicBezTo>
                    <a:pt x="1" y="10113"/>
                    <a:pt x="2937" y="13049"/>
                    <a:pt x="6525" y="13049"/>
                  </a:cubicBezTo>
                  <a:lnTo>
                    <a:pt x="9787" y="13049"/>
                  </a:lnTo>
                  <a:lnTo>
                    <a:pt x="9787"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5"/>
            <p:cNvSpPr/>
            <p:nvPr/>
          </p:nvSpPr>
          <p:spPr>
            <a:xfrm>
              <a:off x="6502933" y="1505166"/>
              <a:ext cx="304752" cy="304752"/>
            </a:xfrm>
            <a:custGeom>
              <a:avLst/>
              <a:gdLst/>
              <a:ahLst/>
              <a:cxnLst/>
              <a:rect l="l" t="t" r="r" b="b"/>
              <a:pathLst>
                <a:path w="19573" h="19573" extrusionOk="0">
                  <a:moveTo>
                    <a:pt x="9787" y="1"/>
                  </a:moveTo>
                  <a:cubicBezTo>
                    <a:pt x="4372" y="1"/>
                    <a:pt x="1" y="4372"/>
                    <a:pt x="1" y="9787"/>
                  </a:cubicBezTo>
                  <a:cubicBezTo>
                    <a:pt x="1" y="15202"/>
                    <a:pt x="4372" y="19573"/>
                    <a:pt x="9787" y="19573"/>
                  </a:cubicBezTo>
                  <a:cubicBezTo>
                    <a:pt x="15202" y="19573"/>
                    <a:pt x="19573" y="15202"/>
                    <a:pt x="19573" y="9787"/>
                  </a:cubicBezTo>
                  <a:cubicBezTo>
                    <a:pt x="19573" y="4372"/>
                    <a:pt x="15202" y="1"/>
                    <a:pt x="9787"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5"/>
            <p:cNvSpPr/>
            <p:nvPr/>
          </p:nvSpPr>
          <p:spPr>
            <a:xfrm>
              <a:off x="6655301" y="1606745"/>
              <a:ext cx="203173" cy="203173"/>
            </a:xfrm>
            <a:custGeom>
              <a:avLst/>
              <a:gdLst/>
              <a:ahLst/>
              <a:cxnLst/>
              <a:rect l="l" t="t" r="r" b="b"/>
              <a:pathLst>
                <a:path w="13049" h="13049" extrusionOk="0">
                  <a:moveTo>
                    <a:pt x="6525" y="1"/>
                  </a:moveTo>
                  <a:cubicBezTo>
                    <a:pt x="2937" y="1"/>
                    <a:pt x="1" y="2937"/>
                    <a:pt x="1" y="6525"/>
                  </a:cubicBezTo>
                  <a:lnTo>
                    <a:pt x="1" y="13049"/>
                  </a:lnTo>
                  <a:lnTo>
                    <a:pt x="13049" y="13049"/>
                  </a:lnTo>
                  <a:lnTo>
                    <a:pt x="13049" y="6525"/>
                  </a:lnTo>
                  <a:cubicBezTo>
                    <a:pt x="13049" y="2937"/>
                    <a:pt x="10113" y="1"/>
                    <a:pt x="6525" y="1"/>
                  </a:cubicBez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5"/>
            <p:cNvSpPr/>
            <p:nvPr/>
          </p:nvSpPr>
          <p:spPr>
            <a:xfrm>
              <a:off x="6655301" y="1708323"/>
              <a:ext cx="203173" cy="253962"/>
            </a:xfrm>
            <a:custGeom>
              <a:avLst/>
              <a:gdLst/>
              <a:ahLst/>
              <a:cxnLst/>
              <a:rect l="l" t="t" r="r" b="b"/>
              <a:pathLst>
                <a:path w="13049" h="16311" extrusionOk="0">
                  <a:moveTo>
                    <a:pt x="3263" y="1"/>
                  </a:moveTo>
                  <a:lnTo>
                    <a:pt x="1" y="3263"/>
                  </a:lnTo>
                  <a:lnTo>
                    <a:pt x="1" y="9787"/>
                  </a:lnTo>
                  <a:cubicBezTo>
                    <a:pt x="1" y="13375"/>
                    <a:pt x="2937" y="16311"/>
                    <a:pt x="6525" y="16311"/>
                  </a:cubicBezTo>
                  <a:cubicBezTo>
                    <a:pt x="10113" y="16311"/>
                    <a:pt x="13049" y="13375"/>
                    <a:pt x="13049" y="9787"/>
                  </a:cubicBezTo>
                  <a:lnTo>
                    <a:pt x="13049" y="3263"/>
                  </a:lnTo>
                  <a:lnTo>
                    <a:pt x="11124" y="3263"/>
                  </a:lnTo>
                  <a:cubicBezTo>
                    <a:pt x="8188" y="3263"/>
                    <a:pt x="5350" y="2088"/>
                    <a:pt x="3263"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a:xfrm>
            <a:off x="719999" y="1741714"/>
            <a:ext cx="6908709" cy="923110"/>
          </a:xfrm>
        </p:spPr>
        <p:txBody>
          <a:bodyPr/>
          <a:lstStyle/>
          <a:p>
            <a:pPr algn="ctr"/>
            <a:r>
              <a:rPr lang="fr-FR" altLang="fr-CA" dirty="0"/>
              <a:t>A- Compression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itre 55"/>
          <p:cNvSpPr>
            <a:spLocks noGrp="1"/>
          </p:cNvSpPr>
          <p:nvPr>
            <p:ph type="title"/>
          </p:nvPr>
        </p:nvSpPr>
        <p:spPr>
          <a:xfrm>
            <a:off x="1052830" y="1689735"/>
            <a:ext cx="2617470" cy="969010"/>
          </a:xfrm>
        </p:spPr>
        <p:txBody>
          <a:bodyPr/>
          <a:lstStyle/>
          <a:p>
            <a:pPr algn="l"/>
            <a:r>
              <a:rPr lang="fr-CA" altLang="en-US"/>
              <a:t>Lecture du fichier audio</a:t>
            </a:r>
          </a:p>
        </p:txBody>
      </p:sp>
      <p:sp>
        <p:nvSpPr>
          <p:cNvPr id="58" name="Espace réservé du texte 57"/>
          <p:cNvSpPr>
            <a:spLocks noGrp="1"/>
          </p:cNvSpPr>
          <p:nvPr>
            <p:ph type="body" idx="2"/>
          </p:nvPr>
        </p:nvSpPr>
        <p:spPr>
          <a:xfrm>
            <a:off x="3937000" y="1375410"/>
            <a:ext cx="4561205" cy="1904365"/>
          </a:xfrm>
        </p:spPr>
        <p:txBody>
          <a:bodyPr/>
          <a:lstStyle/>
          <a:p>
            <a:pPr marL="139700" indent="0">
              <a:buNone/>
            </a:pPr>
            <a:r>
              <a:rPr lang="fr-CA" altLang="en-US" sz="1800"/>
              <a:t>Cette étape consiste à ouvrir le fichier audio à compresser. Le fichier audio doit être en format numérique (par exemple, WAV, MP3, etc.) pour être lu par le programme de compression.</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63"/>
        <p:cNvGrpSpPr/>
        <p:nvPr/>
      </p:nvGrpSpPr>
      <p:grpSpPr>
        <a:xfrm>
          <a:off x="0" y="0"/>
          <a:ext cx="0" cy="0"/>
          <a:chOff x="0" y="0"/>
          <a:chExt cx="0" cy="0"/>
        </a:xfrm>
      </p:grpSpPr>
      <p:sp>
        <p:nvSpPr>
          <p:cNvPr id="864" name="Google Shape;864;p36"/>
          <p:cNvSpPr txBox="1">
            <a:spLocks noGrp="1"/>
          </p:cNvSpPr>
          <p:nvPr>
            <p:ph type="title"/>
          </p:nvPr>
        </p:nvSpPr>
        <p:spPr>
          <a:xfrm>
            <a:off x="1011555" y="1689735"/>
            <a:ext cx="2990850" cy="18961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Transformation en ondelettes discrète</a:t>
            </a:r>
            <a:r>
              <a:rPr lang="fr-FR" altLang="en-GB"/>
              <a:t> </a:t>
            </a:r>
            <a:br>
              <a:rPr lang="fr-FR" altLang="en-GB"/>
            </a:br>
            <a:r>
              <a:rPr lang="en-GB"/>
              <a:t>(DWT) :</a:t>
            </a:r>
          </a:p>
        </p:txBody>
      </p:sp>
      <p:sp>
        <p:nvSpPr>
          <p:cNvPr id="3" name="Espace réservé du texte 2"/>
          <p:cNvSpPr>
            <a:spLocks noGrp="1"/>
          </p:cNvSpPr>
          <p:nvPr>
            <p:ph type="body" idx="2"/>
          </p:nvPr>
        </p:nvSpPr>
        <p:spPr/>
        <p:txBody>
          <a:bodyPr/>
          <a:lstStyle/>
          <a:p>
            <a:pPr marL="139700" indent="0">
              <a:buNone/>
            </a:pPr>
            <a:r>
              <a:rPr lang="fr-CA" altLang="en-US" sz="1800"/>
              <a:t>le signal audio est décomposé en une série de coefficients d'ondelettes à l'aide de la DWT. La DWT divise le signal audio en plusieurs bandes de fréquences et représente chaque bande de fréquences à l'aide de coefficients d'ondelettes.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932180" y="1689735"/>
            <a:ext cx="2738120" cy="877570"/>
          </a:xfrm>
        </p:spPr>
        <p:txBody>
          <a:bodyPr/>
          <a:lstStyle/>
          <a:p>
            <a:pPr algn="l"/>
            <a:r>
              <a:rPr lang="fr-CA" altLang="en-US"/>
              <a:t>Quantification des coefficients</a:t>
            </a:r>
          </a:p>
        </p:txBody>
      </p:sp>
      <p:sp>
        <p:nvSpPr>
          <p:cNvPr id="6" name="Espace réservé du texte 5"/>
          <p:cNvSpPr>
            <a:spLocks noGrp="1"/>
          </p:cNvSpPr>
          <p:nvPr>
            <p:ph type="body" idx="2"/>
          </p:nvPr>
        </p:nvSpPr>
        <p:spPr>
          <a:xfrm>
            <a:off x="4001770" y="1579245"/>
            <a:ext cx="4599940" cy="1666875"/>
          </a:xfrm>
        </p:spPr>
        <p:txBody>
          <a:bodyPr/>
          <a:lstStyle/>
          <a:p>
            <a:pPr marL="139700" indent="0">
              <a:buNone/>
            </a:pPr>
            <a:r>
              <a:rPr lang="fr-CA" altLang="en-US" sz="1800"/>
              <a:t>La quantification consiste à réduire la résolution des valeurs des coefficients d'ondelettes, ce qui permet de réduire la taille du fichier audio compressé.</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algn="l"/>
            <a:r>
              <a:rPr lang="fr-CA" altLang="en-US"/>
              <a:t>La troncature des coefficients </a:t>
            </a:r>
            <a:endParaRPr lang="fr-FR" altLang="fr-CA"/>
          </a:p>
        </p:txBody>
      </p:sp>
      <p:sp>
        <p:nvSpPr>
          <p:cNvPr id="6" name="Espace réservé du texte 5"/>
          <p:cNvSpPr>
            <a:spLocks noGrp="1"/>
          </p:cNvSpPr>
          <p:nvPr>
            <p:ph type="body" idx="2"/>
          </p:nvPr>
        </p:nvSpPr>
        <p:spPr>
          <a:xfrm>
            <a:off x="4001770" y="1440180"/>
            <a:ext cx="4422775" cy="2068195"/>
          </a:xfrm>
        </p:spPr>
        <p:txBody>
          <a:bodyPr/>
          <a:lstStyle/>
          <a:p>
            <a:pPr marL="139700" indent="0">
              <a:buNone/>
            </a:pPr>
            <a:r>
              <a:rPr lang="fr-CA" altLang="en-US" sz="1800"/>
              <a:t>certains coefficients d'ondelettes sont considérés comme insignifiants pour la reconstruction du signal audio et sont donc éliminés. Cette étape permet de réduire davantage la taille du fichier audio compressé.</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916305" y="1689735"/>
            <a:ext cx="3472180" cy="877570"/>
          </a:xfrm>
        </p:spPr>
        <p:txBody>
          <a:bodyPr/>
          <a:lstStyle/>
          <a:p>
            <a:pPr algn="l"/>
            <a:r>
              <a:rPr lang="fr-CA" altLang="en-US"/>
              <a:t>Encodage des</a:t>
            </a:r>
            <a:r>
              <a:rPr lang="fr-FR" altLang="fr-CA"/>
              <a:t> </a:t>
            </a:r>
            <a:r>
              <a:rPr lang="fr-CA" altLang="en-US"/>
              <a:t>coefficients</a:t>
            </a:r>
          </a:p>
        </p:txBody>
      </p:sp>
      <p:sp>
        <p:nvSpPr>
          <p:cNvPr id="6" name="Espace réservé du texte 5"/>
          <p:cNvSpPr>
            <a:spLocks noGrp="1"/>
          </p:cNvSpPr>
          <p:nvPr>
            <p:ph type="body" idx="2"/>
          </p:nvPr>
        </p:nvSpPr>
        <p:spPr/>
        <p:txBody>
          <a:bodyPr/>
          <a:lstStyle/>
          <a:p>
            <a:pPr marL="139700" indent="0">
              <a:buNone/>
            </a:pPr>
            <a:r>
              <a:rPr lang="fr-CA" altLang="en-US" sz="1800"/>
              <a:t>L'encodage des coefficients à l'aide de la technique de codage LZW permet ainsi de réduire davantage la taille du fichier audio compressé, tout en garantissant une compression sans perte, c'est-à-dire sans perte de qualité audio.</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algn="l"/>
            <a:r>
              <a:rPr lang="fr-CA" altLang="en-US"/>
              <a:t>Stockage des coefficients</a:t>
            </a:r>
          </a:p>
        </p:txBody>
      </p:sp>
      <p:sp>
        <p:nvSpPr>
          <p:cNvPr id="6" name="Espace réservé du texte 5"/>
          <p:cNvSpPr>
            <a:spLocks noGrp="1"/>
          </p:cNvSpPr>
          <p:nvPr>
            <p:ph type="body" idx="2"/>
          </p:nvPr>
        </p:nvSpPr>
        <p:spPr>
          <a:xfrm>
            <a:off x="4001770" y="1440180"/>
            <a:ext cx="4422775" cy="1880235"/>
          </a:xfrm>
        </p:spPr>
        <p:txBody>
          <a:bodyPr/>
          <a:lstStyle/>
          <a:p>
            <a:pPr marL="139700" indent="0">
              <a:buNone/>
            </a:pPr>
            <a:r>
              <a:rPr lang="fr-CA" altLang="en-US" sz="1800"/>
              <a:t>Les coefficients quantifiés et encodés sont stockés dans un nouveau fichier compressé. Le nouveau fichier est généralement plus petit que le fichier audio original en raison de la quantification et de l'encodage.</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a:xfrm>
            <a:off x="1400719" y="1515291"/>
            <a:ext cx="6342561" cy="1236618"/>
          </a:xfrm>
        </p:spPr>
        <p:txBody>
          <a:bodyPr/>
          <a:lstStyle/>
          <a:p>
            <a:pPr algn="ctr"/>
            <a:r>
              <a:rPr lang="fr-FR" altLang="fr-CA" dirty="0"/>
              <a:t>B- Décompression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algn="l"/>
            <a:r>
              <a:rPr lang="fr-CA" altLang="en-US"/>
              <a:t>Dé</a:t>
            </a:r>
            <a:r>
              <a:rPr lang="fr-FR" altLang="fr-CA"/>
              <a:t>codage</a:t>
            </a:r>
            <a:r>
              <a:rPr lang="fr-CA" altLang="en-US"/>
              <a:t> </a:t>
            </a:r>
          </a:p>
        </p:txBody>
      </p:sp>
      <p:sp>
        <p:nvSpPr>
          <p:cNvPr id="6" name="Espace réservé du texte 5"/>
          <p:cNvSpPr>
            <a:spLocks noGrp="1"/>
          </p:cNvSpPr>
          <p:nvPr>
            <p:ph type="body" idx="2"/>
          </p:nvPr>
        </p:nvSpPr>
        <p:spPr>
          <a:xfrm>
            <a:off x="4001770" y="1690370"/>
            <a:ext cx="4422775" cy="1548765"/>
          </a:xfrm>
        </p:spPr>
        <p:txBody>
          <a:bodyPr/>
          <a:lstStyle/>
          <a:p>
            <a:pPr marL="139700" indent="0">
              <a:buNone/>
            </a:pPr>
            <a:r>
              <a:rPr lang="fr-CA" altLang="en-US" sz="1800"/>
              <a:t>les coefficients </a:t>
            </a:r>
            <a:r>
              <a:rPr lang="fr-FR" altLang="fr-CA" sz="1800"/>
              <a:t>codés </a:t>
            </a:r>
            <a:r>
              <a:rPr lang="fr-CA" altLang="en-US" sz="1800"/>
              <a:t>du fichier compressé sont décodés pour retrouver leur résolution originale.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algn="l"/>
            <a:r>
              <a:rPr lang="fr-FR" altLang="fr-CA"/>
              <a:t>Q</a:t>
            </a:r>
            <a:r>
              <a:rPr lang="fr-CA" altLang="en-US"/>
              <a:t>uantification</a:t>
            </a:r>
            <a:r>
              <a:rPr lang="fr-FR" altLang="fr-CA"/>
              <a:t> inverse</a:t>
            </a:r>
            <a:br>
              <a:rPr lang="fr-CA" altLang="en-US"/>
            </a:br>
            <a:endParaRPr lang="fr-FR" altLang="fr-CA"/>
          </a:p>
        </p:txBody>
      </p:sp>
      <p:sp>
        <p:nvSpPr>
          <p:cNvPr id="6" name="Espace réservé du texte 5"/>
          <p:cNvSpPr>
            <a:spLocks noGrp="1"/>
          </p:cNvSpPr>
          <p:nvPr>
            <p:ph type="body" idx="2"/>
          </p:nvPr>
        </p:nvSpPr>
        <p:spPr>
          <a:xfrm>
            <a:off x="4034155" y="1688465"/>
            <a:ext cx="4422775" cy="1765935"/>
          </a:xfrm>
        </p:spPr>
        <p:txBody>
          <a:bodyPr/>
          <a:lstStyle/>
          <a:p>
            <a:pPr marL="139700" indent="0">
              <a:buNone/>
            </a:pPr>
            <a:r>
              <a:rPr lang="fr-CA" altLang="en-US" sz="1800"/>
              <a:t>Les coefficients d'ondelettes extraits sont multipliés par les facteurs de quantification inverses pour récupérer les valeurs d'origine.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626700" y="1000050"/>
            <a:ext cx="7890600" cy="3143400"/>
          </a:xfrm>
        </p:spPr>
        <p:txBody>
          <a:bodyPr/>
          <a:lstStyle/>
          <a:p>
            <a:pPr marL="152400" indent="0">
              <a:buNone/>
            </a:pPr>
            <a:r>
              <a:rPr lang="en-US" sz="1600" b="1" dirty="0">
                <a:latin typeface="Roboto" panose="02000000000000000000"/>
                <a:ea typeface="Roboto" panose="02000000000000000000"/>
                <a:cs typeface="Roboto" panose="02000000000000000000"/>
                <a:sym typeface="Roboto" panose="02000000000000000000"/>
              </a:rPr>
              <a:t>C'est quoi la compression audio ?</a:t>
            </a:r>
          </a:p>
          <a:p>
            <a:pPr marL="152400" indent="0">
              <a:buNone/>
            </a:pPr>
            <a:endParaRPr lang="fr-FR" sz="1600" b="1" dirty="0"/>
          </a:p>
          <a:p>
            <a:r>
              <a:rPr lang="fr-FR" sz="1600" b="1" dirty="0"/>
              <a:t>un processus permettant de réduire la taille d'un fichier audio en éliminant les données redondantes ou inutiles tout en préservant la qualité sonore.</a:t>
            </a:r>
          </a:p>
          <a:p>
            <a:pPr marL="152400" indent="0">
              <a:buNone/>
            </a:pPr>
            <a:endParaRPr lang="fr-FR" sz="1600" b="1" dirty="0"/>
          </a:p>
          <a:p>
            <a:r>
              <a:rPr lang="fr-FR" sz="1600" b="1" dirty="0"/>
              <a:t>permet de contrôler l’amplitude d’un signal.</a:t>
            </a:r>
          </a:p>
          <a:p>
            <a:endParaRPr lang="fr-FR" sz="1600" b="1" dirty="0"/>
          </a:p>
          <a:p>
            <a:r>
              <a:rPr lang="fr-FR" sz="1600" b="1" dirty="0"/>
              <a:t>permet de conserver le volume sonore dans les limites audibles en abaissant les sons les plus forts, tout en augmentant les plus faibles.</a:t>
            </a:r>
          </a:p>
          <a:p>
            <a:pPr marL="152400" indent="0">
              <a:buNone/>
            </a:pPr>
            <a:endParaRPr lang="fr-FR" sz="1600" b="1" dirty="0"/>
          </a:p>
          <a:p>
            <a:r>
              <a:rPr lang="fr-FR" sz="1600" b="1" dirty="0"/>
              <a:t>Il existe deux types de compression audio : la compression avec perte (lossy) et la compression sans perte (lossless).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algn="l"/>
            <a:r>
              <a:rPr lang="fr-CA" altLang="en-US"/>
              <a:t>Transformation inverse de la DWT</a:t>
            </a:r>
          </a:p>
        </p:txBody>
      </p:sp>
      <p:sp>
        <p:nvSpPr>
          <p:cNvPr id="6" name="Espace réservé du texte 5"/>
          <p:cNvSpPr>
            <a:spLocks noGrp="1"/>
          </p:cNvSpPr>
          <p:nvPr>
            <p:ph type="body" idx="2"/>
          </p:nvPr>
        </p:nvSpPr>
        <p:spPr>
          <a:xfrm>
            <a:off x="4001770" y="1635125"/>
            <a:ext cx="4422775" cy="1710690"/>
          </a:xfrm>
        </p:spPr>
        <p:txBody>
          <a:bodyPr/>
          <a:lstStyle/>
          <a:p>
            <a:pPr marL="139700" indent="0">
              <a:buNone/>
            </a:pPr>
            <a:r>
              <a:rPr lang="fr-CA" altLang="en-US" sz="1800"/>
              <a:t>la transformation inverse de la DWT est appliquée aux coefficients déquantifiés pour reconstruire les différentes bandes de fréquences du signal audio.</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algn="l"/>
            <a:r>
              <a:rPr lang="fr-CA" altLang="en-US"/>
              <a:t>Reconstruction du signal audio</a:t>
            </a:r>
          </a:p>
        </p:txBody>
      </p:sp>
      <p:sp>
        <p:nvSpPr>
          <p:cNvPr id="6" name="Espace réservé du texte 5"/>
          <p:cNvSpPr>
            <a:spLocks noGrp="1"/>
          </p:cNvSpPr>
          <p:nvPr>
            <p:ph type="body" idx="2"/>
          </p:nvPr>
        </p:nvSpPr>
        <p:spPr>
          <a:xfrm>
            <a:off x="4001770" y="1790700"/>
            <a:ext cx="4422775" cy="1913255"/>
          </a:xfrm>
        </p:spPr>
        <p:txBody>
          <a:bodyPr/>
          <a:lstStyle/>
          <a:p>
            <a:pPr marL="139700" indent="0">
              <a:buNone/>
            </a:pPr>
            <a:r>
              <a:rPr lang="fr-CA" altLang="en-US" sz="1800"/>
              <a:t>Les signaux de chaque niveau de décomposition sont reconstruits</a:t>
            </a:r>
            <a:r>
              <a:rPr lang="fr-FR" altLang="fr-CA" sz="1800"/>
              <a: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algn="l"/>
            <a:r>
              <a:rPr lang="fr-CA" altLang="en-US"/>
              <a:t>Écoute du fichier compressé</a:t>
            </a:r>
          </a:p>
        </p:txBody>
      </p:sp>
      <p:sp>
        <p:nvSpPr>
          <p:cNvPr id="6" name="Espace réservé du texte 5"/>
          <p:cNvSpPr>
            <a:spLocks noGrp="1"/>
          </p:cNvSpPr>
          <p:nvPr>
            <p:ph type="body" idx="2"/>
          </p:nvPr>
        </p:nvSpPr>
        <p:spPr>
          <a:xfrm>
            <a:off x="4001770" y="1689735"/>
            <a:ext cx="4422775" cy="2014220"/>
          </a:xfrm>
        </p:spPr>
        <p:txBody>
          <a:bodyPr/>
          <a:lstStyle/>
          <a:p>
            <a:pPr marL="139700" indent="0">
              <a:buNone/>
            </a:pPr>
            <a:r>
              <a:rPr lang="fr-CA" altLang="en-US"/>
              <a:t> </a:t>
            </a:r>
            <a:r>
              <a:rPr lang="fr-CA" altLang="en-US" sz="1800"/>
              <a:t>le fichier audio compressé peut être écouté avec une qualité légèrement réduite par rapport au fichier audio original.</a:t>
            </a:r>
          </a:p>
          <a:p>
            <a:endParaRPr lang="fr-CA" altLang="en-US" sz="18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780960" y="411571"/>
            <a:ext cx="7704000" cy="572700"/>
          </a:xfrm>
        </p:spPr>
        <p:txBody>
          <a:bodyPr/>
          <a:lstStyle/>
          <a:p>
            <a:pPr algn="ctr"/>
            <a:r>
              <a:rPr lang="fr-FR" altLang="fr-CA" dirty="0"/>
              <a:t>C- L’algorithme</a:t>
            </a:r>
          </a:p>
        </p:txBody>
      </p:sp>
      <p:pic>
        <p:nvPicPr>
          <p:cNvPr id="2052" name="图片 3"/>
          <p:cNvPicPr>
            <a:picLocks noChangeAspect="1"/>
          </p:cNvPicPr>
          <p:nvPr/>
        </p:nvPicPr>
        <p:blipFill>
          <a:blip r:embed="rId2"/>
          <a:stretch>
            <a:fillRect/>
          </a:stretch>
        </p:blipFill>
        <p:spPr>
          <a:xfrm>
            <a:off x="2683964" y="1413419"/>
            <a:ext cx="4267200" cy="3318510"/>
          </a:xfrm>
          <a:prstGeom prst="rect">
            <a:avLst/>
          </a:prstGeom>
          <a:noFill/>
          <a:ln w="9525">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07"/>
        <p:cNvGrpSpPr/>
        <p:nvPr/>
      </p:nvGrpSpPr>
      <p:grpSpPr>
        <a:xfrm>
          <a:off x="0" y="0"/>
          <a:ext cx="0" cy="0"/>
          <a:chOff x="0" y="0"/>
          <a:chExt cx="0" cy="0"/>
        </a:xfrm>
      </p:grpSpPr>
      <p:sp>
        <p:nvSpPr>
          <p:cNvPr id="808" name="Google Shape;808;p34"/>
          <p:cNvSpPr txBox="1">
            <a:spLocks noGrp="1"/>
          </p:cNvSpPr>
          <p:nvPr>
            <p:ph type="subTitle" idx="1"/>
          </p:nvPr>
        </p:nvSpPr>
        <p:spPr>
          <a:xfrm>
            <a:off x="1410963" y="1423411"/>
            <a:ext cx="2317200" cy="389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a:t>La qualité </a:t>
            </a:r>
            <a:r>
              <a:rPr lang="fr-FR" altLang="en-GB"/>
              <a:t>d’</a:t>
            </a:r>
            <a:r>
              <a:rPr lang="en-GB"/>
              <a:t>audio</a:t>
            </a:r>
          </a:p>
        </p:txBody>
      </p:sp>
      <p:sp>
        <p:nvSpPr>
          <p:cNvPr id="809" name="Google Shape;809;p3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altLang="en-GB" dirty="0"/>
              <a:t>C- Evaluation du format irm:</a:t>
            </a:r>
          </a:p>
        </p:txBody>
      </p:sp>
      <p:sp>
        <p:nvSpPr>
          <p:cNvPr id="810" name="Google Shape;810;p34"/>
          <p:cNvSpPr txBox="1">
            <a:spLocks noGrp="1"/>
          </p:cNvSpPr>
          <p:nvPr>
            <p:ph type="subTitle" idx="2"/>
          </p:nvPr>
        </p:nvSpPr>
        <p:spPr>
          <a:xfrm>
            <a:off x="1411463" y="1799502"/>
            <a:ext cx="2316900" cy="629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a:t>une qualité sonore acceptable</a:t>
            </a:r>
          </a:p>
        </p:txBody>
      </p:sp>
      <p:sp>
        <p:nvSpPr>
          <p:cNvPr id="811" name="Google Shape;811;p34"/>
          <p:cNvSpPr txBox="1">
            <a:spLocks noGrp="1"/>
          </p:cNvSpPr>
          <p:nvPr>
            <p:ph type="subTitle" idx="3"/>
          </p:nvPr>
        </p:nvSpPr>
        <p:spPr>
          <a:xfrm>
            <a:off x="1410988" y="2450149"/>
            <a:ext cx="2316900" cy="389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a:t>La taille du fichier</a:t>
            </a:r>
          </a:p>
        </p:txBody>
      </p:sp>
      <p:sp>
        <p:nvSpPr>
          <p:cNvPr id="812" name="Google Shape;812;p34"/>
          <p:cNvSpPr txBox="1">
            <a:spLocks noGrp="1"/>
          </p:cNvSpPr>
          <p:nvPr>
            <p:ph type="subTitle" idx="4"/>
          </p:nvPr>
        </p:nvSpPr>
        <p:spPr>
          <a:xfrm>
            <a:off x="1411225" y="2826240"/>
            <a:ext cx="2316900" cy="629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panose="020B0604020202020204"/>
              <a:buNone/>
            </a:pPr>
            <a:r>
              <a:rPr lang="fr-FR" altLang="en-GB"/>
              <a:t>est en fonction du taux de compression </a:t>
            </a:r>
          </a:p>
        </p:txBody>
      </p:sp>
      <p:sp>
        <p:nvSpPr>
          <p:cNvPr id="813" name="Google Shape;813;p34"/>
          <p:cNvSpPr txBox="1">
            <a:spLocks noGrp="1"/>
          </p:cNvSpPr>
          <p:nvPr>
            <p:ph type="subTitle" idx="5"/>
          </p:nvPr>
        </p:nvSpPr>
        <p:spPr>
          <a:xfrm>
            <a:off x="5415963" y="1423411"/>
            <a:ext cx="2316900" cy="38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altLang="en-GB"/>
              <a:t>Le temps d'encodage et de décodage </a:t>
            </a:r>
          </a:p>
        </p:txBody>
      </p:sp>
      <p:sp>
        <p:nvSpPr>
          <p:cNvPr id="814" name="Google Shape;814;p34"/>
          <p:cNvSpPr txBox="1">
            <a:spLocks noGrp="1"/>
          </p:cNvSpPr>
          <p:nvPr>
            <p:ph type="subTitle" idx="6"/>
          </p:nvPr>
        </p:nvSpPr>
        <p:spPr>
          <a:xfrm>
            <a:off x="5415915" y="1872615"/>
            <a:ext cx="2317115" cy="5562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altLang="en-GB"/>
              <a:t>Dépends de la taille du fichier à compresser</a:t>
            </a:r>
          </a:p>
        </p:txBody>
      </p:sp>
      <p:sp>
        <p:nvSpPr>
          <p:cNvPr id="815" name="Google Shape;815;p34"/>
          <p:cNvSpPr txBox="1">
            <a:spLocks noGrp="1"/>
          </p:cNvSpPr>
          <p:nvPr>
            <p:ph type="subTitle" idx="7"/>
          </p:nvPr>
        </p:nvSpPr>
        <p:spPr>
          <a:xfrm>
            <a:off x="1410963" y="3476889"/>
            <a:ext cx="2317200" cy="389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fr-FR" altLang="en-GB"/>
              <a:t>le taux de compression </a:t>
            </a:r>
          </a:p>
        </p:txBody>
      </p:sp>
      <p:sp>
        <p:nvSpPr>
          <p:cNvPr id="816" name="Google Shape;816;p34"/>
          <p:cNvSpPr txBox="1">
            <a:spLocks noGrp="1"/>
          </p:cNvSpPr>
          <p:nvPr>
            <p:ph type="subTitle" idx="8"/>
          </p:nvPr>
        </p:nvSpPr>
        <p:spPr>
          <a:xfrm>
            <a:off x="1411463" y="3852989"/>
            <a:ext cx="2316900" cy="629100"/>
          </a:xfrm>
          <a:prstGeom prst="rect">
            <a:avLst/>
          </a:prstGeom>
        </p:spPr>
        <p:txBody>
          <a:bodyPr spcFirstLastPara="1" wrap="square" lIns="91425" tIns="91425" rIns="91425" bIns="91425" anchor="t" anchorCtr="0">
            <a:noAutofit/>
          </a:bodyPr>
          <a:lstStyle/>
          <a:p>
            <a:pPr marL="90170" lvl="0" indent="-90170" algn="r" rtl="0">
              <a:spcBef>
                <a:spcPts val="0"/>
              </a:spcBef>
              <a:spcAft>
                <a:spcPts val="0"/>
              </a:spcAft>
              <a:buNone/>
            </a:pPr>
            <a:r>
              <a:rPr lang="fr-FR" altLang="en-GB"/>
              <a:t>Dépend du type de fichier audio, généralement entre 60% et 50%</a:t>
            </a:r>
          </a:p>
        </p:txBody>
      </p:sp>
      <p:sp>
        <p:nvSpPr>
          <p:cNvPr id="817" name="Google Shape;817;p34"/>
          <p:cNvSpPr txBox="1">
            <a:spLocks noGrp="1"/>
          </p:cNvSpPr>
          <p:nvPr>
            <p:ph type="subTitle" idx="9"/>
          </p:nvPr>
        </p:nvSpPr>
        <p:spPr>
          <a:xfrm>
            <a:off x="5415788" y="2450151"/>
            <a:ext cx="2317200" cy="38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La flexibilité</a:t>
            </a:r>
          </a:p>
        </p:txBody>
      </p:sp>
      <p:sp>
        <p:nvSpPr>
          <p:cNvPr id="818" name="Google Shape;818;p34"/>
          <p:cNvSpPr txBox="1">
            <a:spLocks noGrp="1"/>
          </p:cNvSpPr>
          <p:nvPr>
            <p:ph type="subTitle" idx="13"/>
          </p:nvPr>
        </p:nvSpPr>
        <p:spPr>
          <a:xfrm>
            <a:off x="5416125" y="2826251"/>
            <a:ext cx="2316900" cy="62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capable de gérer différents types de fichiers audio</a:t>
            </a:r>
          </a:p>
        </p:txBody>
      </p:sp>
      <p:sp>
        <p:nvSpPr>
          <p:cNvPr id="819" name="Google Shape;819;p34"/>
          <p:cNvSpPr txBox="1">
            <a:spLocks noGrp="1"/>
          </p:cNvSpPr>
          <p:nvPr>
            <p:ph type="subTitle" idx="14"/>
          </p:nvPr>
        </p:nvSpPr>
        <p:spPr>
          <a:xfrm>
            <a:off x="5415963" y="3476887"/>
            <a:ext cx="2316900" cy="38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La complexité</a:t>
            </a:r>
            <a:endParaRPr lang="fr-FR" altLang="en-GB"/>
          </a:p>
        </p:txBody>
      </p:sp>
      <p:sp>
        <p:nvSpPr>
          <p:cNvPr id="820" name="Google Shape;820;p34"/>
          <p:cNvSpPr txBox="1">
            <a:spLocks noGrp="1"/>
          </p:cNvSpPr>
          <p:nvPr>
            <p:ph type="subTitle" idx="15"/>
          </p:nvPr>
        </p:nvSpPr>
        <p:spPr>
          <a:xfrm>
            <a:off x="5416013" y="3852989"/>
            <a:ext cx="2316900" cy="62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altLang="en-GB"/>
              <a:t>facile</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36"/>
        <p:cNvGrpSpPr/>
        <p:nvPr/>
      </p:nvGrpSpPr>
      <p:grpSpPr>
        <a:xfrm>
          <a:off x="0" y="0"/>
          <a:ext cx="0" cy="0"/>
          <a:chOff x="0" y="0"/>
          <a:chExt cx="0" cy="0"/>
        </a:xfrm>
      </p:grpSpPr>
      <p:sp>
        <p:nvSpPr>
          <p:cNvPr id="737" name="Google Shape;737;p31"/>
          <p:cNvSpPr txBox="1">
            <a:spLocks noGrp="1"/>
          </p:cNvSpPr>
          <p:nvPr>
            <p:ph type="title"/>
          </p:nvPr>
        </p:nvSpPr>
        <p:spPr>
          <a:xfrm>
            <a:off x="4626993" y="1288261"/>
            <a:ext cx="2218007" cy="970500"/>
          </a:xfrm>
          <a:prstGeom prst="rect">
            <a:avLst/>
          </a:prstGeom>
        </p:spPr>
        <p:txBody>
          <a:bodyPr spcFirstLastPara="1" wrap="square" lIns="91425" tIns="91425" rIns="91425" bIns="91425" anchor="b" anchorCtr="0">
            <a:noAutofit/>
          </a:bodyPr>
          <a:lstStyle/>
          <a:p>
            <a:r>
              <a:rPr lang="en-GB" sz="3200" dirty="0">
                <a:solidFill>
                  <a:schemeClr val="accent1">
                    <a:lumMod val="90000"/>
                  </a:schemeClr>
                </a:solidFill>
              </a:rPr>
              <a:t> 08</a:t>
            </a:r>
          </a:p>
        </p:txBody>
      </p:sp>
      <p:sp>
        <p:nvSpPr>
          <p:cNvPr id="738" name="Google Shape;738;p31"/>
          <p:cNvSpPr txBox="1">
            <a:spLocks noGrp="1"/>
          </p:cNvSpPr>
          <p:nvPr>
            <p:ph type="body" idx="1"/>
          </p:nvPr>
        </p:nvSpPr>
        <p:spPr>
          <a:xfrm>
            <a:off x="4626992" y="2408981"/>
            <a:ext cx="3371790" cy="865478"/>
          </a:xfrm>
          <a:prstGeom prst="rect">
            <a:avLst/>
          </a:prstGeom>
        </p:spPr>
        <p:txBody>
          <a:bodyPr spcFirstLastPara="1" wrap="square" lIns="91425" tIns="91425" rIns="91425" bIns="91425" anchor="ctr" anchorCtr="0">
            <a:noAutofit/>
          </a:bodyPr>
          <a:lstStyle/>
          <a:p>
            <a:pPr marL="0" indent="0">
              <a:buNone/>
            </a:pPr>
            <a:r>
              <a:rPr lang="en-GB" sz="2800" dirty="0">
                <a:solidFill>
                  <a:schemeClr val="accent1">
                    <a:lumMod val="90000"/>
                  </a:schemeClr>
                </a:solidFill>
              </a:rPr>
              <a:t> </a:t>
            </a:r>
            <a:r>
              <a:rPr lang="fr-MA" sz="2800" dirty="0">
                <a:solidFill>
                  <a:schemeClr val="accent1">
                    <a:lumMod val="90000"/>
                  </a:schemeClr>
                </a:solidFill>
              </a:rPr>
              <a:t>Conclusion</a:t>
            </a:r>
            <a:endParaRPr lang="fr-FR" dirty="0">
              <a:solidFill>
                <a:schemeClr val="accent1">
                  <a:lumMod val="90000"/>
                </a:schemeClr>
              </a:solidFill>
            </a:endParaRPr>
          </a:p>
        </p:txBody>
      </p:sp>
      <p:grpSp>
        <p:nvGrpSpPr>
          <p:cNvPr id="739" name="Google Shape;739;p31"/>
          <p:cNvGrpSpPr/>
          <p:nvPr/>
        </p:nvGrpSpPr>
        <p:grpSpPr>
          <a:xfrm>
            <a:off x="1845914" y="1864668"/>
            <a:ext cx="1600177" cy="1414164"/>
            <a:chOff x="-3137650" y="2787000"/>
            <a:chExt cx="291450" cy="257575"/>
          </a:xfrm>
        </p:grpSpPr>
        <p:sp>
          <p:nvSpPr>
            <p:cNvPr id="740" name="Google Shape;740;p31"/>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741" name="Google Shape;741;p31"/>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742" name="Google Shape;742;p31"/>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743" name="Google Shape;743;p31"/>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744" name="Google Shape;744;p31"/>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745" name="Google Shape;745;p31"/>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746" name="Google Shape;746;p31"/>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747" name="Google Shape;747;p31"/>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grpSp>
      <p:grpSp>
        <p:nvGrpSpPr>
          <p:cNvPr id="748" name="Google Shape;748;p31"/>
          <p:cNvGrpSpPr/>
          <p:nvPr/>
        </p:nvGrpSpPr>
        <p:grpSpPr>
          <a:xfrm>
            <a:off x="0" y="4569046"/>
            <a:ext cx="1022509" cy="572747"/>
            <a:chOff x="-77" y="3784091"/>
            <a:chExt cx="2423582" cy="1357541"/>
          </a:xfrm>
        </p:grpSpPr>
        <p:sp>
          <p:nvSpPr>
            <p:cNvPr id="749" name="Google Shape;749;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750" name="Google Shape;750;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751" name="Google Shape;751;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752" name="Google Shape;752;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753" name="Google Shape;753;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grpSp>
      <p:grpSp>
        <p:nvGrpSpPr>
          <p:cNvPr id="754" name="Google Shape;754;p31"/>
          <p:cNvGrpSpPr/>
          <p:nvPr/>
        </p:nvGrpSpPr>
        <p:grpSpPr>
          <a:xfrm rot="10800000">
            <a:off x="8121500" y="-4"/>
            <a:ext cx="1022509" cy="572747"/>
            <a:chOff x="-77" y="3784091"/>
            <a:chExt cx="2423582" cy="1357541"/>
          </a:xfrm>
        </p:grpSpPr>
        <p:sp>
          <p:nvSpPr>
            <p:cNvPr id="755" name="Google Shape;755;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756" name="Google Shape;756;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757" name="Google Shape;757;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758" name="Google Shape;758;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759" name="Google Shape;759;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grpSp>
    </p:spTree>
    <p:extLst>
      <p:ext uri="{BB962C8B-B14F-4D97-AF65-F5344CB8AC3E}">
        <p14:creationId xmlns:p14="http://schemas.microsoft.com/office/powerpoint/2010/main" val="328076028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6F9E38EA-57F2-7884-9160-167DBB9E000F}"/>
              </a:ext>
            </a:extLst>
          </p:cNvPr>
          <p:cNvSpPr>
            <a:spLocks noGrp="1"/>
          </p:cNvSpPr>
          <p:nvPr>
            <p:ph type="title"/>
          </p:nvPr>
        </p:nvSpPr>
        <p:spPr>
          <a:xfrm>
            <a:off x="720000" y="338035"/>
            <a:ext cx="7704000" cy="4450011"/>
          </a:xfrm>
        </p:spPr>
        <p:txBody>
          <a:bodyPr/>
          <a:lstStyle/>
          <a:p>
            <a:br>
              <a:rPr lang="fr-FR" sz="2400" b="1" dirty="0"/>
            </a:br>
            <a:br>
              <a:rPr lang="fr-FR" sz="2400" b="1" dirty="0"/>
            </a:br>
            <a:br>
              <a:rPr lang="fr-FR" sz="2400" b="1" dirty="0"/>
            </a:br>
            <a:r>
              <a:rPr lang="fr-FR" sz="2400" b="1" dirty="0"/>
              <a:t>Les formats audios utilisent différents algorithmes de compression afin de réduire la taille des fichiers audios tout en conservant une qualité audio. Plus le taux de compression est élevé plus, plus la taille du fichier final sera petite.</a:t>
            </a:r>
            <a:br>
              <a:rPr lang="fr-FR" sz="2400" b="1" dirty="0"/>
            </a:br>
            <a:endParaRPr lang="fr-MA" b="1" dirty="0"/>
          </a:p>
        </p:txBody>
      </p:sp>
    </p:spTree>
    <p:extLst>
      <p:ext uri="{BB962C8B-B14F-4D97-AF65-F5344CB8AC3E}">
        <p14:creationId xmlns:p14="http://schemas.microsoft.com/office/powerpoint/2010/main" val="5107923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60"/>
        <p:cNvGrpSpPr/>
        <p:nvPr/>
      </p:nvGrpSpPr>
      <p:grpSpPr>
        <a:xfrm>
          <a:off x="0" y="0"/>
          <a:ext cx="0" cy="0"/>
          <a:chOff x="0" y="0"/>
          <a:chExt cx="0" cy="0"/>
        </a:xfrm>
      </p:grpSpPr>
      <p:sp>
        <p:nvSpPr>
          <p:cNvPr id="961" name="Google Shape;961;p43"/>
          <p:cNvSpPr txBox="1">
            <a:spLocks noGrp="1"/>
          </p:cNvSpPr>
          <p:nvPr>
            <p:ph type="title"/>
          </p:nvPr>
        </p:nvSpPr>
        <p:spPr>
          <a:xfrm>
            <a:off x="2235000" y="1340850"/>
            <a:ext cx="4674000" cy="246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4400" dirty="0">
                <a:solidFill>
                  <a:schemeClr val="accent1"/>
                </a:solidFill>
              </a:rPr>
              <a:t>MERCI POUR VOTRE ATTENTION</a:t>
            </a:r>
            <a:endParaRPr sz="4400" dirty="0">
              <a:solidFill>
                <a:schemeClr val="accent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compression avec perte (lossy)  </a:t>
            </a:r>
          </a:p>
        </p:txBody>
      </p:sp>
      <p:sp>
        <p:nvSpPr>
          <p:cNvPr id="3" name="Espace réservé du texte 2"/>
          <p:cNvSpPr>
            <a:spLocks noGrp="1"/>
          </p:cNvSpPr>
          <p:nvPr>
            <p:ph type="body" idx="1"/>
          </p:nvPr>
        </p:nvSpPr>
        <p:spPr/>
        <p:txBody>
          <a:bodyPr/>
          <a:lstStyle/>
          <a:p>
            <a:r>
              <a:rPr lang="fr-FR" sz="1600" b="1" dirty="0"/>
              <a:t>Un processus qui élimine certaines données audio non essentielles pour réduire considérablement la taille du fichier audio.</a:t>
            </a:r>
          </a:p>
          <a:p>
            <a:pPr marL="152400" indent="0">
              <a:buNone/>
            </a:pPr>
            <a:endParaRPr lang="fr-FR" sz="1600" b="1" dirty="0"/>
          </a:p>
          <a:p>
            <a:r>
              <a:rPr lang="fr-FR" sz="1600" b="1" dirty="0"/>
              <a:t>Les formats audio avec perte les plus couramment utilisés sont le MP3, le AAC et le Ogg Vorbis.</a:t>
            </a:r>
          </a:p>
          <a:p>
            <a:pPr marL="152400" indent="0">
              <a:buNone/>
            </a:pPr>
            <a:endParaRPr lang="fr-FR" dirty="0"/>
          </a:p>
          <a:p>
            <a:pPr marL="152400" indent="0">
              <a:buNone/>
            </a:pPr>
            <a:endParaRPr lang="fr-FR" dirty="0"/>
          </a:p>
          <a:p>
            <a:endParaRPr lang="fr-FR" dirty="0"/>
          </a:p>
        </p:txBody>
      </p:sp>
      <p:pic>
        <p:nvPicPr>
          <p:cNvPr id="5" name="Image 4"/>
          <p:cNvPicPr>
            <a:picLocks noChangeAspect="1"/>
          </p:cNvPicPr>
          <p:nvPr/>
        </p:nvPicPr>
        <p:blipFill>
          <a:blip r:embed="rId2"/>
          <a:stretch>
            <a:fillRect/>
          </a:stretch>
        </p:blipFill>
        <p:spPr>
          <a:xfrm>
            <a:off x="1592580" y="2571750"/>
            <a:ext cx="5715000" cy="1600200"/>
          </a:xfrm>
          <a:prstGeom prst="rect">
            <a:avLst/>
          </a:prstGeom>
          <a:ln>
            <a:noFill/>
          </a:ln>
          <a:effectLst>
            <a:softEdge rad="11250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0000" y="532150"/>
            <a:ext cx="7704000" cy="572700"/>
          </a:xfrm>
        </p:spPr>
        <p:txBody>
          <a:bodyPr/>
          <a:lstStyle/>
          <a:p>
            <a:r>
              <a:rPr lang="fr-FR" dirty="0"/>
              <a:t>  Avantages :</a:t>
            </a:r>
          </a:p>
        </p:txBody>
      </p:sp>
      <p:sp>
        <p:nvSpPr>
          <p:cNvPr id="3" name="Espace réservé du texte 2"/>
          <p:cNvSpPr>
            <a:spLocks noGrp="1"/>
          </p:cNvSpPr>
          <p:nvPr>
            <p:ph type="body" idx="1"/>
          </p:nvPr>
        </p:nvSpPr>
        <p:spPr/>
        <p:txBody>
          <a:bodyPr/>
          <a:lstStyle/>
          <a:p>
            <a:r>
              <a:rPr lang="fr-FR" sz="1600" b="1" dirty="0"/>
              <a:t>Elle peut être plus rapide que la compression sans perte car elle nécessite moins de temps pour compresser les fichiers. </a:t>
            </a:r>
          </a:p>
          <a:p>
            <a:endParaRPr lang="fr-FR" sz="1600" b="1" dirty="0"/>
          </a:p>
          <a:p>
            <a:r>
              <a:rPr lang="fr-FR" sz="1600" b="1" dirty="0"/>
              <a:t>Elle peut être utilisée pour compresser des fichiers multimédias tels que des fichiers audio et vidéo, où une légère perte de qualité peut être tolérée.</a:t>
            </a:r>
          </a:p>
          <a:p>
            <a:endParaRPr lang="fr-FR" dirty="0"/>
          </a:p>
          <a:p>
            <a:pPr marL="152400" indent="0">
              <a:buNone/>
            </a:pPr>
            <a:r>
              <a:rPr lang="fr-FR" sz="2800" dirty="0"/>
              <a:t> Inconvénients : </a:t>
            </a:r>
          </a:p>
          <a:p>
            <a:pPr marL="152400" indent="0">
              <a:buNone/>
            </a:pPr>
            <a:endParaRPr lang="fr-FR" sz="2800" dirty="0"/>
          </a:p>
          <a:p>
            <a:r>
              <a:rPr lang="fr-FR" sz="1600" b="1" dirty="0"/>
              <a:t>Il est impossible de restaurer les données d'origine avec une compression avec perte. </a:t>
            </a:r>
          </a:p>
          <a:p>
            <a:endParaRPr lang="fr-FR" sz="1600" b="1" dirty="0"/>
          </a:p>
          <a:p>
            <a:r>
              <a:rPr lang="fr-FR" sz="1600" b="1" dirty="0"/>
              <a:t>Elle peut être moins efficace pour compresser des fichiers texte, des images et d'autres fichiers où chaque détail est important</a:t>
            </a:r>
          </a:p>
        </p:txBody>
      </p:sp>
    </p:spTree>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2183</Words>
  <Application>Microsoft Office PowerPoint</Application>
  <PresentationFormat>Affichage à l'écran (16:9)</PresentationFormat>
  <Paragraphs>266</Paragraphs>
  <Slides>77</Slides>
  <Notes>13</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77</vt:i4>
      </vt:variant>
    </vt:vector>
  </HeadingPairs>
  <TitlesOfParts>
    <vt:vector size="88" baseType="lpstr">
      <vt:lpstr>Symbol</vt:lpstr>
      <vt:lpstr>Roboto</vt:lpstr>
      <vt:lpstr>Raleway</vt:lpstr>
      <vt:lpstr>Arial</vt:lpstr>
      <vt:lpstr>Oswald</vt:lpstr>
      <vt:lpstr>Calibri</vt:lpstr>
      <vt:lpstr>Times New Roman</vt:lpstr>
      <vt:lpstr>Wingdings</vt:lpstr>
      <vt:lpstr>Livvic</vt:lpstr>
      <vt:lpstr>Roboto Condensed Light</vt:lpstr>
      <vt:lpstr>Software Development Bussines Plan by Slidesgo</vt:lpstr>
      <vt:lpstr>Comparaison entre les différents formats de compression audio</vt:lpstr>
      <vt:lpstr>Plan</vt:lpstr>
      <vt:lpstr>SOLUTION</vt:lpstr>
      <vt:lpstr>Présentation PowerPoint</vt:lpstr>
      <vt:lpstr>Présentation PowerPoint</vt:lpstr>
      <vt:lpstr>01</vt:lpstr>
      <vt:lpstr>Présentation PowerPoint</vt:lpstr>
      <vt:lpstr>La compression avec perte (lossy)  </vt:lpstr>
      <vt:lpstr>  Avantages :</vt:lpstr>
      <vt:lpstr>La compression sans perte (lossless) </vt:lpstr>
      <vt:lpstr>    Avantages :</vt:lpstr>
      <vt:lpstr>« Le choix entre la compression avec perte et la compression sans perte dépend des exigences spécifiques de l'utilisateur, ainsi que de la qualité audio souhaitée et de la quantité d'espace de stockage disponible. »</vt:lpstr>
      <vt:lpstr>02</vt:lpstr>
      <vt:lpstr>Format Wave</vt:lpstr>
      <vt:lpstr>L’entête Wave  </vt:lpstr>
      <vt:lpstr>03</vt:lpstr>
      <vt:lpstr>A- Définition:</vt:lpstr>
      <vt:lpstr>B-Avantages:</vt:lpstr>
      <vt:lpstr>    C-Inconvénients:</vt:lpstr>
      <vt:lpstr>    C- L'entête du format Ogg:</vt:lpstr>
      <vt:lpstr>04</vt:lpstr>
      <vt:lpstr>A- Définition:</vt:lpstr>
      <vt:lpstr>    B- Les étapes de la compression Vorbis:</vt:lpstr>
      <vt:lpstr>Consiste en la division du signal audio en blocks de données ou bien ce qu’on appelle « trames ». </vt:lpstr>
      <vt:lpstr>Cette technique permet d’analyse les données audios pour identifier les parties du signal audio qui sont moins perceptibles par l'oreille humaine.</vt:lpstr>
      <vt:lpstr>Permet de  mapper les données audios restantes sur une plage de valeurs plus restreinte.  </vt:lpstr>
      <vt:lpstr>Les données quantifiées sont par suite codées en utilisant l'algorithme de codage de Huffman. </vt:lpstr>
      <vt:lpstr>Les données audios compressées sont par suite encapsulées dans un conteneur, dans notre cas c’est le conteneur Ogg . </vt:lpstr>
      <vt:lpstr>    C- Les étapes de la décompression Vorbis:</vt:lpstr>
      <vt:lpstr>la lecture de l’entête est importante pour extraire des informations de base.</vt:lpstr>
      <vt:lpstr>Il s’agit du fonctionnement inverse du MDCT. Il est utilisé pour reconvertir les données audios du domaine fréquentiel dans le domaine temporel.</vt:lpstr>
      <vt:lpstr>La déquantification est une étape importante dans le processus de décodage de Vorbis.  L’étape de déquantification implique une fonction non linéaire qui mappe les valeurs approximatives des coefficients aux valeurs exactes</vt:lpstr>
      <vt:lpstr>Il s’agit d’assembler les échantillons audios décodés dans l'ordre correct pour reconstruire le flux audio d'origine.</vt:lpstr>
      <vt:lpstr> 05</vt:lpstr>
      <vt:lpstr>A - Définition</vt:lpstr>
      <vt:lpstr>        SILK est un algorithme de compression audio développé initialement         par Skype ,il est maintenant utilisé dans de nombreuses application         de voix sur IP ,de visioconférence et de streaming audio.          SILK est utilisé pour la compression des signaux audios bases                      fréquences  </vt:lpstr>
      <vt:lpstr>B- Les étapes de la compression</vt:lpstr>
      <vt:lpstr> Le signal audio est divisé en trames de 20 ms. </vt:lpstr>
      <vt:lpstr>SILK utilise une prédiction linéaire pour modéliser la corrélation temporelle des échantillons audio.</vt:lpstr>
      <vt:lpstr>La quantification scalaire prédictive est utilisée pour quantifier les résidus entre les valeurs réelles et les valeurs prédites.</vt:lpstr>
      <vt:lpstr>Le codage en entropie est utilisé pour coder les échantillons audios             quantifiés.</vt:lpstr>
      <vt:lpstr>Présentation PowerPoint</vt:lpstr>
      <vt:lpstr>Cette étape consiste à décompresser les symboles binaires encodés en entropie pour reconstruire les échantillons audios quantifiés.</vt:lpstr>
      <vt:lpstr>Le décodeur SILK utilise une table de quantification pour retrouver les échantillons audios quantifiés.</vt:lpstr>
      <vt:lpstr>Le décodeur utilise les échantillons précédents et le modèle de prédiction basé sur un filtre adaptatif à longueur variable (LPC) pour prédire les échantillons audios </vt:lpstr>
      <vt:lpstr>Après la reconstruction du signal audio brut, des filtres de post-traitement sont appliqués pour améliorer la qualité audio et réduire le bruit.</vt:lpstr>
      <vt:lpstr>  </vt:lpstr>
      <vt:lpstr>F- Les étapes de compression CELT </vt:lpstr>
      <vt:lpstr>Présentation PowerPoint</vt:lpstr>
      <vt:lpstr>Présentation PowerPoint</vt:lpstr>
      <vt:lpstr>La quantification vectorielle est utilisée pour quantifier les bandes de fréquences  en groupes</vt:lpstr>
      <vt:lpstr>Les valeurs quantifiées sont ensuite codées  entropie à l'aide d'une technique de codage          de Huffman ou d'une table de code  préétablie. </vt:lpstr>
      <vt:lpstr>G- Les étapes de la décompression</vt:lpstr>
      <vt:lpstr>Présentation PowerPoint</vt:lpstr>
      <vt:lpstr>Le décodeur utilise les informations d'allocation de bits pour décoder les valeurs quantifiées à partir du flux  de données compressées</vt:lpstr>
      <vt:lpstr>Les valeurs quantifiées décodées sont ensuite utilisées pour reconstruire les bandes de fréquences d'origine</vt:lpstr>
      <vt:lpstr>Chaque bande de fréquence décompressée est ensuite inversée par un IDCT pour créer un signal temporel audio</vt:lpstr>
      <vt:lpstr>Enfin, les signaux temporels produits par chaque bande de fréquence sont combinés pour produire le signal audio décodé</vt:lpstr>
      <vt:lpstr>05</vt:lpstr>
      <vt:lpstr>A- Compression </vt:lpstr>
      <vt:lpstr>Lecture du fichier audio</vt:lpstr>
      <vt:lpstr>Transformation en ondelettes discrète  (DWT) :</vt:lpstr>
      <vt:lpstr>Quantification des coefficients</vt:lpstr>
      <vt:lpstr>La troncature des coefficients </vt:lpstr>
      <vt:lpstr>Encodage des coefficients</vt:lpstr>
      <vt:lpstr>Stockage des coefficients</vt:lpstr>
      <vt:lpstr>B- Décompression </vt:lpstr>
      <vt:lpstr>Décodage </vt:lpstr>
      <vt:lpstr>Quantification inverse </vt:lpstr>
      <vt:lpstr>Transformation inverse de la DWT</vt:lpstr>
      <vt:lpstr>Reconstruction du signal audio</vt:lpstr>
      <vt:lpstr>Écoute du fichier compressé</vt:lpstr>
      <vt:lpstr>C- L’algorithme</vt:lpstr>
      <vt:lpstr>C- Evaluation du format irm:</vt:lpstr>
      <vt:lpstr> 08</vt:lpstr>
      <vt:lpstr>   Les formats audios utilisent différents algorithmes de compression afin de réduire la taille des fichiers audios tout en conservant une qualité audio. Plus le taux de compression est élevé plus, plus la taille du fichier final sera petite. </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BUSINESS PLAN</dc:title>
  <dc:creator/>
  <cp:lastModifiedBy>aya karbich</cp:lastModifiedBy>
  <cp:revision>572</cp:revision>
  <dcterms:created xsi:type="dcterms:W3CDTF">2023-04-13T12:02:00Z</dcterms:created>
  <dcterms:modified xsi:type="dcterms:W3CDTF">2023-04-14T16:54:45Z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452A7047E20341A9822DECD9B3B004B8</vt:lpwstr>
  </property>
  <property fmtid="{D5CDD505-2E9C-101B-9397-08002B2CF9AE}" pid="3" name="KSOProductBuildVer">
    <vt:lpwstr>3084-11.2.0.11513</vt:lpwstr>
  </property>
</Properties>
</file>