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95" r:id="rId2"/>
    <p:sldId id="334" r:id="rId3"/>
    <p:sldId id="335" r:id="rId4"/>
    <p:sldId id="350" r:id="rId5"/>
    <p:sldId id="336" r:id="rId6"/>
    <p:sldId id="346" r:id="rId7"/>
    <p:sldId id="337" r:id="rId8"/>
    <p:sldId id="347" r:id="rId9"/>
    <p:sldId id="339" r:id="rId10"/>
    <p:sldId id="351" r:id="rId11"/>
    <p:sldId id="348" r:id="rId12"/>
    <p:sldId id="352" r:id="rId13"/>
    <p:sldId id="353" r:id="rId14"/>
    <p:sldId id="340" r:id="rId15"/>
    <p:sldId id="354" r:id="rId16"/>
    <p:sldId id="355" r:id="rId17"/>
    <p:sldId id="341" r:id="rId18"/>
    <p:sldId id="342" r:id="rId19"/>
    <p:sldId id="343" r:id="rId20"/>
    <p:sldId id="356" r:id="rId21"/>
    <p:sldId id="344" r:id="rId22"/>
    <p:sldId id="345"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07:54:02.764"/>
    </inkml:context>
    <inkml:brush xml:id="br0">
      <inkml:brushProperty name="width" value="0.025" units="cm"/>
      <inkml:brushProperty name="height" value="0.025" units="cm"/>
      <inkml:brushProperty name="color" value="#FFFFFF"/>
    </inkml:brush>
  </inkml:definitions>
  <inkml:trace contextRef="#ctx0" brushRef="#br0">467 1 24575,'-11'51'0,"11"-47"0,0-1 0,0 1 0,0-1 0,-1 1 0,1-1 0,-1 0 0,0 1 0,0-1 0,0 0 0,0 1 0,-1-1 0,1 0 0,-4 4 0,3-5 0,0 0 0,0-1 0,0 0 0,0 1 0,0-1 0,-1 0 0,1 0 0,0 0 0,-1 0 0,1 0 0,-1-1 0,1 1 0,-1-1 0,1 1 0,-1-1 0,1 0 0,-1 0 0,-4-1 0,-16 0 0,-42-10 0,-6 0 0,31 1 0,35 7 0,-1 1 0,0 1 0,0-1 0,0 1 0,-10-1 0,-44 3 0,173 10 0,14-1 0,33-21 0,-64 2 0,-65 6 0,0 2 0,43 4 0,-74-3 0,0 0 0,1 0 0,-1 0 0,0 0 0,1-1 0,-1 1 0,0 0 0,1 0 0,-1 0 0,0 0 0,0 0 0,1 0 0,-1 0 0,0 1 0,1-1 0,-1 0 0,0 0 0,1 0 0,-1 0 0,0 0 0,0 0 0,1 0 0,-1 1 0,0-1 0,0 0 0,1 0 0,-1 0 0,0 1 0,0-1 0,0 0 0,1 0 0,-1 1 0,0-1 0,0 0 0,0 0 0,0 1 0,0-1 0,1 0 0,-1 0 0,0 1 0,0-1 0,0 0 0,0 1 0,0-1 0,0 0 0,0 1 0,0-1 0,0 0 0,0 0 0,0 1 0,-16 14 0,-27 9 0,30-20 0,0 0 0,-1-1 0,1-1 0,-27 2 0,33-4 0,0 1 0,0 1 0,0-1 0,0 1 0,0 1 0,-12 5 0,15-6 0,0 0 0,0 0 0,-1 0 0,1 0 0,-1-1 0,1 0 0,-1 0 0,1 0 0,-1 0 0,0-1 0,1 0 0,-1 0 0,0 0 0,1 0 0,-10-3 0,14 3 0,0 0 0,-1 0 0,1 0 0,0-1 0,-1 1 0,1 0 0,0 0 0,-1-1 0,1 1 0,0 0 0,0-1 0,-1 1 0,1 0 0,0-1 0,0 1 0,0 0 0,0-1 0,-1 1 0,1 0 0,0-1 0,0 1 0,0-1 0,0 1 0,0 0 0,0-1 0,0 1 0,0-1 0,0 1 0,0 0 0,0-1 0,0 1 0,0-1 0,1 1 0,-1 0 0,0-1 0,0 1 0,0 0 0,1-1 0,-1 1 0,0 0 0,0-1 0,0 1 0,1-1 0,15-21 0,-8 12 0,-7 9 0,-1-1 0,0 1 0,1 0 0,-1 0 0,1 0 0,-1 0 0,1 0 0,0 1 0,-1-1 0,1 0 0,0 0 0,0 0 0,0 0 0,0 1 0,-1-1 0,1 0 0,0 1 0,0-1 0,0 1 0,0-1 0,0 1 0,1 0 0,-1-1 0,0 1 0,0 0 0,0 0 0,0 0 0,0-1 0,0 1 0,0 0 0,2 1 0,-2-1 0,0 1 0,0 0 0,0 0 0,0 0 0,0 0 0,-1 0 0,1 0 0,0 0 0,-1 0 0,1 0 0,-1 1 0,1-1 0,-1 0 0,1 0 0,-1 1 0,0-1 0,1 0 0,-1 0 0,0 1 0,0-1 0,0 0 0,0 0 0,0 1 0,0-1 0,-1 0 0,1 1 0,-1 1 0,0 0 0,1-1 0,-1 1 0,0-1 0,0 1 0,0-1 0,0 1 0,0-1 0,0 0 0,-1 1 0,1-1 0,-1 0 0,0 0 0,1 0 0,-1 0 0,0-1 0,0 1 0,-1 0 0,-3 2 0,2-2 0,-1 0 0,0 0 0,0 0 0,0-1 0,0 1 0,-1-1 0,1 0 0,0-1 0,-6 1 0,0-1 0,0 0 0,1-1 0,-1-1 0,0 1 0,1-2 0,-1 1 0,1-1 0,-19-9 0,21 9 0,1 0 0,-1 1 0,0-1 0,1 2 0,-1-1 0,0 1 0,-11 0 0,-33-6 0,44 5 0,0-1 0,0 0 0,0 0 0,-13-7 0,19 9 0,0-1 0,0 1 0,0 0 0,1-1 0,-1 0 0,1 1 0,-1-1 0,1 0 0,0 0 0,0 1 0,0-1 0,0 0 0,0 0 0,0 0 0,0-1 0,0 1 0,1 0 0,-1 0 0,1 0 0,0 0 0,0-1 0,0-2 0,4 9 0,0 0 0,0 0 0,-1 0 0,1 1 0,3 6 0,23 35 0,-30-45 0,1-1 0,-1 1 0,0 0 0,1-1 0,-1 1 0,1-1 0,-1 1 0,1-1 0,-1 1 0,1-1 0,-1 1 0,1-1 0,0 1 0,-1-1 0,1 0 0,-1 1 0,1-1 0,0 0 0,-1 1 0,1-1 0,0 0 0,0 0 0,-1 0 0,1 0 0,0 0 0,-1 0 0,1 0 0,0 0 0,1 0 0,-1-1 0,0 1 0,1-1 0,-1 0 0,0 0 0,1 0 0,-1 0 0,0 0 0,0 0 0,0 0 0,0 0 0,0 0 0,0 0 0,1-3 0,0 0 0,0 0 0,0 0 0,0 0 0,0 0 0,-1-1 0,1 1 0,-1-1 0,0 1 0,0-6 0,-1 9 0,0 0 0,0 0 0,0 0 0,0 0 0,0 0 0,0 0 0,0 0 0,0 1 0,0-1 0,-1 0 0,1 0 0,0 0 0,-1 0 0,1 0 0,-1 1 0,1-1 0,0 0 0,-1 0 0,0 1 0,1-1 0,-1 0 0,1 1 0,-1-1 0,0 0 0,0 1 0,1-1 0,-1 1 0,0-1 0,0 1 0,0 0 0,1-1 0,-1 1 0,0 0 0,0-1 0,0 1 0,0 0 0,0 0 0,0 0 0,0 0 0,0 0 0,0 0 0,-2 1 0,1-1 0,0 1 0,0 0 0,0 0 0,0 0 0,0 0 0,0 0 0,0 0 0,0 0 0,1 1 0,-1-1 0,0 1 0,1-1 0,-1 1 0,1 0 0,-2 3 0,2-5 0,1 0 0,0 0 0,0 1 0,0-1 0,0 0 0,-1 0 0,1 1 0,0-1 0,0 0 0,0 0 0,0 1 0,0-1 0,0 0 0,0 0 0,0 1 0,0-1 0,0 0 0,0 1 0,0-1 0,0 0 0,0 0 0,0 1 0,0-1 0,0 0 0,0 0 0,0 1 0,1-1 0,-1 0 0,0 0 0,0 1 0,0-1 0,0 0 0,1 0 0,-1 1 0,0-1 0,0 0 0,1 0 0,13 5 0,22-4 0,-33-1 0,38-1 0,-28 1 0,-42 0 0,16 1 0,-1-1 0,1 0 0,-1-1 0,1-1 0,-1 0 0,1 0 0,0-2 0,0 1 0,0-2 0,0 0 0,-11-6 0,23 10 0,0 1 0,0-1 0,0 1 0,0-1 0,0 1 0,0 0 0,1-1 0,-1 1 0,0 0 0,0 0 0,0 0 0,0 0 0,0 0 0,0 0 0,0 0 0,0 0 0,0 0 0,0 0 0,0 0 0,0 1 0,0-1 0,0 0 0,0 1 0,0-1 0,0 1 0,1-1 0,-1 1 0,0-1 0,0 1 0,1-1 0,-1 1 0,0 0 0,0 0 0,1-1 0,-1 1 0,1 0 0,-1 0 0,1 0 0,-1-1 0,1 1 0,-1 2 0,1-3 0,-1 0 0,1 0 0,0 0 0,0-1 0,0 1 0,0 0 0,0 0 0,-1-1 0,1 1 0,0 0 0,0 0 0,0-1 0,0 1 0,0 0 0,0 0 0,0-1 0,0 1 0,0 0 0,0-1 0,0 1 0,0 0 0,0 0 0,0-1 0,1 1 0,-1 0 0,0-1 0,0 1 0,0 0 0,0 0 0,0 0 0,0-1 0,1 1 0,-1 0 0,0 0 0,0-1 0,0 1 0,1 0 0,-1 0 0,0 0 0,0 0 0,1-1 0,-1 1 0,0 0 0,1 0 0,12 10 0,-11-8 0,-1-2 0,-1 1 0,1 0 0,-1 0 0,1 0 0,-1-1 0,1 1 0,0 0 0,0 0 0,-1-1 0,1 1 0,0 0 0,0-1 0,0 1 0,0-1 0,0 1 0,0-1 0,0 0 0,0 1 0,0-1 0,0 0 0,0 0 0,0 0 0,0 1 0,0-1 0,0 0 0,0 0 0,0-1 0,0 1 0,0 0 0,0 0 0,1-1 0,1 1 0,0 0 0,0-1 0,0 1 0,0 1 0,0-1 0,0 0 0,0 1 0,0-1 0,0 1 0,0 0 0,0 0 0,0 0 0,0 0 0,-1 1 0,1-1 0,0 1 0,3 2 0,22 9 0,20 2 0,-39-11 0,1 0 0,-1-1 0,1-1 0,0 0 0,0 0 0,19 0 0,-26-1 0,0-1 0,1 0 0,-1 0 0,0-1 0,0 1 0,1-1 0,-1 0 0,0 0 0,0 0 0,0 0 0,6-3 0,-8 3 0,1-1 0,-1 1 0,0-1 0,0 1 0,0-1 0,0 0 0,-1 1 0,1-1 0,0 0 0,-1 0 0,1 1 0,-1-1 0,1 0 0,-1 0 0,0 0 0,0 0 0,0 0 0,0 0 0,0 1 0,0-1 0,-1 0 0,0-3 0,-4-7 0,-3 13 0,-13 24 0,9-10 0,12-14 0,0-1 0,-1 1 0,1-1 0,0 1 0,-1-1 0,1 1 0,-1-1 0,1 1 0,-1-1 0,1 1 0,-1-1 0,1 1 0,-1-1 0,0 0 0,1 1 0,-1-1 0,1 0 0,-1 0 0,0 1 0,1-1 0,-1 0 0,0 0 0,1 0 0,-1 0 0,0 0 0,0 0 0,1 0 0,-1 0 0,0 0 0,1 0 0,-1 0 0,0-1 0,1 1 0,-1 0 0,1 0 0,-1-1 0,0 1 0,1 0 0,-1-1 0,1 1 0,-1-1 0,1 1 0,-1 0 0,1-1 0,-1 1 0,1-1 0,-1 0 0,1 1 0,0-1 0,-1 1 0,1-1 0,0 0 0,-1 1 0,1-1 0,0 0 0,0 1 0,0-1 0,0 0 0,-1 1 0,1-1 0,0 0 0,0 1 0,0-1 0,1-1 0,-2-51 0,1 48 0,0 7 0,0 0 0,0 0 0,-1 0 0,1 0 0,-1 0 0,1 0 0,-1 0 0,0 0 0,0 0 0,1-1 0,-1 1 0,0 0 0,-1 0 0,1-1 0,-2 2 0,0 0 0,0 0 0,-1 0 0,1-1 0,-1 1 0,0-1 0,0 0 0,-7 2 0,3-2 0,0 0 0,-1 0 0,1-1 0,-1 0 0,1-1 0,-1 0 0,0 0 0,1-1 0,-1 0 0,-10-3 0,-39-3 0,20-1 0,24-3 0,13 10 0,1 1 0,0-1 0,0 1 0,0-1 0,0 1 0,0-1 0,0 1 0,0-1 0,0 1 0,0-1 0,0 0 0,0 1 0,0-1 0,0 1 0,0-1 0,0 1 0,0-1 0,0 1 0,1-1 0,-1 1 0,0-1 0,0 1 0,1-1 0,-1 1 0,0 0 0,1-1 0,-1 1 0,1-1 0,-1 1 0,1-1 0,1 0 0,0 0 0,0-1 0,0 1 0,0 0 0,0 0 0,1 1 0,-1-1 0,0 0 0,0 1 0,1-1 0,-1 1 0,0 0 0,5 0 0,38 2 0,-24-1 0,-9 1-91,-1 0 0,0 0 0,0 1 0,0 1 0,0 0 0,-1 0 0,0 1 0,0 1 0,0 0 0,0 0 0,-1 0 0,0 1 0,0 1 0,8 9 0,-13-12-6735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3/18/2023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a:t>By </a:t>
            </a:r>
            <a:r>
              <a:t>Mr </a:t>
            </a:r>
            <a:r>
              <a:rPr spc="-5"/>
              <a:t>Nisarg </a:t>
            </a:r>
            <a:r>
              <a:t>Gandhewar </a:t>
            </a:r>
            <a:r>
              <a:rPr spc="-5"/>
              <a:t>Dept </a:t>
            </a:r>
            <a:r>
              <a:t>of </a:t>
            </a:r>
            <a:r>
              <a:rPr spc="-5"/>
              <a:t>CSE, SBJITMR,</a:t>
            </a:r>
            <a:r>
              <a:rPr spc="-10"/>
              <a:t> </a:t>
            </a:r>
            <a:r>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3/18/2023</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a:t>By </a:t>
            </a:r>
            <a:r>
              <a:t>Mr </a:t>
            </a:r>
            <a:r>
              <a:rPr spc="-5"/>
              <a:t>Nisarg </a:t>
            </a:r>
            <a:r>
              <a:t>Gandhewar </a:t>
            </a:r>
            <a:r>
              <a:rPr spc="-5"/>
              <a:t>Dept </a:t>
            </a:r>
            <a:r>
              <a:t>of </a:t>
            </a:r>
            <a:r>
              <a:rPr spc="-5"/>
              <a:t>CSE, SBJITMR,</a:t>
            </a:r>
            <a:r>
              <a:rPr spc="-10"/>
              <a:t> </a:t>
            </a:r>
            <a:r>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3/18/2023</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a:t>By </a:t>
            </a:r>
            <a:r>
              <a:t>Mr </a:t>
            </a:r>
            <a:r>
              <a:rPr spc="-5"/>
              <a:t>Nisarg </a:t>
            </a:r>
            <a:r>
              <a:t>Gandhewar </a:t>
            </a:r>
            <a:r>
              <a:rPr spc="-5"/>
              <a:t>Dept </a:t>
            </a:r>
            <a:r>
              <a:t>of </a:t>
            </a:r>
            <a:r>
              <a:rPr spc="-5"/>
              <a:t>CSE, SBJITMR,</a:t>
            </a:r>
            <a:r>
              <a:rPr spc="-10"/>
              <a:t> </a:t>
            </a:r>
            <a:r>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3/18/2023</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a:t>By </a:t>
            </a:r>
            <a:r>
              <a:t>Mr </a:t>
            </a:r>
            <a:r>
              <a:rPr spc="-5"/>
              <a:t>Nisarg </a:t>
            </a:r>
            <a:r>
              <a:t>Gandhewar </a:t>
            </a:r>
            <a:r>
              <a:rPr spc="-5"/>
              <a:t>Dept </a:t>
            </a:r>
            <a:r>
              <a:t>of </a:t>
            </a:r>
            <a:r>
              <a:rPr spc="-5"/>
              <a:t>CSE, SBJITMR,</a:t>
            </a:r>
            <a:r>
              <a:rPr spc="-10"/>
              <a:t> </a:t>
            </a:r>
            <a:r>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3/18/2023</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a:t>By </a:t>
            </a:r>
            <a:r>
              <a:t>Mr </a:t>
            </a:r>
            <a:r>
              <a:rPr spc="-5"/>
              <a:t>Nisarg </a:t>
            </a:r>
            <a:r>
              <a:t>Gandhewar </a:t>
            </a:r>
            <a:r>
              <a:rPr spc="-5"/>
              <a:t>Dept </a:t>
            </a:r>
            <a:r>
              <a:t>of </a:t>
            </a:r>
            <a:r>
              <a:rPr spc="-5"/>
              <a:t>CSE, SBJITMR,</a:t>
            </a:r>
            <a:r>
              <a:rPr spc="-10"/>
              <a:t> </a:t>
            </a:r>
            <a:r>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3/18/2023</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a:t>By </a:t>
            </a:r>
            <a:r>
              <a:t>Mr </a:t>
            </a:r>
            <a:r>
              <a:rPr spc="-5"/>
              <a:t>Nisarg </a:t>
            </a:r>
            <a:r>
              <a:t>Gandhewar </a:t>
            </a:r>
            <a:r>
              <a:rPr spc="-5"/>
              <a:t>Dept </a:t>
            </a:r>
            <a:r>
              <a:t>of </a:t>
            </a:r>
            <a:r>
              <a:rPr spc="-5"/>
              <a:t>CSE, SBJITMR,</a:t>
            </a:r>
            <a:r>
              <a:rPr spc="-10"/>
              <a:t> </a:t>
            </a:r>
            <a:r>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3/18/2023</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hyperlink" Target="https://recipebook.io/"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305800" cy="1982594"/>
          </a:xfrm>
          <a:prstGeom prst="rect">
            <a:avLst/>
          </a:prstGeom>
        </p:spPr>
        <p:txBody>
          <a:bodyPr vert="horz" wrap="square" lIns="0" tIns="12700" rIns="0" bIns="0" rtlCol="0">
            <a:spAutoFit/>
          </a:bodyPr>
          <a:lstStyle/>
          <a:p>
            <a:pPr marL="12700" algn="ctr">
              <a:lnSpc>
                <a:spcPct val="100000"/>
              </a:lnSpc>
              <a:spcBef>
                <a:spcPts val="100"/>
              </a:spcBef>
            </a:pPr>
            <a:r>
              <a:rPr lang="en-US" sz="3200" b="1" dirty="0">
                <a:solidFill>
                  <a:srgbClr val="000000"/>
                </a:solidFill>
                <a:latin typeface="Times New Roman" pitchFamily="18" charset="0"/>
                <a:cs typeface="Times New Roman" pitchFamily="18" charset="0"/>
              </a:rPr>
              <a:t>Progress Seminar </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Times New Roman" pitchFamily="18" charset="0"/>
                <a:cs typeface="Times New Roman" pitchFamily="18" charset="0"/>
              </a:rPr>
              <a:t>on</a:t>
            </a:r>
            <a:br>
              <a:rPr lang="en-US" sz="3200" b="1" dirty="0">
                <a:solidFill>
                  <a:srgbClr val="000000"/>
                </a:solidFill>
                <a:latin typeface="Times New Roman" pitchFamily="18" charset="0"/>
                <a:cs typeface="Times New Roman" pitchFamily="18" charset="0"/>
              </a:rPr>
            </a:br>
            <a:r>
              <a:rPr lang="en-US" sz="3200" b="1" dirty="0">
                <a:solidFill>
                  <a:schemeClr val="tx2"/>
                </a:solidFill>
                <a:latin typeface="Calibri"/>
              </a:rPr>
              <a:t>Development Of An Application For Recipe   Recommendation Using Machine Learning</a:t>
            </a:r>
            <a:endParaRPr lang="en-US" sz="3200" dirty="0">
              <a:solidFill>
                <a:schemeClr val="tx2"/>
              </a:solidFill>
              <a:latin typeface="Times New Roman" pitchFamily="18" charset="0"/>
              <a:cs typeface="Times New Roman" pitchFamily="18" charset="0"/>
            </a:endParaRPr>
          </a:p>
        </p:txBody>
      </p:sp>
      <p:sp>
        <p:nvSpPr>
          <p:cNvPr id="9" name="CustomShape 2"/>
          <p:cNvSpPr/>
          <p:nvPr/>
        </p:nvSpPr>
        <p:spPr>
          <a:xfrm>
            <a:off x="755788" y="2465249"/>
            <a:ext cx="3378240" cy="1966251"/>
          </a:xfrm>
          <a:prstGeom prst="rect">
            <a:avLst/>
          </a:prstGeom>
          <a:noFill/>
          <a:ln>
            <a:noFill/>
          </a:ln>
        </p:spPr>
        <p:txBody>
          <a:bodyPr lIns="90000" tIns="45000" rIns="90000" bIns="45000"/>
          <a:lstStyle/>
          <a:p>
            <a:pPr algn="just">
              <a:lnSpc>
                <a:spcPct val="100000"/>
              </a:lnSpc>
            </a:pPr>
            <a:r>
              <a:rPr lang="en-IN" dirty="0">
                <a:solidFill>
                  <a:srgbClr val="000000"/>
                </a:solidFill>
                <a:latin typeface="Arial"/>
              </a:rPr>
              <a:t> </a:t>
            </a:r>
            <a:r>
              <a:rPr lang="en-IN" sz="2000" b="1" dirty="0">
                <a:solidFill>
                  <a:srgbClr val="000000"/>
                </a:solidFill>
                <a:latin typeface="Arial"/>
              </a:rPr>
              <a:t>Presented By</a:t>
            </a:r>
          </a:p>
          <a:p>
            <a:pPr algn="just">
              <a:lnSpc>
                <a:spcPct val="100000"/>
              </a:lnSpc>
            </a:pPr>
            <a:r>
              <a:rPr lang="en-IN" sz="2000" b="1" dirty="0">
                <a:solidFill>
                  <a:schemeClr val="tx2"/>
                </a:solidFill>
                <a:latin typeface="Arial"/>
              </a:rPr>
              <a:t>Ms. Bhautika Dongre</a:t>
            </a:r>
          </a:p>
          <a:p>
            <a:pPr algn="just">
              <a:lnSpc>
                <a:spcPct val="100000"/>
              </a:lnSpc>
            </a:pPr>
            <a:r>
              <a:rPr lang="en-IN" sz="2000" b="1" dirty="0">
                <a:solidFill>
                  <a:schemeClr val="tx2"/>
                </a:solidFill>
                <a:latin typeface="Arial"/>
              </a:rPr>
              <a:t>Mr. Adarsh Tiwari</a:t>
            </a:r>
          </a:p>
          <a:p>
            <a:pPr algn="just">
              <a:lnSpc>
                <a:spcPct val="100000"/>
              </a:lnSpc>
            </a:pPr>
            <a:r>
              <a:rPr lang="en-IN" sz="2000" b="1" dirty="0">
                <a:solidFill>
                  <a:schemeClr val="tx2"/>
                </a:solidFill>
                <a:latin typeface="Arial"/>
              </a:rPr>
              <a:t>Mr. Aaryan Kukade</a:t>
            </a:r>
          </a:p>
          <a:p>
            <a:pPr algn="just">
              <a:lnSpc>
                <a:spcPct val="100000"/>
              </a:lnSpc>
            </a:pPr>
            <a:r>
              <a:rPr lang="en-IN" sz="2000" b="1" dirty="0">
                <a:solidFill>
                  <a:schemeClr val="tx2"/>
                </a:solidFill>
                <a:latin typeface="Arial"/>
              </a:rPr>
              <a:t>Mr. Ayush Meshram</a:t>
            </a:r>
          </a:p>
          <a:p>
            <a:pPr algn="just">
              <a:lnSpc>
                <a:spcPct val="100000"/>
              </a:lnSpc>
            </a:pPr>
            <a:r>
              <a:rPr lang="en-IN" sz="2000" b="1" dirty="0">
                <a:solidFill>
                  <a:schemeClr val="tx2"/>
                </a:solidFill>
                <a:latin typeface="Arial"/>
              </a:rPr>
              <a:t>Mr. Kartik Saroj</a:t>
            </a:r>
          </a:p>
          <a:p>
            <a:pPr>
              <a:lnSpc>
                <a:spcPct val="100000"/>
              </a:lnSpc>
            </a:pPr>
            <a:endParaRPr dirty="0">
              <a:solidFill>
                <a:schemeClr val="tx2"/>
              </a:solidFill>
            </a:endParaRPr>
          </a:p>
          <a:p>
            <a:pPr>
              <a:lnSpc>
                <a:spcPct val="100000"/>
              </a:lnSpc>
            </a:pPr>
            <a:r>
              <a:rPr lang="en-IN" sz="2000" b="1" dirty="0">
                <a:solidFill>
                  <a:srgbClr val="0000FF"/>
                </a:solidFill>
                <a:latin typeface="Arial"/>
              </a:rPr>
              <a:t>                  </a:t>
            </a:r>
            <a:endParaRPr dirty="0">
              <a:solidFill>
                <a:srgbClr val="0000FF"/>
              </a:solidFill>
            </a:endParaRPr>
          </a:p>
        </p:txBody>
      </p:sp>
      <p:sp>
        <p:nvSpPr>
          <p:cNvPr id="12" name="CustomShape 3"/>
          <p:cNvSpPr/>
          <p:nvPr/>
        </p:nvSpPr>
        <p:spPr>
          <a:xfrm>
            <a:off x="5929946" y="2632853"/>
            <a:ext cx="2064600" cy="1222560"/>
          </a:xfrm>
          <a:prstGeom prst="rect">
            <a:avLst/>
          </a:prstGeom>
          <a:noFill/>
          <a:ln>
            <a:noFill/>
          </a:ln>
        </p:spPr>
        <p:txBody>
          <a:bodyPr wrap="none" lIns="90000" tIns="45000" rIns="90000" bIns="45000"/>
          <a:lstStyle/>
          <a:p>
            <a:pPr algn="ctr">
              <a:lnSpc>
                <a:spcPct val="100000"/>
              </a:lnSpc>
            </a:pPr>
            <a:r>
              <a:rPr lang="en-IN" sz="2000" b="1" dirty="0">
                <a:solidFill>
                  <a:srgbClr val="0000FF"/>
                </a:solidFill>
                <a:latin typeface="Arial"/>
              </a:rPr>
              <a:t>        </a:t>
            </a:r>
            <a:r>
              <a:rPr lang="en-IN" sz="2000" b="1" dirty="0">
                <a:solidFill>
                  <a:srgbClr val="000000"/>
                </a:solidFill>
                <a:latin typeface="Arial"/>
              </a:rPr>
              <a:t>Guided By</a:t>
            </a:r>
            <a:endParaRPr dirty="0"/>
          </a:p>
          <a:p>
            <a:pPr algn="ctr">
              <a:lnSpc>
                <a:spcPct val="100000"/>
              </a:lnSpc>
            </a:pPr>
            <a:r>
              <a:rPr lang="en-US" b="1" dirty="0"/>
              <a:t> </a:t>
            </a:r>
            <a:r>
              <a:rPr lang="en-US" sz="2000" b="1" dirty="0">
                <a:solidFill>
                  <a:schemeClr val="tx2"/>
                </a:solidFill>
                <a:latin typeface="Arial" panose="020B0604020202020204" pitchFamily="34" charset="0"/>
                <a:cs typeface="Arial" panose="020B0604020202020204" pitchFamily="34" charset="0"/>
              </a:rPr>
              <a:t>Dr. Mrudula Nimbarte</a:t>
            </a:r>
          </a:p>
          <a:p>
            <a:pPr algn="ctr">
              <a:lnSpc>
                <a:spcPct val="100000"/>
              </a:lnSpc>
            </a:pPr>
            <a:r>
              <a:rPr lang="en-US" sz="2000" b="1" dirty="0">
                <a:solidFill>
                  <a:schemeClr val="tx2"/>
                </a:solidFill>
                <a:latin typeface="Arial" panose="020B0604020202020204" pitchFamily="34" charset="0"/>
                <a:cs typeface="Arial" panose="020B0604020202020204" pitchFamily="34" charset="0"/>
              </a:rPr>
              <a:t>Mr. Hrushikesh Panchabudhe</a:t>
            </a:r>
            <a:endParaRPr sz="2000" b="1" dirty="0">
              <a:solidFill>
                <a:schemeClr val="tx2"/>
              </a:solidFill>
              <a:latin typeface="Arial" panose="020B0604020202020204" pitchFamily="34" charset="0"/>
              <a:cs typeface="Arial" panose="020B0604020202020204" pitchFamily="34" charset="0"/>
            </a:endParaRPr>
          </a:p>
        </p:txBody>
      </p:sp>
      <p:sp>
        <p:nvSpPr>
          <p:cNvPr id="13" name="CustomShape 5"/>
          <p:cNvSpPr/>
          <p:nvPr/>
        </p:nvSpPr>
        <p:spPr>
          <a:xfrm>
            <a:off x="1447800" y="4864149"/>
            <a:ext cx="6629040" cy="397800"/>
          </a:xfrm>
          <a:prstGeom prst="rect">
            <a:avLst/>
          </a:prstGeom>
          <a:noFill/>
          <a:ln>
            <a:noFill/>
          </a:ln>
        </p:spPr>
        <p:txBody>
          <a:bodyPr lIns="90000" tIns="45000" rIns="90000" bIns="45000"/>
          <a:lstStyle/>
          <a:p>
            <a:pPr>
              <a:lnSpc>
                <a:spcPct val="100000"/>
              </a:lnSpc>
            </a:pPr>
            <a:r>
              <a:rPr lang="en-IN" sz="2200" b="1">
                <a:solidFill>
                  <a:srgbClr val="000000"/>
                </a:solidFill>
                <a:latin typeface="Arial"/>
              </a:rPr>
              <a:t>Department of Computer Science &amp; Engineering</a:t>
            </a:r>
            <a:endParaRPr/>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a:solidFill>
                  <a:srgbClr val="000000"/>
                </a:solidFill>
                <a:latin typeface="Perpetua"/>
                <a:ea typeface="DejaVu Sans"/>
              </a:rPr>
              <a:t>      </a:t>
            </a:r>
            <a:r>
              <a:rPr lang="en-IN" sz="2000" b="1">
                <a:solidFill>
                  <a:srgbClr val="000000"/>
                </a:solidFill>
                <a:latin typeface="Times New Roman" pitchFamily="18" charset="0"/>
                <a:ea typeface="DejaVu Sans"/>
                <a:cs typeface="Times New Roman" pitchFamily="18" charset="0"/>
              </a:rPr>
              <a:t>S. B. JAIN INSTITUTE OF TECHNOLOGY MANAGEMENT AND RESEARCH,NAGPUR</a:t>
            </a:r>
          </a:p>
          <a:p>
            <a:pPr algn="ctr">
              <a:lnSpc>
                <a:spcPct val="93000"/>
              </a:lnSpc>
            </a:pPr>
            <a:r>
              <a:rPr lang="en-IN" sz="2000" b="1">
                <a:solidFill>
                  <a:srgbClr val="000000"/>
                </a:solidFill>
                <a:latin typeface="Times New Roman" pitchFamily="18" charset="0"/>
                <a:cs typeface="Times New Roman" pitchFamily="18" charset="0"/>
              </a:rPr>
              <a:t>An Autonomous Institute, Affiliated to RTMNU, Nagpur</a:t>
            </a:r>
            <a:endParaRPr sz="200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584006" y="2488945"/>
            <a:ext cx="1466850" cy="1703803"/>
          </a:xfrm>
          <a:prstGeom prst="rect">
            <a:avLst/>
          </a:prstGeom>
          <a:noFill/>
        </p:spPr>
      </p:pic>
      <p:sp>
        <p:nvSpPr>
          <p:cNvPr id="3" name="TextBox 2">
            <a:extLst>
              <a:ext uri="{FF2B5EF4-FFF2-40B4-BE49-F238E27FC236}">
                <a16:creationId xmlns:a16="http://schemas.microsoft.com/office/drawing/2014/main" id="{91C3AE6A-508C-6C57-2303-580EF0072C21}"/>
              </a:ext>
            </a:extLst>
          </p:cNvPr>
          <p:cNvSpPr txBox="1"/>
          <p:nvPr/>
        </p:nvSpPr>
        <p:spPr>
          <a:xfrm>
            <a:off x="304800" y="6368534"/>
            <a:ext cx="68080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FF"/>
                </a:solidFill>
                <a:latin typeface="Cambria"/>
                <a:ea typeface="Cambria"/>
              </a:rPr>
              <a:t>S. B. Jain Institute of Technology Management and Research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9163C2-E9CB-3B1F-386A-93C2A6CCCDF7}"/>
              </a:ext>
            </a:extLst>
          </p:cNvPr>
          <p:cNvSpPr txBox="1"/>
          <p:nvPr/>
        </p:nvSpPr>
        <p:spPr>
          <a:xfrm>
            <a:off x="2590800" y="304800"/>
            <a:ext cx="4572000" cy="584775"/>
          </a:xfrm>
          <a:prstGeom prst="rect">
            <a:avLst/>
          </a:prstGeom>
          <a:noFill/>
        </p:spPr>
        <p:txBody>
          <a:bodyPr wrap="square">
            <a:spAutoFit/>
          </a:bodyPr>
          <a:lstStyle/>
          <a:p>
            <a:r>
              <a:rPr lang="en-US" sz="3200" b="1">
                <a:latin typeface="Times New Roman" pitchFamily="18" charset="0"/>
                <a:cs typeface="Times New Roman" pitchFamily="18" charset="0"/>
              </a:rPr>
              <a:t>System Architecture</a:t>
            </a:r>
            <a:endParaRPr lang="en-US" sz="3200"/>
          </a:p>
        </p:txBody>
      </p:sp>
      <p:sp>
        <p:nvSpPr>
          <p:cNvPr id="4" name="TextBox 3">
            <a:extLst>
              <a:ext uri="{FF2B5EF4-FFF2-40B4-BE49-F238E27FC236}">
                <a16:creationId xmlns:a16="http://schemas.microsoft.com/office/drawing/2014/main" id="{052FCB4A-DBDA-814F-AD77-3CE6BB592189}"/>
              </a:ext>
            </a:extLst>
          </p:cNvPr>
          <p:cNvSpPr txBox="1"/>
          <p:nvPr/>
        </p:nvSpPr>
        <p:spPr>
          <a:xfrm>
            <a:off x="457200" y="6324600"/>
            <a:ext cx="6477000" cy="369332"/>
          </a:xfrm>
          <a:prstGeom prst="rect">
            <a:avLst/>
          </a:prstGeom>
          <a:noFill/>
        </p:spPr>
        <p:txBody>
          <a:bodyPr wrap="square" rtlCol="0">
            <a:spAutoFit/>
          </a:bodyPr>
          <a:lstStyle/>
          <a:p>
            <a:pPr>
              <a:lnSpc>
                <a:spcPct val="100000"/>
              </a:lnSpc>
            </a:pPr>
            <a:r>
              <a:rPr lang="en-US">
                <a:solidFill>
                  <a:srgbClr val="0000FF"/>
                </a:solidFill>
                <a:latin typeface="Cambria"/>
              </a:rPr>
              <a:t>S. B. Jain Institute of Technology Management and Research</a:t>
            </a:r>
            <a:endParaRPr lang="en-US">
              <a:solidFill>
                <a:srgbClr val="0000FF"/>
              </a:solidFill>
            </a:endParaRPr>
          </a:p>
        </p:txBody>
      </p:sp>
      <p:pic>
        <p:nvPicPr>
          <p:cNvPr id="6" name="Picture 5" descr="Diagram&#10;&#10;Description automatically generated">
            <a:extLst>
              <a:ext uri="{FF2B5EF4-FFF2-40B4-BE49-F238E27FC236}">
                <a16:creationId xmlns:a16="http://schemas.microsoft.com/office/drawing/2014/main" id="{8383E823-B3E8-988C-E9F5-FDC68B166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21075"/>
            <a:ext cx="6962775" cy="4772025"/>
          </a:xfrm>
          <a:prstGeom prst="rect">
            <a:avLst/>
          </a:prstGeom>
        </p:spPr>
      </p:pic>
      <p:sp>
        <p:nvSpPr>
          <p:cNvPr id="5" name="TextBox 4">
            <a:extLst>
              <a:ext uri="{FF2B5EF4-FFF2-40B4-BE49-F238E27FC236}">
                <a16:creationId xmlns:a16="http://schemas.microsoft.com/office/drawing/2014/main" id="{56D12B45-7A03-CAC7-FECE-56446B787AC8}"/>
              </a:ext>
            </a:extLst>
          </p:cNvPr>
          <p:cNvSpPr txBox="1"/>
          <p:nvPr/>
        </p:nvSpPr>
        <p:spPr>
          <a:xfrm>
            <a:off x="8481160" y="6354880"/>
            <a:ext cx="4372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FF"/>
                </a:solidFill>
                <a:latin typeface="Cambria"/>
                <a:ea typeface="Cambria"/>
              </a:rPr>
              <a:t>10</a:t>
            </a:r>
          </a:p>
        </p:txBody>
      </p:sp>
    </p:spTree>
    <p:extLst>
      <p:ext uri="{BB962C8B-B14F-4D97-AF65-F5344CB8AC3E}">
        <p14:creationId xmlns:p14="http://schemas.microsoft.com/office/powerpoint/2010/main" val="160366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8ADA-582C-459F-82B6-ED81C3FCBBC6}"/>
              </a:ext>
            </a:extLst>
          </p:cNvPr>
          <p:cNvSpPr>
            <a:spLocks noGrp="1"/>
          </p:cNvSpPr>
          <p:nvPr>
            <p:ph type="title"/>
          </p:nvPr>
        </p:nvSpPr>
        <p:spPr>
          <a:xfrm>
            <a:off x="670559" y="346709"/>
            <a:ext cx="7802880" cy="861774"/>
          </a:xfrm>
        </p:spPr>
        <p:txBody>
          <a:bodyPr wrap="square" lIns="0" tIns="0" rIns="0" bIns="0" anchor="t">
            <a:spAutoFit/>
          </a:bodyPr>
          <a:lstStyle/>
          <a:p>
            <a:pPr algn="ctr"/>
            <a:r>
              <a:rPr lang="en-US" sz="3200" b="1">
                <a:latin typeface="Times New Roman"/>
                <a:cs typeface="Times New Roman"/>
              </a:rPr>
              <a:t>                 Use Case Diagram                 </a:t>
            </a:r>
            <a:br>
              <a:rPr lang="en-US" sz="2400">
                <a:latin typeface="Times New Roman" pitchFamily="18" charset="0"/>
                <a:cs typeface="Times New Roman" pitchFamily="18" charset="0"/>
              </a:rPr>
            </a:br>
            <a:endParaRPr lang="en-IN"/>
          </a:p>
        </p:txBody>
      </p:sp>
      <p:sp>
        <p:nvSpPr>
          <p:cNvPr id="3" name="TextBox 2">
            <a:extLst>
              <a:ext uri="{FF2B5EF4-FFF2-40B4-BE49-F238E27FC236}">
                <a16:creationId xmlns:a16="http://schemas.microsoft.com/office/drawing/2014/main" id="{142988EF-A289-258D-9A63-23D594B968C9}"/>
              </a:ext>
            </a:extLst>
          </p:cNvPr>
          <p:cNvSpPr txBox="1"/>
          <p:nvPr/>
        </p:nvSpPr>
        <p:spPr>
          <a:xfrm flipH="1">
            <a:off x="381000" y="6353372"/>
            <a:ext cx="6543675" cy="369332"/>
          </a:xfrm>
          <a:prstGeom prst="rect">
            <a:avLst/>
          </a:prstGeom>
          <a:noFill/>
        </p:spPr>
        <p:txBody>
          <a:bodyPr wrap="square" rtlCol="0">
            <a:spAutoFit/>
          </a:bodyPr>
          <a:lstStyle/>
          <a:p>
            <a:pPr>
              <a:lnSpc>
                <a:spcPct val="100000"/>
              </a:lnSpc>
            </a:pPr>
            <a:r>
              <a:rPr lang="en-US">
                <a:solidFill>
                  <a:srgbClr val="0000FF"/>
                </a:solidFill>
                <a:latin typeface="Cambria"/>
              </a:rPr>
              <a:t>S. B. Jain Institute of Technology Management and Research</a:t>
            </a:r>
            <a:endParaRPr lang="en-US">
              <a:solidFill>
                <a:srgbClr val="0000FF"/>
              </a:solidFill>
            </a:endParaRPr>
          </a:p>
        </p:txBody>
      </p:sp>
      <p:sp>
        <p:nvSpPr>
          <p:cNvPr id="4" name="TextBox 3">
            <a:extLst>
              <a:ext uri="{FF2B5EF4-FFF2-40B4-BE49-F238E27FC236}">
                <a16:creationId xmlns:a16="http://schemas.microsoft.com/office/drawing/2014/main" id="{D902D7BA-46B4-A66B-07FC-E153361CAB90}"/>
              </a:ext>
            </a:extLst>
          </p:cNvPr>
          <p:cNvSpPr txBox="1"/>
          <p:nvPr/>
        </p:nvSpPr>
        <p:spPr>
          <a:xfrm>
            <a:off x="8481160" y="6354880"/>
            <a:ext cx="4372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FF"/>
                </a:solidFill>
                <a:latin typeface="Cambria"/>
                <a:ea typeface="Cambria"/>
              </a:rPr>
              <a:t>11</a:t>
            </a:r>
          </a:p>
        </p:txBody>
      </p:sp>
      <p:pic>
        <p:nvPicPr>
          <p:cNvPr id="7" name="Picture 6" descr="Diagram&#10;&#10;Description automatically generated">
            <a:extLst>
              <a:ext uri="{FF2B5EF4-FFF2-40B4-BE49-F238E27FC236}">
                <a16:creationId xmlns:a16="http://schemas.microsoft.com/office/drawing/2014/main" id="{3679A2B8-5114-FDE1-D757-DAC65294A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994" y="1042987"/>
            <a:ext cx="3819525" cy="4772025"/>
          </a:xfrm>
          <a:prstGeom prst="rect">
            <a:avLst/>
          </a:prstGeom>
        </p:spPr>
      </p:pic>
    </p:spTree>
    <p:extLst>
      <p:ext uri="{BB962C8B-B14F-4D97-AF65-F5344CB8AC3E}">
        <p14:creationId xmlns:p14="http://schemas.microsoft.com/office/powerpoint/2010/main" val="234836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E417-3B92-B35E-9BC7-1A31B8F3BFFE}"/>
              </a:ext>
            </a:extLst>
          </p:cNvPr>
          <p:cNvSpPr>
            <a:spLocks noGrp="1"/>
          </p:cNvSpPr>
          <p:nvPr>
            <p:ph type="title"/>
          </p:nvPr>
        </p:nvSpPr>
        <p:spPr>
          <a:xfrm>
            <a:off x="670559" y="117111"/>
            <a:ext cx="7802880" cy="615553"/>
          </a:xfrm>
        </p:spPr>
        <p:txBody>
          <a:bodyPr wrap="square" lIns="0" tIns="0" rIns="0" bIns="0" anchor="t">
            <a:spAutoFit/>
          </a:bodyPr>
          <a:lstStyle/>
          <a:p>
            <a:pPr algn="ctr"/>
            <a:r>
              <a:rPr lang="en-US" sz="4000" b="1">
                <a:latin typeface="Times New Roman"/>
                <a:cs typeface="Times New Roman"/>
              </a:rPr>
              <a:t>Class Diagram</a:t>
            </a:r>
            <a:r>
              <a:rPr lang="en-US" b="1">
                <a:latin typeface="Times New Roman"/>
                <a:cs typeface="Times New Roman"/>
              </a:rPr>
              <a:t>  </a:t>
            </a:r>
            <a:endParaRPr lang="en-US"/>
          </a:p>
        </p:txBody>
      </p:sp>
      <p:sp>
        <p:nvSpPr>
          <p:cNvPr id="4" name="Slide Number Placeholder 3">
            <a:extLst>
              <a:ext uri="{FF2B5EF4-FFF2-40B4-BE49-F238E27FC236}">
                <a16:creationId xmlns:a16="http://schemas.microsoft.com/office/drawing/2014/main" id="{D4FC745C-2276-6F62-377F-B52FFED64B28}"/>
              </a:ext>
            </a:extLst>
          </p:cNvPr>
          <p:cNvSpPr>
            <a:spLocks noGrp="1"/>
          </p:cNvSpPr>
          <p:nvPr>
            <p:ph type="sldNum" sz="quarter" idx="7"/>
          </p:nvPr>
        </p:nvSpPr>
        <p:spPr/>
        <p:txBody>
          <a:bodyPr wrap="square" lIns="0" tIns="0" rIns="0" bIns="0" anchor="t">
            <a:spAutoFit/>
          </a:bodyPr>
          <a:lstStyle/>
          <a:p>
            <a:pPr marL="38100">
              <a:lnSpc>
                <a:spcPts val="1870"/>
              </a:lnSpc>
            </a:pPr>
            <a:fld id="{81D60167-4931-47E6-BA6A-407CBD079E47}" type="slidenum">
              <a:rPr lang="en-US" dirty="0">
                <a:solidFill>
                  <a:srgbClr val="0000FF"/>
                </a:solidFill>
              </a:rPr>
              <a:pPr marL="38100">
                <a:lnSpc>
                  <a:spcPts val="1870"/>
                </a:lnSpc>
              </a:pPr>
              <a:t>12</a:t>
            </a:fld>
            <a:endParaRPr lang="en-US">
              <a:solidFill>
                <a:srgbClr val="0000FF"/>
              </a:solidFill>
            </a:endParaRPr>
          </a:p>
        </p:txBody>
      </p:sp>
      <p:sp>
        <p:nvSpPr>
          <p:cNvPr id="6" name="TextBox 5">
            <a:extLst>
              <a:ext uri="{FF2B5EF4-FFF2-40B4-BE49-F238E27FC236}">
                <a16:creationId xmlns:a16="http://schemas.microsoft.com/office/drawing/2014/main" id="{A78F3CE7-FB81-2B6E-22ED-B90BD99DC0C4}"/>
              </a:ext>
            </a:extLst>
          </p:cNvPr>
          <p:cNvSpPr txBox="1"/>
          <p:nvPr/>
        </p:nvSpPr>
        <p:spPr>
          <a:xfrm>
            <a:off x="194659" y="6373847"/>
            <a:ext cx="64786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FF"/>
                </a:solidFill>
                <a:latin typeface="Cambria"/>
                <a:ea typeface="Cambria"/>
                <a:cs typeface="Calibri"/>
              </a:rPr>
              <a:t>S. B. Jain Institute of Technology Management and Research</a:t>
            </a:r>
            <a:endParaRPr lang="en-US"/>
          </a:p>
        </p:txBody>
      </p:sp>
      <p:pic>
        <p:nvPicPr>
          <p:cNvPr id="3" name="Picture 2">
            <a:extLst>
              <a:ext uri="{FF2B5EF4-FFF2-40B4-BE49-F238E27FC236}">
                <a16:creationId xmlns:a16="http://schemas.microsoft.com/office/drawing/2014/main" id="{4C2621AB-DB14-6D8C-C788-BF0483551019}"/>
              </a:ext>
            </a:extLst>
          </p:cNvPr>
          <p:cNvPicPr>
            <a:picLocks noChangeAspect="1"/>
          </p:cNvPicPr>
          <p:nvPr/>
        </p:nvPicPr>
        <p:blipFill rotWithShape="1">
          <a:blip r:embed="rId2"/>
          <a:srcRect r="33560"/>
          <a:stretch/>
        </p:blipFill>
        <p:spPr bwMode="auto">
          <a:xfrm>
            <a:off x="2306574" y="1087564"/>
            <a:ext cx="4118610" cy="5068249"/>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C6839DA-B55A-52B9-D40E-FF3FEB915642}"/>
                  </a:ext>
                </a:extLst>
              </p14:cNvPr>
              <p14:cNvContentPartPr/>
              <p14:nvPr/>
            </p14:nvContentPartPr>
            <p14:xfrm>
              <a:off x="6247980" y="2304780"/>
              <a:ext cx="263160" cy="69840"/>
            </p14:xfrm>
          </p:contentPart>
        </mc:Choice>
        <mc:Fallback xmlns="">
          <p:pic>
            <p:nvPicPr>
              <p:cNvPr id="5" name="Ink 4">
                <a:extLst>
                  <a:ext uri="{FF2B5EF4-FFF2-40B4-BE49-F238E27FC236}">
                    <a16:creationId xmlns:a16="http://schemas.microsoft.com/office/drawing/2014/main" id="{5C6839DA-B55A-52B9-D40E-FF3FEB915642}"/>
                  </a:ext>
                </a:extLst>
              </p:cNvPr>
              <p:cNvPicPr/>
              <p:nvPr/>
            </p:nvPicPr>
            <p:blipFill>
              <a:blip r:embed="rId4"/>
              <a:stretch>
                <a:fillRect/>
              </a:stretch>
            </p:blipFill>
            <p:spPr>
              <a:xfrm>
                <a:off x="6243660" y="2300460"/>
                <a:ext cx="271800" cy="78480"/>
              </a:xfrm>
              <a:prstGeom prst="rect">
                <a:avLst/>
              </a:prstGeom>
            </p:spPr>
          </p:pic>
        </mc:Fallback>
      </mc:AlternateContent>
    </p:spTree>
    <p:extLst>
      <p:ext uri="{BB962C8B-B14F-4D97-AF65-F5344CB8AC3E}">
        <p14:creationId xmlns:p14="http://schemas.microsoft.com/office/powerpoint/2010/main" val="2503848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C760-73F0-B4FD-F473-42535D0A8A0F}"/>
              </a:ext>
            </a:extLst>
          </p:cNvPr>
          <p:cNvSpPr>
            <a:spLocks noGrp="1"/>
          </p:cNvSpPr>
          <p:nvPr>
            <p:ph type="title"/>
          </p:nvPr>
        </p:nvSpPr>
        <p:spPr>
          <a:xfrm>
            <a:off x="628649" y="291090"/>
            <a:ext cx="7886699" cy="663160"/>
          </a:xfrm>
        </p:spPr>
        <p:txBody>
          <a:bodyPr vert="horz" lIns="91440" tIns="45720" rIns="91440" bIns="45720" rtlCol="0" anchor="b">
            <a:normAutofit/>
          </a:bodyPr>
          <a:lstStyle/>
          <a:p>
            <a:pPr algn="ctr" rtl="0">
              <a:lnSpc>
                <a:spcPct val="90000"/>
              </a:lnSpc>
              <a:spcBef>
                <a:spcPct val="0"/>
              </a:spcBef>
            </a:pPr>
            <a:r>
              <a:rPr lang="en-US" sz="4000" b="1" kern="1200" dirty="0">
                <a:latin typeface="Times New Roman"/>
                <a:cs typeface="Calibri"/>
              </a:rPr>
              <a:t>Sequence</a:t>
            </a:r>
            <a:r>
              <a:rPr lang="en-US" sz="4000" kern="1200" dirty="0">
                <a:latin typeface="Times New Roman"/>
                <a:cs typeface="Calibri"/>
              </a:rPr>
              <a:t> </a:t>
            </a:r>
            <a:r>
              <a:rPr lang="en-US" sz="4000" b="1" kern="1200" dirty="0">
                <a:latin typeface="Times New Roman"/>
                <a:cs typeface="Calibri"/>
              </a:rPr>
              <a:t>Diagram</a:t>
            </a:r>
            <a:endParaRPr lang="en-US" sz="4000" b="1" kern="1200">
              <a:latin typeface="Times New Roman"/>
              <a:cs typeface="Times New Roman"/>
            </a:endParaRPr>
          </a:p>
        </p:txBody>
      </p:sp>
      <p:pic>
        <p:nvPicPr>
          <p:cNvPr id="5" name="Picture 5">
            <a:extLst>
              <a:ext uri="{FF2B5EF4-FFF2-40B4-BE49-F238E27FC236}">
                <a16:creationId xmlns:a16="http://schemas.microsoft.com/office/drawing/2014/main" id="{052E46A1-DD0B-EF67-797B-C51E3640F6C7}"/>
              </a:ext>
            </a:extLst>
          </p:cNvPr>
          <p:cNvPicPr>
            <a:picLocks noChangeAspect="1"/>
          </p:cNvPicPr>
          <p:nvPr/>
        </p:nvPicPr>
        <p:blipFill>
          <a:blip r:embed="rId2"/>
          <a:stretch>
            <a:fillRect/>
          </a:stretch>
        </p:blipFill>
        <p:spPr>
          <a:xfrm>
            <a:off x="628650" y="2008061"/>
            <a:ext cx="7886699" cy="3728700"/>
          </a:xfrm>
          <a:prstGeom prst="rect">
            <a:avLst/>
          </a:prstGeom>
        </p:spPr>
      </p:pic>
      <p:sp>
        <p:nvSpPr>
          <p:cNvPr id="3" name="Footer Placeholder 2">
            <a:extLst>
              <a:ext uri="{FF2B5EF4-FFF2-40B4-BE49-F238E27FC236}">
                <a16:creationId xmlns:a16="http://schemas.microsoft.com/office/drawing/2014/main" id="{67754771-C098-F39D-0040-44D924117F97}"/>
              </a:ext>
            </a:extLst>
          </p:cNvPr>
          <p:cNvSpPr>
            <a:spLocks noGrp="1"/>
          </p:cNvSpPr>
          <p:nvPr>
            <p:ph type="ftr" sz="quarter" idx="5"/>
          </p:nvPr>
        </p:nvSpPr>
        <p:spPr>
          <a:xfrm>
            <a:off x="243824" y="6356350"/>
            <a:ext cx="6120789" cy="405055"/>
          </a:xfrm>
        </p:spPr>
        <p:txBody>
          <a:bodyPr vert="horz" lIns="91440" tIns="45720" rIns="91440" bIns="45720" rtlCol="0" anchor="ctr">
            <a:noAutofit/>
          </a:bodyPr>
          <a:lstStyle/>
          <a:p>
            <a:pPr>
              <a:lnSpc>
                <a:spcPct val="90000"/>
              </a:lnSpc>
              <a:spcAft>
                <a:spcPts val="600"/>
              </a:spcAft>
            </a:pPr>
            <a:r>
              <a:rPr lang="en-US" sz="1800" dirty="0">
                <a:solidFill>
                  <a:srgbClr val="0000FF"/>
                </a:solidFill>
                <a:latin typeface="Cambria"/>
                <a:ea typeface="Cambria"/>
                <a:cs typeface="Calibri"/>
              </a:rPr>
              <a:t>S. B. Jain Institute of Technology Management and Research</a:t>
            </a:r>
            <a:endParaRPr lang="en-US" sz="1800" dirty="0">
              <a:latin typeface="Cambria"/>
            </a:endParaRPr>
          </a:p>
        </p:txBody>
      </p:sp>
      <p:sp>
        <p:nvSpPr>
          <p:cNvPr id="4" name="Slide Number Placeholder 3">
            <a:extLst>
              <a:ext uri="{FF2B5EF4-FFF2-40B4-BE49-F238E27FC236}">
                <a16:creationId xmlns:a16="http://schemas.microsoft.com/office/drawing/2014/main" id="{F719E422-3806-F96C-FD19-C835DCECA6EF}"/>
              </a:ext>
            </a:extLst>
          </p:cNvPr>
          <p:cNvSpPr>
            <a:spLocks noGrp="1"/>
          </p:cNvSpPr>
          <p:nvPr>
            <p:ph type="sldNum" sz="quarter" idx="7"/>
          </p:nvPr>
        </p:nvSpPr>
        <p:spPr>
          <a:xfrm>
            <a:off x="8055155" y="6456175"/>
            <a:ext cx="849513" cy="305230"/>
          </a:xfrm>
        </p:spPr>
        <p:txBody>
          <a:bodyPr vert="horz" lIns="91440" tIns="45720" rIns="91440" bIns="45720" rtlCol="0" anchor="ctr">
            <a:normAutofit/>
          </a:bodyPr>
          <a:lstStyle/>
          <a:p>
            <a:pPr algn="r">
              <a:spcAft>
                <a:spcPts val="600"/>
              </a:spcAft>
            </a:pPr>
            <a:r>
              <a:rPr lang="en-US" sz="1200" dirty="0">
                <a:solidFill>
                  <a:srgbClr val="0000FF"/>
                </a:solidFill>
                <a:latin typeface="+mn-lt"/>
                <a:cs typeface="+mn-cs"/>
              </a:rPr>
              <a:t>14</a:t>
            </a:r>
            <a:endParaRPr lang="en-US" sz="1200" dirty="0">
              <a:solidFill>
                <a:srgbClr val="0000FF"/>
              </a:solidFill>
              <a:latin typeface="+mn-lt"/>
              <a:cs typeface="Calibri"/>
            </a:endParaRPr>
          </a:p>
        </p:txBody>
      </p:sp>
    </p:spTree>
    <p:extLst>
      <p:ext uri="{BB962C8B-B14F-4D97-AF65-F5344CB8AC3E}">
        <p14:creationId xmlns:p14="http://schemas.microsoft.com/office/powerpoint/2010/main" val="2025745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174855"/>
            <a:ext cx="8229323" cy="639720"/>
          </a:xfrm>
          <a:prstGeom prst="rect">
            <a:avLst/>
          </a:prstGeom>
        </p:spPr>
        <p:txBody>
          <a:bodyPr lIns="91440" tIns="45720" rIns="91440" bIns="45720" anchor="ctr"/>
          <a:lstStyle/>
          <a:p>
            <a:pPr algn="ctr">
              <a:lnSpc>
                <a:spcPct val="100000"/>
              </a:lnSpc>
            </a:pPr>
            <a:r>
              <a:rPr lang="en-US" sz="4000" b="1" dirty="0">
                <a:latin typeface="Times New Roman"/>
                <a:cs typeface="Times New Roman"/>
              </a:rPr>
              <a:t>Developed Modules</a:t>
            </a:r>
          </a:p>
        </p:txBody>
      </p:sp>
      <p:sp>
        <p:nvSpPr>
          <p:cNvPr id="145" name="TextShape 2"/>
          <p:cNvSpPr txBox="1"/>
          <p:nvPr/>
        </p:nvSpPr>
        <p:spPr>
          <a:xfrm>
            <a:off x="517095" y="998587"/>
            <a:ext cx="8119516" cy="5174423"/>
          </a:xfrm>
          <a:prstGeom prst="rect">
            <a:avLst/>
          </a:prstGeom>
        </p:spPr>
        <p:txBody>
          <a:bodyPr lIns="91440" tIns="45720" rIns="91440" bIns="45720" anchor="t"/>
          <a:lstStyle/>
          <a:p>
            <a:pPr algn="just">
              <a:lnSpc>
                <a:spcPct val="100000"/>
              </a:lnSpc>
            </a:pPr>
            <a:r>
              <a:rPr lang="en-US" sz="2400" b="1" dirty="0">
                <a:latin typeface="Times New Roman"/>
                <a:cs typeface="Times New Roman"/>
              </a:rPr>
              <a:t>Module 1:</a:t>
            </a:r>
          </a:p>
          <a:p>
            <a:pPr algn="just"/>
            <a:r>
              <a:rPr lang="en-US" sz="2400" b="1" dirty="0">
                <a:latin typeface="Times New Roman"/>
                <a:cs typeface="Times New Roman"/>
              </a:rPr>
              <a:t> User Interface :</a:t>
            </a:r>
          </a:p>
          <a:p>
            <a:pPr marL="342900" indent="-342900" algn="just">
              <a:lnSpc>
                <a:spcPct val="100000"/>
              </a:lnSpc>
              <a:buFont typeface="Arial" panose="020B0604020202020204" pitchFamily="34" charset="0"/>
              <a:buChar char="•"/>
            </a:pPr>
            <a:r>
              <a:rPr lang="en-US" sz="2400" dirty="0">
                <a:latin typeface="Times New Roman"/>
                <a:cs typeface="Times New Roman"/>
              </a:rPr>
              <a:t>User can sign-up and register in the app.</a:t>
            </a:r>
          </a:p>
          <a:p>
            <a:pPr marL="342900" indent="-342900" algn="just">
              <a:lnSpc>
                <a:spcPct val="100000"/>
              </a:lnSpc>
              <a:buFont typeface="Arial" panose="020B0604020202020204" pitchFamily="34" charset="0"/>
              <a:buChar char="•"/>
            </a:pPr>
            <a:r>
              <a:rPr lang="en-US" sz="2400" dirty="0">
                <a:latin typeface="Times New Roman"/>
                <a:cs typeface="Times New Roman"/>
              </a:rPr>
              <a:t>User can view and can save their favorite recipe.</a:t>
            </a:r>
          </a:p>
          <a:p>
            <a:pPr algn="just">
              <a:lnSpc>
                <a:spcPct val="100000"/>
              </a:lnSpc>
            </a:pPr>
            <a:endParaRPr lang="en-US" sz="2400" dirty="0">
              <a:latin typeface="Times New Roman"/>
              <a:cs typeface="Times New Roman"/>
            </a:endParaRPr>
          </a:p>
          <a:p>
            <a:pPr algn="just"/>
            <a:r>
              <a:rPr lang="en-US" sz="2400" b="1" dirty="0">
                <a:latin typeface="Times New Roman"/>
                <a:cs typeface="Times New Roman"/>
              </a:rPr>
              <a:t>Module 2:</a:t>
            </a:r>
          </a:p>
          <a:p>
            <a:pPr algn="just"/>
            <a:r>
              <a:rPr lang="en-US" sz="2400" dirty="0">
                <a:latin typeface="Times New Roman"/>
                <a:cs typeface="Times New Roman"/>
              </a:rPr>
              <a:t> </a:t>
            </a:r>
            <a:r>
              <a:rPr lang="en-US" sz="2400" b="1" dirty="0">
                <a:latin typeface="Times New Roman"/>
                <a:cs typeface="Times New Roman"/>
              </a:rPr>
              <a:t>Machine Learning Model :</a:t>
            </a:r>
          </a:p>
          <a:p>
            <a:pPr marL="342900" indent="-342900" algn="just">
              <a:lnSpc>
                <a:spcPct val="100000"/>
              </a:lnSpc>
              <a:buFont typeface="Arial" panose="020B0604020202020204" pitchFamily="34" charset="0"/>
              <a:buChar char="•"/>
            </a:pPr>
            <a:r>
              <a:rPr lang="en-US" sz="2400" dirty="0">
                <a:latin typeface="Times New Roman"/>
                <a:cs typeface="Times New Roman"/>
              </a:rPr>
              <a:t>The model will predict the recipe after the user input the ingredients.</a:t>
            </a:r>
          </a:p>
          <a:p>
            <a:pPr marL="342900" indent="-342900" algn="just">
              <a:lnSpc>
                <a:spcPct val="100000"/>
              </a:lnSpc>
              <a:buFont typeface="Arial" panose="020B0604020202020204" pitchFamily="34" charset="0"/>
              <a:buChar char="•"/>
            </a:pPr>
            <a:r>
              <a:rPr lang="en-US" sz="2400" dirty="0">
                <a:latin typeface="Times New Roman"/>
                <a:cs typeface="Times New Roman"/>
              </a:rPr>
              <a:t>The model will give personalized recipe recommendation.</a:t>
            </a:r>
          </a:p>
          <a:p>
            <a:pPr algn="just">
              <a:lnSpc>
                <a:spcPct val="100000"/>
              </a:lnSpc>
            </a:pPr>
            <a:endParaRPr lang="en-US" sz="2400" dirty="0">
              <a:latin typeface="Times New Roman"/>
              <a:cs typeface="Times New Roman"/>
            </a:endParaRPr>
          </a:p>
          <a:p>
            <a:pPr algn="just"/>
            <a:r>
              <a:rPr lang="en-US" sz="2400" b="1" dirty="0">
                <a:latin typeface="Times New Roman"/>
                <a:cs typeface="Times New Roman"/>
              </a:rPr>
              <a:t>Module 3:</a:t>
            </a:r>
          </a:p>
          <a:p>
            <a:pPr algn="just"/>
            <a:r>
              <a:rPr lang="en-US" sz="2400" b="1" dirty="0">
                <a:latin typeface="Times New Roman"/>
                <a:cs typeface="Times New Roman"/>
              </a:rPr>
              <a:t> Integrating UI &amp; Machine learning Model:</a:t>
            </a:r>
          </a:p>
          <a:p>
            <a:pPr marL="342900" indent="-342900" algn="just">
              <a:buFont typeface="Arial" panose="020B0604020202020204" pitchFamily="34" charset="0"/>
              <a:buChar char="•"/>
            </a:pPr>
            <a:r>
              <a:rPr lang="en-US" sz="2400" dirty="0">
                <a:latin typeface="Times New Roman"/>
                <a:cs typeface="Times New Roman"/>
              </a:rPr>
              <a:t>To integrate backend and frontend model together.</a:t>
            </a:r>
          </a:p>
          <a:p>
            <a:pPr algn="just"/>
            <a:endParaRPr lang="en-US" sz="2000" b="1" dirty="0">
              <a:latin typeface="Cambria"/>
            </a:endParaRPr>
          </a:p>
          <a:p>
            <a:pPr algn="just"/>
            <a:r>
              <a:rPr lang="en-US" sz="2000" dirty="0"/>
              <a:t>  </a:t>
            </a:r>
            <a:endParaRPr lang="en-US" sz="2000" dirty="0">
              <a:ea typeface="Calibri"/>
              <a:cs typeface="Calibri"/>
            </a:endParaRPr>
          </a:p>
        </p:txBody>
      </p:sp>
      <p:sp>
        <p:nvSpPr>
          <p:cNvPr id="146" name="TextShape 3"/>
          <p:cNvSpPr txBox="1"/>
          <p:nvPr/>
        </p:nvSpPr>
        <p:spPr>
          <a:xfrm>
            <a:off x="410400" y="6172200"/>
            <a:ext cx="6681877" cy="685440"/>
          </a:xfrm>
          <a:prstGeom prst="rect">
            <a:avLst/>
          </a:prstGeom>
        </p:spPr>
        <p:txBody>
          <a:bodyPr anchor="ctr"/>
          <a:lstStyle/>
          <a:p>
            <a:pPr>
              <a:lnSpc>
                <a:spcPct val="100000"/>
              </a:lnSpc>
            </a:pPr>
            <a:r>
              <a:rPr lang="en-IN">
                <a:solidFill>
                  <a:srgbClr val="0000FF"/>
                </a:solidFill>
                <a:latin typeface="Cambria"/>
              </a:rPr>
              <a:t>S. B. Jain Institute of Technology Management and Research</a:t>
            </a:r>
            <a:endParaRPr>
              <a:solidFill>
                <a:srgbClr val="0000FF"/>
              </a:solidFill>
            </a:endParaRPr>
          </a:p>
        </p:txBody>
      </p:sp>
      <p:sp>
        <p:nvSpPr>
          <p:cNvPr id="147" name="TextShape 4"/>
          <p:cNvSpPr txBox="1"/>
          <p:nvPr/>
        </p:nvSpPr>
        <p:spPr>
          <a:xfrm>
            <a:off x="8354611" y="6321937"/>
            <a:ext cx="496127" cy="535703"/>
          </a:xfrm>
          <a:prstGeom prst="rect">
            <a:avLst/>
          </a:prstGeom>
        </p:spPr>
        <p:txBody>
          <a:bodyPr lIns="91440" tIns="45720" rIns="91440" bIns="45720" anchor="ctr"/>
          <a:lstStyle/>
          <a:p>
            <a:pPr>
              <a:lnSpc>
                <a:spcPct val="100000"/>
              </a:lnSpc>
            </a:pPr>
            <a:r>
              <a:rPr lang="en-IN">
                <a:solidFill>
                  <a:srgbClr val="0000FF"/>
                </a:solidFill>
                <a:latin typeface="Cambria"/>
              </a:rPr>
              <a:t>13</a:t>
            </a:r>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96949E-9120-80A8-CA85-DC38E82DDE82}"/>
              </a:ext>
            </a:extLst>
          </p:cNvPr>
          <p:cNvSpPr txBox="1"/>
          <p:nvPr/>
        </p:nvSpPr>
        <p:spPr>
          <a:xfrm>
            <a:off x="299477" y="152233"/>
            <a:ext cx="85400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Times New Roman"/>
                <a:ea typeface="Calibri"/>
                <a:cs typeface="Calibri"/>
              </a:rPr>
              <a:t>Screenshot</a:t>
            </a:r>
            <a:r>
              <a:rPr lang="en-US" sz="2800" b="1" dirty="0">
                <a:latin typeface="Times New Roman"/>
                <a:ea typeface="Calibri"/>
                <a:cs typeface="Times New Roman"/>
              </a:rPr>
              <a:t>s</a:t>
            </a:r>
            <a:endParaRPr lang="en-US" sz="2800" b="1" dirty="0">
              <a:latin typeface="Times New Roman"/>
              <a:cs typeface="Times New Roman"/>
            </a:endParaRPr>
          </a:p>
        </p:txBody>
      </p:sp>
      <p:sp>
        <p:nvSpPr>
          <p:cNvPr id="6" name="TextShape 3">
            <a:extLst>
              <a:ext uri="{FF2B5EF4-FFF2-40B4-BE49-F238E27FC236}">
                <a16:creationId xmlns:a16="http://schemas.microsoft.com/office/drawing/2014/main" id="{B7EF726E-D4E5-93D9-1A01-EAA2452CC99C}"/>
              </a:ext>
            </a:extLst>
          </p:cNvPr>
          <p:cNvSpPr txBox="1"/>
          <p:nvPr/>
        </p:nvSpPr>
        <p:spPr>
          <a:xfrm>
            <a:off x="410400" y="6172200"/>
            <a:ext cx="6681877" cy="685440"/>
          </a:xfrm>
          <a:prstGeom prst="rect">
            <a:avLst/>
          </a:prstGeom>
        </p:spPr>
        <p:txBody>
          <a:bodyPr anchor="ctr"/>
          <a:lstStyle/>
          <a:p>
            <a:pPr>
              <a:lnSpc>
                <a:spcPct val="100000"/>
              </a:lnSpc>
            </a:pPr>
            <a:r>
              <a:rPr lang="en-IN">
                <a:solidFill>
                  <a:srgbClr val="0000FF"/>
                </a:solidFill>
                <a:latin typeface="Cambria"/>
              </a:rPr>
              <a:t>S. B. Jain Institute of Technology Management and Research</a:t>
            </a:r>
            <a:endParaRPr>
              <a:solidFill>
                <a:srgbClr val="0000FF"/>
              </a:solidFill>
            </a:endParaRPr>
          </a:p>
        </p:txBody>
      </p:sp>
      <p:sp>
        <p:nvSpPr>
          <p:cNvPr id="9" name="TextShape 4">
            <a:extLst>
              <a:ext uri="{FF2B5EF4-FFF2-40B4-BE49-F238E27FC236}">
                <a16:creationId xmlns:a16="http://schemas.microsoft.com/office/drawing/2014/main" id="{53177C8D-8906-BF4F-60E1-CB47248FC399}"/>
              </a:ext>
            </a:extLst>
          </p:cNvPr>
          <p:cNvSpPr txBox="1"/>
          <p:nvPr/>
        </p:nvSpPr>
        <p:spPr>
          <a:xfrm>
            <a:off x="8354611" y="6321937"/>
            <a:ext cx="496127" cy="535703"/>
          </a:xfrm>
          <a:prstGeom prst="rect">
            <a:avLst/>
          </a:prstGeom>
        </p:spPr>
        <p:txBody>
          <a:bodyPr lIns="91440" tIns="45720" rIns="91440" bIns="45720" anchor="ctr"/>
          <a:lstStyle/>
          <a:p>
            <a:pPr>
              <a:lnSpc>
                <a:spcPct val="100000"/>
              </a:lnSpc>
            </a:pPr>
            <a:r>
              <a:rPr lang="en-IN" dirty="0">
                <a:solidFill>
                  <a:srgbClr val="0000FF"/>
                </a:solidFill>
                <a:latin typeface="Cambria"/>
              </a:rPr>
              <a:t>14</a:t>
            </a:r>
            <a:endParaRPr dirty="0">
              <a:solidFill>
                <a:srgbClr val="0000FF"/>
              </a:solidFill>
            </a:endParaRPr>
          </a:p>
        </p:txBody>
      </p:sp>
      <p:pic>
        <p:nvPicPr>
          <p:cNvPr id="5" name="Picture 4">
            <a:extLst>
              <a:ext uri="{FF2B5EF4-FFF2-40B4-BE49-F238E27FC236}">
                <a16:creationId xmlns:a16="http://schemas.microsoft.com/office/drawing/2014/main" id="{1560DF80-6781-D957-99EF-9CEEED12CE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400" y="652134"/>
            <a:ext cx="4878037" cy="2627128"/>
          </a:xfrm>
          <a:prstGeom prst="rect">
            <a:avLst/>
          </a:prstGeom>
          <a:noFill/>
          <a:ln>
            <a:noFill/>
          </a:ln>
        </p:spPr>
      </p:pic>
      <p:pic>
        <p:nvPicPr>
          <p:cNvPr id="14" name="Picture 13" descr="Graphical user interface, website&#10;&#10;Description automatically generated">
            <a:extLst>
              <a:ext uri="{FF2B5EF4-FFF2-40B4-BE49-F238E27FC236}">
                <a16:creationId xmlns:a16="http://schemas.microsoft.com/office/drawing/2014/main" id="{55F56E08-B7D3-6476-4307-27E3E1443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009" y="3429000"/>
            <a:ext cx="5403315" cy="2776866"/>
          </a:xfrm>
          <a:prstGeom prst="rect">
            <a:avLst/>
          </a:prstGeom>
        </p:spPr>
      </p:pic>
    </p:spTree>
    <p:extLst>
      <p:ext uri="{BB962C8B-B14F-4D97-AF65-F5344CB8AC3E}">
        <p14:creationId xmlns:p14="http://schemas.microsoft.com/office/powerpoint/2010/main" val="1265743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3">
            <a:extLst>
              <a:ext uri="{FF2B5EF4-FFF2-40B4-BE49-F238E27FC236}">
                <a16:creationId xmlns:a16="http://schemas.microsoft.com/office/drawing/2014/main" id="{FE3A54B9-1B65-BAF9-BF9B-97F5E8EBD85A}"/>
              </a:ext>
            </a:extLst>
          </p:cNvPr>
          <p:cNvSpPr txBox="1"/>
          <p:nvPr/>
        </p:nvSpPr>
        <p:spPr>
          <a:xfrm>
            <a:off x="410400" y="6172200"/>
            <a:ext cx="6681877" cy="685440"/>
          </a:xfrm>
          <a:prstGeom prst="rect">
            <a:avLst/>
          </a:prstGeom>
        </p:spPr>
        <p:txBody>
          <a:bodyPr anchor="ctr"/>
          <a:lstStyle/>
          <a:p>
            <a:pPr>
              <a:lnSpc>
                <a:spcPct val="100000"/>
              </a:lnSpc>
            </a:pPr>
            <a:r>
              <a:rPr lang="en-IN">
                <a:solidFill>
                  <a:srgbClr val="0000FF"/>
                </a:solidFill>
                <a:latin typeface="Cambria"/>
              </a:rPr>
              <a:t>S. B. Jain Institute of Technology Management and Research</a:t>
            </a:r>
            <a:endParaRPr>
              <a:solidFill>
                <a:srgbClr val="0000FF"/>
              </a:solidFill>
            </a:endParaRPr>
          </a:p>
        </p:txBody>
      </p:sp>
      <p:sp>
        <p:nvSpPr>
          <p:cNvPr id="7" name="TextShape 4">
            <a:extLst>
              <a:ext uri="{FF2B5EF4-FFF2-40B4-BE49-F238E27FC236}">
                <a16:creationId xmlns:a16="http://schemas.microsoft.com/office/drawing/2014/main" id="{17F05EEB-34A2-5C9B-2F52-82D1721FCC65}"/>
              </a:ext>
            </a:extLst>
          </p:cNvPr>
          <p:cNvSpPr txBox="1"/>
          <p:nvPr/>
        </p:nvSpPr>
        <p:spPr>
          <a:xfrm>
            <a:off x="8354611" y="6321937"/>
            <a:ext cx="496127" cy="535703"/>
          </a:xfrm>
          <a:prstGeom prst="rect">
            <a:avLst/>
          </a:prstGeom>
        </p:spPr>
        <p:txBody>
          <a:bodyPr lIns="91440" tIns="45720" rIns="91440" bIns="45720" anchor="ctr"/>
          <a:lstStyle/>
          <a:p>
            <a:pPr>
              <a:lnSpc>
                <a:spcPct val="100000"/>
              </a:lnSpc>
            </a:pPr>
            <a:r>
              <a:rPr lang="en-IN" dirty="0">
                <a:solidFill>
                  <a:srgbClr val="0000FF"/>
                </a:solidFill>
                <a:latin typeface="Cambria"/>
              </a:rPr>
              <a:t>15</a:t>
            </a:r>
            <a:endParaRPr dirty="0">
              <a:solidFill>
                <a:srgbClr val="0000FF"/>
              </a:solidFill>
            </a:endParaRPr>
          </a:p>
        </p:txBody>
      </p:sp>
      <p:sp>
        <p:nvSpPr>
          <p:cNvPr id="8" name="TextBox 7">
            <a:extLst>
              <a:ext uri="{FF2B5EF4-FFF2-40B4-BE49-F238E27FC236}">
                <a16:creationId xmlns:a16="http://schemas.microsoft.com/office/drawing/2014/main" id="{D3DDD86D-D7E9-0C3A-9A5F-1419D1DD6BE6}"/>
              </a:ext>
            </a:extLst>
          </p:cNvPr>
          <p:cNvSpPr txBox="1"/>
          <p:nvPr/>
        </p:nvSpPr>
        <p:spPr>
          <a:xfrm>
            <a:off x="341904" y="5804842"/>
            <a:ext cx="23908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ea typeface="Calibri"/>
                <a:cs typeface="Calibri"/>
              </a:rPr>
              <a:t> Recommended </a:t>
            </a:r>
            <a:r>
              <a:rPr lang="en-US" dirty="0">
                <a:latin typeface="Times New Roman"/>
                <a:ea typeface="Calibri"/>
                <a:cs typeface="Times New Roman"/>
              </a:rPr>
              <a:t>Recipe</a:t>
            </a:r>
            <a:endParaRPr lang="en-US" dirty="0">
              <a:latin typeface="Times New Roman"/>
              <a:ea typeface="Calibri"/>
              <a:cs typeface="Calibri"/>
            </a:endParaRPr>
          </a:p>
        </p:txBody>
      </p:sp>
      <p:pic>
        <p:nvPicPr>
          <p:cNvPr id="10" name="Picture 9">
            <a:extLst>
              <a:ext uri="{FF2B5EF4-FFF2-40B4-BE49-F238E27FC236}">
                <a16:creationId xmlns:a16="http://schemas.microsoft.com/office/drawing/2014/main" id="{EA31254A-B10A-FC56-C2C0-F686CF5423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904" y="287900"/>
            <a:ext cx="5328207" cy="2850332"/>
          </a:xfrm>
          <a:prstGeom prst="rect">
            <a:avLst/>
          </a:prstGeom>
          <a:noFill/>
          <a:ln>
            <a:noFill/>
          </a:ln>
        </p:spPr>
      </p:pic>
      <p:pic>
        <p:nvPicPr>
          <p:cNvPr id="14" name="Picture 13" descr="Graphical user interface, website&#10;&#10;Description automatically generated">
            <a:extLst>
              <a:ext uri="{FF2B5EF4-FFF2-40B4-BE49-F238E27FC236}">
                <a16:creationId xmlns:a16="http://schemas.microsoft.com/office/drawing/2014/main" id="{0DC5CD92-3E60-51B0-333C-A63C0FD441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8799" y="3230050"/>
            <a:ext cx="5302942" cy="2850331"/>
          </a:xfrm>
          <a:prstGeom prst="rect">
            <a:avLst/>
          </a:prstGeom>
        </p:spPr>
      </p:pic>
    </p:spTree>
    <p:extLst>
      <p:ext uri="{BB962C8B-B14F-4D97-AF65-F5344CB8AC3E}">
        <p14:creationId xmlns:p14="http://schemas.microsoft.com/office/powerpoint/2010/main" val="127986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323" cy="639720"/>
          </a:xfrm>
          <a:prstGeom prst="rect">
            <a:avLst/>
          </a:prstGeom>
        </p:spPr>
        <p:txBody>
          <a:bodyPr lIns="91440" tIns="45720" rIns="91440" bIns="45720" anchor="ctr"/>
          <a:lstStyle/>
          <a:p>
            <a:pPr algn="ctr">
              <a:lnSpc>
                <a:spcPct val="100000"/>
              </a:lnSpc>
            </a:pPr>
            <a:r>
              <a:rPr lang="en-US" sz="4000" b="1">
                <a:solidFill>
                  <a:srgbClr val="000000"/>
                </a:solidFill>
                <a:latin typeface="Times New Roman"/>
                <a:cs typeface="Times New Roman"/>
              </a:rPr>
              <a:t>Technology to be Used</a:t>
            </a:r>
            <a:endParaRPr lang="en-US" sz="4000">
              <a:latin typeface="Times New Roman"/>
              <a:cs typeface="Times New Roman"/>
            </a:endParaRPr>
          </a:p>
        </p:txBody>
      </p:sp>
      <p:sp>
        <p:nvSpPr>
          <p:cNvPr id="149" name="TextShape 2"/>
          <p:cNvSpPr txBox="1"/>
          <p:nvPr/>
        </p:nvSpPr>
        <p:spPr>
          <a:xfrm>
            <a:off x="646868" y="1645787"/>
            <a:ext cx="7919866" cy="4295962"/>
          </a:xfrm>
          <a:prstGeom prst="rect">
            <a:avLst/>
          </a:prstGeom>
        </p:spPr>
        <p:txBody>
          <a:bodyPr lIns="91440" tIns="45720" rIns="91440" bIns="45720" anchor="t"/>
          <a:lstStyle/>
          <a:p>
            <a:pPr>
              <a:buFont typeface="Arial"/>
              <a:buChar char="•"/>
            </a:pPr>
            <a:r>
              <a:rPr lang="en-US" sz="2400" dirty="0">
                <a:solidFill>
                  <a:srgbClr val="000000"/>
                </a:solidFill>
                <a:latin typeface="Times New Roman"/>
                <a:cs typeface="Times New Roman"/>
              </a:rPr>
              <a:t>Front End:  React </a:t>
            </a:r>
          </a:p>
          <a:p>
            <a:pPr>
              <a:lnSpc>
                <a:spcPct val="100000"/>
              </a:lnSpc>
              <a:buFont typeface="Arial"/>
              <a:buChar char="•"/>
            </a:pPr>
            <a:endParaRPr lang="en-US" sz="2400" dirty="0">
              <a:latin typeface="Times New Roman"/>
              <a:cs typeface="Times New Roman"/>
            </a:endParaRPr>
          </a:p>
          <a:p>
            <a:pPr>
              <a:lnSpc>
                <a:spcPct val="100000"/>
              </a:lnSpc>
              <a:buFont typeface="Arial"/>
              <a:buChar char="•"/>
            </a:pPr>
            <a:r>
              <a:rPr lang="en-US" sz="2400" dirty="0">
                <a:solidFill>
                  <a:srgbClr val="000000"/>
                </a:solidFill>
                <a:latin typeface="Times New Roman"/>
                <a:cs typeface="Times New Roman"/>
              </a:rPr>
              <a:t>Back End: Python, Node JS</a:t>
            </a:r>
            <a:endParaRPr lang="en-US" sz="2400" dirty="0">
              <a:latin typeface="Times New Roman"/>
              <a:cs typeface="Times New Roman"/>
            </a:endParaRPr>
          </a:p>
          <a:p>
            <a:r>
              <a:rPr lang="en-US" sz="2400" dirty="0">
                <a:solidFill>
                  <a:srgbClr val="000000"/>
                </a:solidFill>
                <a:latin typeface="Times New Roman"/>
                <a:cs typeface="Times New Roman"/>
              </a:rPr>
              <a:t>  </a:t>
            </a:r>
          </a:p>
          <a:p>
            <a:pPr>
              <a:lnSpc>
                <a:spcPct val="100000"/>
              </a:lnSpc>
              <a:buFont typeface="Arial" pitchFamily="34" charset="0"/>
              <a:buChar char="•"/>
            </a:pPr>
            <a:r>
              <a:rPr lang="en-US" sz="2400" dirty="0">
                <a:solidFill>
                  <a:srgbClr val="000000"/>
                </a:solidFill>
                <a:latin typeface="Times New Roman"/>
                <a:cs typeface="Times New Roman"/>
              </a:rPr>
              <a:t>Library/API/Framework: Pandas, </a:t>
            </a:r>
            <a:r>
              <a:rPr lang="en-US" sz="2400" dirty="0" err="1">
                <a:solidFill>
                  <a:srgbClr val="000000"/>
                </a:solidFill>
                <a:latin typeface="Times New Roman"/>
                <a:cs typeface="Times New Roman"/>
              </a:rPr>
              <a:t>Numpy</a:t>
            </a:r>
            <a:r>
              <a:rPr lang="en-US" sz="2400" dirty="0">
                <a:solidFill>
                  <a:srgbClr val="000000"/>
                </a:solidFill>
                <a:latin typeface="Times New Roman"/>
                <a:cs typeface="Times New Roman"/>
              </a:rPr>
              <a:t> ,</a:t>
            </a:r>
            <a:r>
              <a:rPr lang="en-US" sz="2400" dirty="0" err="1">
                <a:solidFill>
                  <a:srgbClr val="000000"/>
                </a:solidFill>
                <a:latin typeface="Times New Roman"/>
                <a:cs typeface="Times New Roman"/>
              </a:rPr>
              <a:t>Tensorflow</a:t>
            </a:r>
            <a:endParaRPr lang="en-US" sz="2400" dirty="0">
              <a:solidFill>
                <a:srgbClr val="000000"/>
              </a:solidFill>
              <a:latin typeface="Times New Roman"/>
              <a:cs typeface="Times New Roman"/>
            </a:endParaRPr>
          </a:p>
          <a:p>
            <a:pPr>
              <a:lnSpc>
                <a:spcPct val="100000"/>
              </a:lnSpc>
              <a:buFont typeface="Arial" pitchFamily="34" charset="0"/>
              <a:buChar char="•"/>
            </a:pPr>
            <a:endParaRPr lang="en-US" sz="2400" dirty="0">
              <a:solidFill>
                <a:srgbClr val="000000"/>
              </a:solidFill>
              <a:latin typeface="Times New Roman"/>
              <a:cs typeface="Times New Roman"/>
            </a:endParaRPr>
          </a:p>
          <a:p>
            <a:pPr>
              <a:lnSpc>
                <a:spcPct val="100000"/>
              </a:lnSpc>
              <a:buFont typeface="Arial" pitchFamily="34" charset="0"/>
              <a:buChar char="•"/>
            </a:pPr>
            <a:r>
              <a:rPr lang="en-US" sz="2400" dirty="0">
                <a:solidFill>
                  <a:srgbClr val="000000"/>
                </a:solidFill>
                <a:latin typeface="Times New Roman"/>
                <a:cs typeface="Times New Roman"/>
              </a:rPr>
              <a:t>IDE: Vs code</a:t>
            </a:r>
            <a:endParaRPr lang="en-US" sz="2400" dirty="0">
              <a:latin typeface="Times New Roman"/>
              <a:cs typeface="Times New Roman"/>
            </a:endParaRPr>
          </a:p>
          <a:p>
            <a:pPr>
              <a:lnSpc>
                <a:spcPct val="100000"/>
              </a:lnSpc>
            </a:pPr>
            <a:endParaRPr dirty="0"/>
          </a:p>
        </p:txBody>
      </p:sp>
      <p:sp>
        <p:nvSpPr>
          <p:cNvPr id="150" name="TextShape 3"/>
          <p:cNvSpPr txBox="1"/>
          <p:nvPr/>
        </p:nvSpPr>
        <p:spPr>
          <a:xfrm>
            <a:off x="410400" y="6172200"/>
            <a:ext cx="6681877" cy="685440"/>
          </a:xfrm>
          <a:prstGeom prst="rect">
            <a:avLst/>
          </a:prstGeom>
        </p:spPr>
        <p:txBody>
          <a:bodyPr anchor="ctr"/>
          <a:lstStyle/>
          <a:p>
            <a:pPr>
              <a:lnSpc>
                <a:spcPct val="100000"/>
              </a:lnSpc>
            </a:pPr>
            <a:r>
              <a:rPr lang="en-IN">
                <a:solidFill>
                  <a:srgbClr val="0000FF"/>
                </a:solidFill>
                <a:latin typeface="Cambria"/>
              </a:rPr>
              <a:t>S. B. Jain Institute of Technology Management and research</a:t>
            </a:r>
            <a:endParaRPr>
              <a:solidFill>
                <a:srgbClr val="0000FF"/>
              </a:solidFill>
            </a:endParaRPr>
          </a:p>
        </p:txBody>
      </p:sp>
      <p:sp>
        <p:nvSpPr>
          <p:cNvPr id="151" name="TextShape 4"/>
          <p:cNvSpPr txBox="1"/>
          <p:nvPr/>
        </p:nvSpPr>
        <p:spPr>
          <a:xfrm>
            <a:off x="8264769" y="6172200"/>
            <a:ext cx="585969" cy="685440"/>
          </a:xfrm>
          <a:prstGeom prst="rect">
            <a:avLst/>
          </a:prstGeom>
        </p:spPr>
        <p:txBody>
          <a:bodyPr lIns="91440" tIns="45720" rIns="91440" bIns="45720" anchor="ctr"/>
          <a:lstStyle/>
          <a:p>
            <a:pPr>
              <a:lnSpc>
                <a:spcPct val="100000"/>
              </a:lnSpc>
            </a:pPr>
            <a:r>
              <a:rPr lang="en-IN" dirty="0">
                <a:solidFill>
                  <a:srgbClr val="0000FF"/>
                </a:solidFill>
                <a:latin typeface="Cambria"/>
              </a:rPr>
              <a:t>16</a:t>
            </a:r>
            <a:endParaRPr>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lIns="91440" tIns="45720" rIns="91440" bIns="45720" anchor="ctr"/>
          <a:lstStyle/>
          <a:p>
            <a:pPr algn="ctr">
              <a:lnSpc>
                <a:spcPct val="100000"/>
              </a:lnSpc>
            </a:pPr>
            <a:r>
              <a:rPr lang="en-US" sz="4000" b="1" dirty="0">
                <a:solidFill>
                  <a:srgbClr val="000000"/>
                </a:solidFill>
                <a:latin typeface="Times New Roman"/>
                <a:cs typeface="Times New Roman"/>
              </a:rPr>
              <a:t>Advantages &amp; Applications</a:t>
            </a:r>
            <a:endParaRPr lang="en-US" sz="4000" dirty="0">
              <a:latin typeface="Times New Roman"/>
              <a:cs typeface="Times New Roman"/>
            </a:endParaRPr>
          </a:p>
        </p:txBody>
      </p:sp>
      <p:sp>
        <p:nvSpPr>
          <p:cNvPr id="153" name="TextShape 2"/>
          <p:cNvSpPr txBox="1"/>
          <p:nvPr/>
        </p:nvSpPr>
        <p:spPr>
          <a:xfrm>
            <a:off x="457199" y="124242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55" name="TextShape 4"/>
          <p:cNvSpPr txBox="1"/>
          <p:nvPr/>
        </p:nvSpPr>
        <p:spPr>
          <a:xfrm>
            <a:off x="8264769" y="6172200"/>
            <a:ext cx="585969" cy="685440"/>
          </a:xfrm>
          <a:prstGeom prst="rect">
            <a:avLst/>
          </a:prstGeom>
        </p:spPr>
        <p:txBody>
          <a:bodyPr lIns="91440" tIns="45720" rIns="91440" bIns="45720" anchor="ctr"/>
          <a:lstStyle/>
          <a:p>
            <a:pPr>
              <a:lnSpc>
                <a:spcPct val="100000"/>
              </a:lnSpc>
            </a:pPr>
            <a:r>
              <a:rPr lang="en-IN" dirty="0">
                <a:solidFill>
                  <a:srgbClr val="0000FF"/>
                </a:solidFill>
                <a:latin typeface="Cambria"/>
              </a:rPr>
              <a:t>17</a:t>
            </a:r>
            <a:endParaRPr>
              <a:solidFill>
                <a:srgbClr val="0000FF"/>
              </a:solidFill>
            </a:endParaRPr>
          </a:p>
        </p:txBody>
      </p:sp>
      <p:sp>
        <p:nvSpPr>
          <p:cNvPr id="3" name="Text Placeholder 2">
            <a:extLst>
              <a:ext uri="{FF2B5EF4-FFF2-40B4-BE49-F238E27FC236}">
                <a16:creationId xmlns:a16="http://schemas.microsoft.com/office/drawing/2014/main" id="{F82A13C6-1780-4782-BDB8-B72ADDBF318B}"/>
              </a:ext>
            </a:extLst>
          </p:cNvPr>
          <p:cNvSpPr>
            <a:spLocks noGrp="1"/>
          </p:cNvSpPr>
          <p:nvPr>
            <p:ph type="body" idx="1"/>
          </p:nvPr>
        </p:nvSpPr>
        <p:spPr>
          <a:xfrm>
            <a:off x="720214" y="1043983"/>
            <a:ext cx="7710989" cy="5078313"/>
          </a:xfrm>
        </p:spPr>
        <p:txBody>
          <a:bodyPr wrap="square" lIns="0" tIns="0" rIns="0" bIns="0" anchor="t">
            <a:spAutoFit/>
          </a:bodyPr>
          <a:lstStyle/>
          <a:p>
            <a:pPr algn="just"/>
            <a:r>
              <a:rPr lang="en-US" sz="2400" b="1" dirty="0">
                <a:latin typeface="Times New Roman"/>
                <a:cs typeface="Times New Roman"/>
              </a:rPr>
              <a:t>Advantages</a:t>
            </a:r>
            <a:r>
              <a:rPr lang="en-US" sz="2400" dirty="0">
                <a:latin typeface="Times New Roman"/>
                <a:cs typeface="Times New Roman"/>
              </a:rPr>
              <a:t>:</a:t>
            </a:r>
          </a:p>
          <a:p>
            <a:pPr algn="just"/>
            <a:endParaRPr lang="en-US" sz="2400">
              <a:solidFill>
                <a:srgbClr val="FF0000"/>
              </a:solidFill>
              <a:latin typeface="Times New Roman"/>
              <a:cs typeface="Times New Roman"/>
            </a:endParaRPr>
          </a:p>
          <a:p>
            <a:pPr marL="285750" indent="-285750" algn="just">
              <a:buFont typeface="Arial" panose="020B0604020202020204" pitchFamily="34" charset="0"/>
              <a:buChar char="•"/>
            </a:pPr>
            <a:r>
              <a:rPr lang="en-IN" sz="2400" dirty="0">
                <a:latin typeface="Times New Roman"/>
                <a:cs typeface="Times New Roman"/>
              </a:rPr>
              <a:t>Recommends recipe according to input given.</a:t>
            </a:r>
          </a:p>
          <a:p>
            <a:pPr marL="285750" indent="-285750" algn="just">
              <a:buFont typeface="Arial" panose="020B0604020202020204" pitchFamily="34" charset="0"/>
              <a:buChar char="•"/>
            </a:pPr>
            <a:r>
              <a:rPr lang="en-IN" sz="2400" dirty="0">
                <a:latin typeface="Times New Roman"/>
                <a:cs typeface="Times New Roman"/>
              </a:rPr>
              <a:t>Provides recipe for the left-over ingredients.</a:t>
            </a:r>
          </a:p>
          <a:p>
            <a:pPr marL="285750" indent="-285750" algn="just">
              <a:buFont typeface="Arial" panose="020B0604020202020204" pitchFamily="34" charset="0"/>
              <a:buChar char="•"/>
            </a:pPr>
            <a:r>
              <a:rPr lang="en-IN" sz="2400" dirty="0">
                <a:latin typeface="Times New Roman"/>
                <a:cs typeface="Times New Roman"/>
              </a:rPr>
              <a:t>Basic and easy recipe recommended for user.</a:t>
            </a:r>
          </a:p>
          <a:p>
            <a:pPr marL="285750" indent="-285750" algn="just">
              <a:buFont typeface="Arial" panose="020B0604020202020204" pitchFamily="34" charset="0"/>
              <a:buChar char="•"/>
            </a:pPr>
            <a:r>
              <a:rPr lang="en-US" sz="2400" dirty="0">
                <a:latin typeface="Times New Roman"/>
                <a:cs typeface="Times New Roman"/>
              </a:rPr>
              <a:t>classification of cuisine based on the ingredients used in the recipe</a:t>
            </a:r>
            <a:r>
              <a:rPr lang="en-IN" sz="2400" dirty="0">
                <a:latin typeface="Times New Roman"/>
                <a:cs typeface="Times New Roman"/>
              </a:rPr>
              <a:t>.</a:t>
            </a:r>
          </a:p>
          <a:p>
            <a:pPr algn="just"/>
            <a:endParaRPr lang="en-IN" sz="2400">
              <a:latin typeface="Times New Roman"/>
              <a:cs typeface="Times New Roman"/>
            </a:endParaRPr>
          </a:p>
          <a:p>
            <a:pPr algn="just"/>
            <a:r>
              <a:rPr lang="en-IN" sz="2400" b="1" dirty="0">
                <a:latin typeface="Times New Roman"/>
                <a:cs typeface="Times New Roman"/>
              </a:rPr>
              <a:t>Applications:</a:t>
            </a:r>
          </a:p>
          <a:p>
            <a:pPr algn="just"/>
            <a:endParaRPr lang="en-IN" sz="2400" b="1">
              <a:latin typeface="Times New Roman"/>
              <a:cs typeface="Times New Roman"/>
            </a:endParaRPr>
          </a:p>
          <a:p>
            <a:pPr marL="285750" indent="-285750" algn="just">
              <a:buFont typeface="Arial" panose="020B0604020202020204" pitchFamily="34" charset="0"/>
              <a:buChar char="•"/>
            </a:pPr>
            <a:r>
              <a:rPr lang="en-US" sz="2400" dirty="0">
                <a:latin typeface="Times New Roman"/>
                <a:cs typeface="Times New Roman"/>
              </a:rPr>
              <a:t>To simplify the task of choosing appropriate recipe’s based on the search term </a:t>
            </a:r>
          </a:p>
          <a:p>
            <a:pPr marL="285750" indent="-285750" algn="just">
              <a:buFont typeface="Arial" panose="020B0604020202020204" pitchFamily="34" charset="0"/>
              <a:buChar char="•"/>
            </a:pPr>
            <a:r>
              <a:rPr lang="en-IN" sz="2400" dirty="0">
                <a:latin typeface="Times New Roman"/>
                <a:cs typeface="Times New Roman"/>
              </a:rPr>
              <a:t>Useful for people to cook their favourite cuisine.</a:t>
            </a:r>
          </a:p>
          <a:p>
            <a:pPr algn="just"/>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10400" y="68802"/>
            <a:ext cx="8229323" cy="609600"/>
          </a:xfrm>
          <a:prstGeom prst="rect">
            <a:avLst/>
          </a:prstGeom>
        </p:spPr>
        <p:txBody>
          <a:bodyPr lIns="91440" tIns="45720" rIns="91440" bIns="45720" anchor="ctr"/>
          <a:lstStyle/>
          <a:p>
            <a:pPr algn="ctr">
              <a:lnSpc>
                <a:spcPct val="100000"/>
              </a:lnSpc>
            </a:pPr>
            <a:r>
              <a:rPr lang="en-US" sz="3200" b="1">
                <a:solidFill>
                  <a:srgbClr val="000000"/>
                </a:solidFill>
                <a:latin typeface="Times New Roman"/>
                <a:cs typeface="Times New Roman"/>
              </a:rPr>
              <a:t>Plan of Work</a:t>
            </a:r>
            <a:endParaRPr lang="en-US" sz="3200">
              <a:latin typeface="Times New Roman"/>
              <a:cs typeface="Times New Roman"/>
            </a:endParaRPr>
          </a:p>
        </p:txBody>
      </p:sp>
      <p:graphicFrame>
        <p:nvGraphicFramePr>
          <p:cNvPr id="157" name="Table 2"/>
          <p:cNvGraphicFramePr/>
          <p:nvPr>
            <p:extLst>
              <p:ext uri="{D42A27DB-BD31-4B8C-83A1-F6EECF244321}">
                <p14:modId xmlns:p14="http://schemas.microsoft.com/office/powerpoint/2010/main" val="556189386"/>
              </p:ext>
            </p:extLst>
          </p:nvPr>
        </p:nvGraphicFramePr>
        <p:xfrm>
          <a:off x="381184" y="673223"/>
          <a:ext cx="8381631" cy="5652676"/>
        </p:xfrm>
        <a:graphic>
          <a:graphicData uri="http://schemas.openxmlformats.org/drawingml/2006/table">
            <a:tbl>
              <a:tblPr/>
              <a:tblGrid>
                <a:gridCol w="2793877">
                  <a:extLst>
                    <a:ext uri="{9D8B030D-6E8A-4147-A177-3AD203B41FA5}">
                      <a16:colId xmlns:a16="http://schemas.microsoft.com/office/drawing/2014/main" val="20000"/>
                    </a:ext>
                  </a:extLst>
                </a:gridCol>
                <a:gridCol w="2793877">
                  <a:extLst>
                    <a:ext uri="{9D8B030D-6E8A-4147-A177-3AD203B41FA5}">
                      <a16:colId xmlns:a16="http://schemas.microsoft.com/office/drawing/2014/main" val="20001"/>
                    </a:ext>
                  </a:extLst>
                </a:gridCol>
                <a:gridCol w="2793877">
                  <a:extLst>
                    <a:ext uri="{9D8B030D-6E8A-4147-A177-3AD203B41FA5}">
                      <a16:colId xmlns:a16="http://schemas.microsoft.com/office/drawing/2014/main" val="20002"/>
                    </a:ext>
                  </a:extLst>
                </a:gridCol>
              </a:tblGrid>
              <a:tr h="299862">
                <a:tc>
                  <a:txBody>
                    <a:bodyPr/>
                    <a:lstStyle/>
                    <a:p>
                      <a:pPr algn="ctr">
                        <a:lnSpc>
                          <a:spcPct val="100000"/>
                        </a:lnSpc>
                      </a:pPr>
                      <a:r>
                        <a:rPr lang="en-IN" sz="1200" b="1">
                          <a:solidFill>
                            <a:schemeClr val="tx1"/>
                          </a:solidFill>
                          <a:latin typeface="Arial"/>
                        </a:rPr>
                        <a:t>Work</a:t>
                      </a:r>
                      <a:endParaRPr sz="1200">
                        <a:solidFill>
                          <a:schemeClr val="tx1"/>
                        </a:solidFill>
                      </a:endParaRPr>
                    </a:p>
                  </a:txBody>
                  <a:tcPr marL="70338" marR="70338"/>
                </a:tc>
                <a:tc>
                  <a:txBody>
                    <a:bodyPr/>
                    <a:lstStyle/>
                    <a:p>
                      <a:pPr algn="ctr">
                        <a:lnSpc>
                          <a:spcPct val="100000"/>
                        </a:lnSpc>
                      </a:pPr>
                      <a:r>
                        <a:rPr lang="en-IN" sz="1200" b="1">
                          <a:solidFill>
                            <a:schemeClr val="tx1"/>
                          </a:solidFill>
                          <a:latin typeface="Arial"/>
                        </a:rPr>
                        <a:t>Time (Days)</a:t>
                      </a:r>
                      <a:endParaRPr sz="1200">
                        <a:solidFill>
                          <a:schemeClr val="tx1"/>
                        </a:solidFill>
                      </a:endParaRPr>
                    </a:p>
                  </a:txBody>
                  <a:tcPr marL="70338" marR="70338"/>
                </a:tc>
                <a:tc>
                  <a:txBody>
                    <a:bodyPr/>
                    <a:lstStyle/>
                    <a:p>
                      <a:pPr algn="ctr">
                        <a:lnSpc>
                          <a:spcPct val="100000"/>
                        </a:lnSpc>
                      </a:pPr>
                      <a:r>
                        <a:rPr lang="en-IN" sz="1200" b="1">
                          <a:solidFill>
                            <a:schemeClr val="tx1"/>
                          </a:solidFill>
                          <a:latin typeface="Arial"/>
                        </a:rPr>
                        <a:t>Status</a:t>
                      </a:r>
                      <a:endParaRPr sz="1200">
                        <a:solidFill>
                          <a:schemeClr val="tx1"/>
                        </a:solidFill>
                      </a:endParaRPr>
                    </a:p>
                  </a:txBody>
                  <a:tcPr marL="70338" marR="70338"/>
                </a:tc>
                <a:extLst>
                  <a:ext uri="{0D108BD9-81ED-4DB2-BD59-A6C34878D82A}">
                    <a16:rowId xmlns:a16="http://schemas.microsoft.com/office/drawing/2014/main" val="10000"/>
                  </a:ext>
                </a:extLst>
              </a:tr>
              <a:tr h="347823">
                <a:tc>
                  <a:txBody>
                    <a:bodyPr/>
                    <a:lstStyle/>
                    <a:p>
                      <a:pPr algn="ctr">
                        <a:lnSpc>
                          <a:spcPct val="100000"/>
                        </a:lnSpc>
                      </a:pPr>
                      <a:r>
                        <a:rPr lang="en-IN" sz="1200">
                          <a:solidFill>
                            <a:schemeClr val="tx1"/>
                          </a:solidFill>
                          <a:latin typeface="Arial"/>
                        </a:rPr>
                        <a:t>Requirement Gathering (Project)</a:t>
                      </a:r>
                      <a:endParaRPr sz="1200">
                        <a:solidFill>
                          <a:schemeClr val="tx1"/>
                        </a:solidFill>
                      </a:endParaRPr>
                    </a:p>
                  </a:txBody>
                  <a:tcPr marL="70338" marR="70338"/>
                </a:tc>
                <a:tc>
                  <a:txBody>
                    <a:bodyPr/>
                    <a:lstStyle/>
                    <a:p>
                      <a:pPr algn="ctr">
                        <a:lnSpc>
                          <a:spcPct val="100000"/>
                        </a:lnSpc>
                      </a:pPr>
                      <a:r>
                        <a:rPr lang="en-US" sz="1200">
                          <a:solidFill>
                            <a:schemeClr val="tx1"/>
                          </a:solidFill>
                        </a:rPr>
                        <a:t>3 days</a:t>
                      </a:r>
                      <a:endParaRPr sz="1200">
                        <a:solidFill>
                          <a:schemeClr val="tx1"/>
                        </a:solidFill>
                      </a:endParaRPr>
                    </a:p>
                  </a:txBody>
                  <a:tcPr marL="70338" marR="70338"/>
                </a:tc>
                <a:tc>
                  <a:txBody>
                    <a:bodyPr/>
                    <a:lstStyle/>
                    <a:p>
                      <a:pPr algn="ctr">
                        <a:lnSpc>
                          <a:spcPct val="100000"/>
                        </a:lnSpc>
                      </a:pPr>
                      <a:r>
                        <a:rPr lang="en-IN" sz="1200">
                          <a:solidFill>
                            <a:schemeClr val="tx1"/>
                          </a:solidFill>
                          <a:latin typeface="Arial"/>
                        </a:rPr>
                        <a:t>Done</a:t>
                      </a:r>
                      <a:endParaRPr sz="1200">
                        <a:solidFill>
                          <a:schemeClr val="tx1"/>
                        </a:solidFill>
                      </a:endParaRPr>
                    </a:p>
                  </a:txBody>
                  <a:tcPr marL="70338" marR="70338"/>
                </a:tc>
                <a:extLst>
                  <a:ext uri="{0D108BD9-81ED-4DB2-BD59-A6C34878D82A}">
                    <a16:rowId xmlns:a16="http://schemas.microsoft.com/office/drawing/2014/main" val="10001"/>
                  </a:ext>
                </a:extLst>
              </a:tr>
              <a:tr h="417390">
                <a:tc>
                  <a:txBody>
                    <a:bodyPr/>
                    <a:lstStyle/>
                    <a:p>
                      <a:pPr algn="ctr">
                        <a:lnSpc>
                          <a:spcPct val="100000"/>
                        </a:lnSpc>
                      </a:pPr>
                      <a:r>
                        <a:rPr lang="en-IN" sz="1200">
                          <a:solidFill>
                            <a:schemeClr val="tx1"/>
                          </a:solidFill>
                          <a:latin typeface="Arial"/>
                        </a:rPr>
                        <a:t>Analysis (Project)</a:t>
                      </a:r>
                      <a:endParaRPr sz="1200">
                        <a:solidFill>
                          <a:schemeClr val="tx1"/>
                        </a:solidFill>
                      </a:endParaRPr>
                    </a:p>
                  </a:txBody>
                  <a:tcPr marL="70338" marR="70338"/>
                </a:tc>
                <a:tc>
                  <a:txBody>
                    <a:bodyPr/>
                    <a:lstStyle/>
                    <a:p>
                      <a:pPr algn="ctr">
                        <a:lnSpc>
                          <a:spcPct val="100000"/>
                        </a:lnSpc>
                      </a:pPr>
                      <a:r>
                        <a:rPr lang="en-US" sz="1200">
                          <a:solidFill>
                            <a:schemeClr val="tx1"/>
                          </a:solidFill>
                        </a:rPr>
                        <a:t>3 days</a:t>
                      </a:r>
                      <a:endParaRPr sz="1200">
                        <a:solidFill>
                          <a:schemeClr val="tx1"/>
                        </a:solidFill>
                      </a:endParaRPr>
                    </a:p>
                  </a:txBody>
                  <a:tcPr marL="70338" marR="70338"/>
                </a:tc>
                <a:tc>
                  <a:txBody>
                    <a:bodyPr/>
                    <a:lstStyle/>
                    <a:p>
                      <a:pPr algn="ctr">
                        <a:lnSpc>
                          <a:spcPct val="100000"/>
                        </a:lnSpc>
                      </a:pPr>
                      <a:r>
                        <a:rPr lang="en-IN" sz="1200" dirty="0">
                          <a:solidFill>
                            <a:schemeClr val="tx1"/>
                          </a:solidFill>
                          <a:latin typeface="Arial"/>
                        </a:rPr>
                        <a:t>Done</a:t>
                      </a:r>
                      <a:endParaRPr sz="1200" dirty="0">
                        <a:solidFill>
                          <a:schemeClr val="tx1"/>
                        </a:solidFill>
                      </a:endParaRPr>
                    </a:p>
                  </a:txBody>
                  <a:tcPr marL="70338" marR="70338"/>
                </a:tc>
                <a:extLst>
                  <a:ext uri="{0D108BD9-81ED-4DB2-BD59-A6C34878D82A}">
                    <a16:rowId xmlns:a16="http://schemas.microsoft.com/office/drawing/2014/main" val="10002"/>
                  </a:ext>
                </a:extLst>
              </a:tr>
              <a:tr h="591301">
                <a:tc>
                  <a:txBody>
                    <a:bodyPr/>
                    <a:lstStyle/>
                    <a:p>
                      <a:pPr algn="ctr">
                        <a:lnSpc>
                          <a:spcPct val="100000"/>
                        </a:lnSpc>
                      </a:pPr>
                      <a:r>
                        <a:rPr lang="en-IN" sz="1200">
                          <a:solidFill>
                            <a:schemeClr val="tx1"/>
                          </a:solidFill>
                          <a:latin typeface="Arial"/>
                        </a:rPr>
                        <a:t>Requirement gathering &amp; Analysis (Module1)</a:t>
                      </a:r>
                      <a:endParaRPr sz="1200">
                        <a:solidFill>
                          <a:schemeClr val="tx1"/>
                        </a:solidFill>
                      </a:endParaRPr>
                    </a:p>
                  </a:txBody>
                  <a:tcPr marL="70338" marR="70338"/>
                </a:tc>
                <a:tc>
                  <a:txBody>
                    <a:bodyPr/>
                    <a:lstStyle/>
                    <a:p>
                      <a:pPr algn="ctr">
                        <a:lnSpc>
                          <a:spcPct val="100000"/>
                        </a:lnSpc>
                      </a:pPr>
                      <a:r>
                        <a:rPr lang="en-US" sz="1200">
                          <a:solidFill>
                            <a:schemeClr val="tx1"/>
                          </a:solidFill>
                        </a:rPr>
                        <a:t>4 days</a:t>
                      </a:r>
                      <a:endParaRPr sz="1200">
                        <a:solidFill>
                          <a:schemeClr val="tx1"/>
                        </a:solidFill>
                      </a:endParaRPr>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Arial"/>
                        </a:rPr>
                        <a:t>Done</a:t>
                      </a:r>
                      <a:endParaRPr lang="en-IN" sz="1200" dirty="0">
                        <a:solidFill>
                          <a:schemeClr val="tx1"/>
                        </a:solidFill>
                      </a:endParaRPr>
                    </a:p>
                  </a:txBody>
                  <a:tcPr marL="70338" marR="70338"/>
                </a:tc>
                <a:extLst>
                  <a:ext uri="{0D108BD9-81ED-4DB2-BD59-A6C34878D82A}">
                    <a16:rowId xmlns:a16="http://schemas.microsoft.com/office/drawing/2014/main" val="10003"/>
                  </a:ext>
                </a:extLst>
              </a:tr>
              <a:tr h="417390">
                <a:tc>
                  <a:txBody>
                    <a:bodyPr/>
                    <a:lstStyle/>
                    <a:p>
                      <a:pPr algn="ctr">
                        <a:lnSpc>
                          <a:spcPct val="100000"/>
                        </a:lnSpc>
                      </a:pPr>
                      <a:r>
                        <a:rPr lang="en-IN" sz="1200">
                          <a:solidFill>
                            <a:schemeClr val="tx1"/>
                          </a:solidFill>
                          <a:latin typeface="Arial"/>
                        </a:rPr>
                        <a:t>Implementation (Module1)</a:t>
                      </a:r>
                      <a:endParaRPr sz="1200">
                        <a:solidFill>
                          <a:schemeClr val="tx1"/>
                        </a:solidFill>
                      </a:endParaRPr>
                    </a:p>
                  </a:txBody>
                  <a:tcPr marL="70338" marR="70338"/>
                </a:tc>
                <a:tc>
                  <a:txBody>
                    <a:bodyPr/>
                    <a:lstStyle/>
                    <a:p>
                      <a:pPr algn="ctr">
                        <a:lnSpc>
                          <a:spcPct val="100000"/>
                        </a:lnSpc>
                      </a:pPr>
                      <a:r>
                        <a:rPr lang="en-US" sz="1200">
                          <a:solidFill>
                            <a:schemeClr val="tx1"/>
                          </a:solidFill>
                        </a:rPr>
                        <a:t>12 days</a:t>
                      </a:r>
                      <a:endParaRPr sz="1200">
                        <a:solidFill>
                          <a:schemeClr val="tx1"/>
                        </a:solidFill>
                      </a:endParaRPr>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Arial"/>
                        </a:rPr>
                        <a:t>Done</a:t>
                      </a:r>
                      <a:endParaRPr lang="en-IN" sz="1200" dirty="0">
                        <a:solidFill>
                          <a:schemeClr val="tx1"/>
                        </a:solidFill>
                      </a:endParaRPr>
                    </a:p>
                  </a:txBody>
                  <a:tcPr marL="70338" marR="70338"/>
                </a:tc>
                <a:extLst>
                  <a:ext uri="{0D108BD9-81ED-4DB2-BD59-A6C34878D82A}">
                    <a16:rowId xmlns:a16="http://schemas.microsoft.com/office/drawing/2014/main" val="10004"/>
                  </a:ext>
                </a:extLst>
              </a:tr>
              <a:tr h="417390">
                <a:tc>
                  <a:txBody>
                    <a:bodyPr/>
                    <a:lstStyle/>
                    <a:p>
                      <a:pPr algn="ctr">
                        <a:lnSpc>
                          <a:spcPct val="100000"/>
                        </a:lnSpc>
                      </a:pPr>
                      <a:r>
                        <a:rPr lang="en-IN" sz="1200">
                          <a:solidFill>
                            <a:schemeClr val="tx1"/>
                          </a:solidFill>
                          <a:latin typeface="Arial"/>
                        </a:rPr>
                        <a:t>Testing (Module1)</a:t>
                      </a:r>
                      <a:endParaRPr sz="1200">
                        <a:solidFill>
                          <a:schemeClr val="tx1"/>
                        </a:solidFill>
                      </a:endParaRPr>
                    </a:p>
                  </a:txBody>
                  <a:tcPr marL="70338" marR="70338"/>
                </a:tc>
                <a:tc>
                  <a:txBody>
                    <a:bodyPr/>
                    <a:lstStyle/>
                    <a:p>
                      <a:pPr algn="ctr">
                        <a:lnSpc>
                          <a:spcPct val="100000"/>
                        </a:lnSpc>
                      </a:pPr>
                      <a:r>
                        <a:rPr lang="en-US" sz="1200">
                          <a:solidFill>
                            <a:schemeClr val="tx1"/>
                          </a:solidFill>
                        </a:rPr>
                        <a:t>3 days </a:t>
                      </a:r>
                      <a:endParaRPr sz="1200">
                        <a:solidFill>
                          <a:schemeClr val="tx1"/>
                        </a:solidFill>
                      </a:endParaRPr>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Arial"/>
                        </a:rPr>
                        <a:t> Done</a:t>
                      </a:r>
                      <a:endParaRPr lang="en-IN" sz="1200" dirty="0">
                        <a:solidFill>
                          <a:schemeClr val="tx1"/>
                        </a:solidFill>
                      </a:endParaRPr>
                    </a:p>
                  </a:txBody>
                  <a:tcPr marL="70338" marR="70338"/>
                </a:tc>
                <a:extLst>
                  <a:ext uri="{0D108BD9-81ED-4DB2-BD59-A6C34878D82A}">
                    <a16:rowId xmlns:a16="http://schemas.microsoft.com/office/drawing/2014/main" val="10005"/>
                  </a:ext>
                </a:extLst>
              </a:tr>
              <a:tr h="344323">
                <a:tc>
                  <a:txBody>
                    <a:bodyPr/>
                    <a:lstStyle/>
                    <a:p>
                      <a:pPr algn="ctr">
                        <a:lnSpc>
                          <a:spcPct val="100000"/>
                        </a:lnSpc>
                      </a:pPr>
                      <a:r>
                        <a:rPr lang="en-IN" sz="1200">
                          <a:solidFill>
                            <a:schemeClr val="tx1"/>
                          </a:solidFill>
                          <a:latin typeface="Arial"/>
                        </a:rPr>
                        <a:t>Requirement gathering &amp; Analysis(Module2)</a:t>
                      </a:r>
                      <a:endParaRPr sz="1200">
                        <a:solidFill>
                          <a:schemeClr val="tx1"/>
                        </a:solidFill>
                      </a:endParaRPr>
                    </a:p>
                  </a:txBody>
                  <a:tcPr marL="70338" marR="70338"/>
                </a:tc>
                <a:tc>
                  <a:txBody>
                    <a:bodyPr/>
                    <a:lstStyle/>
                    <a:p>
                      <a:pPr algn="ctr">
                        <a:lnSpc>
                          <a:spcPct val="100000"/>
                        </a:lnSpc>
                      </a:pPr>
                      <a:r>
                        <a:rPr lang="en-US" sz="1200">
                          <a:solidFill>
                            <a:schemeClr val="tx1"/>
                          </a:solidFill>
                        </a:rPr>
                        <a:t>3 days</a:t>
                      </a:r>
                      <a:endParaRPr sz="1200">
                        <a:solidFill>
                          <a:schemeClr val="tx1"/>
                        </a:solidFill>
                      </a:endParaRPr>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Arial"/>
                        </a:rPr>
                        <a:t>Done</a:t>
                      </a:r>
                      <a:endParaRPr lang="en-IN" sz="1200" dirty="0">
                        <a:solidFill>
                          <a:schemeClr val="tx1"/>
                        </a:solidFi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IN" sz="1200" dirty="0">
                        <a:solidFill>
                          <a:schemeClr val="tx1"/>
                        </a:solidFill>
                      </a:endParaRPr>
                    </a:p>
                  </a:txBody>
                  <a:tcPr marL="70338" marR="70338"/>
                </a:tc>
                <a:extLst>
                  <a:ext uri="{0D108BD9-81ED-4DB2-BD59-A6C34878D82A}">
                    <a16:rowId xmlns:a16="http://schemas.microsoft.com/office/drawing/2014/main" val="10006"/>
                  </a:ext>
                </a:extLst>
              </a:tr>
              <a:tr h="350433">
                <a:tc>
                  <a:txBody>
                    <a:bodyPr/>
                    <a:lstStyle/>
                    <a:p>
                      <a:pPr algn="ctr">
                        <a:lnSpc>
                          <a:spcPct val="100000"/>
                        </a:lnSpc>
                      </a:pPr>
                      <a:r>
                        <a:rPr lang="en-IN" sz="1200">
                          <a:solidFill>
                            <a:schemeClr val="tx1"/>
                          </a:solidFill>
                          <a:latin typeface="Arial"/>
                        </a:rPr>
                        <a:t>Implementation (Module2)</a:t>
                      </a:r>
                      <a:endParaRPr sz="1200">
                        <a:solidFill>
                          <a:schemeClr val="tx1"/>
                        </a:solidFill>
                      </a:endParaRPr>
                    </a:p>
                  </a:txBody>
                  <a:tcPr marL="70338" marR="70338"/>
                </a:tc>
                <a:tc>
                  <a:txBody>
                    <a:bodyPr/>
                    <a:lstStyle/>
                    <a:p>
                      <a:pPr algn="ctr">
                        <a:lnSpc>
                          <a:spcPct val="100000"/>
                        </a:lnSpc>
                      </a:pPr>
                      <a:r>
                        <a:rPr lang="en-US" sz="1200">
                          <a:solidFill>
                            <a:schemeClr val="tx1"/>
                          </a:solidFill>
                        </a:rPr>
                        <a:t>10 days</a:t>
                      </a:r>
                      <a:endParaRPr sz="1200">
                        <a:solidFill>
                          <a:schemeClr val="tx1"/>
                        </a:solidFill>
                      </a:endParaRPr>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Arial"/>
                        </a:rPr>
                        <a:t>Done</a:t>
                      </a:r>
                      <a:endParaRPr lang="en-IN" sz="1200" dirty="0">
                        <a:solidFill>
                          <a:schemeClr val="tx1"/>
                        </a:solidFi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IN" sz="1200" dirty="0">
                        <a:solidFill>
                          <a:schemeClr val="tx1"/>
                        </a:solidFill>
                      </a:endParaRPr>
                    </a:p>
                  </a:txBody>
                  <a:tcPr marL="70338" marR="70338"/>
                </a:tc>
                <a:extLst>
                  <a:ext uri="{0D108BD9-81ED-4DB2-BD59-A6C34878D82A}">
                    <a16:rowId xmlns:a16="http://schemas.microsoft.com/office/drawing/2014/main" val="10007"/>
                  </a:ext>
                </a:extLst>
              </a:tr>
              <a:tr h="299862">
                <a:tc>
                  <a:txBody>
                    <a:bodyPr/>
                    <a:lstStyle/>
                    <a:p>
                      <a:pPr algn="ctr">
                        <a:lnSpc>
                          <a:spcPct val="100000"/>
                        </a:lnSpc>
                      </a:pPr>
                      <a:r>
                        <a:rPr lang="en-IN" sz="1200">
                          <a:solidFill>
                            <a:schemeClr val="tx1"/>
                          </a:solidFill>
                          <a:latin typeface="Arial"/>
                        </a:rPr>
                        <a:t>Testing (Module2)</a:t>
                      </a:r>
                    </a:p>
                  </a:txBody>
                  <a:tcPr marL="70338" marR="70338"/>
                </a:tc>
                <a:tc>
                  <a:txBody>
                    <a:bodyPr/>
                    <a:lstStyle/>
                    <a:p>
                      <a:pPr algn="ctr">
                        <a:lnSpc>
                          <a:spcPct val="100000"/>
                        </a:lnSpc>
                      </a:pPr>
                      <a:r>
                        <a:rPr lang="en-US" sz="1200">
                          <a:solidFill>
                            <a:schemeClr val="tx1"/>
                          </a:solidFill>
                        </a:rPr>
                        <a:t>3 days</a:t>
                      </a:r>
                      <a:endParaRPr sz="1200">
                        <a:solidFill>
                          <a:schemeClr val="tx1"/>
                        </a:solidFill>
                      </a:endParaRPr>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a:rPr>
                        <a:t> </a:t>
                      </a:r>
                      <a:r>
                        <a:rPr lang="en-IN" sz="1200" dirty="0">
                          <a:solidFill>
                            <a:schemeClr val="tx1"/>
                          </a:solidFill>
                          <a:latin typeface="Arial"/>
                        </a:rPr>
                        <a:t>Done</a:t>
                      </a:r>
                      <a:endParaRPr lang="en-IN" sz="1200" dirty="0">
                        <a:solidFill>
                          <a:schemeClr val="tx1"/>
                        </a:solidFi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marL="70338" marR="70338"/>
                </a:tc>
                <a:extLst>
                  <a:ext uri="{0D108BD9-81ED-4DB2-BD59-A6C34878D82A}">
                    <a16:rowId xmlns:a16="http://schemas.microsoft.com/office/drawing/2014/main" val="10008"/>
                  </a:ext>
                </a:extLst>
              </a:tr>
              <a:tr h="49977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a:solidFill>
                            <a:schemeClr val="tx1"/>
                          </a:solidFill>
                          <a:latin typeface="Arial"/>
                        </a:rPr>
                        <a:t>Requirement gathering &amp; Analysis(Module3)</a:t>
                      </a:r>
                      <a:endParaRPr lang="en-IN" sz="1200">
                        <a:solidFill>
                          <a:schemeClr val="tx1"/>
                        </a:solidFill>
                      </a:endParaRPr>
                    </a:p>
                  </a:txBody>
                  <a:tcPr marL="70338" marR="70338"/>
                </a:tc>
                <a:tc>
                  <a:txBody>
                    <a:bodyPr/>
                    <a:lstStyle/>
                    <a:p>
                      <a:pPr algn="ctr">
                        <a:lnSpc>
                          <a:spcPct val="100000"/>
                        </a:lnSpc>
                      </a:pPr>
                      <a:r>
                        <a:rPr lang="en-US" sz="1200">
                          <a:solidFill>
                            <a:schemeClr val="tx1"/>
                          </a:solidFill>
                        </a:rPr>
                        <a:t>3 days</a:t>
                      </a:r>
                      <a:endParaRPr sz="1200">
                        <a:solidFill>
                          <a:schemeClr val="tx1"/>
                        </a:solidFill>
                      </a:endParaRPr>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chemeClr val="tx1"/>
                          </a:solidFill>
                        </a:rPr>
                        <a:t>  </a:t>
                      </a:r>
                      <a:r>
                        <a:rPr lang="en-IN" sz="1200" dirty="0">
                          <a:solidFill>
                            <a:schemeClr val="tx1"/>
                          </a:solidFill>
                          <a:latin typeface="Arial"/>
                        </a:rPr>
                        <a:t>Done</a:t>
                      </a:r>
                      <a:endParaRPr lang="en-IN" sz="1200" dirty="0">
                        <a:solidFill>
                          <a:schemeClr val="tx1"/>
                        </a:solidFi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IN" sz="1200" dirty="0">
                        <a:solidFill>
                          <a:schemeClr val="tx1"/>
                        </a:solidFill>
                      </a:endParaRPr>
                    </a:p>
                  </a:txBody>
                  <a:tcPr marL="70338" marR="70338"/>
                </a:tc>
                <a:extLst>
                  <a:ext uri="{0D108BD9-81ED-4DB2-BD59-A6C34878D82A}">
                    <a16:rowId xmlns:a16="http://schemas.microsoft.com/office/drawing/2014/main" val="2805226863"/>
                  </a:ext>
                </a:extLst>
              </a:tr>
              <a:tr h="433505">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Arial"/>
                        </a:rPr>
                        <a:t>Implementation (Module3)</a:t>
                      </a:r>
                      <a:endParaRPr lang="en-IN" sz="1200" dirty="0">
                        <a:solidFill>
                          <a:schemeClr val="tx1"/>
                        </a:solidFill>
                      </a:endParaRPr>
                    </a:p>
                  </a:txBody>
                  <a:tcPr marL="70338" marR="70338"/>
                </a:tc>
                <a:tc>
                  <a:txBody>
                    <a:bodyPr/>
                    <a:lstStyle/>
                    <a:p>
                      <a:pPr algn="ctr">
                        <a:lnSpc>
                          <a:spcPct val="100000"/>
                        </a:lnSpc>
                      </a:pPr>
                      <a:r>
                        <a:rPr lang="en-US" sz="1200">
                          <a:solidFill>
                            <a:schemeClr val="tx1"/>
                          </a:solidFill>
                        </a:rPr>
                        <a:t>8 days</a:t>
                      </a:r>
                      <a:endParaRPr sz="1200">
                        <a:solidFill>
                          <a:schemeClr val="tx1"/>
                        </a:solidFill>
                      </a:endParaRPr>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Arial"/>
                        </a:rPr>
                        <a:t> Done</a:t>
                      </a:r>
                      <a:endParaRPr lang="en-IN" sz="1200" dirty="0">
                        <a:solidFill>
                          <a:schemeClr val="tx1"/>
                        </a:solidFi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IN" sz="1200" dirty="0">
                        <a:solidFill>
                          <a:schemeClr val="tx1"/>
                        </a:solidFill>
                      </a:endParaRPr>
                    </a:p>
                  </a:txBody>
                  <a:tcPr marL="70338" marR="70338"/>
                </a:tc>
                <a:extLst>
                  <a:ext uri="{0D108BD9-81ED-4DB2-BD59-A6C34878D82A}">
                    <a16:rowId xmlns:a16="http://schemas.microsoft.com/office/drawing/2014/main" val="4220655984"/>
                  </a:ext>
                </a:extLst>
              </a:tr>
              <a:tr h="33318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a:solidFill>
                            <a:schemeClr val="tx1"/>
                          </a:solidFill>
                          <a:latin typeface="Arial"/>
                        </a:rPr>
                        <a:t>Testing (Module3)</a:t>
                      </a:r>
                      <a:endParaRPr lang="en-IN" sz="1200">
                        <a:solidFill>
                          <a:schemeClr val="tx1"/>
                        </a:solidFill>
                      </a:endParaRPr>
                    </a:p>
                  </a:txBody>
                  <a:tcPr marL="70338" marR="70338"/>
                </a:tc>
                <a:tc>
                  <a:txBody>
                    <a:bodyPr/>
                    <a:lstStyle/>
                    <a:p>
                      <a:pPr algn="ctr">
                        <a:lnSpc>
                          <a:spcPct val="100000"/>
                        </a:lnSpc>
                      </a:pPr>
                      <a:r>
                        <a:rPr lang="en-US" sz="1200">
                          <a:solidFill>
                            <a:schemeClr val="tx1"/>
                          </a:solidFill>
                        </a:rPr>
                        <a:t>4 days</a:t>
                      </a:r>
                      <a:endParaRPr sz="1200">
                        <a:solidFill>
                          <a:schemeClr val="tx1"/>
                        </a:solidFill>
                      </a:endParaRPr>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a:rPr>
                        <a:t>  </a:t>
                      </a:r>
                      <a:r>
                        <a:rPr lang="en-IN" sz="1200" dirty="0">
                          <a:solidFill>
                            <a:schemeClr val="tx1"/>
                          </a:solidFill>
                          <a:latin typeface="Arial"/>
                        </a:rPr>
                        <a:t>Done</a:t>
                      </a:r>
                      <a:endParaRPr lang="en-IN" sz="1200" dirty="0">
                        <a:solidFill>
                          <a:schemeClr val="tx1"/>
                        </a:solidFill>
                      </a:endParaRPr>
                    </a:p>
                  </a:txBody>
                  <a:tcPr marL="70338" marR="70338"/>
                </a:tc>
                <a:extLst>
                  <a:ext uri="{0D108BD9-81ED-4DB2-BD59-A6C34878D82A}">
                    <a16:rowId xmlns:a16="http://schemas.microsoft.com/office/drawing/2014/main" val="1401022815"/>
                  </a:ext>
                </a:extLst>
              </a:tr>
              <a:tr h="499770">
                <a:tc>
                  <a:txBody>
                    <a:bodyPr/>
                    <a:lstStyle/>
                    <a:p>
                      <a:pPr algn="ctr">
                        <a:lnSpc>
                          <a:spcPct val="100000"/>
                        </a:lnSpc>
                      </a:pPr>
                      <a:r>
                        <a:rPr lang="en-IN" sz="1200">
                          <a:solidFill>
                            <a:schemeClr val="tx1"/>
                          </a:solidFill>
                          <a:latin typeface="Arial"/>
                        </a:rPr>
                        <a:t>         Report Generation &amp;Submission</a:t>
                      </a:r>
                      <a:endParaRPr sz="1200">
                        <a:solidFill>
                          <a:schemeClr val="tx1"/>
                        </a:solidFill>
                      </a:endParaRPr>
                    </a:p>
                  </a:txBody>
                  <a:tcPr marL="70338" marR="70338"/>
                </a:tc>
                <a:tc>
                  <a:txBody>
                    <a:bodyPr/>
                    <a:lstStyle/>
                    <a:p>
                      <a:pPr algn="ctr">
                        <a:lnSpc>
                          <a:spcPct val="100000"/>
                        </a:lnSpc>
                      </a:pPr>
                      <a:r>
                        <a:rPr lang="en-US" sz="1200">
                          <a:solidFill>
                            <a:schemeClr val="tx1"/>
                          </a:solidFill>
                        </a:rPr>
                        <a:t>5 days</a:t>
                      </a:r>
                      <a:endParaRPr sz="1200">
                        <a:solidFill>
                          <a:schemeClr val="tx1"/>
                        </a:solidFill>
                      </a:endParaRPr>
                    </a:p>
                  </a:txBody>
                  <a:tcPr marL="70338" marR="70338"/>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Arial"/>
                        </a:rPr>
                        <a:t> Done</a:t>
                      </a:r>
                      <a:endParaRPr lang="en-IN" sz="1200" dirty="0">
                        <a:solidFill>
                          <a:schemeClr val="tx1"/>
                        </a:solidFill>
                      </a:endParaRPr>
                    </a:p>
                  </a:txBody>
                  <a:tcPr marL="70338" marR="70338"/>
                </a:tc>
                <a:extLst>
                  <a:ext uri="{0D108BD9-81ED-4DB2-BD59-A6C34878D82A}">
                    <a16:rowId xmlns:a16="http://schemas.microsoft.com/office/drawing/2014/main" val="10009"/>
                  </a:ext>
                </a:extLst>
              </a:tr>
            </a:tbl>
          </a:graphicData>
        </a:graphic>
      </p:graphicFrame>
      <p:sp>
        <p:nvSpPr>
          <p:cNvPr id="158" name="TextShape 3"/>
          <p:cNvSpPr txBox="1"/>
          <p:nvPr/>
        </p:nvSpPr>
        <p:spPr>
          <a:xfrm>
            <a:off x="410400" y="6172200"/>
            <a:ext cx="6681877" cy="685440"/>
          </a:xfrm>
          <a:prstGeom prst="rect">
            <a:avLst/>
          </a:prstGeom>
        </p:spPr>
        <p:txBody>
          <a:bodyPr anchor="ctr"/>
          <a:lstStyle/>
          <a:p>
            <a:pPr>
              <a:lnSpc>
                <a:spcPct val="100000"/>
              </a:lnSpc>
            </a:pPr>
            <a:r>
              <a:rPr lang="en-IN">
                <a:solidFill>
                  <a:srgbClr val="0000FF"/>
                </a:solidFill>
                <a:latin typeface="Cambria"/>
              </a:rPr>
              <a:t>S. B. Jain Institute of Technology Management and Research</a:t>
            </a:r>
            <a:endParaRPr>
              <a:solidFill>
                <a:srgbClr val="0000FF"/>
              </a:solidFill>
            </a:endParaRPr>
          </a:p>
        </p:txBody>
      </p:sp>
      <p:sp>
        <p:nvSpPr>
          <p:cNvPr id="159" name="TextShape 4"/>
          <p:cNvSpPr txBox="1"/>
          <p:nvPr/>
        </p:nvSpPr>
        <p:spPr>
          <a:xfrm>
            <a:off x="8264769" y="6172200"/>
            <a:ext cx="585969" cy="685440"/>
          </a:xfrm>
          <a:prstGeom prst="rect">
            <a:avLst/>
          </a:prstGeom>
        </p:spPr>
        <p:txBody>
          <a:bodyPr lIns="91440" tIns="45720" rIns="91440" bIns="45720" anchor="ctr"/>
          <a:lstStyle/>
          <a:p>
            <a:pPr>
              <a:lnSpc>
                <a:spcPct val="100000"/>
              </a:lnSpc>
            </a:pPr>
            <a:r>
              <a:rPr lang="en-IN" dirty="0">
                <a:solidFill>
                  <a:srgbClr val="0000FF"/>
                </a:solidFill>
                <a:latin typeface="Cambria"/>
              </a:rPr>
              <a:t>18</a:t>
            </a:r>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323" cy="1142640"/>
          </a:xfrm>
          <a:prstGeom prst="rect">
            <a:avLst/>
          </a:prstGeom>
        </p:spPr>
        <p:txBody>
          <a:bodyPr anchor="ctr"/>
          <a:lstStyle/>
          <a:p>
            <a:pPr>
              <a:lnSpc>
                <a:spcPct val="100000"/>
              </a:lnSpc>
            </a:pPr>
            <a:r>
              <a:rPr lang="en-US" sz="4400" b="1">
                <a:solidFill>
                  <a:srgbClr val="000000"/>
                </a:solidFill>
                <a:latin typeface="Calibri"/>
              </a:rPr>
              <a:t>Contents</a:t>
            </a:r>
            <a:endParaRPr/>
          </a:p>
        </p:txBody>
      </p:sp>
      <p:sp>
        <p:nvSpPr>
          <p:cNvPr id="125" name="TextShape 2"/>
          <p:cNvSpPr txBox="1"/>
          <p:nvPr/>
        </p:nvSpPr>
        <p:spPr>
          <a:xfrm>
            <a:off x="457200" y="1600200"/>
            <a:ext cx="8229323" cy="4525560"/>
          </a:xfrm>
          <a:prstGeom prst="rect">
            <a:avLst/>
          </a:prstGeom>
        </p:spPr>
        <p:txBody>
          <a:bodyPr lIns="91440" tIns="45720" rIns="91440" bIns="45720" anchor="t"/>
          <a:lstStyle/>
          <a:p>
            <a:pPr>
              <a:lnSpc>
                <a:spcPct val="100000"/>
              </a:lnSpc>
              <a:buFont typeface="Arial"/>
              <a:buChar char="•"/>
            </a:pPr>
            <a:r>
              <a:rPr lang="en-US" sz="2400" dirty="0">
                <a:solidFill>
                  <a:srgbClr val="0000FF"/>
                </a:solidFill>
                <a:latin typeface="Times New Roman"/>
                <a:cs typeface="Times New Roman"/>
              </a:rPr>
              <a:t>Problem Statement &amp; Objectives</a:t>
            </a:r>
          </a:p>
          <a:p>
            <a:pPr>
              <a:lnSpc>
                <a:spcPct val="100000"/>
              </a:lnSpc>
              <a:buFont typeface="Arial"/>
              <a:buChar char="•"/>
            </a:pPr>
            <a:r>
              <a:rPr lang="en-US" sz="2400" dirty="0">
                <a:solidFill>
                  <a:srgbClr val="0000FF"/>
                </a:solidFill>
                <a:latin typeface="Times New Roman"/>
                <a:cs typeface="Times New Roman"/>
              </a:rPr>
              <a:t>Introduction</a:t>
            </a:r>
          </a:p>
          <a:p>
            <a:pPr>
              <a:lnSpc>
                <a:spcPct val="100000"/>
              </a:lnSpc>
              <a:buFont typeface="Arial"/>
              <a:buChar char="•"/>
            </a:pPr>
            <a:r>
              <a:rPr lang="en-US" sz="2400" dirty="0">
                <a:solidFill>
                  <a:srgbClr val="0000FF"/>
                </a:solidFill>
                <a:latin typeface="Times New Roman"/>
                <a:cs typeface="Times New Roman"/>
              </a:rPr>
              <a:t>Literature Survey</a:t>
            </a:r>
          </a:p>
          <a:p>
            <a:pPr>
              <a:lnSpc>
                <a:spcPct val="100000"/>
              </a:lnSpc>
              <a:buFont typeface="Arial"/>
              <a:buChar char="•"/>
            </a:pPr>
            <a:r>
              <a:rPr lang="en-US" sz="2400" dirty="0">
                <a:solidFill>
                  <a:srgbClr val="0000FF"/>
                </a:solidFill>
                <a:latin typeface="Times New Roman"/>
                <a:cs typeface="Times New Roman"/>
              </a:rPr>
              <a:t>System Design</a:t>
            </a:r>
          </a:p>
          <a:p>
            <a:pPr>
              <a:lnSpc>
                <a:spcPct val="100000"/>
              </a:lnSpc>
              <a:buFont typeface="Arial"/>
              <a:buChar char="•"/>
            </a:pPr>
            <a:r>
              <a:rPr lang="en-US" sz="2400" dirty="0">
                <a:solidFill>
                  <a:srgbClr val="0000FF"/>
                </a:solidFill>
                <a:latin typeface="Times New Roman"/>
                <a:cs typeface="Times New Roman"/>
              </a:rPr>
              <a:t>Developed Modules</a:t>
            </a:r>
          </a:p>
          <a:p>
            <a:pPr>
              <a:buFont typeface="Arial"/>
              <a:buChar char="•"/>
            </a:pPr>
            <a:r>
              <a:rPr lang="en-US" sz="2400" dirty="0">
                <a:solidFill>
                  <a:srgbClr val="0000FF"/>
                </a:solidFill>
                <a:latin typeface="Times New Roman"/>
                <a:cs typeface="Times New Roman"/>
              </a:rPr>
              <a:t>Technology to be Use </a:t>
            </a:r>
          </a:p>
          <a:p>
            <a:pPr>
              <a:lnSpc>
                <a:spcPct val="100000"/>
              </a:lnSpc>
              <a:buFont typeface="Arial"/>
              <a:buChar char="•"/>
            </a:pPr>
            <a:r>
              <a:rPr lang="en-US" sz="2400" dirty="0">
                <a:solidFill>
                  <a:srgbClr val="0000FF"/>
                </a:solidFill>
                <a:latin typeface="Times New Roman"/>
                <a:cs typeface="Times New Roman"/>
              </a:rPr>
              <a:t>Advantages &amp; Applications</a:t>
            </a:r>
          </a:p>
          <a:p>
            <a:pPr>
              <a:buFont typeface="Arial"/>
              <a:buChar char="•"/>
            </a:pPr>
            <a:r>
              <a:rPr lang="en-US" sz="2400" dirty="0">
                <a:solidFill>
                  <a:srgbClr val="0000FF"/>
                </a:solidFill>
                <a:latin typeface="Times New Roman"/>
                <a:cs typeface="Times New Roman"/>
              </a:rPr>
              <a:t> Plan of Work</a:t>
            </a:r>
          </a:p>
          <a:p>
            <a:pPr>
              <a:buFont typeface="Arial"/>
              <a:buChar char="•"/>
            </a:pPr>
            <a:r>
              <a:rPr lang="en-US" sz="2400" dirty="0">
                <a:solidFill>
                  <a:srgbClr val="0000FF"/>
                </a:solidFill>
                <a:latin typeface="Times New Roman"/>
                <a:cs typeface="Times New Roman"/>
              </a:rPr>
              <a:t>Conclusion</a:t>
            </a:r>
          </a:p>
          <a:p>
            <a:pPr>
              <a:lnSpc>
                <a:spcPct val="100000"/>
              </a:lnSpc>
              <a:buFont typeface="Arial"/>
              <a:buChar char="•"/>
            </a:pPr>
            <a:r>
              <a:rPr lang="en-US" sz="2400" dirty="0">
                <a:solidFill>
                  <a:srgbClr val="0000FF"/>
                </a:solidFill>
                <a:latin typeface="Times New Roman"/>
                <a:cs typeface="Times New Roman"/>
              </a:rPr>
              <a:t>References</a:t>
            </a:r>
          </a:p>
          <a:p>
            <a:pPr>
              <a:lnSpc>
                <a:spcPct val="100000"/>
              </a:lnSpc>
            </a:pPr>
            <a:endParaRPr dirty="0"/>
          </a:p>
          <a:p>
            <a:pPr>
              <a:lnSpc>
                <a:spcPct val="100000"/>
              </a:lnSpc>
            </a:pPr>
            <a:endParaRPr dirty="0"/>
          </a:p>
        </p:txBody>
      </p:sp>
      <p:sp>
        <p:nvSpPr>
          <p:cNvPr id="126" name="TextShape 3"/>
          <p:cNvSpPr txBox="1"/>
          <p:nvPr/>
        </p:nvSpPr>
        <p:spPr>
          <a:xfrm>
            <a:off x="152400" y="6324960"/>
            <a:ext cx="6681877" cy="533040"/>
          </a:xfrm>
          <a:prstGeom prst="rect">
            <a:avLst/>
          </a:prstGeom>
        </p:spPr>
        <p:txBody>
          <a:bodyPr anchor="ctr"/>
          <a:lstStyle/>
          <a:p>
            <a:pPr>
              <a:lnSpc>
                <a:spcPct val="100000"/>
              </a:lnSpc>
            </a:pPr>
            <a:r>
              <a:rPr lang="en-IN">
                <a:solidFill>
                  <a:srgbClr val="0000FF"/>
                </a:solidFill>
                <a:latin typeface="Cambria"/>
              </a:rPr>
              <a:t>S. B. Jain Institute of Technology Management and Research</a:t>
            </a:r>
            <a:endParaRPr>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7A29-0175-89F7-2CAB-C759E85E047C}"/>
              </a:ext>
            </a:extLst>
          </p:cNvPr>
          <p:cNvSpPr>
            <a:spLocks noGrp="1"/>
          </p:cNvSpPr>
          <p:nvPr>
            <p:ph type="title"/>
          </p:nvPr>
        </p:nvSpPr>
        <p:spPr>
          <a:xfrm>
            <a:off x="2970699" y="563525"/>
            <a:ext cx="7802880" cy="615553"/>
          </a:xfrm>
        </p:spPr>
        <p:txBody>
          <a:bodyPr/>
          <a:lstStyle/>
          <a:p>
            <a:r>
              <a:rPr lang="en-US" sz="4000" b="1" dirty="0">
                <a:latin typeface="Times New Roman" panose="02020603050405020304" pitchFamily="18" charset="0"/>
                <a:cs typeface="Times New Roman" panose="02020603050405020304" pitchFamily="18" charset="0"/>
              </a:rPr>
              <a:t>Conclusion</a:t>
            </a:r>
            <a:endParaRPr lang="en-US" sz="4000" dirty="0"/>
          </a:p>
        </p:txBody>
      </p:sp>
      <p:sp>
        <p:nvSpPr>
          <p:cNvPr id="3" name="Text Placeholder 2">
            <a:extLst>
              <a:ext uri="{FF2B5EF4-FFF2-40B4-BE49-F238E27FC236}">
                <a16:creationId xmlns:a16="http://schemas.microsoft.com/office/drawing/2014/main" id="{6CDEAA71-2930-F51B-301E-DEC2D6D7CB4D}"/>
              </a:ext>
            </a:extLst>
          </p:cNvPr>
          <p:cNvSpPr>
            <a:spLocks noGrp="1"/>
          </p:cNvSpPr>
          <p:nvPr>
            <p:ph type="body" idx="1"/>
          </p:nvPr>
        </p:nvSpPr>
        <p:spPr>
          <a:xfrm>
            <a:off x="762000" y="1828800"/>
            <a:ext cx="7471409" cy="4339650"/>
          </a:xfrm>
        </p:spPr>
        <p:txBody>
          <a:bodyPr/>
          <a:lstStyle/>
          <a:p>
            <a:pPr algn="just"/>
            <a:r>
              <a:rPr lang="en-US" sz="2400" dirty="0">
                <a:effectLst/>
                <a:latin typeface="Times New Roman" panose="02020603050405020304" pitchFamily="18" charset="0"/>
                <a:ea typeface="Times New Roman" panose="02020603050405020304" pitchFamily="18" charset="0"/>
              </a:rPr>
              <a:t>We have designed the webapp and completed its development. Our </a:t>
            </a:r>
            <a:r>
              <a:rPr lang="en-US" sz="2400" dirty="0">
                <a:latin typeface="Times New Roman" panose="02020603050405020304" pitchFamily="18" charset="0"/>
                <a:ea typeface="Times New Roman" panose="02020603050405020304" pitchFamily="18" charset="0"/>
              </a:rPr>
              <a:t>weba</a:t>
            </a:r>
            <a:r>
              <a:rPr lang="en-US" sz="2400" dirty="0">
                <a:effectLst/>
                <a:latin typeface="Times New Roman" panose="02020603050405020304" pitchFamily="18" charset="0"/>
                <a:ea typeface="Times New Roman" panose="02020603050405020304" pitchFamily="18" charset="0"/>
              </a:rPr>
              <a:t>pp will be a perfect personalized recipe recommender for those who cannot cook by themselves and need a handy recipe guide as well as for people who want to prepare a number of recipes using leftover food items/ingredients rather than wasting it. We have used modern tools such as Python, Machine Learning etc. for the implementation of our application. During the project tenure, we applied professional ethics and understood the importance of teamwork and communication while presenting our project.</a:t>
            </a:r>
          </a:p>
          <a:p>
            <a:endParaRPr lang="en-US" dirty="0"/>
          </a:p>
        </p:txBody>
      </p:sp>
      <p:sp>
        <p:nvSpPr>
          <p:cNvPr id="5" name="Slide Number Placeholder 4">
            <a:extLst>
              <a:ext uri="{FF2B5EF4-FFF2-40B4-BE49-F238E27FC236}">
                <a16:creationId xmlns:a16="http://schemas.microsoft.com/office/drawing/2014/main" id="{306BF40F-5F3E-419D-8AF4-CFEA4B159290}"/>
              </a:ext>
            </a:extLst>
          </p:cNvPr>
          <p:cNvSpPr>
            <a:spLocks noGrp="1"/>
          </p:cNvSpPr>
          <p:nvPr>
            <p:ph type="sldNum" sz="quarter" idx="7"/>
          </p:nvPr>
        </p:nvSpPr>
        <p:spPr/>
        <p:txBody>
          <a:bodyPr/>
          <a:lstStyle/>
          <a:p>
            <a:pPr marL="38100">
              <a:lnSpc>
                <a:spcPts val="1870"/>
              </a:lnSpc>
            </a:pPr>
            <a:fld id="{81D60167-4931-47E6-BA6A-407CBD079E47}" type="slidenum">
              <a:rPr lang="en-US" smtClean="0"/>
              <a:pPr marL="38100">
                <a:lnSpc>
                  <a:spcPts val="1870"/>
                </a:lnSpc>
              </a:pPr>
              <a:t>20</a:t>
            </a:fld>
            <a:endParaRPr lang="en-US"/>
          </a:p>
        </p:txBody>
      </p:sp>
      <p:sp>
        <p:nvSpPr>
          <p:cNvPr id="6" name="TextShape 3">
            <a:extLst>
              <a:ext uri="{FF2B5EF4-FFF2-40B4-BE49-F238E27FC236}">
                <a16:creationId xmlns:a16="http://schemas.microsoft.com/office/drawing/2014/main" id="{BF53DD43-BCFB-C4FD-28AE-9F07415D8316}"/>
              </a:ext>
            </a:extLst>
          </p:cNvPr>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Tree>
    <p:extLst>
      <p:ext uri="{BB962C8B-B14F-4D97-AF65-F5344CB8AC3E}">
        <p14:creationId xmlns:p14="http://schemas.microsoft.com/office/powerpoint/2010/main" val="829681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323" cy="487320"/>
          </a:xfrm>
          <a:prstGeom prst="rect">
            <a:avLst/>
          </a:prstGeom>
        </p:spPr>
        <p:txBody>
          <a:bodyPr lIns="91440" tIns="45720" rIns="91440" bIns="45720" anchor="ctr"/>
          <a:lstStyle/>
          <a:p>
            <a:pPr algn="ctr">
              <a:lnSpc>
                <a:spcPct val="100000"/>
              </a:lnSpc>
            </a:pPr>
            <a:r>
              <a:rPr lang="en-US" sz="4000" b="1">
                <a:solidFill>
                  <a:srgbClr val="000000"/>
                </a:solidFill>
                <a:latin typeface="Times New Roman"/>
                <a:cs typeface="Times New Roman"/>
              </a:rPr>
              <a:t>References</a:t>
            </a:r>
            <a:endParaRPr lang="en-US" sz="4000">
              <a:latin typeface="Times New Roman"/>
              <a:cs typeface="Times New Roman"/>
            </a:endParaRPr>
          </a:p>
        </p:txBody>
      </p:sp>
      <p:sp>
        <p:nvSpPr>
          <p:cNvPr id="161" name="TextShape 2"/>
          <p:cNvSpPr txBox="1"/>
          <p:nvPr/>
        </p:nvSpPr>
        <p:spPr>
          <a:xfrm>
            <a:off x="407562" y="1009899"/>
            <a:ext cx="8229323" cy="5390900"/>
          </a:xfrm>
          <a:prstGeom prst="rect">
            <a:avLst/>
          </a:prstGeom>
        </p:spPr>
        <p:txBody>
          <a:bodyPr lIns="91440" tIns="45720" rIns="91440" bIns="45720" anchor="t"/>
          <a:lstStyle/>
          <a:p>
            <a:pPr algn="just">
              <a:lnSpc>
                <a:spcPct val="100000"/>
              </a:lnSpc>
            </a:pPr>
            <a:endParaRPr dirty="0"/>
          </a:p>
          <a:p>
            <a:pPr algn="just">
              <a:lnSpc>
                <a:spcPct val="100000"/>
              </a:lnSpc>
            </a:pPr>
            <a:r>
              <a:rPr lang="en-US" sz="3100" b="1" dirty="0">
                <a:solidFill>
                  <a:srgbClr val="000000"/>
                </a:solidFill>
                <a:latin typeface="Times New Roman"/>
                <a:cs typeface="Times New Roman"/>
              </a:rPr>
              <a:t>Websites:</a:t>
            </a:r>
          </a:p>
          <a:p>
            <a:pPr algn="just"/>
            <a:endParaRPr lang="en-US" sz="3100" b="1" dirty="0">
              <a:solidFill>
                <a:srgbClr val="000000"/>
              </a:solidFill>
              <a:latin typeface="Times New Roman"/>
              <a:cs typeface="Times New Roman"/>
            </a:endParaRPr>
          </a:p>
          <a:p>
            <a:pPr marL="342900" indent="-342900" algn="just">
              <a:buFont typeface="Arial" panose="020B0604020202020204" pitchFamily="34" charset="0"/>
              <a:buChar char="•"/>
            </a:pPr>
            <a:r>
              <a:rPr lang="en-IN" sz="2000" u="sng" dirty="0">
                <a:solidFill>
                  <a:srgbClr val="0000FF"/>
                </a:solidFill>
                <a:latin typeface="Times New Roman"/>
                <a:cs typeface="Times New Roman"/>
                <a:hlinkClick r:id="rId2">
                  <a:extLst>
                    <a:ext uri="{A12FA001-AC4F-418D-AE19-62706E023703}">
                      <ahyp:hlinkClr xmlns:ahyp="http://schemas.microsoft.com/office/drawing/2018/hyperlinkcolor" val="tx"/>
                    </a:ext>
                  </a:extLst>
                </a:hlinkClick>
              </a:rPr>
              <a:t>https://recipebook.io</a:t>
            </a:r>
            <a:endParaRPr lang="en-IN" sz="2000" u="sng" dirty="0">
              <a:solidFill>
                <a:srgbClr val="0000FF"/>
              </a:solidFill>
              <a:latin typeface="Times New Roman"/>
              <a:cs typeface="Times New Roman"/>
            </a:endParaRPr>
          </a:p>
          <a:p>
            <a:pPr marL="342900" indent="-342900" algn="just">
              <a:buFont typeface="Arial" panose="020B0604020202020204" pitchFamily="34" charset="0"/>
              <a:buChar char="•"/>
            </a:pPr>
            <a:r>
              <a:rPr lang="en-IN" sz="2000" u="sng" dirty="0">
                <a:solidFill>
                  <a:srgbClr val="0000FF"/>
                </a:solidFill>
                <a:latin typeface="Times New Roman"/>
                <a:cs typeface="Times New Roman"/>
              </a:rPr>
              <a:t>https://www.recipetineats.com/free-recipe-books/</a:t>
            </a:r>
          </a:p>
          <a:p>
            <a:pPr algn="just"/>
            <a:endParaRPr lang="en-US" sz="2000" u="sng" dirty="0">
              <a:solidFill>
                <a:srgbClr val="0000FF"/>
              </a:solidFill>
              <a:latin typeface="Times New Roman"/>
              <a:cs typeface="Times New Roman"/>
              <a:hlinkClick r:id="rId3" invalidUrl="http://"/>
            </a:endParaRPr>
          </a:p>
          <a:p>
            <a:pPr algn="just">
              <a:lnSpc>
                <a:spcPct val="100000"/>
              </a:lnSpc>
            </a:pPr>
            <a:r>
              <a:rPr lang="en-US" sz="3100" b="1" dirty="0">
                <a:latin typeface="Times New Roman"/>
                <a:cs typeface="Times New Roman"/>
              </a:rPr>
              <a:t>Paper:</a:t>
            </a:r>
          </a:p>
          <a:p>
            <a:pPr algn="just">
              <a:lnSpc>
                <a:spcPct val="100000"/>
              </a:lnSpc>
            </a:pPr>
            <a:endParaRPr lang="en-US" sz="2000" u="sng" dirty="0">
              <a:solidFill>
                <a:srgbClr val="0000FF"/>
              </a:solidFill>
              <a:latin typeface="Times New Roman"/>
              <a:cs typeface="Times New Roman"/>
            </a:endParaRPr>
          </a:p>
          <a:p>
            <a:pPr marL="342900" indent="-342900" algn="just">
              <a:buFont typeface="Arial" panose="020B0604020202020204" pitchFamily="34" charset="0"/>
              <a:buChar char="•"/>
            </a:pPr>
            <a:r>
              <a:rPr lang="en-IN" sz="2000" dirty="0" err="1">
                <a:latin typeface="Times New Roman"/>
                <a:cs typeface="Times New Roman"/>
              </a:rPr>
              <a:t>Suyash</a:t>
            </a:r>
            <a:r>
              <a:rPr lang="en-IN" sz="2000" dirty="0">
                <a:latin typeface="Times New Roman"/>
                <a:cs typeface="Times New Roman"/>
              </a:rPr>
              <a:t> Maheshwari, Manas </a:t>
            </a:r>
            <a:r>
              <a:rPr lang="en-IN" sz="2000" dirty="0" err="1">
                <a:latin typeface="Times New Roman"/>
                <a:cs typeface="Times New Roman"/>
              </a:rPr>
              <a:t>Chourey</a:t>
            </a:r>
            <a:r>
              <a:rPr lang="en-US" sz="2000" dirty="0">
                <a:latin typeface="Times New Roman"/>
                <a:cs typeface="Times New Roman"/>
              </a:rPr>
              <a:t>. “Recipe Recommendation System using Machine Learning Models”.</a:t>
            </a:r>
            <a:r>
              <a:rPr lang="en-IN" sz="2000" dirty="0">
                <a:latin typeface="Times New Roman"/>
                <a:cs typeface="Times New Roman"/>
              </a:rPr>
              <a:t> ,ISSN: 2395-0056,</a:t>
            </a:r>
            <a:r>
              <a:rPr lang="en-US" sz="2000" dirty="0">
                <a:latin typeface="Times New Roman"/>
                <a:cs typeface="Times New Roman"/>
              </a:rPr>
              <a:t> Volume: 06 Issue: 09 | Sep 2019</a:t>
            </a:r>
          </a:p>
          <a:p>
            <a:pPr algn="just"/>
            <a:endParaRPr lang="en-US" sz="2000" dirty="0">
              <a:latin typeface="Times New Roman"/>
              <a:cs typeface="Times New Roman"/>
            </a:endParaRPr>
          </a:p>
          <a:p>
            <a:pPr marL="342900" indent="-342900" algn="just">
              <a:buFont typeface="Arial" panose="020B0604020202020204" pitchFamily="34" charset="0"/>
              <a:buChar char="•"/>
            </a:pPr>
            <a:r>
              <a:rPr lang="en-US" sz="2000" dirty="0" err="1">
                <a:latin typeface="Times New Roman"/>
                <a:cs typeface="Times New Roman"/>
              </a:rPr>
              <a:t>Marlies</a:t>
            </a:r>
            <a:r>
              <a:rPr lang="en-US" sz="2000" dirty="0">
                <a:latin typeface="Times New Roman"/>
                <a:cs typeface="Times New Roman"/>
              </a:rPr>
              <a:t> De </a:t>
            </a:r>
            <a:r>
              <a:rPr lang="en-US" sz="2000" dirty="0" err="1">
                <a:latin typeface="Times New Roman"/>
                <a:cs typeface="Times New Roman"/>
              </a:rPr>
              <a:t>Clercq</a:t>
            </a:r>
            <a:r>
              <a:rPr lang="en-US" sz="2000" dirty="0">
                <a:latin typeface="Times New Roman"/>
                <a:cs typeface="Times New Roman"/>
              </a:rPr>
              <a:t>, </a:t>
            </a:r>
            <a:r>
              <a:rPr lang="en-US" sz="2000" dirty="0" err="1">
                <a:latin typeface="Times New Roman"/>
                <a:cs typeface="Times New Roman"/>
              </a:rPr>
              <a:t>Michiel</a:t>
            </a:r>
            <a:r>
              <a:rPr lang="en-US" sz="2000" dirty="0">
                <a:latin typeface="Times New Roman"/>
                <a:cs typeface="Times New Roman"/>
              </a:rPr>
              <a:t> Stock, Bernard De </a:t>
            </a:r>
            <a:r>
              <a:rPr lang="en-US" sz="2000" dirty="0" err="1">
                <a:latin typeface="Times New Roman"/>
                <a:cs typeface="Times New Roman"/>
              </a:rPr>
              <a:t>Baets</a:t>
            </a:r>
            <a:r>
              <a:rPr lang="en-US" sz="2000" dirty="0">
                <a:latin typeface="Times New Roman"/>
                <a:cs typeface="Times New Roman"/>
              </a:rPr>
              <a:t>, Willem </a:t>
            </a:r>
            <a:r>
              <a:rPr lang="en-US" sz="2000" dirty="0" err="1">
                <a:latin typeface="Times New Roman"/>
                <a:cs typeface="Times New Roman"/>
              </a:rPr>
              <a:t>Waegeman</a:t>
            </a:r>
            <a:r>
              <a:rPr lang="en-US" sz="2000" dirty="0">
                <a:latin typeface="Times New Roman"/>
                <a:cs typeface="Times New Roman"/>
              </a:rPr>
              <a:t>, “Data-driven recipe completion using machine learning methods”. Trends in food science and technology, ISSN 0924-2244, Volume: 49, 1-13, 2016.</a:t>
            </a:r>
          </a:p>
          <a:p>
            <a:pPr marL="342900" indent="-342900" algn="just">
              <a:buFont typeface="Arial" panose="020B0604020202020204" pitchFamily="34" charset="0"/>
              <a:buChar char="•"/>
            </a:pPr>
            <a:endParaRPr lang="en-US" sz="2000" dirty="0"/>
          </a:p>
          <a:p>
            <a:pPr algn="just">
              <a:lnSpc>
                <a:spcPct val="100000"/>
              </a:lnSpc>
            </a:pPr>
            <a:endParaRPr lang="en-US" sz="2000" u="sng" dirty="0">
              <a:solidFill>
                <a:srgbClr val="0000FF"/>
              </a:solidFill>
              <a:latin typeface="Cambria"/>
            </a:endParaRPr>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a:solidFill>
                  <a:srgbClr val="0000FF"/>
                </a:solidFill>
                <a:latin typeface="Cambria"/>
              </a:rPr>
              <a:t>S. B. Jain Institute of Technology Management and Research</a:t>
            </a:r>
            <a:endParaRPr>
              <a:solidFill>
                <a:srgbClr val="0000FF"/>
              </a:solidFill>
            </a:endParaRPr>
          </a:p>
        </p:txBody>
      </p:sp>
      <p:sp>
        <p:nvSpPr>
          <p:cNvPr id="163" name="TextShape 4"/>
          <p:cNvSpPr txBox="1"/>
          <p:nvPr/>
        </p:nvSpPr>
        <p:spPr>
          <a:xfrm>
            <a:off x="8264769" y="6172200"/>
            <a:ext cx="585969" cy="685440"/>
          </a:xfrm>
          <a:prstGeom prst="rect">
            <a:avLst/>
          </a:prstGeom>
        </p:spPr>
        <p:txBody>
          <a:bodyPr lIns="91440" tIns="45720" rIns="91440" bIns="45720" anchor="ctr"/>
          <a:lstStyle/>
          <a:p>
            <a:pPr>
              <a:lnSpc>
                <a:spcPct val="100000"/>
              </a:lnSpc>
            </a:pPr>
            <a:r>
              <a:rPr lang="en-IN" dirty="0">
                <a:solidFill>
                  <a:srgbClr val="0000FF"/>
                </a:solidFill>
                <a:latin typeface="Cambria"/>
              </a:rPr>
              <a:t>19</a:t>
            </a:r>
            <a:endParaRPr>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a:solidFill>
                  <a:srgbClr val="0000FF"/>
                </a:solidFill>
                <a:latin typeface="Arial"/>
              </a:rPr>
              <a:t>                     </a:t>
            </a:r>
            <a:r>
              <a:rPr lang="en-IN" sz="4800" b="1">
                <a:solidFill>
                  <a:srgbClr val="0000FF"/>
                </a:solidFill>
                <a:latin typeface="Arial"/>
              </a:rPr>
              <a:t>Thank You</a:t>
            </a:r>
            <a:endParaRPr/>
          </a:p>
          <a:p>
            <a:pPr>
              <a:lnSpc>
                <a:spcPct val="100000"/>
              </a:lnSpc>
            </a:pPr>
            <a:r>
              <a:rPr lang="en-IN" sz="4800">
                <a:solidFill>
                  <a:srgbClr val="0000FF"/>
                </a:solidFill>
                <a:latin typeface="Arial"/>
              </a:rPr>
              <a:t> </a:t>
            </a:r>
            <a:endParaRPr/>
          </a:p>
        </p:txBody>
      </p:sp>
      <p:sp>
        <p:nvSpPr>
          <p:cNvPr id="4" name="TextBox 3">
            <a:extLst>
              <a:ext uri="{FF2B5EF4-FFF2-40B4-BE49-F238E27FC236}">
                <a16:creationId xmlns:a16="http://schemas.microsoft.com/office/drawing/2014/main" id="{B28F62B8-A10D-FC5A-73DA-313698879A7F}"/>
              </a:ext>
            </a:extLst>
          </p:cNvPr>
          <p:cNvSpPr txBox="1"/>
          <p:nvPr/>
        </p:nvSpPr>
        <p:spPr>
          <a:xfrm>
            <a:off x="205197" y="6321937"/>
            <a:ext cx="7272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solidFill>
                  <a:srgbClr val="0000FF"/>
                </a:solidFill>
                <a:latin typeface="Cambria"/>
                <a:ea typeface="Cambria"/>
              </a:rPr>
              <a:t>S. B. Jain Institute of Technology Management and Research</a:t>
            </a:r>
            <a:endParaRPr lang="en-US" dirty="0"/>
          </a:p>
        </p:txBody>
      </p:sp>
      <p:sp>
        <p:nvSpPr>
          <p:cNvPr id="3" name="TextShape 4">
            <a:extLst>
              <a:ext uri="{FF2B5EF4-FFF2-40B4-BE49-F238E27FC236}">
                <a16:creationId xmlns:a16="http://schemas.microsoft.com/office/drawing/2014/main" id="{4E4DAEC3-9B4D-F8D1-2CD5-3A03932475E7}"/>
              </a:ext>
            </a:extLst>
          </p:cNvPr>
          <p:cNvSpPr txBox="1"/>
          <p:nvPr/>
        </p:nvSpPr>
        <p:spPr>
          <a:xfrm>
            <a:off x="8374576" y="6321937"/>
            <a:ext cx="496127" cy="535703"/>
          </a:xfrm>
          <a:prstGeom prst="rect">
            <a:avLst/>
          </a:prstGeom>
        </p:spPr>
        <p:txBody>
          <a:bodyPr lIns="91440" tIns="45720" rIns="91440" bIns="45720" anchor="ctr"/>
          <a:lstStyle/>
          <a:p>
            <a:pPr>
              <a:lnSpc>
                <a:spcPct val="100000"/>
              </a:lnSpc>
            </a:pPr>
            <a:r>
              <a:rPr lang="en-IN" dirty="0">
                <a:solidFill>
                  <a:srgbClr val="0000FF"/>
                </a:solidFill>
                <a:latin typeface="Cambria"/>
              </a:rPr>
              <a:t>20</a:t>
            </a:r>
            <a:endParaRPr lang="en-IN" dirty="0">
              <a:solidFill>
                <a:srgbClr val="0000FF"/>
              </a:solidFill>
              <a:latin typeface="Cambria"/>
              <a:ea typeface="Cambri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323" cy="639720"/>
          </a:xfrm>
          <a:prstGeom prst="rect">
            <a:avLst/>
          </a:prstGeom>
        </p:spPr>
        <p:txBody>
          <a:bodyPr anchor="ctr"/>
          <a:lstStyle/>
          <a:p>
            <a:pPr algn="ctr">
              <a:lnSpc>
                <a:spcPct val="100000"/>
              </a:lnSpc>
            </a:pPr>
            <a:r>
              <a:rPr lang="en-US" sz="3600" b="1">
                <a:solidFill>
                  <a:srgbClr val="000000"/>
                </a:solidFill>
                <a:latin typeface="Times New Roman" pitchFamily="18" charset="0"/>
                <a:cs typeface="Times New Roman" pitchFamily="18" charset="0"/>
              </a:rPr>
              <a:t>Problem Statement &amp; Objectives</a:t>
            </a:r>
            <a:endParaRPr sz="3600">
              <a:latin typeface="Times New Roman" pitchFamily="18" charset="0"/>
              <a:cs typeface="Times New Roman" pitchFamily="18" charset="0"/>
            </a:endParaRPr>
          </a:p>
        </p:txBody>
      </p:sp>
      <p:sp>
        <p:nvSpPr>
          <p:cNvPr id="129" name="TextShape 2"/>
          <p:cNvSpPr txBox="1"/>
          <p:nvPr/>
        </p:nvSpPr>
        <p:spPr>
          <a:xfrm>
            <a:off x="510772" y="1143000"/>
            <a:ext cx="8039656" cy="5184406"/>
          </a:xfrm>
          <a:prstGeom prst="rect">
            <a:avLst/>
          </a:prstGeom>
        </p:spPr>
        <p:txBody>
          <a:bodyPr lIns="91440" tIns="45720" rIns="91440" bIns="45720" anchor="t"/>
          <a:lstStyle/>
          <a:p>
            <a:pPr algn="just">
              <a:lnSpc>
                <a:spcPct val="100000"/>
              </a:lnSpc>
            </a:pPr>
            <a:r>
              <a:rPr lang="en-US" sz="3200" b="1">
                <a:solidFill>
                  <a:srgbClr val="000000"/>
                </a:solidFill>
                <a:latin typeface="Times New Roman" panose="02020603050405020304" pitchFamily="18" charset="0"/>
                <a:cs typeface="Times New Roman" panose="02020603050405020304" pitchFamily="18" charset="0"/>
              </a:rPr>
              <a:t>Problem Statement</a:t>
            </a:r>
            <a:endParaRPr lang="en-US" sz="3200">
              <a:latin typeface="Times New Roman" panose="02020603050405020304" pitchFamily="18" charset="0"/>
              <a:cs typeface="Times New Roman" panose="02020603050405020304" pitchFamily="18" charset="0"/>
            </a:endParaRPr>
          </a:p>
          <a:p>
            <a:pPr algn="just">
              <a:lnSpc>
                <a:spcPct val="100000"/>
              </a:lnSpc>
            </a:pPr>
            <a:r>
              <a:rPr lang="en-US">
                <a:latin typeface="Times New Roman" panose="02020603050405020304" pitchFamily="18" charset="0"/>
                <a:cs typeface="Times New Roman" panose="02020603050405020304" pitchFamily="18" charset="0"/>
              </a:rPr>
              <a:t>  </a:t>
            </a:r>
          </a:p>
          <a:p>
            <a:pPr marL="285750" indent="-285750" algn="just">
              <a:lnSpc>
                <a:spcPct val="10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Many people now a days face problem while cooking and searching for recipes based on the available ingredients at their home and many people usually don’t know what to cook so, our Recipe4U app helps user recommend dishes based on the available ingredients the user have.</a:t>
            </a:r>
          </a:p>
          <a:p>
            <a:pPr marL="285750" indent="-285750" algn="just">
              <a:lnSpc>
                <a:spcPct val="10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main aim of this project is to present user with different kinds of recipes based on the search term provided by the user.</a:t>
            </a:r>
          </a:p>
          <a:p>
            <a:pPr marL="285750" indent="-285750" algn="just">
              <a:lnSpc>
                <a:spcPct val="10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Filters are applied on the data to find the appropriate recipe the user is looking for.</a:t>
            </a:r>
          </a:p>
          <a:p>
            <a:pPr marL="285750" indent="-285750" algn="just">
              <a:lnSpc>
                <a:spcPct val="10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a:solidFill>
                  <a:srgbClr val="0000FF"/>
                </a:solidFill>
                <a:latin typeface="Cambria"/>
              </a:rPr>
              <a:t>S. B. Jain Institute of Technology Management and Research</a:t>
            </a:r>
            <a:endParaRPr lang="en-US">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3</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8A696A-797F-D71D-B922-0993731C2DF1}"/>
              </a:ext>
            </a:extLst>
          </p:cNvPr>
          <p:cNvSpPr txBox="1"/>
          <p:nvPr/>
        </p:nvSpPr>
        <p:spPr>
          <a:xfrm>
            <a:off x="836535" y="838200"/>
            <a:ext cx="7397057" cy="3508653"/>
          </a:xfrm>
          <a:prstGeom prst="rect">
            <a:avLst/>
          </a:prstGeom>
          <a:noFill/>
        </p:spPr>
        <p:txBody>
          <a:bodyPr wrap="square" lIns="91440" tIns="45720" rIns="91440" bIns="45720" anchor="t">
            <a:spAutoFit/>
          </a:bodyPr>
          <a:lstStyle/>
          <a:p>
            <a:pPr algn="just">
              <a:lnSpc>
                <a:spcPct val="100000"/>
              </a:lnSpc>
            </a:pPr>
            <a:r>
              <a:rPr lang="en-US" sz="3600" b="1" dirty="0">
                <a:solidFill>
                  <a:srgbClr val="000000"/>
                </a:solidFill>
                <a:latin typeface="Times New Roman"/>
                <a:cs typeface="Times New Roman"/>
              </a:rPr>
              <a:t>Objectives</a:t>
            </a:r>
          </a:p>
          <a:p>
            <a:pPr algn="just">
              <a:lnSpc>
                <a:spcPct val="100000"/>
              </a:lnSpc>
            </a:pPr>
            <a:endParaRPr lang="en-US">
              <a:latin typeface="Times New Roman"/>
              <a:cs typeface="Times New Roman"/>
            </a:endParaRPr>
          </a:p>
          <a:p>
            <a:pPr marL="457200" indent="-457200" algn="just">
              <a:lnSpc>
                <a:spcPct val="100000"/>
              </a:lnSpc>
              <a:buFont typeface="Arial" panose="020B0604020202020204" pitchFamily="34" charset="0"/>
              <a:buChar char="•"/>
            </a:pPr>
            <a:r>
              <a:rPr lang="en-US" sz="2400" dirty="0">
                <a:latin typeface="Times New Roman"/>
                <a:cs typeface="Times New Roman"/>
              </a:rPr>
              <a:t>Make it easier for people to search for recipes based on available ingredients.</a:t>
            </a:r>
          </a:p>
          <a:p>
            <a:pPr marL="457200" indent="-457200" algn="just">
              <a:lnSpc>
                <a:spcPct val="100000"/>
              </a:lnSpc>
              <a:buFont typeface="Arial" panose="020B0604020202020204" pitchFamily="34" charset="0"/>
              <a:buChar char="•"/>
            </a:pPr>
            <a:endParaRPr lang="en-US" sz="2400">
              <a:latin typeface="Times New Roman"/>
              <a:cs typeface="Times New Roman"/>
            </a:endParaRPr>
          </a:p>
          <a:p>
            <a:pPr marL="457200" indent="-457200" algn="just">
              <a:lnSpc>
                <a:spcPct val="100000"/>
              </a:lnSpc>
              <a:buFont typeface="Arial" panose="020B0604020202020204" pitchFamily="34" charset="0"/>
              <a:buChar char="•"/>
            </a:pPr>
            <a:r>
              <a:rPr lang="en-US" sz="2400" dirty="0">
                <a:latin typeface="Times New Roman"/>
                <a:cs typeface="Times New Roman"/>
              </a:rPr>
              <a:t>To simplify the task of choosing appropriate recipe’s based on the search term using machine learning.</a:t>
            </a:r>
          </a:p>
          <a:p>
            <a:pPr marL="457200" indent="-457200" algn="just">
              <a:lnSpc>
                <a:spcPct val="100000"/>
              </a:lnSpc>
              <a:buFont typeface="Arial" panose="020B0604020202020204" pitchFamily="34" charset="0"/>
              <a:buChar char="•"/>
            </a:pPr>
            <a:endParaRPr lang="en-US" sz="2400">
              <a:latin typeface="Times New Roman"/>
              <a:cs typeface="Times New Roman"/>
            </a:endParaRPr>
          </a:p>
          <a:p>
            <a:pPr marL="457200" indent="-457200" algn="just">
              <a:lnSpc>
                <a:spcPct val="100000"/>
              </a:lnSpc>
              <a:buFont typeface="Arial" panose="020B0604020202020204" pitchFamily="34" charset="0"/>
              <a:buChar char="•"/>
            </a:pPr>
            <a:r>
              <a:rPr lang="en-US" sz="2400" dirty="0">
                <a:latin typeface="Times New Roman"/>
                <a:cs typeface="Times New Roman"/>
              </a:rPr>
              <a:t>To recommend personalized recipe</a:t>
            </a:r>
          </a:p>
        </p:txBody>
      </p:sp>
      <p:sp>
        <p:nvSpPr>
          <p:cNvPr id="2" name="TextBox 1">
            <a:extLst>
              <a:ext uri="{FF2B5EF4-FFF2-40B4-BE49-F238E27FC236}">
                <a16:creationId xmlns:a16="http://schemas.microsoft.com/office/drawing/2014/main" id="{A6FFFFA6-44F3-8708-85CE-72BB59152534}"/>
              </a:ext>
            </a:extLst>
          </p:cNvPr>
          <p:cNvSpPr txBox="1"/>
          <p:nvPr/>
        </p:nvSpPr>
        <p:spPr>
          <a:xfrm flipH="1">
            <a:off x="295482" y="6343454"/>
            <a:ext cx="7391400" cy="369332"/>
          </a:xfrm>
          <a:prstGeom prst="rect">
            <a:avLst/>
          </a:prstGeom>
          <a:noFill/>
        </p:spPr>
        <p:txBody>
          <a:bodyPr wrap="square" rtlCol="0">
            <a:spAutoFit/>
          </a:bodyPr>
          <a:lstStyle/>
          <a:p>
            <a:pPr>
              <a:lnSpc>
                <a:spcPct val="100000"/>
              </a:lnSpc>
            </a:pPr>
            <a:r>
              <a:rPr lang="en-US">
                <a:solidFill>
                  <a:srgbClr val="0000FF"/>
                </a:solidFill>
                <a:latin typeface="Cambria"/>
              </a:rPr>
              <a:t>S. B. Jain Institute of Technology Management and Research</a:t>
            </a:r>
            <a:endParaRPr lang="en-US">
              <a:solidFill>
                <a:srgbClr val="0000FF"/>
              </a:solidFill>
            </a:endParaRPr>
          </a:p>
        </p:txBody>
      </p:sp>
      <p:sp>
        <p:nvSpPr>
          <p:cNvPr id="4" name="TextBox 3">
            <a:extLst>
              <a:ext uri="{FF2B5EF4-FFF2-40B4-BE49-F238E27FC236}">
                <a16:creationId xmlns:a16="http://schemas.microsoft.com/office/drawing/2014/main" id="{01378770-2284-485C-8469-83CD232B5775}"/>
              </a:ext>
            </a:extLst>
          </p:cNvPr>
          <p:cNvSpPr txBox="1"/>
          <p:nvPr/>
        </p:nvSpPr>
        <p:spPr>
          <a:xfrm>
            <a:off x="8521090" y="6414775"/>
            <a:ext cx="327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FF"/>
                </a:solidFill>
                <a:latin typeface="Cambria"/>
                <a:ea typeface="Cambria"/>
              </a:rPr>
              <a:t>4</a:t>
            </a:r>
          </a:p>
        </p:txBody>
      </p:sp>
    </p:spTree>
    <p:extLst>
      <p:ext uri="{BB962C8B-B14F-4D97-AF65-F5344CB8AC3E}">
        <p14:creationId xmlns:p14="http://schemas.microsoft.com/office/powerpoint/2010/main" val="249832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28600"/>
            <a:ext cx="8229323" cy="715920"/>
          </a:xfrm>
          <a:prstGeom prst="rect">
            <a:avLst/>
          </a:prstGeom>
        </p:spPr>
        <p:txBody>
          <a:bodyPr lIns="91440" tIns="45720" rIns="91440" bIns="45720" anchor="ctr"/>
          <a:lstStyle/>
          <a:p>
            <a:pPr algn="ctr">
              <a:lnSpc>
                <a:spcPct val="100000"/>
              </a:lnSpc>
            </a:pPr>
            <a:r>
              <a:rPr lang="en-US" sz="4000" b="1">
                <a:solidFill>
                  <a:srgbClr val="000000"/>
                </a:solidFill>
                <a:latin typeface="Times New Roman"/>
                <a:cs typeface="Times New Roman"/>
              </a:rPr>
              <a:t>Introduction</a:t>
            </a:r>
          </a:p>
        </p:txBody>
      </p:sp>
      <p:sp>
        <p:nvSpPr>
          <p:cNvPr id="133" name="TextShape 2"/>
          <p:cNvSpPr txBox="1"/>
          <p:nvPr/>
        </p:nvSpPr>
        <p:spPr>
          <a:xfrm>
            <a:off x="457200" y="969138"/>
            <a:ext cx="8229323" cy="4525560"/>
          </a:xfrm>
          <a:prstGeom prst="rect">
            <a:avLst/>
          </a:prstGeom>
        </p:spPr>
        <p:txBody>
          <a:bodyPr/>
          <a:lstStyle/>
          <a:p>
            <a:endParaRPr/>
          </a:p>
        </p:txBody>
      </p:sp>
      <p:sp>
        <p:nvSpPr>
          <p:cNvPr id="134" name="TextShape 3"/>
          <p:cNvSpPr txBox="1"/>
          <p:nvPr/>
        </p:nvSpPr>
        <p:spPr>
          <a:xfrm>
            <a:off x="410400" y="6172200"/>
            <a:ext cx="6681877" cy="685440"/>
          </a:xfrm>
          <a:prstGeom prst="rect">
            <a:avLst/>
          </a:prstGeom>
        </p:spPr>
        <p:txBody>
          <a:bodyPr anchor="ctr"/>
          <a:lstStyle/>
          <a:p>
            <a:pPr>
              <a:lnSpc>
                <a:spcPct val="100000"/>
              </a:lnSpc>
            </a:pPr>
            <a:r>
              <a:rPr lang="en-IN">
                <a:solidFill>
                  <a:srgbClr val="0000FF"/>
                </a:solidFill>
                <a:latin typeface="Cambria"/>
              </a:rPr>
              <a:t>S. B. Jain Institute of Technology Management and Research</a:t>
            </a:r>
            <a:endParaRPr>
              <a:solidFill>
                <a:srgbClr val="0000FF"/>
              </a:solidFill>
            </a:endParaRPr>
          </a:p>
        </p:txBody>
      </p:sp>
      <p:sp>
        <p:nvSpPr>
          <p:cNvPr id="135" name="TextShape 4"/>
          <p:cNvSpPr txBox="1"/>
          <p:nvPr/>
        </p:nvSpPr>
        <p:spPr>
          <a:xfrm>
            <a:off x="8264769" y="6172200"/>
            <a:ext cx="585969" cy="685440"/>
          </a:xfrm>
          <a:prstGeom prst="rect">
            <a:avLst/>
          </a:prstGeom>
        </p:spPr>
        <p:txBody>
          <a:bodyPr anchor="ctr"/>
          <a:lstStyle/>
          <a:p>
            <a:pPr>
              <a:lnSpc>
                <a:spcPct val="100000"/>
              </a:lnSpc>
            </a:pPr>
            <a:fld id="{E537E29E-8101-40D2-BA48-617917C65D32}" type="slidenum">
              <a:rPr lang="en-IN">
                <a:solidFill>
                  <a:srgbClr val="0000FF"/>
                </a:solidFill>
                <a:latin typeface="Cambria"/>
              </a:rPr>
              <a:pPr>
                <a:lnSpc>
                  <a:spcPct val="100000"/>
                </a:lnSpc>
              </a:pPr>
              <a:t>5</a:t>
            </a:fld>
            <a:endParaRPr>
              <a:solidFill>
                <a:srgbClr val="0000FF"/>
              </a:solidFill>
            </a:endParaRPr>
          </a:p>
        </p:txBody>
      </p:sp>
      <p:sp>
        <p:nvSpPr>
          <p:cNvPr id="3" name="Text Placeholder 2">
            <a:extLst>
              <a:ext uri="{FF2B5EF4-FFF2-40B4-BE49-F238E27FC236}">
                <a16:creationId xmlns:a16="http://schemas.microsoft.com/office/drawing/2014/main" id="{09316321-52D2-4DCA-96EE-A31EBDA4780C}"/>
              </a:ext>
            </a:extLst>
          </p:cNvPr>
          <p:cNvSpPr>
            <a:spLocks noGrp="1"/>
          </p:cNvSpPr>
          <p:nvPr>
            <p:ph type="body" idx="1"/>
          </p:nvPr>
        </p:nvSpPr>
        <p:spPr>
          <a:xfrm>
            <a:off x="836156" y="1382441"/>
            <a:ext cx="7471409" cy="4708981"/>
          </a:xfrm>
        </p:spPr>
        <p:txBody>
          <a:bodyPr wrap="square" lIns="0" tIns="0" rIns="0" bIns="0" anchor="t">
            <a:spAutoFit/>
          </a:bodyPr>
          <a:lstStyle/>
          <a:p>
            <a:pPr marL="342900" indent="-342900" algn="just">
              <a:buFont typeface="Arial" panose="020B0604020202020204" pitchFamily="34" charset="0"/>
              <a:buChar char="•"/>
            </a:pPr>
            <a:r>
              <a:rPr lang="en-US" sz="2400">
                <a:latin typeface="Times New Roman"/>
                <a:cs typeface="Times New Roman"/>
              </a:rPr>
              <a:t>Individuals settle on choices regularly. “What should I eat today?”, “Is there something I will do with the left-over chicken and garlic?”.</a:t>
            </a:r>
          </a:p>
          <a:p>
            <a:pPr marL="342900" indent="-342900" algn="just">
              <a:buFont typeface="Arial" panose="020B0604020202020204" pitchFamily="34" charset="0"/>
              <a:buChar char="•"/>
            </a:pPr>
            <a:endParaRPr lang="en-US" sz="2400">
              <a:latin typeface="Times New Roman"/>
              <a:cs typeface="Times New Roman"/>
            </a:endParaRPr>
          </a:p>
          <a:p>
            <a:pPr marL="342900" indent="-342900" algn="just">
              <a:buFont typeface="Arial" panose="020B0604020202020204" pitchFamily="34" charset="0"/>
              <a:buChar char="•"/>
            </a:pPr>
            <a:r>
              <a:rPr lang="en-US" sz="2400">
                <a:latin typeface="Times New Roman"/>
                <a:cs typeface="Times New Roman"/>
              </a:rPr>
              <a:t>Such decisions are not easy to make, due to a large amount of available options and one’s poor decision-making skills.</a:t>
            </a:r>
          </a:p>
          <a:p>
            <a:pPr marL="342900" indent="-342900" algn="just">
              <a:buFont typeface="Arial" panose="020B0604020202020204" pitchFamily="34" charset="0"/>
              <a:buChar char="•"/>
            </a:pPr>
            <a:endParaRPr lang="en-US" sz="2400">
              <a:latin typeface="Times New Roman"/>
              <a:cs typeface="Times New Roman"/>
            </a:endParaRPr>
          </a:p>
          <a:p>
            <a:pPr marL="342900" indent="-342900" algn="just">
              <a:buFont typeface="Arial" panose="020B0604020202020204" pitchFamily="34" charset="0"/>
              <a:buChar char="•"/>
            </a:pPr>
            <a:r>
              <a:rPr lang="en-US" sz="2400">
                <a:latin typeface="Times New Roman"/>
                <a:cs typeface="Times New Roman"/>
              </a:rPr>
              <a:t>Recipe4u - Basically, we look at the client intrigue obtained from his/her profile with a few reference qualities. This project uses content-based recommendation system based on the similarity of food</a:t>
            </a:r>
          </a:p>
          <a:p>
            <a:pPr algn="just"/>
            <a:endParaRPr lang="en-IN">
              <a:latin typeface="Times New Roman"/>
              <a:cs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649D64C-BCF7-4A42-9573-E16CA9F4F3F7}"/>
              </a:ext>
            </a:extLst>
          </p:cNvPr>
          <p:cNvSpPr>
            <a:spLocks noGrp="1"/>
          </p:cNvSpPr>
          <p:nvPr>
            <p:ph type="body" idx="1"/>
          </p:nvPr>
        </p:nvSpPr>
        <p:spPr>
          <a:xfrm>
            <a:off x="657430" y="990600"/>
            <a:ext cx="7691024" cy="4339650"/>
          </a:xfrm>
        </p:spPr>
        <p:txBody>
          <a:bodyPr wrap="square" lIns="0" tIns="0" rIns="0" bIns="0" anchor="t">
            <a:spAutoFit/>
          </a:bodyPr>
          <a:lstStyle/>
          <a:p>
            <a:pPr marL="342900" indent="-342900" algn="just">
              <a:buFont typeface="Arial" panose="020B0604020202020204" pitchFamily="34" charset="0"/>
              <a:buChar char="•"/>
            </a:pPr>
            <a:r>
              <a:rPr lang="en-US" sz="2400">
                <a:latin typeface="Times New Roman"/>
                <a:cs typeface="Times New Roman"/>
              </a:rPr>
              <a:t>The project also intends to making use of the ingredients which the user has currently and suggesting the recipes based on those ingredients</a:t>
            </a:r>
          </a:p>
          <a:p>
            <a:pPr marL="342900" indent="-342900" algn="just">
              <a:buFont typeface="Arial" panose="020B0604020202020204" pitchFamily="34" charset="0"/>
              <a:buChar char="•"/>
            </a:pPr>
            <a:endParaRPr lang="en-US" sz="2400">
              <a:latin typeface="Times New Roman"/>
              <a:cs typeface="Times New Roman"/>
            </a:endParaRPr>
          </a:p>
          <a:p>
            <a:pPr marL="342900" indent="-342900" algn="just">
              <a:buFont typeface="Arial" panose="020B0604020202020204" pitchFamily="34" charset="0"/>
              <a:buChar char="•"/>
            </a:pPr>
            <a:r>
              <a:rPr lang="en-US" sz="2400">
                <a:latin typeface="Times New Roman"/>
                <a:cs typeface="Times New Roman"/>
              </a:rPr>
              <a:t>This project also focuses on the classification of cuisine based on the ingredients used in the recipe</a:t>
            </a:r>
          </a:p>
          <a:p>
            <a:pPr marL="342900" indent="-342900" algn="just">
              <a:buFont typeface="Arial" panose="020B0604020202020204" pitchFamily="34" charset="0"/>
              <a:buChar char="•"/>
            </a:pPr>
            <a:endParaRPr lang="en-US" sz="2400">
              <a:latin typeface="Times New Roman"/>
              <a:cs typeface="Times New Roman"/>
            </a:endParaRPr>
          </a:p>
          <a:p>
            <a:pPr marL="342900" indent="-342900" algn="just">
              <a:buFont typeface="Arial" panose="020B0604020202020204" pitchFamily="34" charset="0"/>
              <a:buChar char="•"/>
            </a:pPr>
            <a:r>
              <a:rPr lang="en-US" sz="2400">
                <a:latin typeface="Times New Roman"/>
                <a:cs typeface="Times New Roman"/>
              </a:rPr>
              <a:t>We accomplish this by training the ingredients data with different machine learning algorithms and calculating the accuracy achieved by different algorithms and selecting the best algorithm that fit.</a:t>
            </a:r>
          </a:p>
          <a:p>
            <a:pPr algn="just"/>
            <a:endParaRPr lang="en-IN"/>
          </a:p>
        </p:txBody>
      </p:sp>
      <p:sp>
        <p:nvSpPr>
          <p:cNvPr id="2" name="Footer Placeholder 1">
            <a:extLst>
              <a:ext uri="{FF2B5EF4-FFF2-40B4-BE49-F238E27FC236}">
                <a16:creationId xmlns:a16="http://schemas.microsoft.com/office/drawing/2014/main" id="{20FC3212-1886-4044-8BA7-7E081DCB1516}"/>
              </a:ext>
            </a:extLst>
          </p:cNvPr>
          <p:cNvSpPr>
            <a:spLocks noGrp="1"/>
          </p:cNvSpPr>
          <p:nvPr>
            <p:ph type="ftr" sz="quarter" idx="5"/>
          </p:nvPr>
        </p:nvSpPr>
        <p:spPr>
          <a:xfrm>
            <a:off x="382272" y="6430208"/>
            <a:ext cx="7239000" cy="364202"/>
          </a:xfrm>
        </p:spPr>
        <p:txBody>
          <a:bodyPr/>
          <a:lstStyle/>
          <a:p>
            <a:pPr marL="12700">
              <a:lnSpc>
                <a:spcPts val="1425"/>
              </a:lnSpc>
            </a:pPr>
            <a:r>
              <a:rPr lang="en-US" sz="1800">
                <a:solidFill>
                  <a:srgbClr val="0000FF"/>
                </a:solidFill>
                <a:latin typeface="Cambria" panose="02040503050406030204" pitchFamily="18" charset="0"/>
                <a:ea typeface="Cambria" panose="02040503050406030204" pitchFamily="18" charset="0"/>
              </a:rPr>
              <a:t>S. B. Jain Institute of Technology Management and Research</a:t>
            </a:r>
          </a:p>
          <a:p>
            <a:pPr marL="12700">
              <a:lnSpc>
                <a:spcPts val="1425"/>
              </a:lnSpc>
            </a:pPr>
            <a:endParaRPr lang="en-US" sz="1800">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a16="http://schemas.microsoft.com/office/drawing/2014/main" id="{1986F204-A131-496F-84AF-ACC5C3C15F90}"/>
              </a:ext>
            </a:extLst>
          </p:cNvPr>
          <p:cNvSpPr>
            <a:spLocks noGrp="1"/>
          </p:cNvSpPr>
          <p:nvPr>
            <p:ph type="sldNum" sz="quarter" idx="7"/>
          </p:nvPr>
        </p:nvSpPr>
        <p:spPr>
          <a:xfrm>
            <a:off x="8469452" y="6430208"/>
            <a:ext cx="302259" cy="252729"/>
          </a:xfrm>
        </p:spPr>
        <p:txBody>
          <a:bodyPr wrap="square" lIns="0" tIns="0" rIns="0" bIns="0" anchor="t">
            <a:spAutoFit/>
          </a:bodyPr>
          <a:lstStyle/>
          <a:p>
            <a:pPr marL="38100">
              <a:lnSpc>
                <a:spcPts val="1870"/>
              </a:lnSpc>
            </a:pPr>
            <a:fld id="{81D60167-4931-47E6-BA6A-407CBD079E47}" type="slidenum">
              <a:rPr lang="en-IN" dirty="0" smtClean="0">
                <a:solidFill>
                  <a:srgbClr val="0000FF"/>
                </a:solidFill>
              </a:rPr>
              <a:pPr marL="38100">
                <a:lnSpc>
                  <a:spcPts val="1870"/>
                </a:lnSpc>
              </a:pPr>
              <a:t>6</a:t>
            </a:fld>
            <a:endParaRPr lang="en-IN">
              <a:solidFill>
                <a:srgbClr val="0000FF"/>
              </a:solidFill>
            </a:endParaRPr>
          </a:p>
        </p:txBody>
      </p:sp>
    </p:spTree>
    <p:extLst>
      <p:ext uri="{BB962C8B-B14F-4D97-AF65-F5344CB8AC3E}">
        <p14:creationId xmlns:p14="http://schemas.microsoft.com/office/powerpoint/2010/main" val="185008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323" cy="715920"/>
          </a:xfrm>
          <a:prstGeom prst="rect">
            <a:avLst/>
          </a:prstGeom>
        </p:spPr>
        <p:txBody>
          <a:bodyPr lIns="91440" tIns="45720" rIns="91440" bIns="45720" anchor="ctr"/>
          <a:lstStyle/>
          <a:p>
            <a:pPr algn="ctr"/>
            <a:r>
              <a:rPr lang="en-US" sz="4000" b="1">
                <a:solidFill>
                  <a:srgbClr val="000000"/>
                </a:solidFill>
                <a:latin typeface="Times New Roman"/>
                <a:cs typeface="Times New Roman"/>
              </a:rPr>
              <a:t>Literature Survey</a:t>
            </a:r>
          </a:p>
        </p:txBody>
      </p:sp>
      <p:graphicFrame>
        <p:nvGraphicFramePr>
          <p:cNvPr id="137" name="Table 2"/>
          <p:cNvGraphicFramePr/>
          <p:nvPr>
            <p:extLst>
              <p:ext uri="{D42A27DB-BD31-4B8C-83A1-F6EECF244321}">
                <p14:modId xmlns:p14="http://schemas.microsoft.com/office/powerpoint/2010/main" val="768618895"/>
              </p:ext>
            </p:extLst>
          </p:nvPr>
        </p:nvGraphicFramePr>
        <p:xfrm>
          <a:off x="440937" y="1030412"/>
          <a:ext cx="8229324" cy="5196752"/>
        </p:xfrm>
        <a:graphic>
          <a:graphicData uri="http://schemas.openxmlformats.org/drawingml/2006/table">
            <a:tbl>
              <a:tblPr/>
              <a:tblGrid>
                <a:gridCol w="4114662">
                  <a:extLst>
                    <a:ext uri="{9D8B030D-6E8A-4147-A177-3AD203B41FA5}">
                      <a16:colId xmlns:a16="http://schemas.microsoft.com/office/drawing/2014/main" val="20000"/>
                    </a:ext>
                  </a:extLst>
                </a:gridCol>
                <a:gridCol w="4114662">
                  <a:extLst>
                    <a:ext uri="{9D8B030D-6E8A-4147-A177-3AD203B41FA5}">
                      <a16:colId xmlns:a16="http://schemas.microsoft.com/office/drawing/2014/main" val="20001"/>
                    </a:ext>
                  </a:extLst>
                </a:gridCol>
              </a:tblGrid>
              <a:tr h="521985">
                <a:tc>
                  <a:txBody>
                    <a:bodyPr/>
                    <a:lstStyle/>
                    <a:p>
                      <a:pPr algn="ctr">
                        <a:lnSpc>
                          <a:spcPct val="71000"/>
                        </a:lnSpc>
                      </a:pPr>
                      <a:endParaRPr sz="2000">
                        <a:latin typeface="Times New Roman"/>
                      </a:endParaRPr>
                    </a:p>
                    <a:p>
                      <a:pPr algn="ctr">
                        <a:lnSpc>
                          <a:spcPct val="71000"/>
                        </a:lnSpc>
                      </a:pPr>
                      <a:r>
                        <a:rPr lang="en-IN" sz="2000" b="1">
                          <a:solidFill>
                            <a:srgbClr val="FFFFFF"/>
                          </a:solidFill>
                          <a:latin typeface="Times New Roman"/>
                        </a:rPr>
                        <a:t> </a:t>
                      </a:r>
                      <a:r>
                        <a:rPr lang="en-IN" sz="2000" b="1">
                          <a:solidFill>
                            <a:srgbClr val="000000"/>
                          </a:solidFill>
                          <a:latin typeface="Times New Roman"/>
                        </a:rPr>
                        <a:t>Websites / Paper / Article  </a:t>
                      </a:r>
                      <a:endParaRPr sz="2000">
                        <a:latin typeface="Times New Roman"/>
                      </a:endParaRPr>
                    </a:p>
                  </a:txBody>
                  <a:tcPr marL="70338" marR="70338"/>
                </a:tc>
                <a:tc>
                  <a:txBody>
                    <a:bodyPr/>
                    <a:lstStyle/>
                    <a:p>
                      <a:pPr algn="ctr">
                        <a:lnSpc>
                          <a:spcPct val="71000"/>
                        </a:lnSpc>
                      </a:pPr>
                      <a:endParaRPr sz="2000">
                        <a:latin typeface="Times New Roman"/>
                      </a:endParaRPr>
                    </a:p>
                    <a:p>
                      <a:pPr algn="ctr">
                        <a:lnSpc>
                          <a:spcPct val="71000"/>
                        </a:lnSpc>
                      </a:pPr>
                      <a:r>
                        <a:rPr lang="en-IN" sz="2000" b="1">
                          <a:solidFill>
                            <a:srgbClr val="FFFFFF"/>
                          </a:solidFill>
                          <a:latin typeface="Times New Roman"/>
                        </a:rPr>
                        <a:t>  </a:t>
                      </a:r>
                      <a:r>
                        <a:rPr lang="en-IN" sz="2000" b="1">
                          <a:solidFill>
                            <a:srgbClr val="000000"/>
                          </a:solidFill>
                          <a:latin typeface="Times New Roman"/>
                        </a:rPr>
                        <a:t>Reviews / Findings</a:t>
                      </a:r>
                      <a:endParaRPr sz="2000">
                        <a:latin typeface="Times New Roman"/>
                      </a:endParaRPr>
                    </a:p>
                  </a:txBody>
                  <a:tcPr marL="70338" marR="70338"/>
                </a:tc>
                <a:extLst>
                  <a:ext uri="{0D108BD9-81ED-4DB2-BD59-A6C34878D82A}">
                    <a16:rowId xmlns:a16="http://schemas.microsoft.com/office/drawing/2014/main" val="10000"/>
                  </a:ext>
                </a:extLst>
              </a:tr>
              <a:tr h="998357">
                <a:tc>
                  <a:txBody>
                    <a:bodyPr/>
                    <a:lstStyle/>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lang="en-IN" sz="2000" u="sng" dirty="0">
                          <a:solidFill>
                            <a:schemeClr val="tx1"/>
                          </a:solidFill>
                          <a:latin typeface="Times New Roman"/>
                        </a:rPr>
                        <a:t>recipebook.io</a:t>
                      </a:r>
                    </a:p>
                    <a:p>
                      <a:pPr marL="342900" indent="-342900">
                        <a:buFont typeface="+mj-lt"/>
                        <a:buAutoNum type="arabicPeriod"/>
                      </a:pPr>
                      <a:endParaRPr lang="en-US" sz="2000" dirty="0">
                        <a:latin typeface="Times New Roman"/>
                      </a:endParaRPr>
                    </a:p>
                  </a:txBody>
                  <a:tcPr marL="70338" marR="70338"/>
                </a:tc>
                <a:tc>
                  <a:txBody>
                    <a:bodyPr/>
                    <a:lstStyle/>
                    <a:p>
                      <a:pPr marL="285750" indent="-285750" algn="l">
                        <a:buFont typeface="Arial" panose="020B0604020202020204" pitchFamily="34" charset="0"/>
                        <a:buChar char="•"/>
                      </a:pPr>
                      <a:r>
                        <a:rPr lang="en-US" sz="2000" dirty="0">
                          <a:latin typeface="Times New Roman"/>
                        </a:rPr>
                        <a:t>These websites/apps provide recipe</a:t>
                      </a:r>
                      <a:r>
                        <a:rPr lang="en-US" sz="2000" baseline="0" dirty="0">
                          <a:latin typeface="Times New Roman"/>
                        </a:rPr>
                        <a:t> only , without knowing client’s intrigue</a:t>
                      </a:r>
                      <a:endParaRPr lang="en-US" sz="2000" dirty="0">
                        <a:latin typeface="Times New Roman"/>
                      </a:endParaRPr>
                    </a:p>
                  </a:txBody>
                  <a:tcPr marL="70338" marR="70338"/>
                </a:tc>
                <a:extLst>
                  <a:ext uri="{0D108BD9-81ED-4DB2-BD59-A6C34878D82A}">
                    <a16:rowId xmlns:a16="http://schemas.microsoft.com/office/drawing/2014/main" val="10001"/>
                  </a:ext>
                </a:extLst>
              </a:tr>
              <a:tr h="1343174">
                <a:tc>
                  <a:txBody>
                    <a:bodyPr/>
                    <a:lstStyle/>
                    <a:p>
                      <a:pPr marL="457200" indent="-457200">
                        <a:buFont typeface="+mj-lt"/>
                        <a:buAutoNum type="arabicPeriod"/>
                      </a:pPr>
                      <a:r>
                        <a:rPr lang="en-IN" sz="2000" u="sng" dirty="0">
                          <a:solidFill>
                            <a:schemeClr val="tx1"/>
                          </a:solidFill>
                          <a:latin typeface="Times New Roman"/>
                        </a:rPr>
                        <a:t>recipetineats.com</a:t>
                      </a:r>
                      <a:endParaRPr lang="en-US" sz="2000" dirty="0">
                        <a:solidFill>
                          <a:schemeClr val="tx1"/>
                        </a:solidFill>
                        <a:latin typeface="Times New Roman"/>
                      </a:endParaRPr>
                    </a:p>
                  </a:txBody>
                  <a:tcPr marL="70338" marR="70338"/>
                </a:tc>
                <a:tc>
                  <a:txBody>
                    <a:bodyPr/>
                    <a:lstStyle/>
                    <a:p>
                      <a:pPr marL="342900" indent="-342900" algn="l">
                        <a:buFont typeface="Arial" panose="020B0604020202020204" pitchFamily="34" charset="0"/>
                        <a:buChar char="•"/>
                      </a:pPr>
                      <a:r>
                        <a:rPr lang="en-US" sz="2000" dirty="0">
                          <a:latin typeface="Times New Roman"/>
                        </a:rPr>
                        <a:t>These websites/apps doesn’t provide the feature of recommending</a:t>
                      </a:r>
                      <a:r>
                        <a:rPr lang="en-US" sz="2000" baseline="0" dirty="0">
                          <a:latin typeface="Times New Roman"/>
                        </a:rPr>
                        <a:t> recipe according to interest</a:t>
                      </a:r>
                      <a:endParaRPr lang="en-US" sz="2000" dirty="0">
                        <a:latin typeface="Times New Roman"/>
                      </a:endParaRPr>
                    </a:p>
                  </a:txBody>
                  <a:tcPr marL="70338" marR="70338"/>
                </a:tc>
                <a:extLst>
                  <a:ext uri="{0D108BD9-81ED-4DB2-BD59-A6C34878D82A}">
                    <a16:rowId xmlns:a16="http://schemas.microsoft.com/office/drawing/2014/main" val="10002"/>
                  </a:ext>
                </a:extLst>
              </a:tr>
              <a:tr h="2318084">
                <a:tc>
                  <a:txBody>
                    <a:bodyPr/>
                    <a:lstStyle/>
                    <a:p>
                      <a:pPr marL="342900" indent="-342900">
                        <a:buFont typeface="Arial" panose="020B0604020202020204" pitchFamily="34" charset="0"/>
                        <a:buChar char="•"/>
                      </a:pPr>
                      <a:r>
                        <a:rPr lang="en-IN" sz="2000" dirty="0" err="1">
                          <a:latin typeface="Times New Roman"/>
                        </a:rPr>
                        <a:t>Suyash</a:t>
                      </a:r>
                      <a:r>
                        <a:rPr lang="en-IN" sz="2000" dirty="0">
                          <a:latin typeface="Times New Roman"/>
                        </a:rPr>
                        <a:t> Maheshwari, Manas </a:t>
                      </a:r>
                      <a:r>
                        <a:rPr lang="en-IN" sz="2000" dirty="0" err="1">
                          <a:latin typeface="Times New Roman"/>
                        </a:rPr>
                        <a:t>Chourey</a:t>
                      </a:r>
                      <a:r>
                        <a:rPr lang="en-US" sz="2000" dirty="0">
                          <a:latin typeface="Times New Roman"/>
                        </a:rPr>
                        <a:t>. “Recipe Recommendation System using Machine Learning Models”.</a:t>
                      </a:r>
                      <a:r>
                        <a:rPr lang="en-IN" sz="2000" dirty="0">
                          <a:latin typeface="Times New Roman"/>
                        </a:rPr>
                        <a:t> ,ISSN: 2395-0056,</a:t>
                      </a:r>
                      <a:r>
                        <a:rPr lang="en-US" sz="2000" dirty="0">
                          <a:latin typeface="Times New Roman"/>
                        </a:rPr>
                        <a:t> Volume: 06 Issue: 09 | Sep 2019</a:t>
                      </a:r>
                    </a:p>
                  </a:txBody>
                  <a:tcPr marL="70338" marR="70338"/>
                </a:tc>
                <a:tc>
                  <a:txBody>
                    <a:bodyPr/>
                    <a:lstStyle/>
                    <a:p>
                      <a:pPr marL="285750" marR="0" lvl="0" indent="-285750" algn="l" eaLnBrk="1" fontAlgn="auto" latinLnBrk="0" hangingPunct="1">
                        <a:lnSpc>
                          <a:spcPct val="100000"/>
                        </a:lnSpc>
                        <a:spcBef>
                          <a:spcPts val="0"/>
                        </a:spcBef>
                        <a:spcAft>
                          <a:spcPts val="0"/>
                        </a:spcAft>
                        <a:buClrTx/>
                        <a:buSzTx/>
                        <a:buFont typeface="Arial" panose="020B0604020202020204" pitchFamily="34" charset="0"/>
                        <a:buChar char="•"/>
                      </a:pPr>
                      <a:r>
                        <a:rPr lang="en-US" sz="2000" dirty="0">
                          <a:latin typeface="Times New Roman"/>
                        </a:rPr>
                        <a:t>In this paper, machine learning algorithms recommends recipe to users. It doesn’t  provide recipe</a:t>
                      </a:r>
                      <a:r>
                        <a:rPr lang="en-US" sz="2000" baseline="0" dirty="0">
                          <a:latin typeface="Times New Roman"/>
                        </a:rPr>
                        <a:t> based on remaining ingredients</a:t>
                      </a:r>
                      <a:endParaRPr lang="en-US" sz="2000" dirty="0">
                        <a:latin typeface="Times New Roman"/>
                      </a:endParaRPr>
                    </a:p>
                  </a:txBody>
                  <a:tcPr marL="70338" marR="70338"/>
                </a:tc>
                <a:extLst>
                  <a:ext uri="{0D108BD9-81ED-4DB2-BD59-A6C34878D82A}">
                    <a16:rowId xmlns:a16="http://schemas.microsoft.com/office/drawing/2014/main" val="545399237"/>
                  </a:ext>
                </a:extLst>
              </a:tr>
            </a:tbl>
          </a:graphicData>
        </a:graphic>
      </p:graphicFrame>
      <p:sp>
        <p:nvSpPr>
          <p:cNvPr id="138" name="TextShape 3"/>
          <p:cNvSpPr txBox="1"/>
          <p:nvPr/>
        </p:nvSpPr>
        <p:spPr>
          <a:xfrm>
            <a:off x="410400" y="6172200"/>
            <a:ext cx="6681877" cy="685440"/>
          </a:xfrm>
          <a:prstGeom prst="rect">
            <a:avLst/>
          </a:prstGeom>
        </p:spPr>
        <p:txBody>
          <a:bodyPr anchor="ctr"/>
          <a:lstStyle/>
          <a:p>
            <a:pPr>
              <a:lnSpc>
                <a:spcPct val="100000"/>
              </a:lnSpc>
            </a:pPr>
            <a:r>
              <a:rPr lang="en-IN">
                <a:solidFill>
                  <a:srgbClr val="0000FF"/>
                </a:solidFill>
                <a:latin typeface="Cambria"/>
              </a:rPr>
              <a:t>S. B. Jain Institute of Technology Management and research</a:t>
            </a:r>
            <a:endParaRPr>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7</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E9E2446-2FB0-4E6F-808A-1D22D72C6FB9}"/>
              </a:ext>
            </a:extLst>
          </p:cNvPr>
          <p:cNvGraphicFramePr/>
          <p:nvPr>
            <p:extLst>
              <p:ext uri="{D42A27DB-BD31-4B8C-83A1-F6EECF244321}">
                <p14:modId xmlns:p14="http://schemas.microsoft.com/office/powerpoint/2010/main" val="264050049"/>
              </p:ext>
            </p:extLst>
          </p:nvPr>
        </p:nvGraphicFramePr>
        <p:xfrm>
          <a:off x="457338" y="304800"/>
          <a:ext cx="8229324" cy="3948087"/>
        </p:xfrm>
        <a:graphic>
          <a:graphicData uri="http://schemas.openxmlformats.org/drawingml/2006/table">
            <a:tbl>
              <a:tblPr/>
              <a:tblGrid>
                <a:gridCol w="4114662">
                  <a:extLst>
                    <a:ext uri="{9D8B030D-6E8A-4147-A177-3AD203B41FA5}">
                      <a16:colId xmlns:a16="http://schemas.microsoft.com/office/drawing/2014/main" val="20000"/>
                    </a:ext>
                  </a:extLst>
                </a:gridCol>
                <a:gridCol w="4114662">
                  <a:extLst>
                    <a:ext uri="{9D8B030D-6E8A-4147-A177-3AD203B41FA5}">
                      <a16:colId xmlns:a16="http://schemas.microsoft.com/office/drawing/2014/main" val="20001"/>
                    </a:ext>
                  </a:extLst>
                </a:gridCol>
              </a:tblGrid>
              <a:tr h="712378">
                <a:tc>
                  <a:txBody>
                    <a:bodyPr/>
                    <a:lstStyle/>
                    <a:p>
                      <a:pPr algn="ctr">
                        <a:lnSpc>
                          <a:spcPct val="71000"/>
                        </a:lnSpc>
                      </a:pPr>
                      <a:endParaRPr sz="2000">
                        <a:latin typeface="Times New Roman"/>
                      </a:endParaRPr>
                    </a:p>
                    <a:p>
                      <a:pPr algn="ctr">
                        <a:lnSpc>
                          <a:spcPct val="71000"/>
                        </a:lnSpc>
                      </a:pPr>
                      <a:r>
                        <a:rPr lang="en-IN" sz="2000" b="1">
                          <a:solidFill>
                            <a:srgbClr val="FFFFFF"/>
                          </a:solidFill>
                          <a:latin typeface="Times New Roman"/>
                        </a:rPr>
                        <a:t> </a:t>
                      </a:r>
                      <a:r>
                        <a:rPr lang="en-IN" sz="2000" b="1">
                          <a:solidFill>
                            <a:srgbClr val="000000"/>
                          </a:solidFill>
                          <a:latin typeface="Times New Roman"/>
                        </a:rPr>
                        <a:t>Websites / Paper / Article  </a:t>
                      </a:r>
                      <a:endParaRPr sz="2000">
                        <a:latin typeface="Times New Roman"/>
                      </a:endParaRPr>
                    </a:p>
                  </a:txBody>
                  <a:tcPr marL="70338" marR="70338"/>
                </a:tc>
                <a:tc>
                  <a:txBody>
                    <a:bodyPr/>
                    <a:lstStyle/>
                    <a:p>
                      <a:pPr algn="ctr">
                        <a:lnSpc>
                          <a:spcPct val="71000"/>
                        </a:lnSpc>
                      </a:pPr>
                      <a:endParaRPr sz="2000">
                        <a:latin typeface="Times New Roman"/>
                      </a:endParaRPr>
                    </a:p>
                    <a:p>
                      <a:pPr algn="ctr">
                        <a:lnSpc>
                          <a:spcPct val="71000"/>
                        </a:lnSpc>
                      </a:pPr>
                      <a:r>
                        <a:rPr lang="en-IN" sz="2000" b="1">
                          <a:solidFill>
                            <a:srgbClr val="FFFFFF"/>
                          </a:solidFill>
                          <a:latin typeface="Times New Roman"/>
                        </a:rPr>
                        <a:t>  </a:t>
                      </a:r>
                      <a:r>
                        <a:rPr lang="en-IN" sz="2000" b="1">
                          <a:solidFill>
                            <a:srgbClr val="000000"/>
                          </a:solidFill>
                          <a:latin typeface="Times New Roman"/>
                        </a:rPr>
                        <a:t>Reviews / Findings</a:t>
                      </a:r>
                      <a:endParaRPr sz="2000">
                        <a:latin typeface="Times New Roman"/>
                      </a:endParaRPr>
                    </a:p>
                  </a:txBody>
                  <a:tcPr marL="70338" marR="70338"/>
                </a:tc>
                <a:extLst>
                  <a:ext uri="{0D108BD9-81ED-4DB2-BD59-A6C34878D82A}">
                    <a16:rowId xmlns:a16="http://schemas.microsoft.com/office/drawing/2014/main" val="10000"/>
                  </a:ext>
                </a:extLst>
              </a:tr>
              <a:tr h="3235709">
                <a:tc>
                  <a:txBody>
                    <a:bodyPr/>
                    <a:lstStyle/>
                    <a:p>
                      <a:r>
                        <a:rPr lang="en-US" sz="2000" dirty="0" err="1">
                          <a:latin typeface="Times New Roman"/>
                        </a:rPr>
                        <a:t>Marlies</a:t>
                      </a:r>
                      <a:r>
                        <a:rPr lang="en-US" sz="2000" dirty="0">
                          <a:latin typeface="Times New Roman"/>
                        </a:rPr>
                        <a:t> De </a:t>
                      </a:r>
                      <a:r>
                        <a:rPr lang="en-US" sz="2000" dirty="0" err="1">
                          <a:latin typeface="Times New Roman"/>
                        </a:rPr>
                        <a:t>Clercq</a:t>
                      </a:r>
                      <a:r>
                        <a:rPr lang="en-US" sz="2000" dirty="0">
                          <a:latin typeface="Times New Roman"/>
                        </a:rPr>
                        <a:t>, </a:t>
                      </a:r>
                      <a:r>
                        <a:rPr lang="en-US" sz="2000" dirty="0" err="1">
                          <a:latin typeface="Times New Roman"/>
                        </a:rPr>
                        <a:t>Michiel</a:t>
                      </a:r>
                      <a:r>
                        <a:rPr lang="en-US" sz="2000" dirty="0">
                          <a:latin typeface="Times New Roman"/>
                        </a:rPr>
                        <a:t> Stock, Bernard De </a:t>
                      </a:r>
                      <a:r>
                        <a:rPr lang="en-US" sz="2000" dirty="0" err="1">
                          <a:latin typeface="Times New Roman"/>
                        </a:rPr>
                        <a:t>Baets</a:t>
                      </a:r>
                      <a:r>
                        <a:rPr lang="en-US" sz="2000" dirty="0">
                          <a:latin typeface="Times New Roman"/>
                        </a:rPr>
                        <a:t>, Willem </a:t>
                      </a:r>
                      <a:r>
                        <a:rPr lang="en-US" sz="2000" dirty="0" err="1">
                          <a:latin typeface="Times New Roman"/>
                        </a:rPr>
                        <a:t>Waegeman</a:t>
                      </a:r>
                      <a:r>
                        <a:rPr lang="en-US" sz="2000" dirty="0">
                          <a:latin typeface="Times New Roman"/>
                        </a:rPr>
                        <a:t>, “Data-driven recipe completion using machine learning methods”. Trends in food science and technology, ISSN 0924-2244, Volume: 49, 1-13, 2016</a:t>
                      </a:r>
                    </a:p>
                  </a:txBody>
                  <a:tcPr marL="70338" marR="70338"/>
                </a:tc>
                <a:tc>
                  <a:txBody>
                    <a:bodyPr/>
                    <a:lstStyle/>
                    <a:p>
                      <a:pPr marL="342900" indent="-342900">
                        <a:buFont typeface="Arial" panose="020B0604020202020204" pitchFamily="34" charset="0"/>
                        <a:buChar char="•"/>
                      </a:pPr>
                      <a:r>
                        <a:rPr lang="en-US" sz="2000" dirty="0">
                          <a:latin typeface="Times New Roman"/>
                        </a:rPr>
                        <a:t>In this paper, machine learning algorithms develops a system which give recipe but doesn’t regional cuisines.</a:t>
                      </a:r>
                    </a:p>
                  </a:txBody>
                  <a:tcPr marL="70338" marR="70338"/>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D243F44C-62C5-F724-E77C-56682C7B5898}"/>
              </a:ext>
            </a:extLst>
          </p:cNvPr>
          <p:cNvSpPr txBox="1"/>
          <p:nvPr/>
        </p:nvSpPr>
        <p:spPr>
          <a:xfrm flipH="1">
            <a:off x="304800" y="6368534"/>
            <a:ext cx="6400800" cy="369332"/>
          </a:xfrm>
          <a:prstGeom prst="rect">
            <a:avLst/>
          </a:prstGeom>
          <a:noFill/>
        </p:spPr>
        <p:txBody>
          <a:bodyPr wrap="square" rtlCol="0">
            <a:spAutoFit/>
          </a:bodyPr>
          <a:lstStyle/>
          <a:p>
            <a:pPr>
              <a:lnSpc>
                <a:spcPct val="100000"/>
              </a:lnSpc>
            </a:pPr>
            <a:r>
              <a:rPr lang="en-US">
                <a:solidFill>
                  <a:srgbClr val="0000FF"/>
                </a:solidFill>
                <a:latin typeface="Cambria"/>
              </a:rPr>
              <a:t>S. B. Jain Institute of Technology Management and Research</a:t>
            </a:r>
            <a:endParaRPr lang="en-US">
              <a:solidFill>
                <a:srgbClr val="0000FF"/>
              </a:solidFill>
            </a:endParaRPr>
          </a:p>
        </p:txBody>
      </p:sp>
      <p:sp>
        <p:nvSpPr>
          <p:cNvPr id="4" name="TextBox 3">
            <a:extLst>
              <a:ext uri="{FF2B5EF4-FFF2-40B4-BE49-F238E27FC236}">
                <a16:creationId xmlns:a16="http://schemas.microsoft.com/office/drawing/2014/main" id="{B8A83D92-182A-4297-0DC2-F7E3843682BE}"/>
              </a:ext>
            </a:extLst>
          </p:cNvPr>
          <p:cNvSpPr txBox="1"/>
          <p:nvPr/>
        </p:nvSpPr>
        <p:spPr>
          <a:xfrm>
            <a:off x="8531071" y="6404792"/>
            <a:ext cx="3174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FF"/>
                </a:solidFill>
                <a:latin typeface="Cambria"/>
                <a:ea typeface="Cambria"/>
              </a:rPr>
              <a:t>8</a:t>
            </a:r>
          </a:p>
        </p:txBody>
      </p:sp>
    </p:spTree>
    <p:extLst>
      <p:ext uri="{BB962C8B-B14F-4D97-AF65-F5344CB8AC3E}">
        <p14:creationId xmlns:p14="http://schemas.microsoft.com/office/powerpoint/2010/main" val="385868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28600"/>
            <a:ext cx="8229323" cy="533400"/>
          </a:xfrm>
          <a:prstGeom prst="rect">
            <a:avLst/>
          </a:prstGeom>
        </p:spPr>
        <p:txBody>
          <a:bodyPr anchor="ctr"/>
          <a:lstStyle/>
          <a:p>
            <a:pPr algn="ctr">
              <a:lnSpc>
                <a:spcPct val="100000"/>
              </a:lnSpc>
            </a:pPr>
            <a:r>
              <a:rPr lang="en-US" sz="3200" b="1">
                <a:latin typeface="Times New Roman" pitchFamily="18" charset="0"/>
                <a:cs typeface="Times New Roman" pitchFamily="18" charset="0"/>
              </a:rPr>
              <a:t>System Design: Flowchart                 </a:t>
            </a:r>
            <a:endParaRPr sz="3200">
              <a:latin typeface="Times New Roman" pitchFamily="18" charset="0"/>
              <a:cs typeface="Times New Roman" pitchFamily="18" charset="0"/>
            </a:endParaRPr>
          </a:p>
        </p:txBody>
      </p:sp>
      <p:sp>
        <p:nvSpPr>
          <p:cNvPr id="142" name="TextShape 2"/>
          <p:cNvSpPr txBox="1"/>
          <p:nvPr/>
        </p:nvSpPr>
        <p:spPr>
          <a:xfrm>
            <a:off x="410400" y="6172200"/>
            <a:ext cx="6681877" cy="685440"/>
          </a:xfrm>
          <a:prstGeom prst="rect">
            <a:avLst/>
          </a:prstGeom>
        </p:spPr>
        <p:txBody>
          <a:bodyPr anchor="ctr"/>
          <a:lstStyle/>
          <a:p>
            <a:pPr>
              <a:lnSpc>
                <a:spcPct val="100000"/>
              </a:lnSpc>
            </a:pPr>
            <a:r>
              <a:rPr lang="en-IN">
                <a:solidFill>
                  <a:srgbClr val="0000FF"/>
                </a:solidFill>
                <a:latin typeface="Cambria"/>
              </a:rPr>
              <a:t>S. B. Jain Institute of Technology Management and research</a:t>
            </a:r>
            <a:endParaRPr>
              <a:solidFill>
                <a:srgbClr val="0000FF"/>
              </a:solidFill>
            </a:endParaRPr>
          </a:p>
        </p:txBody>
      </p:sp>
      <p:sp>
        <p:nvSpPr>
          <p:cNvPr id="143" name="TextShape 3"/>
          <p:cNvSpPr txBox="1"/>
          <p:nvPr/>
        </p:nvSpPr>
        <p:spPr>
          <a:xfrm>
            <a:off x="8264769" y="6172200"/>
            <a:ext cx="585969" cy="685440"/>
          </a:xfrm>
          <a:prstGeom prst="rect">
            <a:avLst/>
          </a:prstGeom>
        </p:spPr>
        <p:txBody>
          <a:bodyPr anchor="ctr"/>
          <a:lstStyle/>
          <a:p>
            <a:pPr>
              <a:lnSpc>
                <a:spcPct val="100000"/>
              </a:lnSpc>
            </a:pPr>
            <a:fld id="{CE5AF716-9F2C-435E-A60E-28C934F3F645}" type="slidenum">
              <a:rPr lang="en-IN">
                <a:solidFill>
                  <a:srgbClr val="0000FF"/>
                </a:solidFill>
                <a:latin typeface="Cambria"/>
              </a:rPr>
              <a:pPr>
                <a:lnSpc>
                  <a:spcPct val="100000"/>
                </a:lnSpc>
              </a:pPr>
              <a:t>9</a:t>
            </a:fld>
            <a:endParaRPr>
              <a:solidFill>
                <a:srgbClr val="0000FF"/>
              </a:solidFill>
            </a:endParaRPr>
          </a:p>
        </p:txBody>
      </p:sp>
      <p:pic>
        <p:nvPicPr>
          <p:cNvPr id="2" name="Picture 1">
            <a:extLst>
              <a:ext uri="{FF2B5EF4-FFF2-40B4-BE49-F238E27FC236}">
                <a16:creationId xmlns:a16="http://schemas.microsoft.com/office/drawing/2014/main" id="{A096DEBB-909E-8DC4-F493-A78F0BD050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1223009"/>
            <a:ext cx="4134232" cy="4819571"/>
          </a:xfrm>
          <a:prstGeom prst="rect">
            <a:avLst/>
          </a:prstGeom>
          <a:noFill/>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1308</Words>
  <Application>Microsoft Office PowerPoint</Application>
  <PresentationFormat>On-screen Show (4:3)</PresentationFormat>
  <Paragraphs>211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vt:lpstr>
      <vt:lpstr>Perpetua</vt:lpstr>
      <vt:lpstr>Times New Roman</vt:lpstr>
      <vt:lpstr>Office Theme</vt:lpstr>
      <vt:lpstr>Progress Seminar  on Development Of An Application For Recipe   Recommendation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 Case Diagram                  </vt:lpstr>
      <vt:lpstr>Class Diagram  </vt:lpstr>
      <vt:lpstr>Sequence Diagram</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Ayush Meshram</cp:lastModifiedBy>
  <cp:revision>22</cp:revision>
  <dcterms:created xsi:type="dcterms:W3CDTF">2021-03-08T15:20:31Z</dcterms:created>
  <dcterms:modified xsi:type="dcterms:W3CDTF">2023-03-18T09:52:09Z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