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 id="2147483683" r:id="rId3"/>
    <p:sldMasterId id="2147483697" r:id="rId4"/>
  </p:sldMasterIdLst>
  <p:notesMasterIdLst>
    <p:notesMasterId r:id="rId23"/>
  </p:notesMasterIdLst>
  <p:sldIdLst>
    <p:sldId id="279" r:id="rId5"/>
    <p:sldId id="294" r:id="rId6"/>
    <p:sldId id="295" r:id="rId7"/>
    <p:sldId id="265" r:id="rId8"/>
    <p:sldId id="266" r:id="rId9"/>
    <p:sldId id="3830" r:id="rId10"/>
    <p:sldId id="337" r:id="rId11"/>
    <p:sldId id="3831" r:id="rId12"/>
    <p:sldId id="339" r:id="rId13"/>
    <p:sldId id="340" r:id="rId14"/>
    <p:sldId id="3827" r:id="rId15"/>
    <p:sldId id="3826" r:id="rId16"/>
    <p:sldId id="342" r:id="rId17"/>
    <p:sldId id="3828" r:id="rId18"/>
    <p:sldId id="3832" r:id="rId19"/>
    <p:sldId id="3829" r:id="rId20"/>
    <p:sldId id="341" r:id="rId21"/>
    <p:sldId id="38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7FB2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9FAF64-B497-4F20-B2BE-E3EE804D5E9B}" type="datetimeFigureOut">
              <a:rPr lang="en-IN" smtClean="0"/>
              <a:t>23-11-2023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9F225-56AC-4A62-9988-EAF7A5D94C66}" type="slidenum">
              <a:rPr lang="en-IN" smtClean="0"/>
              <a:t>‹#›</a:t>
            </a:fld>
            <a:endParaRPr lang="en-IN"/>
          </a:p>
        </p:txBody>
      </p:sp>
    </p:spTree>
    <p:extLst>
      <p:ext uri="{BB962C8B-B14F-4D97-AF65-F5344CB8AC3E}">
        <p14:creationId xmlns:p14="http://schemas.microsoft.com/office/powerpoint/2010/main" val="899159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3</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8B10-5284-23F2-79F3-64CF3FC6B2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5F53BD-2214-53DD-E15D-42D0213F8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D2B67A-F8DF-C971-FA52-26C9CA0E6FF0}"/>
              </a:ext>
            </a:extLst>
          </p:cNvPr>
          <p:cNvSpPr>
            <a:spLocks noGrp="1"/>
          </p:cNvSpPr>
          <p:nvPr>
            <p:ph type="dt" sz="half" idx="10"/>
          </p:nvPr>
        </p:nvSpPr>
        <p:spPr/>
        <p:txBody>
          <a:bodyPr/>
          <a:lstStyle/>
          <a:p>
            <a:fld id="{91F41A18-E3A3-4706-B7E3-2C7EF2770413}" type="datetimeFigureOut">
              <a:rPr lang="en-IN" smtClean="0"/>
              <a:t>23-11-2023</a:t>
            </a:fld>
            <a:endParaRPr lang="en-IN"/>
          </a:p>
        </p:txBody>
      </p:sp>
      <p:sp>
        <p:nvSpPr>
          <p:cNvPr id="5" name="Footer Placeholder 4">
            <a:extLst>
              <a:ext uri="{FF2B5EF4-FFF2-40B4-BE49-F238E27FC236}">
                <a16:creationId xmlns:a16="http://schemas.microsoft.com/office/drawing/2014/main" id="{D6A38557-6F22-8349-FCF7-5B663F523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202980-4AAF-A64C-8C35-276E979AF3FA}"/>
              </a:ext>
            </a:extLst>
          </p:cNvPr>
          <p:cNvSpPr>
            <a:spLocks noGrp="1"/>
          </p:cNvSpPr>
          <p:nvPr>
            <p:ph type="sldNum" sz="quarter" idx="12"/>
          </p:nvPr>
        </p:nvSpPr>
        <p:spPr/>
        <p:txBody>
          <a:bodyPr/>
          <a:lstStyle/>
          <a:p>
            <a:fld id="{BA17277C-F8E8-4341-A085-5FBA40694750}" type="slidenum">
              <a:rPr lang="en-IN" smtClean="0"/>
              <a:t>‹#›</a:t>
            </a:fld>
            <a:endParaRPr lang="en-IN"/>
          </a:p>
        </p:txBody>
      </p:sp>
    </p:spTree>
    <p:extLst>
      <p:ext uri="{BB962C8B-B14F-4D97-AF65-F5344CB8AC3E}">
        <p14:creationId xmlns:p14="http://schemas.microsoft.com/office/powerpoint/2010/main" val="121245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9E8E-52E5-A5AE-C690-09F0CA6359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0EE2F3-681B-6600-8FEE-F1C3896866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4BF165-862C-7962-D997-978A896E4FFC}"/>
              </a:ext>
            </a:extLst>
          </p:cNvPr>
          <p:cNvSpPr>
            <a:spLocks noGrp="1"/>
          </p:cNvSpPr>
          <p:nvPr>
            <p:ph type="dt" sz="half" idx="10"/>
          </p:nvPr>
        </p:nvSpPr>
        <p:spPr/>
        <p:txBody>
          <a:bodyPr/>
          <a:lstStyle/>
          <a:p>
            <a:fld id="{91F41A18-E3A3-4706-B7E3-2C7EF2770413}" type="datetimeFigureOut">
              <a:rPr lang="en-IN" smtClean="0"/>
              <a:t>23-11-2023</a:t>
            </a:fld>
            <a:endParaRPr lang="en-IN"/>
          </a:p>
        </p:txBody>
      </p:sp>
      <p:sp>
        <p:nvSpPr>
          <p:cNvPr id="5" name="Footer Placeholder 4">
            <a:extLst>
              <a:ext uri="{FF2B5EF4-FFF2-40B4-BE49-F238E27FC236}">
                <a16:creationId xmlns:a16="http://schemas.microsoft.com/office/drawing/2014/main" id="{D6B7AB93-A679-4DE9-0412-C6367AFA32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2836CA-D6E0-42D9-0072-B59A08B3EF4C}"/>
              </a:ext>
            </a:extLst>
          </p:cNvPr>
          <p:cNvSpPr>
            <a:spLocks noGrp="1"/>
          </p:cNvSpPr>
          <p:nvPr>
            <p:ph type="sldNum" sz="quarter" idx="12"/>
          </p:nvPr>
        </p:nvSpPr>
        <p:spPr/>
        <p:txBody>
          <a:bodyPr/>
          <a:lstStyle/>
          <a:p>
            <a:fld id="{BA17277C-F8E8-4341-A085-5FBA40694750}" type="slidenum">
              <a:rPr lang="en-IN" smtClean="0"/>
              <a:t>‹#›</a:t>
            </a:fld>
            <a:endParaRPr lang="en-IN"/>
          </a:p>
        </p:txBody>
      </p:sp>
    </p:spTree>
    <p:extLst>
      <p:ext uri="{BB962C8B-B14F-4D97-AF65-F5344CB8AC3E}">
        <p14:creationId xmlns:p14="http://schemas.microsoft.com/office/powerpoint/2010/main" val="300390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A12A7-7ED0-18DC-35AC-20CAE14254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D90029-116D-7A16-3BF6-8740B82FD2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A76DF-9356-19D9-C4F5-3E54A33AA793}"/>
              </a:ext>
            </a:extLst>
          </p:cNvPr>
          <p:cNvSpPr>
            <a:spLocks noGrp="1"/>
          </p:cNvSpPr>
          <p:nvPr>
            <p:ph type="dt" sz="half" idx="10"/>
          </p:nvPr>
        </p:nvSpPr>
        <p:spPr/>
        <p:txBody>
          <a:bodyPr/>
          <a:lstStyle/>
          <a:p>
            <a:fld id="{91F41A18-E3A3-4706-B7E3-2C7EF2770413}" type="datetimeFigureOut">
              <a:rPr lang="en-IN" smtClean="0"/>
              <a:t>23-11-2023</a:t>
            </a:fld>
            <a:endParaRPr lang="en-IN"/>
          </a:p>
        </p:txBody>
      </p:sp>
      <p:sp>
        <p:nvSpPr>
          <p:cNvPr id="5" name="Footer Placeholder 4">
            <a:extLst>
              <a:ext uri="{FF2B5EF4-FFF2-40B4-BE49-F238E27FC236}">
                <a16:creationId xmlns:a16="http://schemas.microsoft.com/office/drawing/2014/main" id="{91FF91FB-DE91-4B9F-E37E-B22F5ABE4B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80ACE-8F75-AD6B-F9F6-4938F96C0C14}"/>
              </a:ext>
            </a:extLst>
          </p:cNvPr>
          <p:cNvSpPr>
            <a:spLocks noGrp="1"/>
          </p:cNvSpPr>
          <p:nvPr>
            <p:ph type="sldNum" sz="quarter" idx="12"/>
          </p:nvPr>
        </p:nvSpPr>
        <p:spPr/>
        <p:txBody>
          <a:bodyPr/>
          <a:lstStyle/>
          <a:p>
            <a:fld id="{BA17277C-F8E8-4341-A085-5FBA40694750}" type="slidenum">
              <a:rPr lang="en-IN" smtClean="0"/>
              <a:t>‹#›</a:t>
            </a:fld>
            <a:endParaRPr lang="en-IN"/>
          </a:p>
        </p:txBody>
      </p:sp>
    </p:spTree>
    <p:extLst>
      <p:ext uri="{BB962C8B-B14F-4D97-AF65-F5344CB8AC3E}">
        <p14:creationId xmlns:p14="http://schemas.microsoft.com/office/powerpoint/2010/main" val="121964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82393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02572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773709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5234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13548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9229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3792179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8071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49AF5-4121-1EB5-12AA-33848134E7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BD0E6B-13A6-758C-83B3-7E26637C57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05010A-87C4-0023-9A32-39245317EF99}"/>
              </a:ext>
            </a:extLst>
          </p:cNvPr>
          <p:cNvSpPr>
            <a:spLocks noGrp="1"/>
          </p:cNvSpPr>
          <p:nvPr>
            <p:ph type="dt" sz="half" idx="10"/>
          </p:nvPr>
        </p:nvSpPr>
        <p:spPr/>
        <p:txBody>
          <a:bodyPr/>
          <a:lstStyle/>
          <a:p>
            <a:fld id="{91F41A18-E3A3-4706-B7E3-2C7EF2770413}" type="datetimeFigureOut">
              <a:rPr lang="en-IN" smtClean="0"/>
              <a:t>23-11-2023</a:t>
            </a:fld>
            <a:endParaRPr lang="en-IN"/>
          </a:p>
        </p:txBody>
      </p:sp>
      <p:sp>
        <p:nvSpPr>
          <p:cNvPr id="5" name="Footer Placeholder 4">
            <a:extLst>
              <a:ext uri="{FF2B5EF4-FFF2-40B4-BE49-F238E27FC236}">
                <a16:creationId xmlns:a16="http://schemas.microsoft.com/office/drawing/2014/main" id="{611C71EB-EF07-1991-37CD-2BC146EFFC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9F4C9C-E456-974F-D89D-E0D02739E52F}"/>
              </a:ext>
            </a:extLst>
          </p:cNvPr>
          <p:cNvSpPr>
            <a:spLocks noGrp="1"/>
          </p:cNvSpPr>
          <p:nvPr>
            <p:ph type="sldNum" sz="quarter" idx="12"/>
          </p:nvPr>
        </p:nvSpPr>
        <p:spPr/>
        <p:txBody>
          <a:bodyPr/>
          <a:lstStyle/>
          <a:p>
            <a:fld id="{BA17277C-F8E8-4341-A085-5FBA40694750}" type="slidenum">
              <a:rPr lang="en-IN" smtClean="0"/>
              <a:t>‹#›</a:t>
            </a:fld>
            <a:endParaRPr lang="en-IN"/>
          </a:p>
        </p:txBody>
      </p:sp>
    </p:spTree>
    <p:extLst>
      <p:ext uri="{BB962C8B-B14F-4D97-AF65-F5344CB8AC3E}">
        <p14:creationId xmlns:p14="http://schemas.microsoft.com/office/powerpoint/2010/main" val="2858041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1230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18005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879925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4542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419106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15680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989798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91377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73459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3732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7657-47E5-AFF9-5B90-5194A243BD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EE5AC9-AD22-584B-2D18-8DDF8C784A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3EC4BD-91D8-5B32-CF3A-C26C692A11A9}"/>
              </a:ext>
            </a:extLst>
          </p:cNvPr>
          <p:cNvSpPr>
            <a:spLocks noGrp="1"/>
          </p:cNvSpPr>
          <p:nvPr>
            <p:ph type="dt" sz="half" idx="10"/>
          </p:nvPr>
        </p:nvSpPr>
        <p:spPr/>
        <p:txBody>
          <a:bodyPr/>
          <a:lstStyle/>
          <a:p>
            <a:fld id="{91F41A18-E3A3-4706-B7E3-2C7EF2770413}" type="datetimeFigureOut">
              <a:rPr lang="en-IN" smtClean="0"/>
              <a:t>23-11-2023</a:t>
            </a:fld>
            <a:endParaRPr lang="en-IN"/>
          </a:p>
        </p:txBody>
      </p:sp>
      <p:sp>
        <p:nvSpPr>
          <p:cNvPr id="5" name="Footer Placeholder 4">
            <a:extLst>
              <a:ext uri="{FF2B5EF4-FFF2-40B4-BE49-F238E27FC236}">
                <a16:creationId xmlns:a16="http://schemas.microsoft.com/office/drawing/2014/main" id="{61D0686D-1897-3BF3-ABD5-8B21AC08ED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9EA87-B2B6-E547-F6BD-D6ECC4BE8097}"/>
              </a:ext>
            </a:extLst>
          </p:cNvPr>
          <p:cNvSpPr>
            <a:spLocks noGrp="1"/>
          </p:cNvSpPr>
          <p:nvPr>
            <p:ph type="sldNum" sz="quarter" idx="12"/>
          </p:nvPr>
        </p:nvSpPr>
        <p:spPr/>
        <p:txBody>
          <a:bodyPr/>
          <a:lstStyle/>
          <a:p>
            <a:fld id="{BA17277C-F8E8-4341-A085-5FBA40694750}" type="slidenum">
              <a:rPr lang="en-IN" smtClean="0"/>
              <a:t>‹#›</a:t>
            </a:fld>
            <a:endParaRPr lang="en-IN"/>
          </a:p>
        </p:txBody>
      </p:sp>
    </p:spTree>
    <p:extLst>
      <p:ext uri="{BB962C8B-B14F-4D97-AF65-F5344CB8AC3E}">
        <p14:creationId xmlns:p14="http://schemas.microsoft.com/office/powerpoint/2010/main" val="22169089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62822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893577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24E39389-D342-42C9-A280-8ADE336DA885}" type="datetime1">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78642050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80732C-99B6-468D-8E86-54127C661C29}" type="datetime1">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254592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6096AA6-1553-455E-A701-5DB89675312A}" type="datetime1">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1517277827"/>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2A427D05-0AAA-4191-8602-39A011BE220C}" type="datetime1">
              <a:rPr lang="en-US" smtClean="0"/>
              <a:t>11/23/2023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5089986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69B8012-90E5-4BF2-B13D-6DEC2EE5E086}" type="datetime1">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7853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562E2D-C320-4C5E-98F1-D60DBA71A352}" type="datetime1">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603792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6C99D-E4E2-4DDF-8629-131208CB18B0}" type="datetime1">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1131332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B420CF4-5FC9-46F3-B596-BE1F927BA2F1}" type="datetime1">
              <a:rPr lang="en-US" smtClean="0"/>
              <a:t>11/23/2023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396729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2A1D-7DC0-4218-1C32-108D663509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12A38F-2E94-59A2-BFFC-589A8BF643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0A15FF-53D2-13DA-4F64-429BEFD9C7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2A501F-5CF8-000D-C55C-EAEA89BA1F3C}"/>
              </a:ext>
            </a:extLst>
          </p:cNvPr>
          <p:cNvSpPr>
            <a:spLocks noGrp="1"/>
          </p:cNvSpPr>
          <p:nvPr>
            <p:ph type="dt" sz="half" idx="10"/>
          </p:nvPr>
        </p:nvSpPr>
        <p:spPr/>
        <p:txBody>
          <a:bodyPr/>
          <a:lstStyle/>
          <a:p>
            <a:fld id="{91F41A18-E3A3-4706-B7E3-2C7EF2770413}" type="datetimeFigureOut">
              <a:rPr lang="en-IN" smtClean="0"/>
              <a:t>23-11-2023</a:t>
            </a:fld>
            <a:endParaRPr lang="en-IN"/>
          </a:p>
        </p:txBody>
      </p:sp>
      <p:sp>
        <p:nvSpPr>
          <p:cNvPr id="6" name="Footer Placeholder 5">
            <a:extLst>
              <a:ext uri="{FF2B5EF4-FFF2-40B4-BE49-F238E27FC236}">
                <a16:creationId xmlns:a16="http://schemas.microsoft.com/office/drawing/2014/main" id="{8E09CC41-01BC-84BE-03BF-56A4489AA2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2256D9-BC28-223B-203C-478108092A78}"/>
              </a:ext>
            </a:extLst>
          </p:cNvPr>
          <p:cNvSpPr>
            <a:spLocks noGrp="1"/>
          </p:cNvSpPr>
          <p:nvPr>
            <p:ph type="sldNum" sz="quarter" idx="12"/>
          </p:nvPr>
        </p:nvSpPr>
        <p:spPr/>
        <p:txBody>
          <a:bodyPr/>
          <a:lstStyle/>
          <a:p>
            <a:fld id="{BA17277C-F8E8-4341-A085-5FBA40694750}" type="slidenum">
              <a:rPr lang="en-IN" smtClean="0"/>
              <a:t>‹#›</a:t>
            </a:fld>
            <a:endParaRPr lang="en-IN"/>
          </a:p>
        </p:txBody>
      </p:sp>
    </p:spTree>
    <p:extLst>
      <p:ext uri="{BB962C8B-B14F-4D97-AF65-F5344CB8AC3E}">
        <p14:creationId xmlns:p14="http://schemas.microsoft.com/office/powerpoint/2010/main" val="21228689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F1ABFC0-89FE-4355-9E74-11DC57FEA97E}" type="datetime1">
              <a:rPr lang="en-US" smtClean="0"/>
              <a:t>11/23/2023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35103244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B5ED82-9221-4209-9FC6-897FECC94D85}" type="datetime1">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24421909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695C5F-8991-4788-8021-97F7E97CAA77}" type="datetime1">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16527212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790804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9612335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43588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69168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147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06813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3800918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4200-16A3-EA39-18B1-D8469A6DB1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5756C-5243-A872-912D-583F025BA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FB7BF7-7DE4-2601-B365-07BFE69CA1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B594A3-E578-F7C2-11AB-6E1DE3056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1CB9EA-0575-CD56-2265-87BF92D310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C4AF34-C056-69DA-4414-2CE46D21130B}"/>
              </a:ext>
            </a:extLst>
          </p:cNvPr>
          <p:cNvSpPr>
            <a:spLocks noGrp="1"/>
          </p:cNvSpPr>
          <p:nvPr>
            <p:ph type="dt" sz="half" idx="10"/>
          </p:nvPr>
        </p:nvSpPr>
        <p:spPr/>
        <p:txBody>
          <a:bodyPr/>
          <a:lstStyle/>
          <a:p>
            <a:fld id="{91F41A18-E3A3-4706-B7E3-2C7EF2770413}" type="datetimeFigureOut">
              <a:rPr lang="en-IN" smtClean="0"/>
              <a:t>23-11-2023</a:t>
            </a:fld>
            <a:endParaRPr lang="en-IN"/>
          </a:p>
        </p:txBody>
      </p:sp>
      <p:sp>
        <p:nvSpPr>
          <p:cNvPr id="8" name="Footer Placeholder 7">
            <a:extLst>
              <a:ext uri="{FF2B5EF4-FFF2-40B4-BE49-F238E27FC236}">
                <a16:creationId xmlns:a16="http://schemas.microsoft.com/office/drawing/2014/main" id="{58A511B8-DEC9-DD69-6E6B-9B5AF2CA0F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D8D243-DB0A-88EA-A96C-096105FA1712}"/>
              </a:ext>
            </a:extLst>
          </p:cNvPr>
          <p:cNvSpPr>
            <a:spLocks noGrp="1"/>
          </p:cNvSpPr>
          <p:nvPr>
            <p:ph type="sldNum" sz="quarter" idx="12"/>
          </p:nvPr>
        </p:nvSpPr>
        <p:spPr/>
        <p:txBody>
          <a:bodyPr/>
          <a:lstStyle/>
          <a:p>
            <a:fld id="{BA17277C-F8E8-4341-A085-5FBA40694750}" type="slidenum">
              <a:rPr lang="en-IN" smtClean="0"/>
              <a:t>‹#›</a:t>
            </a:fld>
            <a:endParaRPr lang="en-IN"/>
          </a:p>
        </p:txBody>
      </p:sp>
    </p:spTree>
    <p:extLst>
      <p:ext uri="{BB962C8B-B14F-4D97-AF65-F5344CB8AC3E}">
        <p14:creationId xmlns:p14="http://schemas.microsoft.com/office/powerpoint/2010/main" val="19891341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50324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92506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38045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512253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870283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9048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933712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5249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020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B0B8-221C-28A4-6B45-CCF9EAF891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CDC824-26CB-0370-EC4E-BB1B0E1157BA}"/>
              </a:ext>
            </a:extLst>
          </p:cNvPr>
          <p:cNvSpPr>
            <a:spLocks noGrp="1"/>
          </p:cNvSpPr>
          <p:nvPr>
            <p:ph type="dt" sz="half" idx="10"/>
          </p:nvPr>
        </p:nvSpPr>
        <p:spPr/>
        <p:txBody>
          <a:bodyPr/>
          <a:lstStyle/>
          <a:p>
            <a:fld id="{91F41A18-E3A3-4706-B7E3-2C7EF2770413}" type="datetimeFigureOut">
              <a:rPr lang="en-IN" smtClean="0"/>
              <a:t>23-11-2023</a:t>
            </a:fld>
            <a:endParaRPr lang="en-IN"/>
          </a:p>
        </p:txBody>
      </p:sp>
      <p:sp>
        <p:nvSpPr>
          <p:cNvPr id="4" name="Footer Placeholder 3">
            <a:extLst>
              <a:ext uri="{FF2B5EF4-FFF2-40B4-BE49-F238E27FC236}">
                <a16:creationId xmlns:a16="http://schemas.microsoft.com/office/drawing/2014/main" id="{C44F5F96-3427-378D-93CA-A33FB5EE3C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8D4C69-B00E-F657-0737-4C0D9BC81D9C}"/>
              </a:ext>
            </a:extLst>
          </p:cNvPr>
          <p:cNvSpPr>
            <a:spLocks noGrp="1"/>
          </p:cNvSpPr>
          <p:nvPr>
            <p:ph type="sldNum" sz="quarter" idx="12"/>
          </p:nvPr>
        </p:nvSpPr>
        <p:spPr/>
        <p:txBody>
          <a:bodyPr/>
          <a:lstStyle/>
          <a:p>
            <a:fld id="{BA17277C-F8E8-4341-A085-5FBA40694750}" type="slidenum">
              <a:rPr lang="en-IN" smtClean="0"/>
              <a:t>‹#›</a:t>
            </a:fld>
            <a:endParaRPr lang="en-IN"/>
          </a:p>
        </p:txBody>
      </p:sp>
    </p:spTree>
    <p:extLst>
      <p:ext uri="{BB962C8B-B14F-4D97-AF65-F5344CB8AC3E}">
        <p14:creationId xmlns:p14="http://schemas.microsoft.com/office/powerpoint/2010/main" val="140525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A5A71-D939-2561-BA6D-ACAA8E347118}"/>
              </a:ext>
            </a:extLst>
          </p:cNvPr>
          <p:cNvSpPr>
            <a:spLocks noGrp="1"/>
          </p:cNvSpPr>
          <p:nvPr>
            <p:ph type="dt" sz="half" idx="10"/>
          </p:nvPr>
        </p:nvSpPr>
        <p:spPr/>
        <p:txBody>
          <a:bodyPr/>
          <a:lstStyle/>
          <a:p>
            <a:fld id="{91F41A18-E3A3-4706-B7E3-2C7EF2770413}" type="datetimeFigureOut">
              <a:rPr lang="en-IN" smtClean="0"/>
              <a:t>23-11-2023</a:t>
            </a:fld>
            <a:endParaRPr lang="en-IN"/>
          </a:p>
        </p:txBody>
      </p:sp>
      <p:sp>
        <p:nvSpPr>
          <p:cNvPr id="3" name="Footer Placeholder 2">
            <a:extLst>
              <a:ext uri="{FF2B5EF4-FFF2-40B4-BE49-F238E27FC236}">
                <a16:creationId xmlns:a16="http://schemas.microsoft.com/office/drawing/2014/main" id="{775A223E-1B6E-2E44-4129-E6C45AF616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BB5362-9AE3-B892-D358-4873DB23E411}"/>
              </a:ext>
            </a:extLst>
          </p:cNvPr>
          <p:cNvSpPr>
            <a:spLocks noGrp="1"/>
          </p:cNvSpPr>
          <p:nvPr>
            <p:ph type="sldNum" sz="quarter" idx="12"/>
          </p:nvPr>
        </p:nvSpPr>
        <p:spPr/>
        <p:txBody>
          <a:bodyPr/>
          <a:lstStyle/>
          <a:p>
            <a:fld id="{BA17277C-F8E8-4341-A085-5FBA40694750}" type="slidenum">
              <a:rPr lang="en-IN" smtClean="0"/>
              <a:t>‹#›</a:t>
            </a:fld>
            <a:endParaRPr lang="en-IN"/>
          </a:p>
        </p:txBody>
      </p:sp>
    </p:spTree>
    <p:extLst>
      <p:ext uri="{BB962C8B-B14F-4D97-AF65-F5344CB8AC3E}">
        <p14:creationId xmlns:p14="http://schemas.microsoft.com/office/powerpoint/2010/main" val="357038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757F-FF17-5E4D-A8ED-839F829B0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C980F1-0EA7-8A1D-9167-43AF16AF5B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73F4EA-8B6F-A1B2-F392-E15DD7BE28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54002D-C701-3D95-6921-900BD68F982D}"/>
              </a:ext>
            </a:extLst>
          </p:cNvPr>
          <p:cNvSpPr>
            <a:spLocks noGrp="1"/>
          </p:cNvSpPr>
          <p:nvPr>
            <p:ph type="dt" sz="half" idx="10"/>
          </p:nvPr>
        </p:nvSpPr>
        <p:spPr/>
        <p:txBody>
          <a:bodyPr/>
          <a:lstStyle/>
          <a:p>
            <a:fld id="{91F41A18-E3A3-4706-B7E3-2C7EF2770413}" type="datetimeFigureOut">
              <a:rPr lang="en-IN" smtClean="0"/>
              <a:t>23-11-2023</a:t>
            </a:fld>
            <a:endParaRPr lang="en-IN"/>
          </a:p>
        </p:txBody>
      </p:sp>
      <p:sp>
        <p:nvSpPr>
          <p:cNvPr id="6" name="Footer Placeholder 5">
            <a:extLst>
              <a:ext uri="{FF2B5EF4-FFF2-40B4-BE49-F238E27FC236}">
                <a16:creationId xmlns:a16="http://schemas.microsoft.com/office/drawing/2014/main" id="{D0CDD45F-B164-0AC3-22A3-FAF17950D1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11AABB-C0A5-0CFD-A28A-4233093B23FE}"/>
              </a:ext>
            </a:extLst>
          </p:cNvPr>
          <p:cNvSpPr>
            <a:spLocks noGrp="1"/>
          </p:cNvSpPr>
          <p:nvPr>
            <p:ph type="sldNum" sz="quarter" idx="12"/>
          </p:nvPr>
        </p:nvSpPr>
        <p:spPr/>
        <p:txBody>
          <a:bodyPr/>
          <a:lstStyle/>
          <a:p>
            <a:fld id="{BA17277C-F8E8-4341-A085-5FBA40694750}" type="slidenum">
              <a:rPr lang="en-IN" smtClean="0"/>
              <a:t>‹#›</a:t>
            </a:fld>
            <a:endParaRPr lang="en-IN"/>
          </a:p>
        </p:txBody>
      </p:sp>
    </p:spTree>
    <p:extLst>
      <p:ext uri="{BB962C8B-B14F-4D97-AF65-F5344CB8AC3E}">
        <p14:creationId xmlns:p14="http://schemas.microsoft.com/office/powerpoint/2010/main" val="28835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91A7-1243-84D0-D005-1615F89611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24AAF6-170E-DDBC-5761-4078D96492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74ED03-27FA-6DC8-186F-1B0F8812E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ADF6D-4072-82CE-4A95-193C11E07AEA}"/>
              </a:ext>
            </a:extLst>
          </p:cNvPr>
          <p:cNvSpPr>
            <a:spLocks noGrp="1"/>
          </p:cNvSpPr>
          <p:nvPr>
            <p:ph type="dt" sz="half" idx="10"/>
          </p:nvPr>
        </p:nvSpPr>
        <p:spPr/>
        <p:txBody>
          <a:bodyPr/>
          <a:lstStyle/>
          <a:p>
            <a:fld id="{91F41A18-E3A3-4706-B7E3-2C7EF2770413}" type="datetimeFigureOut">
              <a:rPr lang="en-IN" smtClean="0"/>
              <a:t>23-11-2023</a:t>
            </a:fld>
            <a:endParaRPr lang="en-IN"/>
          </a:p>
        </p:txBody>
      </p:sp>
      <p:sp>
        <p:nvSpPr>
          <p:cNvPr id="6" name="Footer Placeholder 5">
            <a:extLst>
              <a:ext uri="{FF2B5EF4-FFF2-40B4-BE49-F238E27FC236}">
                <a16:creationId xmlns:a16="http://schemas.microsoft.com/office/drawing/2014/main" id="{468ED11A-677F-F5DD-6ECA-C0EC118F57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A3D502-A2AC-AC0D-ABF9-09440FCC4C40}"/>
              </a:ext>
            </a:extLst>
          </p:cNvPr>
          <p:cNvSpPr>
            <a:spLocks noGrp="1"/>
          </p:cNvSpPr>
          <p:nvPr>
            <p:ph type="sldNum" sz="quarter" idx="12"/>
          </p:nvPr>
        </p:nvSpPr>
        <p:spPr/>
        <p:txBody>
          <a:bodyPr/>
          <a:lstStyle/>
          <a:p>
            <a:fld id="{BA17277C-F8E8-4341-A085-5FBA40694750}" type="slidenum">
              <a:rPr lang="en-IN" smtClean="0"/>
              <a:t>‹#›</a:t>
            </a:fld>
            <a:endParaRPr lang="en-IN"/>
          </a:p>
        </p:txBody>
      </p:sp>
    </p:spTree>
    <p:extLst>
      <p:ext uri="{BB962C8B-B14F-4D97-AF65-F5344CB8AC3E}">
        <p14:creationId xmlns:p14="http://schemas.microsoft.com/office/powerpoint/2010/main" val="3990082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theme" Target="../theme/theme4.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89777-0846-5553-9E89-A9A6F02CE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AB8263-C079-5405-12B4-6707C44C2F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7D3106-CCAF-CEED-7FA2-59C690629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F41A18-E3A3-4706-B7E3-2C7EF2770413}" type="datetimeFigureOut">
              <a:rPr lang="en-IN" smtClean="0"/>
              <a:t>23-11-2023</a:t>
            </a:fld>
            <a:endParaRPr lang="en-IN"/>
          </a:p>
        </p:txBody>
      </p:sp>
      <p:sp>
        <p:nvSpPr>
          <p:cNvPr id="5" name="Footer Placeholder 4">
            <a:extLst>
              <a:ext uri="{FF2B5EF4-FFF2-40B4-BE49-F238E27FC236}">
                <a16:creationId xmlns:a16="http://schemas.microsoft.com/office/drawing/2014/main" id="{017627C5-C49A-B2EC-82B1-DD1FA34B22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8872EA-6A0B-0FAD-46BF-A40D382E0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7277C-F8E8-4341-A085-5FBA40694750}" type="slidenum">
              <a:rPr lang="en-IN" smtClean="0"/>
              <a:t>‹#›</a:t>
            </a:fld>
            <a:endParaRPr lang="en-IN"/>
          </a:p>
        </p:txBody>
      </p:sp>
    </p:spTree>
    <p:extLst>
      <p:ext uri="{BB962C8B-B14F-4D97-AF65-F5344CB8AC3E}">
        <p14:creationId xmlns:p14="http://schemas.microsoft.com/office/powerpoint/2010/main" val="3758378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5" r:id="rId15"/>
    <p:sldLayoutId id="2147483666" r:id="rId16"/>
    <p:sldLayoutId id="2147483667" r:id="rId17"/>
    <p:sldLayoutId id="214748369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529936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9B8B6D2-5532-4B59-9C5A-AB106F128946}" type="datetime1">
              <a:rPr lang="en-US" smtClean="0"/>
              <a:t>11/23/2023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extLst>
      <p:ext uri="{BB962C8B-B14F-4D97-AF65-F5344CB8AC3E}">
        <p14:creationId xmlns:p14="http://schemas.microsoft.com/office/powerpoint/2010/main" val="25064093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73132954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hyperlink" Target="https://pypi.org/project/gTTS/" TargetMode="Externa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75EC8C-B77D-C82A-2AD3-2202169F8355}"/>
              </a:ext>
            </a:extLst>
          </p:cNvPr>
          <p:cNvSpPr txBox="1">
            <a:spLocks/>
          </p:cNvSpPr>
          <p:nvPr/>
        </p:nvSpPr>
        <p:spPr>
          <a:xfrm>
            <a:off x="-1267327" y="2511349"/>
            <a:ext cx="10515600" cy="2336876"/>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pPr algn="ctr"/>
            <a:r>
              <a:rPr lang="en-IN" sz="13300" b="1" dirty="0">
                <a:solidFill>
                  <a:schemeClr val="accent6">
                    <a:lumMod val="75000"/>
                  </a:schemeClr>
                </a:solidFill>
                <a:latin typeface="Bahnschrift" panose="020B0502040204020203" pitchFamily="34" charset="0"/>
              </a:rPr>
              <a:t>MINI PROJECT </a:t>
            </a:r>
          </a:p>
          <a:p>
            <a:pPr algn="ctr"/>
            <a:r>
              <a:rPr lang="en-IN" sz="13300" b="1" dirty="0">
                <a:latin typeface="Bahnschrift" panose="020B0502040204020203" pitchFamily="34" charset="0"/>
              </a:rPr>
              <a:t>  PRESENTATION</a:t>
            </a:r>
            <a:br>
              <a:rPr lang="en-IN" dirty="0">
                <a:latin typeface="Bahnschrift Condensed" panose="020B0502040204020203" pitchFamily="34" charset="0"/>
              </a:rPr>
            </a:br>
            <a:endParaRPr lang="en-IN"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4" name="Rectangle 23">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5" name="TextBox 4">
            <a:extLst>
              <a:ext uri="{FF2B5EF4-FFF2-40B4-BE49-F238E27FC236}">
                <a16:creationId xmlns:a16="http://schemas.microsoft.com/office/drawing/2014/main" id="{CFEAADD0-16AF-47D0-7F26-6BFF1B1C0E0B}"/>
              </a:ext>
            </a:extLst>
          </p:cNvPr>
          <p:cNvSpPr txBox="1"/>
          <p:nvPr/>
        </p:nvSpPr>
        <p:spPr>
          <a:xfrm>
            <a:off x="965200" y="1843950"/>
            <a:ext cx="3482721" cy="3170099"/>
          </a:xfrm>
          <a:prstGeom prst="rect">
            <a:avLst/>
          </a:prstGeom>
          <a:noFill/>
        </p:spPr>
        <p:txBody>
          <a:bodyPr wrap="square" rtlCol="0">
            <a:spAutoFit/>
          </a:bodyPr>
          <a:lstStyle/>
          <a:p>
            <a:r>
              <a:rPr lang="en-US" sz="4000" dirty="0">
                <a:solidFill>
                  <a:schemeClr val="bg1"/>
                </a:solidFill>
                <a:latin typeface="Bahnschrift" panose="020B0502040204020203" pitchFamily="34" charset="0"/>
              </a:rPr>
              <a:t>METHOD USED IN </a:t>
            </a:r>
            <a:r>
              <a:rPr lang="en-US" sz="4000" dirty="0">
                <a:solidFill>
                  <a:schemeClr val="accent4">
                    <a:lumMod val="60000"/>
                    <a:lumOff val="40000"/>
                  </a:schemeClr>
                </a:solidFill>
                <a:latin typeface="Bahnschrift" panose="020B0502040204020203" pitchFamily="34" charset="0"/>
              </a:rPr>
              <a:t>IMPLEMENT</a:t>
            </a:r>
            <a:r>
              <a:rPr lang="en-US" sz="4000" dirty="0">
                <a:solidFill>
                  <a:schemeClr val="bg1"/>
                </a:solidFill>
                <a:latin typeface="Bahnschrift" panose="020B0502040204020203" pitchFamily="34" charset="0"/>
              </a:rPr>
              <a:t> THE </a:t>
            </a:r>
            <a:r>
              <a:rPr lang="en-US" sz="4000" dirty="0">
                <a:solidFill>
                  <a:schemeClr val="accent3">
                    <a:lumMod val="60000"/>
                    <a:lumOff val="40000"/>
                  </a:schemeClr>
                </a:solidFill>
                <a:latin typeface="Bahnschrift" panose="020B0502040204020203" pitchFamily="34" charset="0"/>
              </a:rPr>
              <a:t>SOLUTION</a:t>
            </a:r>
            <a:endParaRPr lang="en-IN" sz="4000" dirty="0">
              <a:solidFill>
                <a:schemeClr val="accent3">
                  <a:lumMod val="60000"/>
                  <a:lumOff val="40000"/>
                </a:schemeClr>
              </a:solidFill>
              <a:latin typeface="Bahnschrift" panose="020B0502040204020203" pitchFamily="34" charset="0"/>
            </a:endParaRPr>
          </a:p>
        </p:txBody>
      </p:sp>
      <p:sp>
        <p:nvSpPr>
          <p:cNvPr id="6" name="TextBox 5">
            <a:extLst>
              <a:ext uri="{FF2B5EF4-FFF2-40B4-BE49-F238E27FC236}">
                <a16:creationId xmlns:a16="http://schemas.microsoft.com/office/drawing/2014/main" id="{2D99B609-A842-E261-C273-28B5CEEC379D}"/>
              </a:ext>
            </a:extLst>
          </p:cNvPr>
          <p:cNvSpPr txBox="1"/>
          <p:nvPr/>
        </p:nvSpPr>
        <p:spPr>
          <a:xfrm>
            <a:off x="4803647" y="598853"/>
            <a:ext cx="7239000" cy="6001643"/>
          </a:xfrm>
          <a:prstGeom prst="rect">
            <a:avLst/>
          </a:prstGeom>
          <a:noFill/>
        </p:spPr>
        <p:txBody>
          <a:bodyPr wrap="square" rtlCol="0">
            <a:spAutoFit/>
          </a:bodyPr>
          <a:lstStyle/>
          <a:p>
            <a:pPr algn="just"/>
            <a:r>
              <a:rPr lang="en-US" sz="2600" dirty="0" err="1">
                <a:solidFill>
                  <a:schemeClr val="accent1"/>
                </a:solidFill>
                <a:latin typeface="Bahnschrift Light" panose="020B0502040204020203" pitchFamily="34" charset="0"/>
              </a:rPr>
              <a:t>Smtplib</a:t>
            </a:r>
            <a:r>
              <a:rPr lang="en-US" sz="2600" b="1" dirty="0">
                <a:latin typeface="Bahnschrift Light" panose="020B0502040204020203" pitchFamily="34" charset="0"/>
              </a:rPr>
              <a:t>:</a:t>
            </a:r>
            <a:r>
              <a:rPr lang="en-US" sz="2600" b="1" dirty="0">
                <a:solidFill>
                  <a:schemeClr val="accent1"/>
                </a:solidFill>
                <a:latin typeface="Bahnschrift Light" panose="020B0502040204020203" pitchFamily="34" charset="0"/>
              </a:rPr>
              <a:t> </a:t>
            </a:r>
            <a:r>
              <a:rPr lang="en-US" sz="2600" dirty="0" err="1">
                <a:latin typeface="Bahnschrift Light" panose="020B0502040204020203" pitchFamily="34" charset="0"/>
              </a:rPr>
              <a:t>smtplib</a:t>
            </a:r>
            <a:r>
              <a:rPr lang="en-US" sz="2600" dirty="0">
                <a:latin typeface="Bahnschrift Light" panose="020B0502040204020203" pitchFamily="34" charset="0"/>
              </a:rPr>
              <a:t> is a Python module. The purpose of </a:t>
            </a:r>
            <a:r>
              <a:rPr lang="en-US" sz="2600" dirty="0" err="1">
                <a:latin typeface="Bahnschrift Light" panose="020B0502040204020203" pitchFamily="34" charset="0"/>
              </a:rPr>
              <a:t>smtplib</a:t>
            </a:r>
            <a:r>
              <a:rPr lang="en-US" sz="2600" dirty="0">
                <a:latin typeface="Bahnschrift Light" panose="020B0502040204020203" pitchFamily="34" charset="0"/>
              </a:rPr>
              <a:t> in the class remainder application is to transmit the output, which is the alert, to the user through email. The </a:t>
            </a:r>
            <a:r>
              <a:rPr lang="en-US" sz="2600" dirty="0" err="1">
                <a:latin typeface="Bahnschrift Light" panose="020B0502040204020203" pitchFamily="34" charset="0"/>
              </a:rPr>
              <a:t>smtplib</a:t>
            </a:r>
            <a:r>
              <a:rPr lang="en-US" sz="2600" dirty="0">
                <a:latin typeface="Bahnschrift Light" panose="020B0502040204020203" pitchFamily="34" charset="0"/>
              </a:rPr>
              <a:t> works as a carrier in transmitting the alarm to the user's email address.</a:t>
            </a:r>
          </a:p>
          <a:p>
            <a:pPr algn="just"/>
            <a:endParaRPr lang="en-US" sz="2600" dirty="0">
              <a:solidFill>
                <a:srgbClr val="7FB234"/>
              </a:solidFill>
              <a:latin typeface="Bahnschrift Light" panose="020B0502040204020203" pitchFamily="34" charset="0"/>
            </a:endParaRPr>
          </a:p>
          <a:p>
            <a:pPr algn="just"/>
            <a:r>
              <a:rPr lang="en-US" sz="2600" dirty="0">
                <a:solidFill>
                  <a:schemeClr val="accent1"/>
                </a:solidFill>
                <a:latin typeface="Bahnschrift Light" panose="020B0502040204020203" pitchFamily="34" charset="0"/>
              </a:rPr>
              <a:t>Playsound</a:t>
            </a:r>
            <a:r>
              <a:rPr lang="en-US" sz="2600" dirty="0">
                <a:latin typeface="Bahnschrift Light" panose="020B0502040204020203" pitchFamily="34" charset="0"/>
              </a:rPr>
              <a:t>:</a:t>
            </a:r>
            <a:r>
              <a:rPr lang="en-US" sz="2600" dirty="0">
                <a:solidFill>
                  <a:schemeClr val="accent1"/>
                </a:solidFill>
                <a:latin typeface="Bahnschrift Light" panose="020B0502040204020203" pitchFamily="34" charset="0"/>
              </a:rPr>
              <a:t> </a:t>
            </a:r>
            <a:r>
              <a:rPr lang="en-US" sz="2600" dirty="0">
                <a:latin typeface="Bahnschrift Light" panose="020B0502040204020203" pitchFamily="34" charset="0"/>
              </a:rPr>
              <a:t>Playsound is the second module needed in Python to build the class Remining application. In the class remining application, the alarm module is also known as the playsound module. The function of playsound is to play the alarm sound that the user has designated to the correct date and day.</a:t>
            </a:r>
          </a:p>
          <a:p>
            <a:pPr algn="just"/>
            <a:endParaRPr lang="en-US" sz="2000" dirty="0">
              <a:latin typeface="Bahnschrift" panose="020B0502040204020203" pitchFamily="34" charset="0"/>
            </a:endParaRPr>
          </a:p>
        </p:txBody>
      </p:sp>
    </p:spTree>
    <p:extLst>
      <p:ext uri="{BB962C8B-B14F-4D97-AF65-F5344CB8AC3E}">
        <p14:creationId xmlns:p14="http://schemas.microsoft.com/office/powerpoint/2010/main" val="21008729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4" name="Rectangle 23">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5" name="TextBox 4">
            <a:extLst>
              <a:ext uri="{FF2B5EF4-FFF2-40B4-BE49-F238E27FC236}">
                <a16:creationId xmlns:a16="http://schemas.microsoft.com/office/drawing/2014/main" id="{CFEAADD0-16AF-47D0-7F26-6BFF1B1C0E0B}"/>
              </a:ext>
            </a:extLst>
          </p:cNvPr>
          <p:cNvSpPr txBox="1"/>
          <p:nvPr/>
        </p:nvSpPr>
        <p:spPr>
          <a:xfrm>
            <a:off x="965200" y="1843950"/>
            <a:ext cx="3482721" cy="3170099"/>
          </a:xfrm>
          <a:prstGeom prst="rect">
            <a:avLst/>
          </a:prstGeom>
          <a:noFill/>
        </p:spPr>
        <p:txBody>
          <a:bodyPr wrap="square" rtlCol="0">
            <a:spAutoFit/>
          </a:bodyPr>
          <a:lstStyle/>
          <a:p>
            <a:r>
              <a:rPr lang="en-US" sz="4000" dirty="0">
                <a:solidFill>
                  <a:schemeClr val="bg1"/>
                </a:solidFill>
                <a:latin typeface="Bahnschrift" panose="020B0502040204020203" pitchFamily="34" charset="0"/>
              </a:rPr>
              <a:t>METHOD USED IN </a:t>
            </a:r>
            <a:r>
              <a:rPr lang="en-US" sz="4000" dirty="0">
                <a:solidFill>
                  <a:schemeClr val="accent4">
                    <a:lumMod val="60000"/>
                    <a:lumOff val="40000"/>
                  </a:schemeClr>
                </a:solidFill>
                <a:latin typeface="Bahnschrift" panose="020B0502040204020203" pitchFamily="34" charset="0"/>
              </a:rPr>
              <a:t>IMPLEMENT</a:t>
            </a:r>
            <a:r>
              <a:rPr lang="en-US" sz="4000" dirty="0">
                <a:solidFill>
                  <a:schemeClr val="bg1"/>
                </a:solidFill>
                <a:latin typeface="Bahnschrift" panose="020B0502040204020203" pitchFamily="34" charset="0"/>
              </a:rPr>
              <a:t> THE </a:t>
            </a:r>
            <a:r>
              <a:rPr lang="en-US" sz="4000" dirty="0">
                <a:solidFill>
                  <a:schemeClr val="accent3">
                    <a:lumMod val="60000"/>
                    <a:lumOff val="40000"/>
                  </a:schemeClr>
                </a:solidFill>
                <a:latin typeface="Bahnschrift" panose="020B0502040204020203" pitchFamily="34" charset="0"/>
              </a:rPr>
              <a:t>SOLUTION</a:t>
            </a:r>
            <a:endParaRPr lang="en-IN" sz="4000" dirty="0">
              <a:solidFill>
                <a:schemeClr val="accent3">
                  <a:lumMod val="60000"/>
                  <a:lumOff val="40000"/>
                </a:schemeClr>
              </a:solidFill>
              <a:latin typeface="Bahnschrift" panose="020B0502040204020203" pitchFamily="34" charset="0"/>
            </a:endParaRPr>
          </a:p>
        </p:txBody>
      </p:sp>
      <p:sp>
        <p:nvSpPr>
          <p:cNvPr id="6" name="TextBox 5">
            <a:extLst>
              <a:ext uri="{FF2B5EF4-FFF2-40B4-BE49-F238E27FC236}">
                <a16:creationId xmlns:a16="http://schemas.microsoft.com/office/drawing/2014/main" id="{2D99B609-A842-E261-C273-28B5CEEC379D}"/>
              </a:ext>
            </a:extLst>
          </p:cNvPr>
          <p:cNvSpPr txBox="1"/>
          <p:nvPr/>
        </p:nvSpPr>
        <p:spPr>
          <a:xfrm>
            <a:off x="4803647" y="322628"/>
            <a:ext cx="7239000" cy="6370975"/>
          </a:xfrm>
          <a:prstGeom prst="rect">
            <a:avLst/>
          </a:prstGeom>
          <a:noFill/>
        </p:spPr>
        <p:txBody>
          <a:bodyPr wrap="square" rtlCol="0">
            <a:spAutoFit/>
          </a:bodyPr>
          <a:lstStyle/>
          <a:p>
            <a:pPr algn="just"/>
            <a:r>
              <a:rPr lang="en-US" sz="2400" dirty="0" err="1">
                <a:solidFill>
                  <a:schemeClr val="accent1"/>
                </a:solidFill>
                <a:latin typeface="Bahnschrift Light" panose="020B0502040204020203" pitchFamily="34" charset="0"/>
              </a:rPr>
              <a:t>gTTs</a:t>
            </a:r>
            <a:r>
              <a:rPr lang="en-US" sz="2400" b="1" dirty="0">
                <a:latin typeface="Bahnschrift Light" panose="020B0502040204020203" pitchFamily="34" charset="0"/>
              </a:rPr>
              <a:t>:</a:t>
            </a:r>
            <a:r>
              <a:rPr lang="en-US" sz="2400" b="1" dirty="0">
                <a:solidFill>
                  <a:schemeClr val="accent1"/>
                </a:solidFill>
                <a:latin typeface="Bahnschrift Light" panose="020B0502040204020203" pitchFamily="34" charset="0"/>
              </a:rPr>
              <a:t> </a:t>
            </a:r>
            <a:r>
              <a:rPr lang="en-US" sz="2400" b="0" i="0" dirty="0" err="1">
                <a:solidFill>
                  <a:srgbClr val="111111"/>
                </a:solidFill>
                <a:effectLst/>
                <a:latin typeface="Bahnschrift Light" panose="020B0502040204020203" pitchFamily="34" charset="0"/>
              </a:rPr>
              <a:t>gTTS</a:t>
            </a:r>
            <a:r>
              <a:rPr lang="en-US" sz="2400" b="0" i="0" dirty="0">
                <a:solidFill>
                  <a:srgbClr val="111111"/>
                </a:solidFill>
                <a:effectLst/>
                <a:latin typeface="Bahnschrift Light" panose="020B0502040204020203" pitchFamily="34" charset="0"/>
              </a:rPr>
              <a:t> stands for Google Text-to-Speech. It is a Python library and CLI tool to interface with Google Translates text-to-speech API. It writes spoken mp3 data to a file, a file-like object (</a:t>
            </a:r>
            <a:r>
              <a:rPr lang="en-US" sz="2400" b="0" i="0" dirty="0" err="1">
                <a:solidFill>
                  <a:srgbClr val="111111"/>
                </a:solidFill>
                <a:effectLst/>
                <a:latin typeface="Bahnschrift Light" panose="020B0502040204020203" pitchFamily="34" charset="0"/>
              </a:rPr>
              <a:t>bytestring</a:t>
            </a:r>
            <a:r>
              <a:rPr lang="en-US" sz="2400" b="0" i="0" dirty="0">
                <a:solidFill>
                  <a:srgbClr val="111111"/>
                </a:solidFill>
                <a:effectLst/>
                <a:latin typeface="Bahnschrift Light" panose="020B0502040204020203" pitchFamily="34" charset="0"/>
              </a:rPr>
              <a:t>) for further audio manipulation, or </a:t>
            </a:r>
            <a:r>
              <a:rPr lang="en-US" sz="2400" b="0" i="0" dirty="0" err="1">
                <a:solidFill>
                  <a:srgbClr val="111111"/>
                </a:solidFill>
                <a:effectLst/>
                <a:latin typeface="Bahnschrift Light" panose="020B0502040204020203" pitchFamily="34" charset="0"/>
              </a:rPr>
              <a:t>stdout</a:t>
            </a:r>
            <a:r>
              <a:rPr lang="en-US" sz="2400" b="0" i="0" dirty="0">
                <a:solidFill>
                  <a:srgbClr val="111111"/>
                </a:solidFill>
                <a:effectLst/>
                <a:latin typeface="Bahnschrift Light" panose="020B0502040204020203" pitchFamily="34" charset="0"/>
              </a:rPr>
              <a:t>. </a:t>
            </a:r>
            <a:r>
              <a:rPr lang="en-US" sz="2400" b="0" i="0" dirty="0">
                <a:effectLst/>
                <a:latin typeface="Bahnschrift Light" panose="020B0502040204020203" pitchFamily="34" charset="0"/>
                <a:hlinkClick r:id="rId2">
                  <a:extLst>
                    <a:ext uri="{A12FA001-AC4F-418D-AE19-62706E023703}">
                      <ahyp:hlinkClr xmlns:ahyp="http://schemas.microsoft.com/office/drawing/2018/hyperlinkcolor" val="tx"/>
                    </a:ext>
                  </a:extLst>
                </a:hlinkClick>
              </a:rPr>
              <a:t>It features flexible pre-processing and tokenizing</a:t>
            </a:r>
            <a:endParaRPr lang="en-US" sz="2400" b="0" i="0" dirty="0">
              <a:effectLst/>
              <a:latin typeface="Bahnschrift Light" panose="020B0502040204020203" pitchFamily="34" charset="0"/>
            </a:endParaRPr>
          </a:p>
          <a:p>
            <a:pPr algn="just"/>
            <a:endParaRPr lang="en-US" sz="2400" dirty="0">
              <a:latin typeface="Bahnschrift Light" panose="020B0502040204020203" pitchFamily="34" charset="0"/>
            </a:endParaRPr>
          </a:p>
          <a:p>
            <a:pPr algn="just"/>
            <a:r>
              <a:rPr lang="en-US" sz="2400" dirty="0" err="1">
                <a:solidFill>
                  <a:schemeClr val="accent1"/>
                </a:solidFill>
                <a:latin typeface="Bahnschrift Light" panose="020B0502040204020203" pitchFamily="34" charset="0"/>
              </a:rPr>
              <a:t>DateandTime</a:t>
            </a:r>
            <a:r>
              <a:rPr lang="en-US" sz="2400" dirty="0">
                <a:latin typeface="Bahnschrift Light" panose="020B0502040204020203" pitchFamily="34" charset="0"/>
              </a:rPr>
              <a:t>: The last module utilized in Python for the implementation of the class remaining module is the date and time module. There are formats for using the date and time module, such as 12 </a:t>
            </a:r>
            <a:r>
              <a:rPr lang="en-US" sz="2400" dirty="0" err="1">
                <a:latin typeface="Bahnschrift Light" panose="020B0502040204020203" pitchFamily="34" charset="0"/>
              </a:rPr>
              <a:t>hr</a:t>
            </a:r>
            <a:r>
              <a:rPr lang="en-US" sz="2400" dirty="0">
                <a:latin typeface="Bahnschrift Light" panose="020B0502040204020203" pitchFamily="34" charset="0"/>
              </a:rPr>
              <a:t> and 24 </a:t>
            </a:r>
            <a:r>
              <a:rPr lang="en-US" sz="2400" dirty="0" err="1">
                <a:latin typeface="Bahnschrift Light" panose="020B0502040204020203" pitchFamily="34" charset="0"/>
              </a:rPr>
              <a:t>hr</a:t>
            </a:r>
            <a:r>
              <a:rPr lang="en-US" sz="2400" dirty="0">
                <a:latin typeface="Bahnschrift Light" panose="020B0502040204020203" pitchFamily="34" charset="0"/>
              </a:rPr>
              <a:t> forms. The module has a class name that includes both the date and time. The alarm sounds when the date and time are set, and it turns off when the user presses the key that has been assigned to silence the alarm.</a:t>
            </a:r>
          </a:p>
          <a:p>
            <a:pPr algn="just"/>
            <a:endParaRPr lang="en-US" sz="2400" dirty="0">
              <a:latin typeface="Bahnschrift" panose="020B0502040204020203" pitchFamily="34" charset="0"/>
            </a:endParaRPr>
          </a:p>
        </p:txBody>
      </p:sp>
    </p:spTree>
    <p:extLst>
      <p:ext uri="{BB962C8B-B14F-4D97-AF65-F5344CB8AC3E}">
        <p14:creationId xmlns:p14="http://schemas.microsoft.com/office/powerpoint/2010/main" val="2817295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a:xfrm>
            <a:off x="914400" y="1394460"/>
            <a:ext cx="3797808" cy="4069080"/>
          </a:xfrm>
        </p:spPr>
        <p:txBody>
          <a:bodyPr/>
          <a:lstStyle/>
          <a:p>
            <a:r>
              <a:rPr lang="en-US" dirty="0">
                <a:solidFill>
                  <a:schemeClr val="accent6">
                    <a:lumMod val="60000"/>
                    <a:lumOff val="40000"/>
                  </a:schemeClr>
                </a:solidFill>
              </a:rPr>
              <a:t>SYSTEM</a:t>
            </a:r>
            <a:br>
              <a:rPr lang="en-US" dirty="0">
                <a:solidFill>
                  <a:srgbClr val="FFFFFF"/>
                </a:solidFill>
              </a:rPr>
            </a:br>
            <a:r>
              <a:rPr lang="en-US" dirty="0">
                <a:solidFill>
                  <a:srgbClr val="FFFFFF"/>
                </a:solidFill>
              </a:rPr>
              <a:t>ARCHITECTURE</a:t>
            </a:r>
            <a:endParaRPr lang="en-US" dirty="0"/>
          </a:p>
        </p:txBody>
      </p:sp>
      <p:pic>
        <p:nvPicPr>
          <p:cNvPr id="9" name="Picture 8" descr="Arduino alarm clock with Phi-1 shield | Liudr's Blog">
            <a:extLst>
              <a:ext uri="{FF2B5EF4-FFF2-40B4-BE49-F238E27FC236}">
                <a16:creationId xmlns:a16="http://schemas.microsoft.com/office/drawing/2014/main" id="{B2DEFDE6-60F7-B1C1-7416-08257A83CC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55734"/>
            <a:ext cx="5787390" cy="6546532"/>
          </a:xfrm>
          <a:prstGeom prst="rect">
            <a:avLst/>
          </a:prstGeom>
          <a:noFill/>
          <a:ln>
            <a:noFill/>
          </a:ln>
        </p:spPr>
      </p:pic>
    </p:spTree>
    <p:extLst>
      <p:ext uri="{BB962C8B-B14F-4D97-AF65-F5344CB8AC3E}">
        <p14:creationId xmlns:p14="http://schemas.microsoft.com/office/powerpoint/2010/main" val="551602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F5B45E-73C7-904A-6B2C-7C87457B26A6}"/>
              </a:ext>
            </a:extLst>
          </p:cNvPr>
          <p:cNvPicPr>
            <a:picLocks noChangeAspect="1"/>
          </p:cNvPicPr>
          <p:nvPr/>
        </p:nvPicPr>
        <p:blipFill>
          <a:blip r:embed="rId2"/>
          <a:stretch>
            <a:fillRect/>
          </a:stretch>
        </p:blipFill>
        <p:spPr>
          <a:xfrm>
            <a:off x="1324615" y="1981200"/>
            <a:ext cx="10668297" cy="4219575"/>
          </a:xfrm>
          <a:prstGeom prst="rect">
            <a:avLst/>
          </a:prstGeom>
        </p:spPr>
      </p:pic>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692028" y="433387"/>
            <a:ext cx="10515600" cy="1181100"/>
          </a:xfrm>
        </p:spPr>
        <p:txBody>
          <a:bodyPr>
            <a:normAutofit/>
          </a:bodyPr>
          <a:lstStyle/>
          <a:p>
            <a:r>
              <a:rPr lang="en-US" sz="6000" dirty="0">
                <a:latin typeface="Bahnschrift SemiCondensed" panose="020B0502040204020203" pitchFamily="34" charset="0"/>
              </a:rPr>
              <a:t>SAMPLE </a:t>
            </a:r>
            <a:r>
              <a:rPr lang="en-US" sz="6000" dirty="0">
                <a:solidFill>
                  <a:schemeClr val="accent6">
                    <a:lumMod val="75000"/>
                  </a:schemeClr>
                </a:solidFill>
                <a:latin typeface="Bahnschrift SemiCondensed" panose="020B0502040204020203" pitchFamily="34" charset="0"/>
              </a:rPr>
              <a:t>OUTPUT</a:t>
            </a:r>
            <a:endParaRPr lang="ru-RU" sz="6000" dirty="0">
              <a:solidFill>
                <a:schemeClr val="accent6">
                  <a:lumMod val="75000"/>
                </a:schemeClr>
              </a:solidFill>
              <a:latin typeface="Bahnschrift SemiCondensed" panose="020B0502040204020203" pitchFamily="34" charset="0"/>
            </a:endParaRPr>
          </a:p>
        </p:txBody>
      </p:sp>
      <p:sp>
        <p:nvSpPr>
          <p:cNvPr id="24" name="TextBox 23">
            <a:extLst>
              <a:ext uri="{FF2B5EF4-FFF2-40B4-BE49-F238E27FC236}">
                <a16:creationId xmlns:a16="http://schemas.microsoft.com/office/drawing/2014/main" id="{A24E5BFA-B2B9-2DFD-1B62-A337C4772AD8}"/>
              </a:ext>
            </a:extLst>
          </p:cNvPr>
          <p:cNvSpPr txBox="1"/>
          <p:nvPr/>
        </p:nvSpPr>
        <p:spPr>
          <a:xfrm>
            <a:off x="1324615" y="6132225"/>
            <a:ext cx="9250425" cy="584775"/>
          </a:xfrm>
          <a:prstGeom prst="rect">
            <a:avLst/>
          </a:prstGeom>
          <a:noFill/>
        </p:spPr>
        <p:txBody>
          <a:bodyPr wrap="square" rtlCol="0">
            <a:spAutoFit/>
          </a:bodyPr>
          <a:lstStyle/>
          <a:p>
            <a:r>
              <a:rPr lang="en-US" sz="3200" dirty="0">
                <a:latin typeface="Bahnschrift Light" panose="020B0502040204020203" pitchFamily="34" charset="0"/>
              </a:rPr>
              <a:t>PROVINDING </a:t>
            </a:r>
            <a:r>
              <a:rPr lang="en-US" sz="3200" dirty="0">
                <a:solidFill>
                  <a:schemeClr val="accent6">
                    <a:lumMod val="75000"/>
                  </a:schemeClr>
                </a:solidFill>
                <a:latin typeface="Bahnschrift Light" panose="020B0502040204020203" pitchFamily="34" charset="0"/>
              </a:rPr>
              <a:t>INFO</a:t>
            </a:r>
            <a:r>
              <a:rPr lang="en-US" sz="3200" dirty="0">
                <a:latin typeface="Bahnschrift Light" panose="020B0502040204020203" pitchFamily="34" charset="0"/>
              </a:rPr>
              <a:t> TO </a:t>
            </a:r>
            <a:r>
              <a:rPr lang="en-US" sz="3200" dirty="0">
                <a:solidFill>
                  <a:schemeClr val="accent6">
                    <a:lumMod val="75000"/>
                  </a:schemeClr>
                </a:solidFill>
                <a:latin typeface="Bahnschrift Light" panose="020B0502040204020203" pitchFamily="34" charset="0"/>
              </a:rPr>
              <a:t>APPLICATION</a:t>
            </a:r>
            <a:r>
              <a:rPr lang="en-US" sz="3200" dirty="0">
                <a:latin typeface="Bahnschrift Light" panose="020B0502040204020203" pitchFamily="34" charset="0"/>
              </a:rPr>
              <a:t> BY THE USER</a:t>
            </a:r>
            <a:endParaRPr lang="en-IN" sz="3200" dirty="0">
              <a:latin typeface="Bahnschrift Light" panose="020B0502040204020203" pitchFamily="34" charset="0"/>
            </a:endParaRPr>
          </a:p>
        </p:txBody>
      </p:sp>
    </p:spTree>
    <p:extLst>
      <p:ext uri="{BB962C8B-B14F-4D97-AF65-F5344CB8AC3E}">
        <p14:creationId xmlns:p14="http://schemas.microsoft.com/office/powerpoint/2010/main" val="34814006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692028" y="433387"/>
            <a:ext cx="10515600" cy="1181100"/>
          </a:xfrm>
        </p:spPr>
        <p:txBody>
          <a:bodyPr>
            <a:normAutofit/>
          </a:bodyPr>
          <a:lstStyle/>
          <a:p>
            <a:r>
              <a:rPr lang="en-US" sz="6000" dirty="0">
                <a:latin typeface="Bahnschrift SemiCondensed" panose="020B0502040204020203" pitchFamily="34" charset="0"/>
              </a:rPr>
              <a:t>SAMPLE </a:t>
            </a:r>
            <a:r>
              <a:rPr lang="en-US" sz="6000" dirty="0">
                <a:solidFill>
                  <a:schemeClr val="accent6">
                    <a:lumMod val="75000"/>
                  </a:schemeClr>
                </a:solidFill>
                <a:latin typeface="Bahnschrift SemiCondensed" panose="020B0502040204020203" pitchFamily="34" charset="0"/>
              </a:rPr>
              <a:t>OUTPUT</a:t>
            </a:r>
            <a:endParaRPr lang="ru-RU" sz="6000" dirty="0">
              <a:solidFill>
                <a:schemeClr val="accent6">
                  <a:lumMod val="75000"/>
                </a:schemeClr>
              </a:solidFill>
              <a:latin typeface="Bahnschrift SemiCondensed" panose="020B0502040204020203" pitchFamily="34" charset="0"/>
            </a:endParaRPr>
          </a:p>
        </p:txBody>
      </p:sp>
      <p:sp>
        <p:nvSpPr>
          <p:cNvPr id="25" name="TextBox 24">
            <a:extLst>
              <a:ext uri="{FF2B5EF4-FFF2-40B4-BE49-F238E27FC236}">
                <a16:creationId xmlns:a16="http://schemas.microsoft.com/office/drawing/2014/main" id="{D10B6D62-DEB1-0FAB-D492-A65D35E77650}"/>
              </a:ext>
            </a:extLst>
          </p:cNvPr>
          <p:cNvSpPr txBox="1"/>
          <p:nvPr/>
        </p:nvSpPr>
        <p:spPr>
          <a:xfrm>
            <a:off x="1570463" y="5839838"/>
            <a:ext cx="9051073" cy="584775"/>
          </a:xfrm>
          <a:prstGeom prst="rect">
            <a:avLst/>
          </a:prstGeom>
          <a:noFill/>
        </p:spPr>
        <p:txBody>
          <a:bodyPr wrap="square" rtlCol="0">
            <a:spAutoFit/>
          </a:bodyPr>
          <a:lstStyle/>
          <a:p>
            <a:r>
              <a:rPr lang="en-US" sz="3200" dirty="0">
                <a:latin typeface="Bahnschrift Light" panose="020B0502040204020203" pitchFamily="34" charset="0"/>
              </a:rPr>
              <a:t>REMIDING THE </a:t>
            </a:r>
            <a:r>
              <a:rPr lang="en-US" sz="3200" dirty="0">
                <a:solidFill>
                  <a:schemeClr val="accent6">
                    <a:lumMod val="75000"/>
                  </a:schemeClr>
                </a:solidFill>
                <a:latin typeface="Bahnschrift Light" panose="020B0502040204020203" pitchFamily="34" charset="0"/>
              </a:rPr>
              <a:t>SUBJECT</a:t>
            </a:r>
            <a:r>
              <a:rPr lang="en-US" sz="3200" dirty="0">
                <a:latin typeface="Bahnschrift Light" panose="020B0502040204020203" pitchFamily="34" charset="0"/>
              </a:rPr>
              <a:t> </a:t>
            </a:r>
            <a:r>
              <a:rPr lang="en-US" sz="3200" dirty="0">
                <a:solidFill>
                  <a:schemeClr val="accent6">
                    <a:lumMod val="75000"/>
                  </a:schemeClr>
                </a:solidFill>
                <a:latin typeface="Bahnschrift Light" panose="020B0502040204020203" pitchFamily="34" charset="0"/>
              </a:rPr>
              <a:t>DATA</a:t>
            </a:r>
            <a:r>
              <a:rPr lang="en-US" sz="3200" dirty="0">
                <a:latin typeface="Bahnschrift Light" panose="020B0502040204020203" pitchFamily="34" charset="0"/>
              </a:rPr>
              <a:t> THROUGH MAIL</a:t>
            </a:r>
            <a:endParaRPr lang="en-IN" sz="3200" dirty="0">
              <a:latin typeface="Bahnschrift Light" panose="020B0502040204020203" pitchFamily="34" charset="0"/>
            </a:endParaRPr>
          </a:p>
        </p:txBody>
      </p:sp>
      <p:pic>
        <p:nvPicPr>
          <p:cNvPr id="6" name="Picture 5">
            <a:extLst>
              <a:ext uri="{FF2B5EF4-FFF2-40B4-BE49-F238E27FC236}">
                <a16:creationId xmlns:a16="http://schemas.microsoft.com/office/drawing/2014/main" id="{658DB25B-E7A6-CC18-2179-A21ACA37A3C9}"/>
              </a:ext>
            </a:extLst>
          </p:cNvPr>
          <p:cNvPicPr>
            <a:picLocks noChangeAspect="1"/>
          </p:cNvPicPr>
          <p:nvPr/>
        </p:nvPicPr>
        <p:blipFill rotWithShape="1">
          <a:blip r:embed="rId2"/>
          <a:srcRect t="66978"/>
          <a:stretch/>
        </p:blipFill>
        <p:spPr>
          <a:xfrm>
            <a:off x="1937533" y="2781300"/>
            <a:ext cx="8316934" cy="1047750"/>
          </a:xfrm>
          <a:prstGeom prst="rect">
            <a:avLst/>
          </a:prstGeom>
          <a:ln/>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13202118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142876" y="2514600"/>
            <a:ext cx="5202555" cy="1828800"/>
          </a:xfrm>
        </p:spPr>
        <p:txBody>
          <a:bodyPr>
            <a:normAutofit/>
          </a:bodyPr>
          <a:lstStyle/>
          <a:p>
            <a:pPr algn="ctr"/>
            <a:r>
              <a:rPr lang="en-US" sz="6000" dirty="0">
                <a:latin typeface="Bahnschrift" panose="020B0502040204020203" pitchFamily="34" charset="0"/>
              </a:rPr>
              <a:t>EXISTING </a:t>
            </a:r>
            <a:r>
              <a:rPr lang="en-US" sz="6000" dirty="0">
                <a:solidFill>
                  <a:schemeClr val="accent1">
                    <a:lumMod val="75000"/>
                  </a:schemeClr>
                </a:solidFill>
                <a:latin typeface="Bahnschrift" panose="020B0502040204020203" pitchFamily="34" charset="0"/>
              </a:rPr>
              <a:t>SYSTEMS</a:t>
            </a:r>
          </a:p>
        </p:txBody>
      </p:sp>
      <p:sp>
        <p:nvSpPr>
          <p:cNvPr id="3" name="TextBox 2">
            <a:extLst>
              <a:ext uri="{FF2B5EF4-FFF2-40B4-BE49-F238E27FC236}">
                <a16:creationId xmlns:a16="http://schemas.microsoft.com/office/drawing/2014/main" id="{562EE871-0C2B-1464-BA7B-B6B11200333A}"/>
              </a:ext>
            </a:extLst>
          </p:cNvPr>
          <p:cNvSpPr txBox="1"/>
          <p:nvPr/>
        </p:nvSpPr>
        <p:spPr>
          <a:xfrm>
            <a:off x="5257799" y="590103"/>
            <a:ext cx="6619875" cy="6001643"/>
          </a:xfrm>
          <a:prstGeom prst="rect">
            <a:avLst/>
          </a:prstGeom>
          <a:noFill/>
        </p:spPr>
        <p:txBody>
          <a:bodyPr wrap="square" rtlCol="0">
            <a:spAutoFit/>
          </a:bodyPr>
          <a:lstStyle/>
          <a:p>
            <a:pPr algn="just"/>
            <a:r>
              <a:rPr lang="en-US" sz="3200" dirty="0">
                <a:latin typeface="Bahnschrift SemiLight" panose="020B0502040204020203" pitchFamily="34" charset="0"/>
              </a:rPr>
              <a:t>Google Calendar was introduced in 2006. Users have the ability to add and update events in Google Calendar. Events may be activated for reminders, with settings for type and timing. nonetheless, a significant negative is the requirement to create a reminder for each event. However, using my application, events can be scheduled for the same time slot and repeated each week.</a:t>
            </a:r>
            <a:endParaRPr lang="en-IN" sz="3200" dirty="0">
              <a:latin typeface="Bahnschrift SemiLight" panose="020B0502040204020203" pitchFamily="34" charset="0"/>
            </a:endParaRPr>
          </a:p>
        </p:txBody>
      </p:sp>
    </p:spTree>
    <p:extLst>
      <p:ext uri="{BB962C8B-B14F-4D97-AF65-F5344CB8AC3E}">
        <p14:creationId xmlns:p14="http://schemas.microsoft.com/office/powerpoint/2010/main" val="31344897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205467" y="571500"/>
            <a:ext cx="9779183" cy="990600"/>
          </a:xfrm>
        </p:spPr>
        <p:txBody>
          <a:bodyPr>
            <a:normAutofit/>
          </a:bodyPr>
          <a:lstStyle/>
          <a:p>
            <a:r>
              <a:rPr lang="en-IN" sz="5400" i="0" u="none" strike="noStrike" dirty="0">
                <a:solidFill>
                  <a:schemeClr val="accent6">
                    <a:lumMod val="75000"/>
                  </a:schemeClr>
                </a:solidFill>
                <a:effectLst/>
                <a:latin typeface="Bahnschrift Condensed" panose="020B0502040204020203" pitchFamily="34" charset="0"/>
              </a:rPr>
              <a:t>FUTURE</a:t>
            </a:r>
            <a:r>
              <a:rPr lang="en-IN" sz="5400" i="0" u="none" strike="noStrike" dirty="0">
                <a:solidFill>
                  <a:srgbClr val="1B212C"/>
                </a:solidFill>
                <a:effectLst/>
                <a:latin typeface="Bahnschrift Condensed" panose="020B0502040204020203" pitchFamily="34" charset="0"/>
              </a:rPr>
              <a:t> ENHANCEMENT</a:t>
            </a:r>
            <a:endParaRPr lang="en-US" sz="6000" dirty="0"/>
          </a:p>
        </p:txBody>
      </p:sp>
      <p:sp>
        <p:nvSpPr>
          <p:cNvPr id="5" name="TextBox 4">
            <a:extLst>
              <a:ext uri="{FF2B5EF4-FFF2-40B4-BE49-F238E27FC236}">
                <a16:creationId xmlns:a16="http://schemas.microsoft.com/office/drawing/2014/main" id="{8591C092-10C2-65F3-E67F-821B9CD0204A}"/>
              </a:ext>
            </a:extLst>
          </p:cNvPr>
          <p:cNvSpPr txBox="1"/>
          <p:nvPr/>
        </p:nvSpPr>
        <p:spPr>
          <a:xfrm>
            <a:off x="985837" y="2028825"/>
            <a:ext cx="10220326" cy="3785652"/>
          </a:xfrm>
          <a:prstGeom prst="rect">
            <a:avLst/>
          </a:prstGeom>
          <a:noFill/>
        </p:spPr>
        <p:txBody>
          <a:bodyPr wrap="square" rtlCol="0">
            <a:spAutoFit/>
          </a:bodyPr>
          <a:lstStyle/>
          <a:p>
            <a:pPr algn="just"/>
            <a:r>
              <a:rPr lang="en-US" sz="4000" dirty="0">
                <a:latin typeface="Bahnschrift Light SemiCondensed" panose="020B0502040204020203" pitchFamily="34" charset="0"/>
              </a:rPr>
              <a:t>Future updates to our application will include a database. These </a:t>
            </a:r>
            <a:r>
              <a:rPr lang="en-US" sz="4000" dirty="0">
                <a:solidFill>
                  <a:schemeClr val="accent6">
                    <a:lumMod val="75000"/>
                  </a:schemeClr>
                </a:solidFill>
                <a:latin typeface="Bahnschrift Light SemiCondensed" panose="020B0502040204020203" pitchFamily="34" charset="0"/>
              </a:rPr>
              <a:t>databases</a:t>
            </a:r>
            <a:r>
              <a:rPr lang="en-US" sz="4000" dirty="0">
                <a:latin typeface="Bahnschrift Light SemiCondensed" panose="020B0502040204020203" pitchFamily="34" charset="0"/>
              </a:rPr>
              <a:t> are able to compile whole </a:t>
            </a:r>
            <a:r>
              <a:rPr lang="en-US" sz="4000" dirty="0">
                <a:solidFill>
                  <a:schemeClr val="accent6">
                    <a:lumMod val="75000"/>
                  </a:schemeClr>
                </a:solidFill>
                <a:latin typeface="Bahnschrift Light SemiCondensed" panose="020B0502040204020203" pitchFamily="34" charset="0"/>
              </a:rPr>
              <a:t>university</a:t>
            </a:r>
            <a:r>
              <a:rPr lang="en-US" sz="4000" dirty="0">
                <a:latin typeface="Bahnschrift Light SemiCondensed" panose="020B0502040204020203" pitchFamily="34" charset="0"/>
              </a:rPr>
              <a:t> timetables and notify users. Our application will demonstrate for more </a:t>
            </a:r>
            <a:r>
              <a:rPr lang="en-US" sz="4000" dirty="0">
                <a:solidFill>
                  <a:schemeClr val="accent6">
                    <a:lumMod val="75000"/>
                  </a:schemeClr>
                </a:solidFill>
                <a:latin typeface="Bahnschrift Light SemiCondensed" panose="020B0502040204020203" pitchFamily="34" charset="0"/>
              </a:rPr>
              <a:t>development</a:t>
            </a:r>
            <a:r>
              <a:rPr lang="en-US" sz="4000" dirty="0">
                <a:latin typeface="Bahnschrift Light SemiCondensed" panose="020B0502040204020203" pitchFamily="34" charset="0"/>
              </a:rPr>
              <a:t> like What subjects and units do the staff or teachers teach in </a:t>
            </a:r>
            <a:r>
              <a:rPr lang="en-US" sz="4000" dirty="0">
                <a:solidFill>
                  <a:schemeClr val="accent6">
                    <a:lumMod val="75000"/>
                  </a:schemeClr>
                </a:solidFill>
                <a:latin typeface="Bahnschrift Light SemiCondensed" panose="020B0502040204020203" pitchFamily="34" charset="0"/>
              </a:rPr>
              <a:t>previous classes</a:t>
            </a:r>
            <a:endParaRPr lang="en-IN" sz="4000" dirty="0">
              <a:solidFill>
                <a:schemeClr val="accent6">
                  <a:lumMod val="75000"/>
                </a:schemeClr>
              </a:solidFill>
              <a:latin typeface="Bahnschrift Light SemiCondensed" panose="020B0502040204020203" pitchFamily="34" charset="0"/>
            </a:endParaRPr>
          </a:p>
        </p:txBody>
      </p:sp>
    </p:spTree>
    <p:extLst>
      <p:ext uri="{BB962C8B-B14F-4D97-AF65-F5344CB8AC3E}">
        <p14:creationId xmlns:p14="http://schemas.microsoft.com/office/powerpoint/2010/main" val="41611824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205467" y="571500"/>
            <a:ext cx="9779183" cy="820738"/>
          </a:xfrm>
        </p:spPr>
        <p:txBody>
          <a:bodyPr>
            <a:normAutofit/>
          </a:bodyPr>
          <a:lstStyle/>
          <a:p>
            <a:r>
              <a:rPr lang="en-US" dirty="0"/>
              <a:t>CONCLUSION</a:t>
            </a:r>
          </a:p>
        </p:txBody>
      </p:sp>
      <p:sp>
        <p:nvSpPr>
          <p:cNvPr id="5" name="TextBox 4">
            <a:extLst>
              <a:ext uri="{FF2B5EF4-FFF2-40B4-BE49-F238E27FC236}">
                <a16:creationId xmlns:a16="http://schemas.microsoft.com/office/drawing/2014/main" id="{8591C092-10C2-65F3-E67F-821B9CD0204A}"/>
              </a:ext>
            </a:extLst>
          </p:cNvPr>
          <p:cNvSpPr txBox="1"/>
          <p:nvPr/>
        </p:nvSpPr>
        <p:spPr>
          <a:xfrm>
            <a:off x="985837" y="2028825"/>
            <a:ext cx="10220326" cy="3970318"/>
          </a:xfrm>
          <a:prstGeom prst="rect">
            <a:avLst/>
          </a:prstGeom>
          <a:noFill/>
        </p:spPr>
        <p:txBody>
          <a:bodyPr wrap="square" rtlCol="0">
            <a:spAutoFit/>
          </a:bodyPr>
          <a:lstStyle/>
          <a:p>
            <a:pPr algn="just"/>
            <a:r>
              <a:rPr lang="en-US" sz="3600" dirty="0">
                <a:latin typeface="Bahnschrift Light" panose="020B0502040204020203" pitchFamily="34" charset="0"/>
              </a:rPr>
              <a:t>It is a </a:t>
            </a:r>
            <a:r>
              <a:rPr lang="en-US" sz="3600" dirty="0">
                <a:solidFill>
                  <a:schemeClr val="accent6">
                    <a:lumMod val="75000"/>
                  </a:schemeClr>
                </a:solidFill>
                <a:latin typeface="Bahnschrift Light" panose="020B0502040204020203" pitchFamily="34" charset="0"/>
              </a:rPr>
              <a:t>ground-breaking product </a:t>
            </a:r>
            <a:r>
              <a:rPr lang="en-US" sz="3600" dirty="0">
                <a:latin typeface="Bahnschrift Light" panose="020B0502040204020203" pitchFamily="34" charset="0"/>
              </a:rPr>
              <a:t>that will be extremely helpful for college and high school </a:t>
            </a:r>
            <a:r>
              <a:rPr lang="en-US" sz="3600" dirty="0">
                <a:solidFill>
                  <a:schemeClr val="accent6">
                    <a:lumMod val="75000"/>
                  </a:schemeClr>
                </a:solidFill>
                <a:latin typeface="Bahnschrift Light" panose="020B0502040204020203" pitchFamily="34" charset="0"/>
              </a:rPr>
              <a:t>students</a:t>
            </a:r>
            <a:r>
              <a:rPr lang="en-US" sz="3600" dirty="0">
                <a:latin typeface="Bahnschrift Light" panose="020B0502040204020203" pitchFamily="34" charset="0"/>
              </a:rPr>
              <a:t> as well as for </a:t>
            </a:r>
            <a:r>
              <a:rPr lang="en-US" sz="3600" dirty="0">
                <a:solidFill>
                  <a:schemeClr val="accent6">
                    <a:lumMod val="75000"/>
                  </a:schemeClr>
                </a:solidFill>
                <a:latin typeface="Bahnschrift Light" panose="020B0502040204020203" pitchFamily="34" charset="0"/>
              </a:rPr>
              <a:t>teachers</a:t>
            </a:r>
            <a:r>
              <a:rPr lang="en-US" sz="3600" dirty="0">
                <a:latin typeface="Bahnschrift Light" panose="020B0502040204020203" pitchFamily="34" charset="0"/>
              </a:rPr>
              <a:t>. I'm hoping that the </a:t>
            </a:r>
            <a:r>
              <a:rPr lang="en-US" sz="3600" dirty="0">
                <a:solidFill>
                  <a:schemeClr val="accent6">
                    <a:lumMod val="75000"/>
                  </a:schemeClr>
                </a:solidFill>
                <a:latin typeface="Bahnschrift Light" panose="020B0502040204020203" pitchFamily="34" charset="0"/>
              </a:rPr>
              <a:t>educational system </a:t>
            </a:r>
            <a:r>
              <a:rPr lang="en-US" sz="3600" dirty="0">
                <a:latin typeface="Bahnschrift Light" panose="020B0502040204020203" pitchFamily="34" charset="0"/>
              </a:rPr>
              <a:t>will </a:t>
            </a:r>
            <a:r>
              <a:rPr lang="en-US" sz="3600" dirty="0">
                <a:solidFill>
                  <a:schemeClr val="accent6">
                    <a:lumMod val="75000"/>
                  </a:schemeClr>
                </a:solidFill>
                <a:latin typeface="Bahnschrift Light" panose="020B0502040204020203" pitchFamily="34" charset="0"/>
              </a:rPr>
              <a:t>change</a:t>
            </a:r>
            <a:r>
              <a:rPr lang="en-US" sz="3600" dirty="0">
                <a:latin typeface="Bahnschrift Light" panose="020B0502040204020203" pitchFamily="34" charset="0"/>
              </a:rPr>
              <a:t> in the future so that everyone will learn in </a:t>
            </a:r>
            <a:r>
              <a:rPr lang="en-US" sz="3600" dirty="0">
                <a:solidFill>
                  <a:schemeClr val="accent6">
                    <a:lumMod val="75000"/>
                  </a:schemeClr>
                </a:solidFill>
                <a:latin typeface="Bahnschrift Light" panose="020B0502040204020203" pitchFamily="34" charset="0"/>
              </a:rPr>
              <a:t>smart technology books</a:t>
            </a:r>
            <a:r>
              <a:rPr lang="en-US" sz="3600" dirty="0">
                <a:latin typeface="Bahnschrift Light" panose="020B0502040204020203" pitchFamily="34" charset="0"/>
              </a:rPr>
              <a:t>, in which case our application will be quite helpful.</a:t>
            </a:r>
            <a:endParaRPr lang="en-IN" sz="3600" dirty="0">
              <a:latin typeface="Bahnschrift Light" panose="020B0502040204020203" pitchFamily="34" charset="0"/>
            </a:endParaRPr>
          </a:p>
        </p:txBody>
      </p:sp>
    </p:spTree>
    <p:extLst>
      <p:ext uri="{BB962C8B-B14F-4D97-AF65-F5344CB8AC3E}">
        <p14:creationId xmlns:p14="http://schemas.microsoft.com/office/powerpoint/2010/main" val="34945093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205467" y="571500"/>
            <a:ext cx="9779183" cy="820738"/>
          </a:xfrm>
        </p:spPr>
        <p:txBody>
          <a:bodyPr>
            <a:normAutofit/>
          </a:bodyPr>
          <a:lstStyle/>
          <a:p>
            <a:r>
              <a:rPr lang="en-US" dirty="0"/>
              <a:t>REFERENCES</a:t>
            </a:r>
          </a:p>
        </p:txBody>
      </p:sp>
      <p:sp>
        <p:nvSpPr>
          <p:cNvPr id="5" name="TextBox 4">
            <a:extLst>
              <a:ext uri="{FF2B5EF4-FFF2-40B4-BE49-F238E27FC236}">
                <a16:creationId xmlns:a16="http://schemas.microsoft.com/office/drawing/2014/main" id="{8591C092-10C2-65F3-E67F-821B9CD0204A}"/>
              </a:ext>
            </a:extLst>
          </p:cNvPr>
          <p:cNvSpPr txBox="1"/>
          <p:nvPr/>
        </p:nvSpPr>
        <p:spPr>
          <a:xfrm>
            <a:off x="1" y="1563688"/>
            <a:ext cx="12191999" cy="5078313"/>
          </a:xfrm>
          <a:prstGeom prst="rect">
            <a:avLst/>
          </a:prstGeom>
          <a:noFill/>
        </p:spPr>
        <p:txBody>
          <a:bodyPr wrap="square" rtlCol="0">
            <a:spAutoFit/>
          </a:bodyPr>
          <a:lstStyle/>
          <a:p>
            <a:pPr algn="just"/>
            <a:r>
              <a:rPr lang="en-US" dirty="0"/>
              <a:t>Baddeley, A. D., &amp; Wilson, B. A. (1994). When implicit learning fails: Amnesia and the problem of error elimination. </a:t>
            </a:r>
            <a:r>
              <a:rPr lang="en-US" dirty="0" err="1"/>
              <a:t>Neuropsychologia</a:t>
            </a:r>
            <a:r>
              <a:rPr lang="en-US" dirty="0"/>
              <a:t>, 32, 53 – 68. Baldwin, V. N. (2012). </a:t>
            </a:r>
          </a:p>
          <a:p>
            <a:pPr algn="just"/>
            <a:r>
              <a:rPr lang="en-US" dirty="0"/>
              <a:t>Factors influencing the uptake of memory compensations following acquired brain injury. </a:t>
            </a:r>
          </a:p>
          <a:p>
            <a:pPr algn="just"/>
            <a:r>
              <a:rPr lang="en-US" dirty="0"/>
              <a:t>Unpublished doctoral thesis. University of Birmingham, England. Baldwin, V. N., Powell, T., &amp; </a:t>
            </a:r>
            <a:r>
              <a:rPr lang="en-US" dirty="0" err="1"/>
              <a:t>Lorenc</a:t>
            </a:r>
            <a:r>
              <a:rPr lang="en-US" dirty="0"/>
              <a:t>, L. (2011). </a:t>
            </a:r>
          </a:p>
          <a:p>
            <a:pPr algn="just"/>
            <a:r>
              <a:rPr lang="en-US" dirty="0"/>
              <a:t>Factors influencing the uptake of memory compensations: A qualitative analysis. Neuropsychological Rehabilitation, 21, 484 – 501. Beck, A. T., Weissman, A., Lester, D., &amp; Trexler, L. (1974). </a:t>
            </a:r>
          </a:p>
          <a:p>
            <a:pPr algn="just"/>
            <a:r>
              <a:rPr lang="en-US" dirty="0"/>
              <a:t>The measurement of pessimism: The hopelessness scale. Journal of Consulting and Clinical Psychology, 42, 861 – 865. Bender Pape, T. L., Kim, J., &amp; Weiner, B. (2002). </a:t>
            </a:r>
          </a:p>
          <a:p>
            <a:pPr algn="just"/>
            <a:r>
              <a:rPr lang="en-US" dirty="0"/>
              <a:t>The shaping of individual meanings assigned to assistive technology: A review of personal factors. Disability and Rehabilitation, 24, 5–20. Cicerone, K. D., Dahlberg C., </a:t>
            </a:r>
            <a:r>
              <a:rPr lang="en-US" dirty="0" err="1"/>
              <a:t>Malec</a:t>
            </a:r>
            <a:r>
              <a:rPr lang="en-US" dirty="0"/>
              <a:t>, J. F., </a:t>
            </a:r>
            <a:r>
              <a:rPr lang="en-US" dirty="0" err="1"/>
              <a:t>Langenbahn</a:t>
            </a:r>
            <a:r>
              <a:rPr lang="en-US" dirty="0"/>
              <a:t>, D. M., </a:t>
            </a:r>
            <a:r>
              <a:rPr lang="en-US" dirty="0" err="1"/>
              <a:t>Felicetti</a:t>
            </a:r>
            <a:r>
              <a:rPr lang="en-US" dirty="0"/>
              <a:t>, T., </a:t>
            </a:r>
            <a:r>
              <a:rPr lang="en-US" dirty="0" err="1"/>
              <a:t>Kneipp</a:t>
            </a:r>
            <a:r>
              <a:rPr lang="en-US" dirty="0"/>
              <a:t>, S., ... </a:t>
            </a:r>
            <a:r>
              <a:rPr lang="en-US" dirty="0" err="1"/>
              <a:t>Catanese</a:t>
            </a:r>
            <a:r>
              <a:rPr lang="en-US" dirty="0"/>
              <a:t>, J. (2005). </a:t>
            </a:r>
          </a:p>
          <a:p>
            <a:pPr algn="just"/>
            <a:r>
              <a:rPr lang="en-US" dirty="0"/>
              <a:t>Evidence-based cognitive rehabilitation: Updated review of the literature from 1998 through 2002. </a:t>
            </a:r>
          </a:p>
          <a:p>
            <a:pPr algn="just"/>
            <a:r>
              <a:rPr lang="en-US" dirty="0"/>
              <a:t>Archives of Physical Medicine and Rehabilitation, 86, 1681 – 1692. Crawford, J., Smith, G., Maylor, E., Della Sala, S., &amp; </a:t>
            </a:r>
            <a:r>
              <a:rPr lang="en-US" dirty="0" err="1"/>
              <a:t>Logie</a:t>
            </a:r>
            <a:r>
              <a:rPr lang="en-US" dirty="0"/>
              <a:t>, R. (2003). </a:t>
            </a:r>
          </a:p>
          <a:p>
            <a:pPr algn="just"/>
            <a:r>
              <a:rPr lang="en-US" dirty="0"/>
              <a:t>The Prospective and Retrospective Memory Questionnaire (PRMQ): Normative data and latent structure in a large non-clinical sample. </a:t>
            </a:r>
          </a:p>
          <a:p>
            <a:pPr algn="just"/>
            <a:r>
              <a:rPr lang="en-US" dirty="0"/>
              <a:t>Memory, 11, 261 – 275. Culley, C., &amp; Evans, J. J. (2010). SMS text messaging as a means of increasing recall of therapy goals in brain injury rehabilitation: A single-blind within-subjects trial. Neuropsychological Rehabilitation, 20, 103– 119.</a:t>
            </a:r>
            <a:endParaRPr lang="en-IN" dirty="0">
              <a:latin typeface="Bahnschrift Light" panose="020B0502040204020203" pitchFamily="34" charset="0"/>
            </a:endParaRPr>
          </a:p>
        </p:txBody>
      </p:sp>
    </p:spTree>
    <p:extLst>
      <p:ext uri="{BB962C8B-B14F-4D97-AF65-F5344CB8AC3E}">
        <p14:creationId xmlns:p14="http://schemas.microsoft.com/office/powerpoint/2010/main" val="20754682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4982547" y="1740094"/>
            <a:ext cx="6519641" cy="1688906"/>
          </a:xfrm>
        </p:spPr>
        <p:txBody>
          <a:bodyPr/>
          <a:lstStyle/>
          <a:p>
            <a:pPr algn="ctr"/>
            <a:r>
              <a:rPr lang="en-US" sz="6000" b="1" dirty="0">
                <a:latin typeface="Bahnschrift Condensed" panose="020B0502040204020203" pitchFamily="34" charset="0"/>
              </a:rPr>
              <a:t>CLASS SUBJECT REMINDER </a:t>
            </a:r>
            <a:r>
              <a:rPr lang="en-US" sz="6000" b="1" dirty="0">
                <a:solidFill>
                  <a:schemeClr val="accent6">
                    <a:lumMod val="75000"/>
                  </a:schemeClr>
                </a:solidFill>
                <a:latin typeface="Bahnschrift Condensed" panose="020B0502040204020203" pitchFamily="34" charset="0"/>
              </a:rPr>
              <a:t>APPLICATION </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4030061" y="3951387"/>
            <a:ext cx="8424612" cy="1117617"/>
          </a:xfrm>
        </p:spPr>
        <p:txBody>
          <a:bodyPr/>
          <a:lstStyle/>
          <a:p>
            <a:r>
              <a:rPr lang="en-US" sz="4400" b="1" dirty="0">
                <a:solidFill>
                  <a:schemeClr val="accent4">
                    <a:lumMod val="60000"/>
                    <a:lumOff val="40000"/>
                  </a:schemeClr>
                </a:solidFill>
                <a:latin typeface="Bahnschrift SemiBold SemiConden" panose="020B0502040204020203" pitchFamily="34" charset="0"/>
              </a:rPr>
              <a:t>Delish </a:t>
            </a:r>
            <a:r>
              <a:rPr lang="en-US" sz="4400" b="1" dirty="0" err="1">
                <a:solidFill>
                  <a:schemeClr val="accent4">
                    <a:lumMod val="60000"/>
                    <a:lumOff val="40000"/>
                  </a:schemeClr>
                </a:solidFill>
                <a:latin typeface="Bahnschrift SemiBold SemiConden" panose="020B0502040204020203" pitchFamily="34" charset="0"/>
              </a:rPr>
              <a:t>kumar</a:t>
            </a:r>
            <a:r>
              <a:rPr lang="en-US" sz="4400" b="1" dirty="0">
                <a:solidFill>
                  <a:schemeClr val="accent4">
                    <a:lumMod val="60000"/>
                    <a:lumOff val="40000"/>
                  </a:schemeClr>
                </a:solidFill>
                <a:latin typeface="Bahnschrift SemiBold SemiConden" panose="020B0502040204020203" pitchFamily="34" charset="0"/>
              </a:rPr>
              <a:t> R            Dikshit s</a:t>
            </a:r>
          </a:p>
          <a:p>
            <a:endParaRPr lang="en-US" dirty="0"/>
          </a:p>
          <a:p>
            <a:endParaRPr lang="en-US" dirty="0"/>
          </a:p>
        </p:txBody>
      </p:sp>
    </p:spTree>
    <p:extLst>
      <p:ext uri="{BB962C8B-B14F-4D97-AF65-F5344CB8AC3E}">
        <p14:creationId xmlns:p14="http://schemas.microsoft.com/office/powerpoint/2010/main" val="329559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188340" y="392780"/>
            <a:ext cx="3994173" cy="2277580"/>
          </a:xfrm>
        </p:spPr>
        <p:txBody>
          <a:bodyPr/>
          <a:lstStyle/>
          <a:p>
            <a:r>
              <a:rPr lang="en-US" sz="5400" b="1" dirty="0">
                <a:solidFill>
                  <a:schemeClr val="tx1">
                    <a:lumMod val="95000"/>
                    <a:lumOff val="5000"/>
                  </a:schemeClr>
                </a:solidFill>
                <a:latin typeface="Bahnschrift" panose="020B0502040204020203" pitchFamily="34" charset="0"/>
              </a:rPr>
              <a:t>PROBLEM </a:t>
            </a:r>
            <a:r>
              <a:rPr lang="en-US" sz="5400" b="1" dirty="0">
                <a:solidFill>
                  <a:schemeClr val="accent6">
                    <a:lumMod val="75000"/>
                  </a:schemeClr>
                </a:solidFill>
                <a:latin typeface="Bahnschrift" panose="020B0502040204020203" pitchFamily="34" charset="0"/>
              </a:rPr>
              <a:t>STATEMENT</a:t>
            </a:r>
          </a:p>
        </p:txBody>
      </p:sp>
      <p:sp>
        <p:nvSpPr>
          <p:cNvPr id="22" name="TextBox 21">
            <a:extLst>
              <a:ext uri="{FF2B5EF4-FFF2-40B4-BE49-F238E27FC236}">
                <a16:creationId xmlns:a16="http://schemas.microsoft.com/office/drawing/2014/main" id="{3F58BA39-BE06-D5C3-6EAF-58220776082E}"/>
              </a:ext>
            </a:extLst>
          </p:cNvPr>
          <p:cNvSpPr txBox="1"/>
          <p:nvPr/>
        </p:nvSpPr>
        <p:spPr>
          <a:xfrm>
            <a:off x="4407116" y="1369903"/>
            <a:ext cx="7204745" cy="5078313"/>
          </a:xfrm>
          <a:prstGeom prst="rect">
            <a:avLst/>
          </a:prstGeom>
          <a:noFill/>
        </p:spPr>
        <p:txBody>
          <a:bodyPr wrap="square" rtlCol="0">
            <a:spAutoFit/>
          </a:bodyPr>
          <a:lstStyle/>
          <a:p>
            <a:pPr algn="just"/>
            <a:r>
              <a:rPr lang="en-US" sz="3600" dirty="0">
                <a:effectLst/>
                <a:latin typeface="Bahnschrift" panose="020B0502040204020203" pitchFamily="34" charset="0"/>
                <a:ea typeface="Calibri" panose="020F0502020204030204" pitchFamily="34" charset="0"/>
              </a:rPr>
              <a:t>Even if everything in our world is </a:t>
            </a:r>
            <a:r>
              <a:rPr lang="en-US" sz="3600" dirty="0">
                <a:solidFill>
                  <a:schemeClr val="accent6">
                    <a:lumMod val="75000"/>
                  </a:schemeClr>
                </a:solidFill>
                <a:effectLst/>
                <a:latin typeface="Bahnschrift" panose="020B0502040204020203" pitchFamily="34" charset="0"/>
                <a:ea typeface="Calibri" panose="020F0502020204030204" pitchFamily="34" charset="0"/>
              </a:rPr>
              <a:t>evolving</a:t>
            </a:r>
            <a:r>
              <a:rPr lang="en-US" sz="3600" dirty="0">
                <a:effectLst/>
                <a:latin typeface="Bahnschrift" panose="020B0502040204020203" pitchFamily="34" charset="0"/>
                <a:ea typeface="Calibri" panose="020F0502020204030204" pitchFamily="34" charset="0"/>
              </a:rPr>
              <a:t>, the timetable for classes is one of the things that </a:t>
            </a:r>
            <a:r>
              <a:rPr lang="en-US" sz="3600" dirty="0">
                <a:solidFill>
                  <a:schemeClr val="accent6">
                    <a:lumMod val="75000"/>
                  </a:schemeClr>
                </a:solidFill>
                <a:effectLst/>
                <a:latin typeface="Bahnschrift" panose="020B0502040204020203" pitchFamily="34" charset="0"/>
                <a:ea typeface="Calibri" panose="020F0502020204030204" pitchFamily="34" charset="0"/>
              </a:rPr>
              <a:t>hasn't undergone any changes</a:t>
            </a:r>
            <a:r>
              <a:rPr lang="en-US" sz="3600" dirty="0">
                <a:effectLst/>
                <a:latin typeface="Bahnschrift" panose="020B0502040204020203" pitchFamily="34" charset="0"/>
                <a:ea typeface="Calibri" panose="020F0502020204030204" pitchFamily="34" charset="0"/>
              </a:rPr>
              <a:t>. Yet, the majority of the personnel still uses a </a:t>
            </a:r>
            <a:r>
              <a:rPr lang="en-US" sz="3600" dirty="0">
                <a:solidFill>
                  <a:schemeClr val="accent6">
                    <a:lumMod val="75000"/>
                  </a:schemeClr>
                </a:solidFill>
                <a:effectLst/>
                <a:latin typeface="Bahnschrift" panose="020B0502040204020203" pitchFamily="34" charset="0"/>
                <a:ea typeface="Calibri" panose="020F0502020204030204" pitchFamily="34" charset="0"/>
              </a:rPr>
              <a:t>paper timetable</a:t>
            </a:r>
            <a:r>
              <a:rPr lang="en-US" sz="3600" dirty="0">
                <a:effectLst/>
                <a:latin typeface="Bahnschrift" panose="020B0502040204020203" pitchFamily="34" charset="0"/>
                <a:ea typeface="Calibri" panose="020F0502020204030204" pitchFamily="34" charset="0"/>
              </a:rPr>
              <a:t>. therefore, to save them from having to refer. </a:t>
            </a:r>
            <a:r>
              <a:rPr lang="en-US" sz="3600" dirty="0">
                <a:solidFill>
                  <a:schemeClr val="accent6">
                    <a:lumMod val="75000"/>
                  </a:schemeClr>
                </a:solidFill>
                <a:effectLst/>
                <a:latin typeface="Bahnschrift" panose="020B0502040204020203" pitchFamily="34" charset="0"/>
                <a:ea typeface="Calibri" panose="020F0502020204030204" pitchFamily="34" charset="0"/>
              </a:rPr>
              <a:t>Class Reminder </a:t>
            </a:r>
            <a:r>
              <a:rPr lang="en-US" sz="3600" dirty="0">
                <a:effectLst/>
                <a:latin typeface="Bahnschrift" panose="020B0502040204020203" pitchFamily="34" charset="0"/>
                <a:ea typeface="Calibri" panose="020F0502020204030204" pitchFamily="34" charset="0"/>
              </a:rPr>
              <a:t>is the name of the software we're making.</a:t>
            </a:r>
            <a:endParaRPr lang="en-IN" sz="3600" dirty="0">
              <a:latin typeface="Bahnschrift" panose="020B0502040204020203" pitchFamily="34" charset="0"/>
            </a:endParaRPr>
          </a:p>
        </p:txBody>
      </p:sp>
    </p:spTree>
    <p:extLst>
      <p:ext uri="{BB962C8B-B14F-4D97-AF65-F5344CB8AC3E}">
        <p14:creationId xmlns:p14="http://schemas.microsoft.com/office/powerpoint/2010/main" val="25197270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37724" y="0"/>
            <a:ext cx="9779183" cy="1325563"/>
          </a:xfrm>
        </p:spPr>
        <p:txBody>
          <a:bodyPr/>
          <a:lstStyle/>
          <a:p>
            <a:r>
              <a:rPr lang="en-US" dirty="0">
                <a:latin typeface="Bahnschrift" panose="020B0502040204020203" pitchFamily="34" charset="0"/>
              </a:rPr>
              <a:t>ABSTR</a:t>
            </a:r>
            <a:r>
              <a:rPr lang="en-US" dirty="0">
                <a:solidFill>
                  <a:schemeClr val="accent6">
                    <a:lumMod val="75000"/>
                  </a:schemeClr>
                </a:solidFill>
                <a:latin typeface="Bahnschrift" panose="020B0502040204020203" pitchFamily="34" charset="0"/>
              </a:rPr>
              <a:t>ACT</a:t>
            </a:r>
          </a:p>
        </p:txBody>
      </p:sp>
      <p:sp>
        <p:nvSpPr>
          <p:cNvPr id="18" name="TextBox 17">
            <a:extLst>
              <a:ext uri="{FF2B5EF4-FFF2-40B4-BE49-F238E27FC236}">
                <a16:creationId xmlns:a16="http://schemas.microsoft.com/office/drawing/2014/main" id="{6A67AFF7-7401-0C47-F997-2A3D1B3EC373}"/>
              </a:ext>
            </a:extLst>
          </p:cNvPr>
          <p:cNvSpPr txBox="1"/>
          <p:nvPr/>
        </p:nvSpPr>
        <p:spPr>
          <a:xfrm>
            <a:off x="737724" y="1186434"/>
            <a:ext cx="10863726" cy="6617196"/>
          </a:xfrm>
          <a:prstGeom prst="rect">
            <a:avLst/>
          </a:prstGeom>
          <a:noFill/>
        </p:spPr>
        <p:txBody>
          <a:bodyPr wrap="square" rtlCol="0">
            <a:spAutoFit/>
          </a:bodyPr>
          <a:lstStyle/>
          <a:p>
            <a:pPr algn="just"/>
            <a:r>
              <a:rPr lang="en-US" sz="2700" dirty="0">
                <a:latin typeface="Bahnschrift Light Condensed" panose="020B0502040204020203" pitchFamily="34" charset="0"/>
              </a:rPr>
              <a:t>The tendency for people to </a:t>
            </a:r>
            <a:r>
              <a:rPr lang="en-US" sz="2700" dirty="0">
                <a:solidFill>
                  <a:schemeClr val="accent6">
                    <a:lumMod val="75000"/>
                  </a:schemeClr>
                </a:solidFill>
                <a:latin typeface="Bahnschrift Light Condensed" panose="020B0502040204020203" pitchFamily="34" charset="0"/>
              </a:rPr>
              <a:t>forget</a:t>
            </a:r>
            <a:r>
              <a:rPr lang="en-US" sz="2700" dirty="0">
                <a:latin typeface="Bahnschrift Light Condensed" panose="020B0502040204020203" pitchFamily="34" charset="0"/>
              </a:rPr>
              <a:t> things easily is one of the main </a:t>
            </a:r>
            <a:r>
              <a:rPr lang="en-US" sz="2700" dirty="0">
                <a:solidFill>
                  <a:schemeClr val="accent6">
                    <a:lumMod val="75000"/>
                  </a:schemeClr>
                </a:solidFill>
                <a:latin typeface="Bahnschrift Light Condensed" panose="020B0502040204020203" pitchFamily="34" charset="0"/>
              </a:rPr>
              <a:t>issues</a:t>
            </a:r>
            <a:r>
              <a:rPr lang="en-US" sz="2700" dirty="0">
                <a:latin typeface="Bahnschrift Light Condensed" panose="020B0502040204020203" pitchFamily="34" charset="0"/>
              </a:rPr>
              <a:t> facing them in </a:t>
            </a:r>
          </a:p>
          <a:p>
            <a:pPr algn="just"/>
            <a:r>
              <a:rPr lang="en-US" sz="2700" dirty="0">
                <a:latin typeface="Bahnschrift Light Condensed" panose="020B0502040204020203" pitchFamily="34" charset="0"/>
              </a:rPr>
              <a:t>the </a:t>
            </a:r>
            <a:r>
              <a:rPr lang="en-US" sz="2700" dirty="0">
                <a:solidFill>
                  <a:schemeClr val="accent6">
                    <a:lumMod val="75000"/>
                  </a:schemeClr>
                </a:solidFill>
                <a:latin typeface="Bahnschrift Light Condensed" panose="020B0502040204020203" pitchFamily="34" charset="0"/>
              </a:rPr>
              <a:t>current world</a:t>
            </a:r>
            <a:r>
              <a:rPr lang="en-US" sz="2700" dirty="0">
                <a:latin typeface="Bahnschrift Light Condensed" panose="020B0502040204020203" pitchFamily="34" charset="0"/>
              </a:rPr>
              <a:t>.</a:t>
            </a:r>
          </a:p>
          <a:p>
            <a:pPr algn="just"/>
            <a:endParaRPr lang="en-US" sz="2700" dirty="0">
              <a:latin typeface="Bahnschrift Light Condensed" panose="020B0502040204020203" pitchFamily="34" charset="0"/>
            </a:endParaRPr>
          </a:p>
          <a:p>
            <a:pPr algn="just"/>
            <a:r>
              <a:rPr lang="en-US" sz="2700" dirty="0">
                <a:latin typeface="Bahnschrift Light Condensed" panose="020B0502040204020203" pitchFamily="34" charset="0"/>
              </a:rPr>
              <a:t>Instead of seeing a physical time table, we are developing an application called an </a:t>
            </a:r>
            <a:r>
              <a:rPr lang="en-US" sz="2700" dirty="0">
                <a:solidFill>
                  <a:schemeClr val="accent6">
                    <a:lumMod val="75000"/>
                  </a:schemeClr>
                </a:solidFill>
                <a:latin typeface="Bahnschrift Light Condensed" panose="020B0502040204020203" pitchFamily="34" charset="0"/>
              </a:rPr>
              <a:t>automated class reminder application</a:t>
            </a:r>
            <a:r>
              <a:rPr lang="en-US" sz="2700" dirty="0">
                <a:latin typeface="Bahnschrift Light Condensed" panose="020B0502040204020203" pitchFamily="34" charset="0"/>
              </a:rPr>
              <a:t> that will automatically display the schedules when the user gives the time and data in our Application. This will prevent the user from having forgotten difficulties.</a:t>
            </a:r>
          </a:p>
          <a:p>
            <a:pPr algn="just"/>
            <a:endParaRPr lang="en-US" sz="2700" dirty="0">
              <a:latin typeface="Bahnschrift Light Condensed" panose="020B0502040204020203" pitchFamily="34" charset="0"/>
            </a:endParaRPr>
          </a:p>
          <a:p>
            <a:pPr algn="just"/>
            <a:r>
              <a:rPr lang="en-US" sz="2700" dirty="0">
                <a:latin typeface="Bahnschrift Light Condensed" panose="020B0502040204020203" pitchFamily="34" charset="0"/>
              </a:rPr>
              <a:t>The </a:t>
            </a:r>
            <a:r>
              <a:rPr lang="en-US" sz="2700" dirty="0">
                <a:solidFill>
                  <a:schemeClr val="accent6">
                    <a:lumMod val="75000"/>
                  </a:schemeClr>
                </a:solidFill>
                <a:latin typeface="Bahnschrift Light Condensed" panose="020B0502040204020203" pitchFamily="34" charset="0"/>
              </a:rPr>
              <a:t>user of this Application </a:t>
            </a:r>
            <a:r>
              <a:rPr lang="en-US" sz="2700" dirty="0">
                <a:latin typeface="Bahnschrift Light Condensed" panose="020B0502040204020203" pitchFamily="34" charset="0"/>
              </a:rPr>
              <a:t>must enter the subject session </a:t>
            </a:r>
            <a:r>
              <a:rPr lang="en-US" sz="2700" dirty="0">
                <a:solidFill>
                  <a:schemeClr val="accent6">
                    <a:lumMod val="75000"/>
                  </a:schemeClr>
                </a:solidFill>
                <a:latin typeface="Bahnschrift Light Condensed" panose="020B0502040204020203" pitchFamily="34" charset="0"/>
              </a:rPr>
              <a:t>times</a:t>
            </a:r>
            <a:r>
              <a:rPr lang="en-US" sz="2700" dirty="0">
                <a:latin typeface="Bahnschrift Light Condensed" panose="020B0502040204020203" pitchFamily="34" charset="0"/>
              </a:rPr>
              <a:t> and the name of the </a:t>
            </a:r>
            <a:r>
              <a:rPr lang="en-US" sz="2700" dirty="0">
                <a:solidFill>
                  <a:schemeClr val="accent6">
                    <a:lumMod val="75000"/>
                  </a:schemeClr>
                </a:solidFill>
                <a:latin typeface="Bahnschrift Light Condensed" panose="020B0502040204020203" pitchFamily="34" charset="0"/>
              </a:rPr>
              <a:t>subject</a:t>
            </a:r>
            <a:r>
              <a:rPr lang="en-US" sz="2700" dirty="0">
                <a:latin typeface="Bahnschrift Light Condensed" panose="020B0502040204020203" pitchFamily="34" charset="0"/>
              </a:rPr>
              <a:t>. after providing the information that will be placed in the application's .</a:t>
            </a:r>
          </a:p>
          <a:p>
            <a:pPr algn="just"/>
            <a:endParaRPr lang="en-US" sz="2700" dirty="0">
              <a:latin typeface="Bahnschrift Light Condensed" panose="020B0502040204020203" pitchFamily="34" charset="0"/>
            </a:endParaRPr>
          </a:p>
          <a:p>
            <a:pPr algn="just"/>
            <a:r>
              <a:rPr lang="en-US" sz="2700" dirty="0">
                <a:latin typeface="Bahnschrift Light Condensed" panose="020B0502040204020203" pitchFamily="34" charset="0"/>
              </a:rPr>
              <a:t>Our Application will send a </a:t>
            </a:r>
            <a:r>
              <a:rPr lang="en-US" sz="2700" dirty="0">
                <a:solidFill>
                  <a:schemeClr val="accent6">
                    <a:lumMod val="75000"/>
                  </a:schemeClr>
                </a:solidFill>
                <a:latin typeface="Bahnschrift Light Condensed" panose="020B0502040204020203" pitchFamily="34" charset="0"/>
              </a:rPr>
              <a:t>reminder</a:t>
            </a:r>
            <a:r>
              <a:rPr lang="en-US" sz="2700" dirty="0">
                <a:latin typeface="Bahnschrift Light Condensed" panose="020B0502040204020203" pitchFamily="34" charset="0"/>
              </a:rPr>
              <a:t> depending on the </a:t>
            </a:r>
          </a:p>
          <a:p>
            <a:pPr algn="just"/>
            <a:r>
              <a:rPr lang="en-US" sz="2700" dirty="0">
                <a:solidFill>
                  <a:schemeClr val="accent6">
                    <a:lumMod val="75000"/>
                  </a:schemeClr>
                </a:solidFill>
                <a:latin typeface="Bahnschrift Light Condensed" panose="020B0502040204020203" pitchFamily="34" charset="0"/>
              </a:rPr>
              <a:t>information</a:t>
            </a:r>
            <a:r>
              <a:rPr lang="en-US" sz="2700" dirty="0">
                <a:latin typeface="Bahnschrift Light Condensed" panose="020B0502040204020203" pitchFamily="34" charset="0"/>
              </a:rPr>
              <a:t> provided by the user in </a:t>
            </a:r>
            <a:r>
              <a:rPr lang="en-US" sz="2700" dirty="0">
                <a:solidFill>
                  <a:schemeClr val="accent6">
                    <a:lumMod val="75000"/>
                  </a:schemeClr>
                </a:solidFill>
                <a:latin typeface="Bahnschrift Light Condensed" panose="020B0502040204020203" pitchFamily="34" charset="0"/>
              </a:rPr>
              <a:t>the application</a:t>
            </a:r>
            <a:r>
              <a:rPr lang="en-US" sz="2700" dirty="0">
                <a:latin typeface="Bahnschrift Light Condensed" panose="020B0502040204020203" pitchFamily="34" charset="0"/>
              </a:rPr>
              <a:t>.</a:t>
            </a:r>
          </a:p>
          <a:p>
            <a:pPr algn="just"/>
            <a:endParaRPr lang="en-US" sz="2000" dirty="0">
              <a:latin typeface="Bahnschrift" panose="020B0502040204020203" pitchFamily="34" charset="0"/>
            </a:endParaRPr>
          </a:p>
          <a:p>
            <a:pPr algn="just"/>
            <a:endParaRPr lang="en-US" sz="2000" dirty="0"/>
          </a:p>
          <a:p>
            <a:pPr algn="just"/>
            <a:endParaRPr lang="en-IN" sz="2000" dirty="0"/>
          </a:p>
        </p:txBody>
      </p:sp>
    </p:spTree>
    <p:extLst>
      <p:ext uri="{BB962C8B-B14F-4D97-AF65-F5344CB8AC3E}">
        <p14:creationId xmlns:p14="http://schemas.microsoft.com/office/powerpoint/2010/main" val="25631196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E Mail Logo Vector Art, Icons, and Graphics for Free Download">
            <a:extLst>
              <a:ext uri="{FF2B5EF4-FFF2-40B4-BE49-F238E27FC236}">
                <a16:creationId xmlns:a16="http://schemas.microsoft.com/office/drawing/2014/main" id="{89D41F57-E552-D254-997B-846902D98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3" y="2711174"/>
            <a:ext cx="2486404" cy="19887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larm, Light, Siren Line Icon, Vector, Illustration, Logo Template.  Suitable For Many Purposes. 4852917 Vector Art at Vecteezy">
            <a:extLst>
              <a:ext uri="{FF2B5EF4-FFF2-40B4-BE49-F238E27FC236}">
                <a16:creationId xmlns:a16="http://schemas.microsoft.com/office/drawing/2014/main" id="{D7D14D5D-B440-CA50-3BBA-DBEC1230D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69926"/>
            <a:ext cx="2819400" cy="2819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54637" y="265176"/>
            <a:ext cx="9779183" cy="572707"/>
          </a:xfrm>
        </p:spPr>
        <p:txBody>
          <a:bodyPr/>
          <a:lstStyle/>
          <a:p>
            <a:r>
              <a:rPr lang="en-US" sz="4000" dirty="0">
                <a:latin typeface="Bahnschrift" panose="020B0502040204020203" pitchFamily="34" charset="0"/>
              </a:rPr>
              <a:t>We'll notify the user in </a:t>
            </a:r>
            <a:r>
              <a:rPr lang="en-US" sz="4000" dirty="0">
                <a:solidFill>
                  <a:schemeClr val="accent6">
                    <a:lumMod val="75000"/>
                  </a:schemeClr>
                </a:solidFill>
                <a:latin typeface="Bahnschrift" panose="020B0502040204020203" pitchFamily="34" charset="0"/>
              </a:rPr>
              <a:t>two</a:t>
            </a:r>
            <a:r>
              <a:rPr lang="en-US" sz="4000" dirty="0">
                <a:latin typeface="Bahnschrift" panose="020B0502040204020203" pitchFamily="34" charset="0"/>
              </a:rPr>
              <a:t> different ways</a:t>
            </a:r>
          </a:p>
        </p:txBody>
      </p:sp>
      <p:sp>
        <p:nvSpPr>
          <p:cNvPr id="3" name="TextBox 2">
            <a:extLst>
              <a:ext uri="{FF2B5EF4-FFF2-40B4-BE49-F238E27FC236}">
                <a16:creationId xmlns:a16="http://schemas.microsoft.com/office/drawing/2014/main" id="{7AEFA0CE-0F59-9053-9463-5CB7B9E19431}"/>
              </a:ext>
            </a:extLst>
          </p:cNvPr>
          <p:cNvSpPr txBox="1"/>
          <p:nvPr/>
        </p:nvSpPr>
        <p:spPr>
          <a:xfrm>
            <a:off x="869012" y="1644025"/>
            <a:ext cx="11322988" cy="4401205"/>
          </a:xfrm>
          <a:prstGeom prst="rect">
            <a:avLst/>
          </a:prstGeom>
          <a:noFill/>
        </p:spPr>
        <p:txBody>
          <a:bodyPr wrap="square" rtlCol="0">
            <a:spAutoFit/>
          </a:bodyPr>
          <a:lstStyle/>
          <a:p>
            <a:r>
              <a:rPr lang="en-US" sz="2800" b="1" dirty="0">
                <a:solidFill>
                  <a:schemeClr val="accent6">
                    <a:lumMod val="75000"/>
                  </a:schemeClr>
                </a:solidFill>
                <a:latin typeface="Bahnschrift SemiBold" panose="020B0502040204020203" pitchFamily="34" charset="0"/>
              </a:rPr>
              <a:t>                          </a:t>
            </a:r>
            <a:r>
              <a:rPr lang="en-US" sz="2800" b="1" dirty="0">
                <a:solidFill>
                  <a:schemeClr val="accent6">
                    <a:lumMod val="75000"/>
                  </a:schemeClr>
                </a:solidFill>
                <a:latin typeface="Bahnschrift SemiLight" panose="020B0502040204020203" pitchFamily="34" charset="0"/>
              </a:rPr>
              <a:t>Alarm</a:t>
            </a:r>
            <a:r>
              <a:rPr lang="en-US" sz="2800" dirty="0">
                <a:latin typeface="Bahnschrift SemiLight" panose="020B0502040204020203" pitchFamily="34" charset="0"/>
              </a:rPr>
              <a:t> : We will remind the topic name offline by establishing an alert. The notification will ring using a ringtone that the user has already given in our application.</a:t>
            </a:r>
          </a:p>
          <a:p>
            <a:endParaRPr lang="en-US" sz="2800" dirty="0">
              <a:latin typeface="Bahnschrift" panose="020B0502040204020203" pitchFamily="34" charset="0"/>
            </a:endParaRPr>
          </a:p>
          <a:p>
            <a:endParaRPr lang="en-US" sz="2800" dirty="0">
              <a:latin typeface="Bahnschrift" panose="020B0502040204020203" pitchFamily="34" charset="0"/>
            </a:endParaRPr>
          </a:p>
          <a:p>
            <a:r>
              <a:rPr lang="en-US" sz="2800" b="1" dirty="0">
                <a:solidFill>
                  <a:schemeClr val="accent6">
                    <a:lumMod val="75000"/>
                  </a:schemeClr>
                </a:solidFill>
                <a:latin typeface="Bahnschrift SemiBold" panose="020B0502040204020203" pitchFamily="34" charset="0"/>
              </a:rPr>
              <a:t>                          </a:t>
            </a:r>
            <a:r>
              <a:rPr lang="en-US" sz="2800" b="1" dirty="0">
                <a:solidFill>
                  <a:schemeClr val="accent6">
                    <a:lumMod val="75000"/>
                  </a:schemeClr>
                </a:solidFill>
                <a:latin typeface="Bahnschrift SemiLight" panose="020B0502040204020203" pitchFamily="34" charset="0"/>
              </a:rPr>
              <a:t>E-mail</a:t>
            </a:r>
            <a:r>
              <a:rPr lang="en-US" sz="2800" dirty="0">
                <a:latin typeface="Bahnschrift SemiLight" panose="020B0502040204020203" pitchFamily="34" charset="0"/>
              </a:rPr>
              <a:t>: Users who utilize our application must provide their email id in order for us to deliver the subject data to their      emails.       </a:t>
            </a:r>
          </a:p>
          <a:p>
            <a:endParaRPr lang="en-US" sz="2800" dirty="0">
              <a:latin typeface="Bahnschrift" panose="020B0502040204020203" pitchFamily="34" charset="0"/>
            </a:endParaRPr>
          </a:p>
          <a:p>
            <a:endParaRPr lang="en-IN" sz="2800" dirty="0">
              <a:latin typeface="Bahnschrift" panose="020B0502040204020203" pitchFamily="34" charset="0"/>
            </a:endParaRPr>
          </a:p>
        </p:txBody>
      </p:sp>
    </p:spTree>
    <p:extLst>
      <p:ext uri="{BB962C8B-B14F-4D97-AF65-F5344CB8AC3E}">
        <p14:creationId xmlns:p14="http://schemas.microsoft.com/office/powerpoint/2010/main" val="27215085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245744" y="2009775"/>
            <a:ext cx="5202555" cy="1828800"/>
          </a:xfrm>
        </p:spPr>
        <p:txBody>
          <a:bodyPr>
            <a:normAutofit/>
          </a:bodyPr>
          <a:lstStyle/>
          <a:p>
            <a:pPr algn="ctr"/>
            <a:r>
              <a:rPr lang="en-US" sz="4000" dirty="0">
                <a:solidFill>
                  <a:schemeClr val="accent6">
                    <a:lumMod val="75000"/>
                  </a:schemeClr>
                </a:solidFill>
                <a:latin typeface="Bahnschrift" panose="020B0502040204020203" pitchFamily="34" charset="0"/>
              </a:rPr>
              <a:t>MAIN </a:t>
            </a:r>
            <a:r>
              <a:rPr lang="en-US" sz="4000" dirty="0">
                <a:latin typeface="Bahnschrift" panose="020B0502040204020203" pitchFamily="34" charset="0"/>
              </a:rPr>
              <a:t>OBJECTIVE</a:t>
            </a:r>
          </a:p>
        </p:txBody>
      </p:sp>
      <p:sp>
        <p:nvSpPr>
          <p:cNvPr id="3" name="TextBox 2">
            <a:extLst>
              <a:ext uri="{FF2B5EF4-FFF2-40B4-BE49-F238E27FC236}">
                <a16:creationId xmlns:a16="http://schemas.microsoft.com/office/drawing/2014/main" id="{8940359A-56CA-8EF6-5F9D-D21E8AC9B91F}"/>
              </a:ext>
            </a:extLst>
          </p:cNvPr>
          <p:cNvSpPr txBox="1"/>
          <p:nvPr/>
        </p:nvSpPr>
        <p:spPr>
          <a:xfrm>
            <a:off x="5095874" y="582067"/>
            <a:ext cx="6972301" cy="5693866"/>
          </a:xfrm>
          <a:prstGeom prst="rect">
            <a:avLst/>
          </a:prstGeom>
          <a:noFill/>
        </p:spPr>
        <p:txBody>
          <a:bodyPr wrap="square" rtlCol="0">
            <a:spAutoFit/>
          </a:bodyPr>
          <a:lstStyle/>
          <a:p>
            <a:pPr marL="285750" indent="-285750" algn="just">
              <a:buFont typeface="Wingdings" panose="05000000000000000000" pitchFamily="2" charset="2"/>
              <a:buChar char="Ø"/>
            </a:pPr>
            <a:r>
              <a:rPr lang="en-US" sz="2800" dirty="0">
                <a:latin typeface="Bahnschrift Light" panose="020B0502040204020203" pitchFamily="34" charset="0"/>
              </a:rPr>
              <a:t>With our </a:t>
            </a:r>
            <a:r>
              <a:rPr lang="en-US" sz="2800" dirty="0" err="1">
                <a:latin typeface="Bahnschrift Light" panose="020B0502040204020203" pitchFamily="34" charset="0"/>
              </a:rPr>
              <a:t>programme</a:t>
            </a:r>
            <a:r>
              <a:rPr lang="en-US" sz="2800" dirty="0">
                <a:latin typeface="Bahnschrift Light" panose="020B0502040204020203" pitchFamily="34" charset="0"/>
              </a:rPr>
              <a:t>, students and employees may quickly get schedule reminders.</a:t>
            </a:r>
          </a:p>
          <a:p>
            <a:pPr algn="just"/>
            <a:endParaRPr lang="en-US" sz="2800" dirty="0">
              <a:latin typeface="Bahnschrift Light" panose="020B0502040204020203" pitchFamily="34" charset="0"/>
            </a:endParaRPr>
          </a:p>
          <a:p>
            <a:pPr marL="285750" indent="-285750" algn="just">
              <a:buFont typeface="Wingdings" panose="05000000000000000000" pitchFamily="2" charset="2"/>
              <a:buChar char="Ø"/>
            </a:pPr>
            <a:r>
              <a:rPr lang="en-US" sz="2800" dirty="0">
                <a:latin typeface="Bahnschrift Light" panose="020B0502040204020203" pitchFamily="34" charset="0"/>
              </a:rPr>
              <a:t>They may quickly save referring time by using our </a:t>
            </a:r>
            <a:r>
              <a:rPr lang="en-US" sz="2800" dirty="0" err="1">
                <a:latin typeface="Bahnschrift Light" panose="020B0502040204020203" pitchFamily="34" charset="0"/>
              </a:rPr>
              <a:t>programme</a:t>
            </a:r>
            <a:r>
              <a:rPr lang="en-US" sz="2800" dirty="0">
                <a:latin typeface="Bahnschrift Light" panose="020B0502040204020203" pitchFamily="34" charset="0"/>
              </a:rPr>
              <a:t> rather of using and referring to a real timetable.</a:t>
            </a:r>
          </a:p>
          <a:p>
            <a:pPr marL="285750" indent="-285750" algn="just">
              <a:buFont typeface="Wingdings" panose="05000000000000000000" pitchFamily="2" charset="2"/>
              <a:buChar char="Ø"/>
            </a:pPr>
            <a:endParaRPr lang="en-US" sz="2800" dirty="0">
              <a:latin typeface="Bahnschrift Light" panose="020B0502040204020203" pitchFamily="34" charset="0"/>
            </a:endParaRPr>
          </a:p>
          <a:p>
            <a:pPr marL="285750" indent="-285750" algn="just">
              <a:buFont typeface="Wingdings" panose="05000000000000000000" pitchFamily="2" charset="2"/>
              <a:buChar char="Ø"/>
            </a:pPr>
            <a:r>
              <a:rPr lang="en-US" sz="2800" dirty="0">
                <a:latin typeface="Bahnschrift Light" panose="020B0502040204020203" pitchFamily="34" charset="0"/>
              </a:rPr>
              <a:t>The primary motivation for the development of our </a:t>
            </a:r>
            <a:r>
              <a:rPr lang="en-US" sz="2800" dirty="0" err="1">
                <a:latin typeface="Bahnschrift Light" panose="020B0502040204020203" pitchFamily="34" charset="0"/>
              </a:rPr>
              <a:t>programme</a:t>
            </a:r>
            <a:r>
              <a:rPr lang="en-US" sz="2800" dirty="0">
                <a:latin typeface="Bahnschrift Light" panose="020B0502040204020203" pitchFamily="34" charset="0"/>
              </a:rPr>
              <a:t> is that many people nowadays easily forget things, thus it will serve as a reminder for everything.</a:t>
            </a:r>
            <a:endParaRPr lang="en-IN" sz="2800" dirty="0">
              <a:latin typeface="Bahnschrift Light" panose="020B0502040204020203" pitchFamily="34" charset="0"/>
            </a:endParaRPr>
          </a:p>
        </p:txBody>
      </p:sp>
    </p:spTree>
    <p:extLst>
      <p:ext uri="{BB962C8B-B14F-4D97-AF65-F5344CB8AC3E}">
        <p14:creationId xmlns:p14="http://schemas.microsoft.com/office/powerpoint/2010/main" val="664579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rgetful? You May Be Losing More Than Just Your Memory">
            <a:extLst>
              <a:ext uri="{FF2B5EF4-FFF2-40B4-BE49-F238E27FC236}">
                <a16:creationId xmlns:a16="http://schemas.microsoft.com/office/drawing/2014/main" id="{7AAC3033-82F7-964E-3170-FA3D06AC4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95" y="131763"/>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350519" y="4047998"/>
            <a:ext cx="5202555" cy="1828800"/>
          </a:xfrm>
        </p:spPr>
        <p:txBody>
          <a:bodyPr>
            <a:normAutofit/>
          </a:bodyPr>
          <a:lstStyle/>
          <a:p>
            <a:pPr algn="ctr"/>
            <a:r>
              <a:rPr lang="en-US" sz="4000" dirty="0">
                <a:latin typeface="Bahnschrift" panose="020B0502040204020203" pitchFamily="34" charset="0"/>
              </a:rPr>
              <a:t>Average rate of human </a:t>
            </a:r>
            <a:r>
              <a:rPr lang="en-US" sz="4000" dirty="0">
                <a:solidFill>
                  <a:schemeClr val="accent6">
                    <a:lumMod val="75000"/>
                  </a:schemeClr>
                </a:solidFill>
                <a:latin typeface="Bahnschrift" panose="020B0502040204020203" pitchFamily="34" charset="0"/>
              </a:rPr>
              <a:t>forgetfulness</a:t>
            </a:r>
          </a:p>
        </p:txBody>
      </p:sp>
      <p:pic>
        <p:nvPicPr>
          <p:cNvPr id="48" name="Picture 47">
            <a:extLst>
              <a:ext uri="{FF2B5EF4-FFF2-40B4-BE49-F238E27FC236}">
                <a16:creationId xmlns:a16="http://schemas.microsoft.com/office/drawing/2014/main" id="{04BD0263-D6B8-1C22-63FA-9A6113219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710" y="0"/>
            <a:ext cx="6991771" cy="6858000"/>
          </a:xfrm>
          <a:prstGeom prst="rect">
            <a:avLst/>
          </a:prstGeom>
        </p:spPr>
      </p:pic>
    </p:spTree>
    <p:extLst>
      <p:ext uri="{BB962C8B-B14F-4D97-AF65-F5344CB8AC3E}">
        <p14:creationId xmlns:p14="http://schemas.microsoft.com/office/powerpoint/2010/main" val="3943754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226694" y="2085848"/>
            <a:ext cx="5202555" cy="1828800"/>
          </a:xfrm>
        </p:spPr>
        <p:txBody>
          <a:bodyPr>
            <a:normAutofit/>
          </a:bodyPr>
          <a:lstStyle/>
          <a:p>
            <a:pPr algn="ctr"/>
            <a:r>
              <a:rPr lang="en-US" sz="6000" dirty="0">
                <a:latin typeface="Bahnschrift" panose="020B0502040204020203" pitchFamily="34" charset="0"/>
              </a:rPr>
              <a:t>ADVAN</a:t>
            </a:r>
            <a:r>
              <a:rPr lang="en-US" sz="6000" dirty="0">
                <a:solidFill>
                  <a:schemeClr val="accent6">
                    <a:lumMod val="75000"/>
                  </a:schemeClr>
                </a:solidFill>
                <a:latin typeface="Bahnschrift" panose="020B0502040204020203" pitchFamily="34" charset="0"/>
              </a:rPr>
              <a:t>TAGE  </a:t>
            </a:r>
          </a:p>
        </p:txBody>
      </p:sp>
      <p:sp>
        <p:nvSpPr>
          <p:cNvPr id="3" name="TextBox 2">
            <a:extLst>
              <a:ext uri="{FF2B5EF4-FFF2-40B4-BE49-F238E27FC236}">
                <a16:creationId xmlns:a16="http://schemas.microsoft.com/office/drawing/2014/main" id="{562EE871-0C2B-1464-BA7B-B6B11200333A}"/>
              </a:ext>
            </a:extLst>
          </p:cNvPr>
          <p:cNvSpPr txBox="1"/>
          <p:nvPr/>
        </p:nvSpPr>
        <p:spPr>
          <a:xfrm>
            <a:off x="5429249" y="590103"/>
            <a:ext cx="6619875" cy="6001643"/>
          </a:xfrm>
          <a:prstGeom prst="rect">
            <a:avLst/>
          </a:prstGeom>
          <a:noFill/>
        </p:spPr>
        <p:txBody>
          <a:bodyPr wrap="square" rtlCol="0">
            <a:spAutoFit/>
          </a:bodyPr>
          <a:lstStyle/>
          <a:p>
            <a:pPr algn="just"/>
            <a:r>
              <a:rPr lang="en-US" sz="3200" dirty="0">
                <a:latin typeface="Bahnschrift SemiLight" panose="020B0502040204020203" pitchFamily="34" charset="0"/>
              </a:rPr>
              <a:t>Other reminder applications often alert users by sounding the alarm. nonetheless, my </a:t>
            </a:r>
            <a:r>
              <a:rPr lang="en-US" sz="3200" dirty="0" err="1">
                <a:latin typeface="Bahnschrift SemiLight" panose="020B0502040204020203" pitchFamily="34" charset="0"/>
              </a:rPr>
              <a:t>programme</a:t>
            </a:r>
            <a:r>
              <a:rPr lang="en-US" sz="3200" dirty="0">
                <a:latin typeface="Bahnschrift SemiLight" panose="020B0502040204020203" pitchFamily="34" charset="0"/>
              </a:rPr>
              <a:t> will alert users by examining the data they have provided to our </a:t>
            </a:r>
            <a:r>
              <a:rPr lang="en-US" sz="3200" dirty="0" err="1">
                <a:latin typeface="Bahnschrift SemiLight" panose="020B0502040204020203" pitchFamily="34" charset="0"/>
              </a:rPr>
              <a:t>programme</a:t>
            </a:r>
            <a:r>
              <a:rPr lang="en-US" sz="3200" dirty="0">
                <a:latin typeface="Bahnschrift SemiLight" panose="020B0502040204020203" pitchFamily="34" charset="0"/>
              </a:rPr>
              <a:t>. The provided data was turned into audio using a voice assistant application, and the audio will serve as the alarm sound. Due to these qualities, people without sight may also </a:t>
            </a:r>
            <a:r>
              <a:rPr lang="en-US" sz="3200" dirty="0" err="1">
                <a:latin typeface="Bahnschrift SemiLight" panose="020B0502040204020203" pitchFamily="34" charset="0"/>
              </a:rPr>
              <a:t>utilise</a:t>
            </a:r>
            <a:r>
              <a:rPr lang="en-US" sz="3200" dirty="0">
                <a:latin typeface="Bahnschrift SemiLight" panose="020B0502040204020203" pitchFamily="34" charset="0"/>
              </a:rPr>
              <a:t> this </a:t>
            </a:r>
            <a:r>
              <a:rPr lang="en-US" sz="3200" dirty="0" err="1">
                <a:latin typeface="Bahnschrift SemiLight" panose="020B0502040204020203" pitchFamily="34" charset="0"/>
              </a:rPr>
              <a:t>programme</a:t>
            </a:r>
            <a:r>
              <a:rPr lang="en-US" sz="3200" dirty="0">
                <a:latin typeface="Bahnschrift SemiLight" panose="020B0502040204020203" pitchFamily="34" charset="0"/>
              </a:rPr>
              <a:t>.</a:t>
            </a:r>
            <a:endParaRPr lang="en-IN" sz="3200" dirty="0">
              <a:latin typeface="Bahnschrift SemiLight" panose="020B0502040204020203" pitchFamily="34" charset="0"/>
            </a:endParaRPr>
          </a:p>
        </p:txBody>
      </p:sp>
    </p:spTree>
    <p:extLst>
      <p:ext uri="{BB962C8B-B14F-4D97-AF65-F5344CB8AC3E}">
        <p14:creationId xmlns:p14="http://schemas.microsoft.com/office/powerpoint/2010/main" val="27340915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2,188 Html Logo Illustrations &amp; Clip Art - iStock">
            <a:extLst>
              <a:ext uri="{FF2B5EF4-FFF2-40B4-BE49-F238E27FC236}">
                <a16:creationId xmlns:a16="http://schemas.microsoft.com/office/drawing/2014/main" id="{17E307B4-C621-1C67-263D-90A1EBA1F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6278" y="4656356"/>
            <a:ext cx="2201644" cy="220164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5">
            <a:extLst>
              <a:ext uri="{FF2B5EF4-FFF2-40B4-BE49-F238E27FC236}">
                <a16:creationId xmlns:a16="http://schemas.microsoft.com/office/drawing/2014/main" id="{28F2472F-4083-9B72-0A50-FF14B93070B5}"/>
              </a:ext>
            </a:extLst>
          </p:cNvPr>
          <p:cNvSpPr txBox="1">
            <a:spLocks/>
          </p:cNvSpPr>
          <p:nvPr/>
        </p:nvSpPr>
        <p:spPr>
          <a:xfrm>
            <a:off x="508825" y="428368"/>
            <a:ext cx="4587050" cy="530352"/>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5900" dirty="0">
                <a:latin typeface="Bahnschrift SemiBold" panose="020B0502040204020203" pitchFamily="34" charset="0"/>
              </a:rPr>
              <a:t>IMPLE</a:t>
            </a:r>
            <a:r>
              <a:rPr lang="en-US" sz="5900" dirty="0">
                <a:solidFill>
                  <a:schemeClr val="accent6">
                    <a:lumMod val="75000"/>
                  </a:schemeClr>
                </a:solidFill>
                <a:latin typeface="Bahnschrift SemiBold" panose="020B0502040204020203" pitchFamily="34" charset="0"/>
              </a:rPr>
              <a:t>MENT</a:t>
            </a:r>
            <a:r>
              <a:rPr lang="en-US" sz="5900" dirty="0">
                <a:latin typeface="Bahnschrift SemiBold" panose="020B0502040204020203" pitchFamily="34" charset="0"/>
              </a:rPr>
              <a:t>ATION</a:t>
            </a:r>
            <a:r>
              <a:rPr lang="en-US" dirty="0"/>
              <a:t> </a:t>
            </a:r>
          </a:p>
        </p:txBody>
      </p:sp>
      <p:sp>
        <p:nvSpPr>
          <p:cNvPr id="13" name="TextBox 12">
            <a:extLst>
              <a:ext uri="{FF2B5EF4-FFF2-40B4-BE49-F238E27FC236}">
                <a16:creationId xmlns:a16="http://schemas.microsoft.com/office/drawing/2014/main" id="{5FBEEAF7-7476-7494-A5AB-C03367AAF6BA}"/>
              </a:ext>
            </a:extLst>
          </p:cNvPr>
          <p:cNvSpPr txBox="1"/>
          <p:nvPr/>
        </p:nvSpPr>
        <p:spPr>
          <a:xfrm>
            <a:off x="1181100" y="889248"/>
            <a:ext cx="9829800" cy="5693866"/>
          </a:xfrm>
          <a:prstGeom prst="rect">
            <a:avLst/>
          </a:prstGeom>
          <a:noFill/>
        </p:spPr>
        <p:txBody>
          <a:bodyPr wrap="square" rtlCol="0">
            <a:spAutoFit/>
          </a:bodyPr>
          <a:lstStyle/>
          <a:p>
            <a:pPr algn="just"/>
            <a:r>
              <a:rPr lang="en-US" sz="2800" spc="0" dirty="0">
                <a:latin typeface="Bahnschrift Light Condensed" panose="020B0502040204020203" pitchFamily="34" charset="0"/>
                <a:ea typeface="+mn-lt"/>
                <a:cs typeface="+mn-lt"/>
              </a:rPr>
              <a:t>For the implementation of the class remainder application, we need </a:t>
            </a:r>
            <a:r>
              <a:rPr lang="en-US" sz="2800" dirty="0">
                <a:latin typeface="Bahnschrift Light Condensed" panose="020B0502040204020203" pitchFamily="34" charset="0"/>
                <a:ea typeface="+mn-lt"/>
                <a:cs typeface="+mn-lt"/>
              </a:rPr>
              <a:t>four</a:t>
            </a:r>
            <a:r>
              <a:rPr lang="en-US" sz="2800" spc="0" dirty="0">
                <a:latin typeface="Bahnschrift Light Condensed" panose="020B0502040204020203" pitchFamily="34" charset="0"/>
                <a:ea typeface="+mn-lt"/>
                <a:cs typeface="+mn-lt"/>
              </a:rPr>
              <a:t> key Python modules. </a:t>
            </a:r>
          </a:p>
          <a:p>
            <a:pPr algn="just"/>
            <a:endParaRPr lang="en-US" sz="2800" spc="0" dirty="0">
              <a:latin typeface="Bahnschrift Light Condensed" panose="020B0502040204020203" pitchFamily="34" charset="0"/>
              <a:ea typeface="+mn-lt"/>
              <a:cs typeface="+mn-lt"/>
            </a:endParaRPr>
          </a:p>
          <a:p>
            <a:pPr algn="just"/>
            <a:r>
              <a:rPr lang="en-US" sz="2800" spc="0" dirty="0">
                <a:latin typeface="Bahnschrift Light Condensed" panose="020B0502040204020203" pitchFamily="34" charset="0"/>
                <a:ea typeface="+mn-lt"/>
                <a:cs typeface="+mn-lt"/>
              </a:rPr>
              <a:t>Python's three modules are the </a:t>
            </a:r>
            <a:r>
              <a:rPr lang="en-US" sz="2800" spc="0" dirty="0" err="1">
                <a:solidFill>
                  <a:schemeClr val="accent6">
                    <a:lumMod val="75000"/>
                  </a:schemeClr>
                </a:solidFill>
                <a:latin typeface="Bahnschrift Light Condensed" panose="020B0502040204020203" pitchFamily="34" charset="0"/>
                <a:ea typeface="+mn-lt"/>
                <a:cs typeface="+mn-lt"/>
              </a:rPr>
              <a:t>smtplib</a:t>
            </a:r>
            <a:r>
              <a:rPr lang="en-US" sz="2800" spc="0" dirty="0">
                <a:latin typeface="Bahnschrift Light Condensed" panose="020B0502040204020203" pitchFamily="34" charset="0"/>
                <a:ea typeface="+mn-lt"/>
                <a:cs typeface="+mn-lt"/>
              </a:rPr>
              <a:t> module, the </a:t>
            </a:r>
            <a:r>
              <a:rPr lang="en-US" sz="2800" spc="0" dirty="0">
                <a:solidFill>
                  <a:schemeClr val="accent6">
                    <a:lumMod val="75000"/>
                  </a:schemeClr>
                </a:solidFill>
                <a:latin typeface="Bahnschrift Light Condensed" panose="020B0502040204020203" pitchFamily="34" charset="0"/>
                <a:ea typeface="+mn-lt"/>
                <a:cs typeface="+mn-lt"/>
              </a:rPr>
              <a:t>Playsound</a:t>
            </a:r>
            <a:r>
              <a:rPr lang="en-US" sz="2800" spc="0" dirty="0">
                <a:latin typeface="Bahnschrift Light Condensed" panose="020B0502040204020203" pitchFamily="34" charset="0"/>
                <a:ea typeface="+mn-lt"/>
                <a:cs typeface="+mn-lt"/>
              </a:rPr>
              <a:t> alarm </a:t>
            </a:r>
            <a:r>
              <a:rPr lang="en-US" sz="2800" spc="0" dirty="0" err="1">
                <a:latin typeface="Bahnschrift Light Condensed" panose="020B0502040204020203" pitchFamily="34" charset="0"/>
                <a:ea typeface="+mn-lt"/>
                <a:cs typeface="+mn-lt"/>
              </a:rPr>
              <a:t>module,the</a:t>
            </a:r>
            <a:r>
              <a:rPr lang="en-US" sz="2800" spc="0" dirty="0">
                <a:latin typeface="Bahnschrift Light Condensed" panose="020B0502040204020203" pitchFamily="34" charset="0"/>
                <a:ea typeface="+mn-lt"/>
                <a:cs typeface="+mn-lt"/>
              </a:rPr>
              <a:t> </a:t>
            </a:r>
            <a:r>
              <a:rPr lang="en-US" sz="2800" spc="0" dirty="0" err="1">
                <a:solidFill>
                  <a:schemeClr val="accent6">
                    <a:lumMod val="75000"/>
                  </a:schemeClr>
                </a:solidFill>
                <a:latin typeface="Bahnschrift Light Condensed" panose="020B0502040204020203" pitchFamily="34" charset="0"/>
                <a:ea typeface="+mn-lt"/>
                <a:cs typeface="+mn-lt"/>
              </a:rPr>
              <a:t>gTTs</a:t>
            </a:r>
            <a:r>
              <a:rPr lang="en-US" sz="2800" spc="0" dirty="0">
                <a:latin typeface="Bahnschrift Light Condensed" panose="020B0502040204020203" pitchFamily="34" charset="0"/>
                <a:ea typeface="+mn-lt"/>
                <a:cs typeface="+mn-lt"/>
              </a:rPr>
              <a:t> Voice assistant module and the </a:t>
            </a:r>
            <a:r>
              <a:rPr lang="en-US" sz="2800" spc="0" dirty="0" err="1">
                <a:solidFill>
                  <a:schemeClr val="accent6">
                    <a:lumMod val="75000"/>
                  </a:schemeClr>
                </a:solidFill>
                <a:latin typeface="Bahnschrift Light Condensed" panose="020B0502040204020203" pitchFamily="34" charset="0"/>
                <a:ea typeface="+mn-lt"/>
                <a:cs typeface="+mn-lt"/>
              </a:rPr>
              <a:t>dateandtime</a:t>
            </a:r>
            <a:r>
              <a:rPr lang="en-US" sz="2800" spc="0" dirty="0">
                <a:latin typeface="Bahnschrift Light Condensed" panose="020B0502040204020203" pitchFamily="34" charset="0"/>
                <a:ea typeface="+mn-lt"/>
                <a:cs typeface="+mn-lt"/>
              </a:rPr>
              <a:t> module. Each Python module has its own set of characteristics. </a:t>
            </a:r>
          </a:p>
          <a:p>
            <a:pPr algn="just"/>
            <a:endParaRPr lang="en-US" sz="2800" spc="0" dirty="0">
              <a:latin typeface="Bahnschrift Light Condensed" panose="020B0502040204020203" pitchFamily="34" charset="0"/>
              <a:ea typeface="+mn-lt"/>
              <a:cs typeface="+mn-lt"/>
            </a:endParaRPr>
          </a:p>
          <a:p>
            <a:pPr algn="just"/>
            <a:r>
              <a:rPr lang="en-US" sz="2800" spc="0" dirty="0">
                <a:latin typeface="Bahnschrift Light Condensed" panose="020B0502040204020203" pitchFamily="34" charset="0"/>
                <a:ea typeface="+mn-lt"/>
                <a:cs typeface="+mn-lt"/>
              </a:rPr>
              <a:t>The </a:t>
            </a:r>
            <a:r>
              <a:rPr lang="en-US" sz="2800" spc="0" dirty="0">
                <a:solidFill>
                  <a:schemeClr val="accent6">
                    <a:lumMod val="75000"/>
                  </a:schemeClr>
                </a:solidFill>
                <a:latin typeface="Bahnschrift Light Condensed" panose="020B0502040204020203" pitchFamily="34" charset="0"/>
                <a:ea typeface="+mn-lt"/>
                <a:cs typeface="+mn-lt"/>
              </a:rPr>
              <a:t>“</a:t>
            </a:r>
            <a:r>
              <a:rPr lang="en-US" sz="2800" spc="0" dirty="0" err="1">
                <a:latin typeface="Bahnschrift Light Condensed" panose="020B0502040204020203" pitchFamily="34" charset="0"/>
                <a:ea typeface="+mn-lt"/>
                <a:cs typeface="+mn-lt"/>
              </a:rPr>
              <a:t>smptlib</a:t>
            </a:r>
            <a:r>
              <a:rPr lang="en-US" sz="2800" spc="0" dirty="0">
                <a:solidFill>
                  <a:schemeClr val="accent6">
                    <a:lumMod val="75000"/>
                  </a:schemeClr>
                </a:solidFill>
                <a:latin typeface="Bahnschrift Light Condensed" panose="020B0502040204020203" pitchFamily="34" charset="0"/>
                <a:ea typeface="+mn-lt"/>
                <a:cs typeface="+mn-lt"/>
              </a:rPr>
              <a:t>” </a:t>
            </a:r>
            <a:r>
              <a:rPr lang="en-US" sz="2800" spc="0" dirty="0">
                <a:latin typeface="Bahnschrift Light Condensed" panose="020B0502040204020203" pitchFamily="34" charset="0"/>
                <a:ea typeface="+mn-lt"/>
                <a:cs typeface="+mn-lt"/>
              </a:rPr>
              <a:t>module is responsible for sending the alert information through email. </a:t>
            </a:r>
          </a:p>
          <a:p>
            <a:pPr algn="just"/>
            <a:endParaRPr lang="en-US" sz="2800" spc="0" dirty="0">
              <a:latin typeface="Bahnschrift Light Condensed" panose="020B0502040204020203" pitchFamily="34" charset="0"/>
              <a:ea typeface="+mn-lt"/>
              <a:cs typeface="+mn-lt"/>
            </a:endParaRPr>
          </a:p>
          <a:p>
            <a:pPr algn="just"/>
            <a:r>
              <a:rPr lang="en-US" sz="2800" spc="0" dirty="0">
                <a:latin typeface="Bahnschrift Light Condensed" panose="020B0502040204020203" pitchFamily="34" charset="0"/>
                <a:ea typeface="+mn-lt"/>
                <a:cs typeface="+mn-lt"/>
              </a:rPr>
              <a:t>The alarm module is the one that the user decides to have sound at the </a:t>
            </a:r>
          </a:p>
          <a:p>
            <a:pPr algn="just"/>
            <a:r>
              <a:rPr lang="en-US" sz="2800" spc="0" dirty="0">
                <a:latin typeface="Bahnschrift Light Condensed" panose="020B0502040204020203" pitchFamily="34" charset="0"/>
                <a:ea typeface="+mn-lt"/>
                <a:cs typeface="+mn-lt"/>
              </a:rPr>
              <a:t> time of alarm using </a:t>
            </a:r>
            <a:r>
              <a:rPr lang="en-US" sz="2800" spc="0" dirty="0">
                <a:solidFill>
                  <a:schemeClr val="accent6">
                    <a:lumMod val="75000"/>
                  </a:schemeClr>
                </a:solidFill>
                <a:latin typeface="Bahnschrift Light Condensed" panose="020B0502040204020203" pitchFamily="34" charset="0"/>
                <a:ea typeface="+mn-lt"/>
                <a:cs typeface="+mn-lt"/>
              </a:rPr>
              <a:t>“</a:t>
            </a:r>
            <a:r>
              <a:rPr lang="en-US" sz="2800" spc="0" dirty="0">
                <a:latin typeface="Bahnschrift Light Condensed" panose="020B0502040204020203" pitchFamily="34" charset="0"/>
                <a:ea typeface="+mn-lt"/>
                <a:cs typeface="+mn-lt"/>
              </a:rPr>
              <a:t>Playsound</a:t>
            </a:r>
            <a:r>
              <a:rPr lang="en-US" sz="2800" spc="0" dirty="0">
                <a:solidFill>
                  <a:schemeClr val="accent6">
                    <a:lumMod val="75000"/>
                  </a:schemeClr>
                </a:solidFill>
                <a:latin typeface="Bahnschrift Light Condensed" panose="020B0502040204020203" pitchFamily="34" charset="0"/>
                <a:ea typeface="+mn-lt"/>
                <a:cs typeface="+mn-lt"/>
              </a:rPr>
              <a:t>”</a:t>
            </a:r>
            <a:r>
              <a:rPr lang="en-US" sz="2800" spc="0" dirty="0">
                <a:latin typeface="Bahnschrift Light Condensed" panose="020B0502040204020203" pitchFamily="34" charset="0"/>
                <a:ea typeface="+mn-lt"/>
                <a:cs typeface="+mn-lt"/>
              </a:rPr>
              <a:t>, and the </a:t>
            </a:r>
            <a:r>
              <a:rPr lang="en-US" sz="2800" spc="0" dirty="0">
                <a:solidFill>
                  <a:schemeClr val="accent6">
                    <a:lumMod val="75000"/>
                  </a:schemeClr>
                </a:solidFill>
                <a:latin typeface="Bahnschrift Light Condensed" panose="020B0502040204020203" pitchFamily="34" charset="0"/>
                <a:ea typeface="+mn-lt"/>
                <a:cs typeface="+mn-lt"/>
              </a:rPr>
              <a:t>“</a:t>
            </a:r>
            <a:r>
              <a:rPr lang="en-US" sz="2800" spc="0" dirty="0" err="1">
                <a:latin typeface="Bahnschrift Light Condensed" panose="020B0502040204020203" pitchFamily="34" charset="0"/>
                <a:ea typeface="+mn-lt"/>
                <a:cs typeface="+mn-lt"/>
              </a:rPr>
              <a:t>dateandtime</a:t>
            </a:r>
            <a:r>
              <a:rPr lang="en-US" sz="2800" spc="0" dirty="0">
                <a:solidFill>
                  <a:schemeClr val="accent6">
                    <a:lumMod val="75000"/>
                  </a:schemeClr>
                </a:solidFill>
                <a:latin typeface="Bahnschrift Light Condensed" panose="020B0502040204020203" pitchFamily="34" charset="0"/>
                <a:ea typeface="+mn-lt"/>
                <a:cs typeface="+mn-lt"/>
              </a:rPr>
              <a:t>” </a:t>
            </a:r>
            <a:r>
              <a:rPr lang="en-US" sz="2800" spc="0" dirty="0">
                <a:latin typeface="Bahnschrift Light Condensed" panose="020B0502040204020203" pitchFamily="34" charset="0"/>
                <a:ea typeface="+mn-lt"/>
                <a:cs typeface="+mn-lt"/>
              </a:rPr>
              <a:t>module is the </a:t>
            </a:r>
          </a:p>
          <a:p>
            <a:pPr algn="just"/>
            <a:r>
              <a:rPr lang="en-US" sz="2800" spc="0" dirty="0">
                <a:latin typeface="Bahnschrift Light Condensed" panose="020B0502040204020203" pitchFamily="34" charset="0"/>
                <a:ea typeface="+mn-lt"/>
                <a:cs typeface="+mn-lt"/>
              </a:rPr>
              <a:t>         one that the alarm has been configured to alert to.</a:t>
            </a:r>
          </a:p>
        </p:txBody>
      </p:sp>
    </p:spTree>
    <p:extLst>
      <p:ext uri="{BB962C8B-B14F-4D97-AF65-F5344CB8AC3E}">
        <p14:creationId xmlns:p14="http://schemas.microsoft.com/office/powerpoint/2010/main" val="3362110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3.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4.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1308</Words>
  <Application>Microsoft Office PowerPoint</Application>
  <PresentationFormat>Widescreen</PresentationFormat>
  <Paragraphs>72</Paragraphs>
  <Slides>18</Slides>
  <Notes>1</Notes>
  <HiddenSlides>0</HiddenSlides>
  <MMClips>0</MMClips>
  <ScaleCrop>false</ScaleCrop>
  <HeadingPairs>
    <vt:vector size="6" baseType="variant">
      <vt:variant>
        <vt:lpstr>Fonts Used</vt:lpstr>
      </vt:variant>
      <vt:variant>
        <vt:i4>19</vt:i4>
      </vt:variant>
      <vt:variant>
        <vt:lpstr>Theme</vt:lpstr>
      </vt:variant>
      <vt:variant>
        <vt:i4>4</vt:i4>
      </vt:variant>
      <vt:variant>
        <vt:lpstr>Slide Titles</vt:lpstr>
      </vt:variant>
      <vt:variant>
        <vt:i4>18</vt:i4>
      </vt:variant>
    </vt:vector>
  </HeadingPairs>
  <TitlesOfParts>
    <vt:vector size="41" baseType="lpstr">
      <vt:lpstr>Abadi</vt:lpstr>
      <vt:lpstr>Arial</vt:lpstr>
      <vt:lpstr>Avenir Next LT Pro</vt:lpstr>
      <vt:lpstr>Bahnschrift</vt:lpstr>
      <vt:lpstr>Bahnschrift Condensed</vt:lpstr>
      <vt:lpstr>Bahnschrift Light</vt:lpstr>
      <vt:lpstr>Bahnschrift Light Condensed</vt:lpstr>
      <vt:lpstr>Bahnschrift Light SemiCondensed</vt:lpstr>
      <vt:lpstr>Bahnschrift SemiBold</vt:lpstr>
      <vt:lpstr>Bahnschrift SemiBold SemiConden</vt:lpstr>
      <vt:lpstr>Bahnschrift SemiCondensed</vt:lpstr>
      <vt:lpstr>Bahnschrift SemiLight</vt:lpstr>
      <vt:lpstr>Calibri</vt:lpstr>
      <vt:lpstr>Calibri Light</vt:lpstr>
      <vt:lpstr>Gill Sans MT</vt:lpstr>
      <vt:lpstr>Posterama Text SemiBold</vt:lpstr>
      <vt:lpstr>Tenorite</vt:lpstr>
      <vt:lpstr>Tw Cen MT</vt:lpstr>
      <vt:lpstr>Wingdings</vt:lpstr>
      <vt:lpstr>Office Theme</vt:lpstr>
      <vt:lpstr>1_Office Theme</vt:lpstr>
      <vt:lpstr>Parcel</vt:lpstr>
      <vt:lpstr>ShapesVTI</vt:lpstr>
      <vt:lpstr>PowerPoint Presentation</vt:lpstr>
      <vt:lpstr>CLASS SUBJECT REMINDER APPLICATION </vt:lpstr>
      <vt:lpstr>PROBLEM STATEMENT</vt:lpstr>
      <vt:lpstr>ABSTRACT</vt:lpstr>
      <vt:lpstr>We'll notify the user in two different ways</vt:lpstr>
      <vt:lpstr>MAIN OBJECTIVE</vt:lpstr>
      <vt:lpstr>Average rate of human forgetfulness</vt:lpstr>
      <vt:lpstr>ADVANTAGE  </vt:lpstr>
      <vt:lpstr>PowerPoint Presentation</vt:lpstr>
      <vt:lpstr>PowerPoint Presentation</vt:lpstr>
      <vt:lpstr>PowerPoint Presentation</vt:lpstr>
      <vt:lpstr>SYSTEM ARCHITECTURE</vt:lpstr>
      <vt:lpstr>SAMPLE OUTPUT</vt:lpstr>
      <vt:lpstr>SAMPLE OUTPUT</vt:lpstr>
      <vt:lpstr>EXISTING SYSTEMS</vt:lpstr>
      <vt:lpstr>FUTURE ENHANCEMENT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ST.JOSEPH’S INSTITUTE OF TECHNOLOGY</dc:title>
  <dc:creator>DELISHSASI R</dc:creator>
  <cp:lastModifiedBy>DELISH KUMAR R</cp:lastModifiedBy>
  <cp:revision>26</cp:revision>
  <dcterms:created xsi:type="dcterms:W3CDTF">2023-03-08T16:13:26Z</dcterms:created>
  <dcterms:modified xsi:type="dcterms:W3CDTF">2023-11-23T05:05:10Z</dcterms:modified>
</cp:coreProperties>
</file>