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58" r:id="rId5"/>
    <p:sldId id="259" r:id="rId6"/>
    <p:sldId id="261" r:id="rId7"/>
    <p:sldId id="263" r:id="rId8"/>
    <p:sldId id="264" r:id="rId9"/>
    <p:sldId id="265" r:id="rId10"/>
    <p:sldId id="266" r:id="rId11"/>
    <p:sldId id="267" r:id="rId12"/>
    <p:sldId id="268" r:id="rId13"/>
    <p:sldId id="270" r:id="rId14"/>
    <p:sldId id="269"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0C1933-1508-1747-A6EA-34D6CCBDA57E}" v="31" dt="2024-06-05T22:51:18.7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3"/>
    <p:restoredTop sz="94694"/>
  </p:normalViewPr>
  <p:slideViewPr>
    <p:cSldViewPr snapToGrid="0">
      <p:cViewPr varScale="1">
        <p:scale>
          <a:sx n="95" d="100"/>
          <a:sy n="95" d="100"/>
        </p:scale>
        <p:origin x="200" y="7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44A02-3B27-858F-5842-F35764145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40DD69E-FDC7-5157-D0A0-B133F4B0E3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3776AE-CDB7-68F6-B9E1-63E4E38B3742}"/>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5" name="Footer Placeholder 4">
            <a:extLst>
              <a:ext uri="{FF2B5EF4-FFF2-40B4-BE49-F238E27FC236}">
                <a16:creationId xmlns:a16="http://schemas.microsoft.com/office/drawing/2014/main" id="{D97E9A9C-9F4E-0A04-72A5-90098BAB11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3FBA52-9FCE-8819-26FF-3EEE5BF61CE4}"/>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946471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16A1-E2BD-6651-F6FC-6E53F54894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5B29BA-847C-BE94-D90D-60B97D722E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690B3B-93E5-0AFD-886B-C3E7D1782922}"/>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5" name="Footer Placeholder 4">
            <a:extLst>
              <a:ext uri="{FF2B5EF4-FFF2-40B4-BE49-F238E27FC236}">
                <a16:creationId xmlns:a16="http://schemas.microsoft.com/office/drawing/2014/main" id="{5B4D91AC-DF1E-737A-E375-81FD28F780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85EB3-6341-5233-1D97-F20E3C15CFFD}"/>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3842953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A9104A-3E8F-5905-EA21-B45B8C82AF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E5957F-6D83-0CEB-03EF-6C87D0EE23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E3ECF7-2C8B-E1A5-CC78-F629B51868D6}"/>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5" name="Footer Placeholder 4">
            <a:extLst>
              <a:ext uri="{FF2B5EF4-FFF2-40B4-BE49-F238E27FC236}">
                <a16:creationId xmlns:a16="http://schemas.microsoft.com/office/drawing/2014/main" id="{4AF9C862-7BAB-401A-57C9-DB29BB3C8A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E19F11-9EA4-8863-4C9F-A849BD896154}"/>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2574026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4C172-D6DA-FF88-F279-2169F83700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02FBB7-038F-73BC-7D0B-6F0FD4AFF2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4448F4-FA26-889F-CAB6-B3476F798848}"/>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5" name="Footer Placeholder 4">
            <a:extLst>
              <a:ext uri="{FF2B5EF4-FFF2-40B4-BE49-F238E27FC236}">
                <a16:creationId xmlns:a16="http://schemas.microsoft.com/office/drawing/2014/main" id="{C990D43D-1291-1136-1DCE-50EEA53F2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4A1B5D-3E9D-2D65-4497-46953DF899A4}"/>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4218875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B5E64-7D7B-D554-D35F-FC298D04C2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B9BE55-7C2D-5596-049B-D39ADE0ECF7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1FAD6EE-7A33-9481-BC65-A1F148BC68FA}"/>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5" name="Footer Placeholder 4">
            <a:extLst>
              <a:ext uri="{FF2B5EF4-FFF2-40B4-BE49-F238E27FC236}">
                <a16:creationId xmlns:a16="http://schemas.microsoft.com/office/drawing/2014/main" id="{BBDDECA8-6068-13F0-3F24-2963559E0E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4692A3-04B1-76B3-C539-D52B4ECB467C}"/>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103374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82AD-D507-6997-15AC-72E762109D7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DBE4EF-E18B-3DE3-3068-A2E88F6294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DF5FF6-7F5E-4839-93D9-6394E65DCA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85D1384-A674-2601-40C6-D045B23B35ED}"/>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6" name="Footer Placeholder 5">
            <a:extLst>
              <a:ext uri="{FF2B5EF4-FFF2-40B4-BE49-F238E27FC236}">
                <a16:creationId xmlns:a16="http://schemas.microsoft.com/office/drawing/2014/main" id="{60DADC9F-5A5A-7B51-314E-D2B79F3384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A77B3-04CA-17D1-D479-ABB9F571EC87}"/>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4133028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B36239-7736-48DD-48D8-2715C345314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C3718F-31B0-FCE1-66E4-EC6EF7505C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1E1AB0-C664-C6E6-5EA6-CB00B86CF1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181EF1-840A-A94F-98D7-93D047CF23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B605A2-77BD-D81D-E9BD-966C65799FD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0CC180-B9B0-D85A-9AAF-1E77BE362E2D}"/>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8" name="Footer Placeholder 7">
            <a:extLst>
              <a:ext uri="{FF2B5EF4-FFF2-40B4-BE49-F238E27FC236}">
                <a16:creationId xmlns:a16="http://schemas.microsoft.com/office/drawing/2014/main" id="{D9A2549D-4235-294C-27E6-323BE178FC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70BFC8-E236-6E4D-C2D2-7DB8DEAF17EF}"/>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29782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888FD-1216-95CE-A1EF-8CA8BC05A0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101DFF-8F06-43F0-1725-1895789BBA93}"/>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4" name="Footer Placeholder 3">
            <a:extLst>
              <a:ext uri="{FF2B5EF4-FFF2-40B4-BE49-F238E27FC236}">
                <a16:creationId xmlns:a16="http://schemas.microsoft.com/office/drawing/2014/main" id="{9A7C72D9-686C-0D41-9194-402FBE3C5B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46790F-840B-16E5-FB1E-AC2EFC748802}"/>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3365747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D6CB8D-3367-C2BF-0A99-6DE606BC249A}"/>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3" name="Footer Placeholder 2">
            <a:extLst>
              <a:ext uri="{FF2B5EF4-FFF2-40B4-BE49-F238E27FC236}">
                <a16:creationId xmlns:a16="http://schemas.microsoft.com/office/drawing/2014/main" id="{46197338-6A93-09D5-9D1A-2B9755A03E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CCD184-BF74-6D87-8450-0DCF7086FAEE}"/>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2447610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6E2E3-49B5-3DBB-B407-AA915588D6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20BB4F-927C-87E1-D47E-38270D626A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BC2895-383C-5470-2736-C1AE8F4D69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20A912-4251-DF1E-9CD8-E6E6178D0368}"/>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6" name="Footer Placeholder 5">
            <a:extLst>
              <a:ext uri="{FF2B5EF4-FFF2-40B4-BE49-F238E27FC236}">
                <a16:creationId xmlns:a16="http://schemas.microsoft.com/office/drawing/2014/main" id="{177E4466-28CC-959A-D971-CEBD62D6C7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F414B1-9094-992B-F3D5-4E72A9F7F179}"/>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246085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87E30-B967-3C17-2D21-91E3DAD52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0D7035-24F0-7A35-FF0E-0730B6FF96B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92F4BE-D9F0-1035-2CB1-A5AA1425FB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1986F1-BBF3-661C-FD4D-E1FB247887AE}"/>
              </a:ext>
            </a:extLst>
          </p:cNvPr>
          <p:cNvSpPr>
            <a:spLocks noGrp="1"/>
          </p:cNvSpPr>
          <p:nvPr>
            <p:ph type="dt" sz="half" idx="10"/>
          </p:nvPr>
        </p:nvSpPr>
        <p:spPr/>
        <p:txBody>
          <a:bodyPr/>
          <a:lstStyle/>
          <a:p>
            <a:fld id="{A1AB2078-5DD9-2A49-B891-B0401F79673D}" type="datetimeFigureOut">
              <a:rPr lang="en-US" smtClean="0"/>
              <a:t>6/5/24</a:t>
            </a:fld>
            <a:endParaRPr lang="en-US"/>
          </a:p>
        </p:txBody>
      </p:sp>
      <p:sp>
        <p:nvSpPr>
          <p:cNvPr id="6" name="Footer Placeholder 5">
            <a:extLst>
              <a:ext uri="{FF2B5EF4-FFF2-40B4-BE49-F238E27FC236}">
                <a16:creationId xmlns:a16="http://schemas.microsoft.com/office/drawing/2014/main" id="{00CB3F57-9463-1195-BC67-23EE54676E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B934CB-F0DB-0A88-27E8-A07383D5B220}"/>
              </a:ext>
            </a:extLst>
          </p:cNvPr>
          <p:cNvSpPr>
            <a:spLocks noGrp="1"/>
          </p:cNvSpPr>
          <p:nvPr>
            <p:ph type="sldNum" sz="quarter" idx="12"/>
          </p:nvPr>
        </p:nvSpPr>
        <p:spPr/>
        <p:txBody>
          <a:bodyPr/>
          <a:lstStyle/>
          <a:p>
            <a:fld id="{E62F6AE9-ECDE-BF42-9E37-B378AC04EB6C}" type="slidenum">
              <a:rPr lang="en-US" smtClean="0"/>
              <a:t>‹#›</a:t>
            </a:fld>
            <a:endParaRPr lang="en-US"/>
          </a:p>
        </p:txBody>
      </p:sp>
    </p:spTree>
    <p:extLst>
      <p:ext uri="{BB962C8B-B14F-4D97-AF65-F5344CB8AC3E}">
        <p14:creationId xmlns:p14="http://schemas.microsoft.com/office/powerpoint/2010/main" val="1667683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DA5DBA-C5E0-BE96-F133-19A4E7C5D3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1656101-FC2B-8C68-FE65-2D5BA8464D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8AE979-907A-8764-92B2-00865FA741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AB2078-5DD9-2A49-B891-B0401F79673D}" type="datetimeFigureOut">
              <a:rPr lang="en-US" smtClean="0"/>
              <a:t>6/5/24</a:t>
            </a:fld>
            <a:endParaRPr lang="en-US"/>
          </a:p>
        </p:txBody>
      </p:sp>
      <p:sp>
        <p:nvSpPr>
          <p:cNvPr id="5" name="Footer Placeholder 4">
            <a:extLst>
              <a:ext uri="{FF2B5EF4-FFF2-40B4-BE49-F238E27FC236}">
                <a16:creationId xmlns:a16="http://schemas.microsoft.com/office/drawing/2014/main" id="{50E8EAAE-B4C1-2821-6A68-596882DECC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972295C-C270-109B-6120-40152EB213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62F6AE9-ECDE-BF42-9E37-B378AC04EB6C}" type="slidenum">
              <a:rPr lang="en-US" smtClean="0"/>
              <a:t>‹#›</a:t>
            </a:fld>
            <a:endParaRPr lang="en-US"/>
          </a:p>
        </p:txBody>
      </p:sp>
    </p:spTree>
    <p:extLst>
      <p:ext uri="{BB962C8B-B14F-4D97-AF65-F5344CB8AC3E}">
        <p14:creationId xmlns:p14="http://schemas.microsoft.com/office/powerpoint/2010/main" val="35695635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emf"/><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8.emf"/><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image" Target="../media/image27.emf"/><Relationship Id="rId5" Type="http://schemas.openxmlformats.org/officeDocument/2006/relationships/image" Target="../media/image26.emf"/><Relationship Id="rId4" Type="http://schemas.openxmlformats.org/officeDocument/2006/relationships/image" Target="../media/image2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8A4C0-EC3A-A4A5-4446-32C311955A06}"/>
              </a:ext>
            </a:extLst>
          </p:cNvPr>
          <p:cNvSpPr>
            <a:spLocks noGrp="1"/>
          </p:cNvSpPr>
          <p:nvPr>
            <p:ph type="ctrTitle"/>
          </p:nvPr>
        </p:nvSpPr>
        <p:spPr/>
        <p:txBody>
          <a:bodyPr/>
          <a:lstStyle/>
          <a:p>
            <a:r>
              <a:rPr lang="en-US" dirty="0"/>
              <a:t>Preliminary Read Alignment Analysis</a:t>
            </a:r>
          </a:p>
        </p:txBody>
      </p:sp>
      <p:sp>
        <p:nvSpPr>
          <p:cNvPr id="3" name="Subtitle 2">
            <a:extLst>
              <a:ext uri="{FF2B5EF4-FFF2-40B4-BE49-F238E27FC236}">
                <a16:creationId xmlns:a16="http://schemas.microsoft.com/office/drawing/2014/main" id="{08DABB43-A95B-84EF-0813-C7C1D4E30161}"/>
              </a:ext>
            </a:extLst>
          </p:cNvPr>
          <p:cNvSpPr>
            <a:spLocks noGrp="1"/>
          </p:cNvSpPr>
          <p:nvPr>
            <p:ph type="subTitle" idx="1"/>
          </p:nvPr>
        </p:nvSpPr>
        <p:spPr/>
        <p:txBody>
          <a:bodyPr/>
          <a:lstStyle/>
          <a:p>
            <a:r>
              <a:rPr lang="en-US" dirty="0"/>
              <a:t>Based on </a:t>
            </a:r>
            <a:r>
              <a:rPr lang="en-US" i="1" dirty="0"/>
              <a:t>o306001_1-sample1_704_504_OST1_S55_R1_001.fastq.gz</a:t>
            </a:r>
          </a:p>
        </p:txBody>
      </p:sp>
    </p:spTree>
    <p:extLst>
      <p:ext uri="{BB962C8B-B14F-4D97-AF65-F5344CB8AC3E}">
        <p14:creationId xmlns:p14="http://schemas.microsoft.com/office/powerpoint/2010/main" val="1776916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Number of Counts per Index</a:t>
            </a:r>
          </a:p>
        </p:txBody>
      </p:sp>
      <p:pic>
        <p:nvPicPr>
          <p:cNvPr id="5" name="Content Placeholder 4">
            <a:extLst>
              <a:ext uri="{FF2B5EF4-FFF2-40B4-BE49-F238E27FC236}">
                <a16:creationId xmlns:a16="http://schemas.microsoft.com/office/drawing/2014/main" id="{99343022-939F-51A2-0016-3927897C0232}"/>
              </a:ext>
            </a:extLst>
          </p:cNvPr>
          <p:cNvPicPr>
            <a:picLocks noGrp="1" noChangeAspect="1"/>
          </p:cNvPicPr>
          <p:nvPr>
            <p:ph sz="half" idx="1"/>
          </p:nvPr>
        </p:nvPicPr>
        <p:blipFill>
          <a:blip r:embed="rId2"/>
          <a:stretch>
            <a:fillRect/>
          </a:stretch>
        </p:blipFill>
        <p:spPr>
          <a:xfrm>
            <a:off x="838200" y="2705894"/>
            <a:ext cx="5181600" cy="2590800"/>
          </a:xfrm>
        </p:spPr>
      </p:pic>
      <p:pic>
        <p:nvPicPr>
          <p:cNvPr id="8" name="Content Placeholder 7">
            <a:extLst>
              <a:ext uri="{FF2B5EF4-FFF2-40B4-BE49-F238E27FC236}">
                <a16:creationId xmlns:a16="http://schemas.microsoft.com/office/drawing/2014/main" id="{27368B81-0CAE-DEC8-6851-2690233C6D21}"/>
              </a:ext>
            </a:extLst>
          </p:cNvPr>
          <p:cNvPicPr>
            <a:picLocks noGrp="1" noChangeAspect="1"/>
          </p:cNvPicPr>
          <p:nvPr>
            <p:ph sz="half" idx="2"/>
          </p:nvPr>
        </p:nvPicPr>
        <p:blipFill>
          <a:blip r:embed="rId3"/>
          <a:stretch>
            <a:fillRect/>
          </a:stretch>
        </p:blipFill>
        <p:spPr>
          <a:xfrm>
            <a:off x="6172200" y="2705894"/>
            <a:ext cx="5181600" cy="2590800"/>
          </a:xfrm>
        </p:spPr>
      </p:pic>
    </p:spTree>
    <p:extLst>
      <p:ext uri="{BB962C8B-B14F-4D97-AF65-F5344CB8AC3E}">
        <p14:creationId xmlns:p14="http://schemas.microsoft.com/office/powerpoint/2010/main" val="484766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Number of Counts per Index</a:t>
            </a:r>
          </a:p>
        </p:txBody>
      </p:sp>
      <p:pic>
        <p:nvPicPr>
          <p:cNvPr id="5" name="Content Placeholder 4">
            <a:extLst>
              <a:ext uri="{FF2B5EF4-FFF2-40B4-BE49-F238E27FC236}">
                <a16:creationId xmlns:a16="http://schemas.microsoft.com/office/drawing/2014/main" id="{EBE7C380-EFCB-58EC-896F-2471DBFEE960}"/>
              </a:ext>
            </a:extLst>
          </p:cNvPr>
          <p:cNvPicPr>
            <a:picLocks noGrp="1" noChangeAspect="1"/>
          </p:cNvPicPr>
          <p:nvPr>
            <p:ph sz="half" idx="1"/>
          </p:nvPr>
        </p:nvPicPr>
        <p:blipFill>
          <a:blip r:embed="rId2"/>
          <a:stretch>
            <a:fillRect/>
          </a:stretch>
        </p:blipFill>
        <p:spPr>
          <a:xfrm>
            <a:off x="838200" y="2705894"/>
            <a:ext cx="5181600" cy="2590800"/>
          </a:xfrm>
        </p:spPr>
      </p:pic>
      <p:pic>
        <p:nvPicPr>
          <p:cNvPr id="8" name="Content Placeholder 7">
            <a:extLst>
              <a:ext uri="{FF2B5EF4-FFF2-40B4-BE49-F238E27FC236}">
                <a16:creationId xmlns:a16="http://schemas.microsoft.com/office/drawing/2014/main" id="{1B4B0F50-34D2-24CC-9936-BA200334CD36}"/>
              </a:ext>
            </a:extLst>
          </p:cNvPr>
          <p:cNvPicPr>
            <a:picLocks noGrp="1" noChangeAspect="1"/>
          </p:cNvPicPr>
          <p:nvPr>
            <p:ph sz="half" idx="2"/>
          </p:nvPr>
        </p:nvPicPr>
        <p:blipFill>
          <a:blip r:embed="rId3"/>
          <a:stretch>
            <a:fillRect/>
          </a:stretch>
        </p:blipFill>
        <p:spPr>
          <a:xfrm>
            <a:off x="6172200" y="2705894"/>
            <a:ext cx="5181600" cy="2590800"/>
          </a:xfrm>
        </p:spPr>
      </p:pic>
    </p:spTree>
    <p:extLst>
      <p:ext uri="{BB962C8B-B14F-4D97-AF65-F5344CB8AC3E}">
        <p14:creationId xmlns:p14="http://schemas.microsoft.com/office/powerpoint/2010/main" val="2615550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Number of Counts per Index</a:t>
            </a:r>
          </a:p>
        </p:txBody>
      </p:sp>
      <p:pic>
        <p:nvPicPr>
          <p:cNvPr id="5" name="Content Placeholder 4">
            <a:extLst>
              <a:ext uri="{FF2B5EF4-FFF2-40B4-BE49-F238E27FC236}">
                <a16:creationId xmlns:a16="http://schemas.microsoft.com/office/drawing/2014/main" id="{CC010483-499E-B1CC-D74C-C587AA1E258B}"/>
              </a:ext>
            </a:extLst>
          </p:cNvPr>
          <p:cNvPicPr>
            <a:picLocks noGrp="1" noChangeAspect="1"/>
          </p:cNvPicPr>
          <p:nvPr>
            <p:ph sz="half" idx="1"/>
          </p:nvPr>
        </p:nvPicPr>
        <p:blipFill>
          <a:blip r:embed="rId2"/>
          <a:stretch>
            <a:fillRect/>
          </a:stretch>
        </p:blipFill>
        <p:spPr>
          <a:xfrm>
            <a:off x="838200" y="2705894"/>
            <a:ext cx="5181600" cy="2590800"/>
          </a:xfrm>
        </p:spPr>
      </p:pic>
      <p:pic>
        <p:nvPicPr>
          <p:cNvPr id="8" name="Content Placeholder 7">
            <a:extLst>
              <a:ext uri="{FF2B5EF4-FFF2-40B4-BE49-F238E27FC236}">
                <a16:creationId xmlns:a16="http://schemas.microsoft.com/office/drawing/2014/main" id="{E3DB903D-D866-B6FF-1598-E6448EBBA436}"/>
              </a:ext>
            </a:extLst>
          </p:cNvPr>
          <p:cNvPicPr>
            <a:picLocks noGrp="1" noChangeAspect="1"/>
          </p:cNvPicPr>
          <p:nvPr>
            <p:ph sz="half" idx="2"/>
          </p:nvPr>
        </p:nvPicPr>
        <p:blipFill>
          <a:blip r:embed="rId3"/>
          <a:stretch>
            <a:fillRect/>
          </a:stretch>
        </p:blipFill>
        <p:spPr>
          <a:xfrm>
            <a:off x="6172200" y="2705894"/>
            <a:ext cx="5181600" cy="2590800"/>
          </a:xfrm>
        </p:spPr>
      </p:pic>
    </p:spTree>
    <p:extLst>
      <p:ext uri="{BB962C8B-B14F-4D97-AF65-F5344CB8AC3E}">
        <p14:creationId xmlns:p14="http://schemas.microsoft.com/office/powerpoint/2010/main" val="42496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Further Analysis of Issue with 3.C Region</a:t>
            </a:r>
          </a:p>
        </p:txBody>
      </p:sp>
      <p:pic>
        <p:nvPicPr>
          <p:cNvPr id="5" name="Content Placeholder 4">
            <a:extLst>
              <a:ext uri="{FF2B5EF4-FFF2-40B4-BE49-F238E27FC236}">
                <a16:creationId xmlns:a16="http://schemas.microsoft.com/office/drawing/2014/main" id="{C5C8F338-9435-ECDE-D593-AEDBA29E9D08}"/>
              </a:ext>
            </a:extLst>
          </p:cNvPr>
          <p:cNvPicPr>
            <a:picLocks noGrp="1" noChangeAspect="1"/>
          </p:cNvPicPr>
          <p:nvPr>
            <p:ph sz="half" idx="1"/>
          </p:nvPr>
        </p:nvPicPr>
        <p:blipFill>
          <a:blip r:embed="rId2"/>
          <a:stretch>
            <a:fillRect/>
          </a:stretch>
        </p:blipFill>
        <p:spPr>
          <a:xfrm>
            <a:off x="838200" y="4959311"/>
            <a:ext cx="4572000" cy="1371600"/>
          </a:xfrm>
        </p:spPr>
      </p:pic>
      <p:pic>
        <p:nvPicPr>
          <p:cNvPr id="7" name="Content Placeholder 6">
            <a:extLst>
              <a:ext uri="{FF2B5EF4-FFF2-40B4-BE49-F238E27FC236}">
                <a16:creationId xmlns:a16="http://schemas.microsoft.com/office/drawing/2014/main" id="{F6E65405-AB52-9253-24E8-858D829EF6F6}"/>
              </a:ext>
            </a:extLst>
          </p:cNvPr>
          <p:cNvPicPr>
            <a:picLocks noGrp="1" noChangeAspect="1"/>
          </p:cNvPicPr>
          <p:nvPr>
            <p:ph sz="half" idx="2"/>
          </p:nvPr>
        </p:nvPicPr>
        <p:blipFill>
          <a:blip r:embed="rId3"/>
          <a:stretch>
            <a:fillRect/>
          </a:stretch>
        </p:blipFill>
        <p:spPr>
          <a:xfrm>
            <a:off x="838200" y="1492503"/>
            <a:ext cx="5181600" cy="3287635"/>
          </a:xfrm>
          <a:prstGeom prst="rect">
            <a:avLst/>
          </a:prstGeom>
        </p:spPr>
      </p:pic>
      <p:sp>
        <p:nvSpPr>
          <p:cNvPr id="8" name="TextBox 7">
            <a:extLst>
              <a:ext uri="{FF2B5EF4-FFF2-40B4-BE49-F238E27FC236}">
                <a16:creationId xmlns:a16="http://schemas.microsoft.com/office/drawing/2014/main" id="{5177E63D-5413-4269-37A4-60ADDA7C94D3}"/>
              </a:ext>
            </a:extLst>
          </p:cNvPr>
          <p:cNvSpPr txBox="1"/>
          <p:nvPr/>
        </p:nvSpPr>
        <p:spPr>
          <a:xfrm>
            <a:off x="6172202" y="1304244"/>
            <a:ext cx="5638796" cy="5355312"/>
          </a:xfrm>
          <a:prstGeom prst="rect">
            <a:avLst/>
          </a:prstGeom>
          <a:noFill/>
        </p:spPr>
        <p:txBody>
          <a:bodyPr wrap="square" rtlCol="0">
            <a:spAutoFit/>
          </a:bodyPr>
          <a:lstStyle/>
          <a:p>
            <a:pPr algn="just"/>
            <a:r>
              <a:rPr lang="en-US" dirty="0"/>
              <a:t>We observe that </a:t>
            </a:r>
            <a:r>
              <a:rPr lang="en-US" dirty="0">
                <a:solidFill>
                  <a:srgbClr val="FF0000"/>
                </a:solidFill>
              </a:rPr>
              <a:t>59%</a:t>
            </a:r>
            <a:r>
              <a:rPr lang="en-US" dirty="0"/>
              <a:t> of all reads at the ”Region 3.C” cannot be exactly mapped (see report to the left). </a:t>
            </a:r>
          </a:p>
          <a:p>
            <a:pPr algn="just"/>
            <a:endParaRPr lang="en-US" dirty="0"/>
          </a:p>
          <a:p>
            <a:pPr algn="just"/>
            <a:r>
              <a:rPr lang="en-US" dirty="0"/>
              <a:t>Analysis of the most common sequences at the constant region is show in the bar plot below. At the top, outside of the box, is the </a:t>
            </a:r>
            <a:r>
              <a:rPr lang="en-US" i="1" dirty="0"/>
              <a:t>expected</a:t>
            </a:r>
            <a:r>
              <a:rPr lang="en-US" dirty="0"/>
              <a:t> const region. Below we see a bar plot with the number of counts (yellow bars) for the top 5 most observed sequences at the position of the const region. We observe that the most common sequence (bottom row) is different from the expected one (letters in black). The expected sequence is only the second most. The rest of the sequences are observed only at very low, irrelevant levels (very small yellow bars in row 1-3). </a:t>
            </a:r>
          </a:p>
          <a:p>
            <a:pPr algn="just"/>
            <a:endParaRPr lang="en-US" dirty="0"/>
          </a:p>
          <a:p>
            <a:pPr algn="just"/>
            <a:r>
              <a:rPr lang="en-US" i="1" dirty="0"/>
              <a:t>This means there must have been another const region present during the library preparation or two different library preparations that used the same codons, apart from 3.C, were mixed.</a:t>
            </a:r>
          </a:p>
        </p:txBody>
      </p:sp>
    </p:spTree>
    <p:extLst>
      <p:ext uri="{BB962C8B-B14F-4D97-AF65-F5344CB8AC3E}">
        <p14:creationId xmlns:p14="http://schemas.microsoft.com/office/powerpoint/2010/main" val="4101178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Further Analysis of Issue with 2.B.317 codon</a:t>
            </a:r>
          </a:p>
        </p:txBody>
      </p:sp>
      <p:pic>
        <p:nvPicPr>
          <p:cNvPr id="7" name="Content Placeholder 6">
            <a:extLst>
              <a:ext uri="{FF2B5EF4-FFF2-40B4-BE49-F238E27FC236}">
                <a16:creationId xmlns:a16="http://schemas.microsoft.com/office/drawing/2014/main" id="{B1F0F31E-8297-FD27-4D23-549B6BDA6DDC}"/>
              </a:ext>
            </a:extLst>
          </p:cNvPr>
          <p:cNvPicPr>
            <a:picLocks noGrp="1" noChangeAspect="1"/>
          </p:cNvPicPr>
          <p:nvPr>
            <p:ph sz="half" idx="2"/>
          </p:nvPr>
        </p:nvPicPr>
        <p:blipFill>
          <a:blip r:embed="rId2"/>
          <a:stretch>
            <a:fillRect/>
          </a:stretch>
        </p:blipFill>
        <p:spPr>
          <a:xfrm>
            <a:off x="742950" y="4304034"/>
            <a:ext cx="4572000" cy="1371600"/>
          </a:xfrm>
        </p:spPr>
      </p:pic>
      <p:sp>
        <p:nvSpPr>
          <p:cNvPr id="9" name="TextBox 8">
            <a:extLst>
              <a:ext uri="{FF2B5EF4-FFF2-40B4-BE49-F238E27FC236}">
                <a16:creationId xmlns:a16="http://schemas.microsoft.com/office/drawing/2014/main" id="{F7491F08-1A7D-C09D-26AB-6D7676E355F6}"/>
              </a:ext>
            </a:extLst>
          </p:cNvPr>
          <p:cNvSpPr txBox="1"/>
          <p:nvPr/>
        </p:nvSpPr>
        <p:spPr>
          <a:xfrm>
            <a:off x="5834963" y="1430796"/>
            <a:ext cx="6173261" cy="5355312"/>
          </a:xfrm>
          <a:prstGeom prst="rect">
            <a:avLst/>
          </a:prstGeom>
          <a:noFill/>
        </p:spPr>
        <p:txBody>
          <a:bodyPr wrap="square" rtlCol="0">
            <a:spAutoFit/>
          </a:bodyPr>
          <a:lstStyle/>
          <a:p>
            <a:pPr algn="just"/>
            <a:r>
              <a:rPr lang="en-US" dirty="0"/>
              <a:t>Top:</a:t>
            </a:r>
          </a:p>
          <a:p>
            <a:pPr algn="just"/>
            <a:r>
              <a:rPr lang="en-US" dirty="0"/>
              <a:t>Plot `Number of Counts per Index` for region 2.B shows an abnormally strong peak (slide 8) for </a:t>
            </a:r>
            <a:r>
              <a:rPr lang="en-US" b="1" dirty="0"/>
              <a:t>codon 317 which accumulates 40.44% </a:t>
            </a:r>
            <a:r>
              <a:rPr lang="en-US" dirty="0"/>
              <a:t>of all mapped reads on itself. Further analysis shows that literally all those reads are lost in subsequent trimming rounds. They are all lost as soon as we trim the constant region that follows. The report reads like: “From all reads with 2.B.317 adapters 99.78% did not contain the 3.C adapter, 0.22% contained the 3.C adapter.”</a:t>
            </a:r>
          </a:p>
          <a:p>
            <a:pPr algn="just"/>
            <a:endParaRPr lang="en-US" dirty="0"/>
          </a:p>
          <a:p>
            <a:pPr algn="just"/>
            <a:r>
              <a:rPr lang="en-US" dirty="0"/>
              <a:t>Bottom:</a:t>
            </a:r>
          </a:p>
          <a:p>
            <a:pPr algn="just"/>
            <a:r>
              <a:rPr lang="en-US" dirty="0"/>
              <a:t>At the top of the plot we see the expected sequence of the const region. Below we see a bar plot with the number of counts for the top 5 most observed sequences directly after the 2.B.317 adapter. </a:t>
            </a:r>
            <a:r>
              <a:rPr lang="en-US" b="1" dirty="0">
                <a:solidFill>
                  <a:srgbClr val="FF0000"/>
                </a:solidFill>
              </a:rPr>
              <a:t>We observe that this is the same unknown most common const sequence from the previous slide. Somehow the presence of 2.B.317 correlates with the presence of the unknown const region sequence.</a:t>
            </a:r>
          </a:p>
        </p:txBody>
      </p:sp>
      <p:sp>
        <p:nvSpPr>
          <p:cNvPr id="10" name="TextBox 9">
            <a:extLst>
              <a:ext uri="{FF2B5EF4-FFF2-40B4-BE49-F238E27FC236}">
                <a16:creationId xmlns:a16="http://schemas.microsoft.com/office/drawing/2014/main" id="{7E4F87D4-1DFD-8509-100F-E12E6DB341E2}"/>
              </a:ext>
            </a:extLst>
          </p:cNvPr>
          <p:cNvSpPr txBox="1"/>
          <p:nvPr/>
        </p:nvSpPr>
        <p:spPr>
          <a:xfrm>
            <a:off x="838200" y="1430796"/>
            <a:ext cx="4381500" cy="461665"/>
          </a:xfrm>
          <a:prstGeom prst="rect">
            <a:avLst/>
          </a:prstGeom>
          <a:noFill/>
        </p:spPr>
        <p:txBody>
          <a:bodyPr wrap="square" rtlCol="0">
            <a:spAutoFit/>
          </a:bodyPr>
          <a:lstStyle/>
          <a:p>
            <a:r>
              <a:rPr lang="en-US" sz="1200" dirty="0"/>
              <a:t>Disclaimer: Only a subset of the reads was used for this analysis</a:t>
            </a:r>
          </a:p>
        </p:txBody>
      </p:sp>
      <p:sp>
        <p:nvSpPr>
          <p:cNvPr id="12" name="Content Placeholder 11">
            <a:extLst>
              <a:ext uri="{FF2B5EF4-FFF2-40B4-BE49-F238E27FC236}">
                <a16:creationId xmlns:a16="http://schemas.microsoft.com/office/drawing/2014/main" id="{B14D59CD-80E5-C1C5-A9F7-137249162649}"/>
              </a:ext>
            </a:extLst>
          </p:cNvPr>
          <p:cNvSpPr>
            <a:spLocks noGrp="1"/>
          </p:cNvSpPr>
          <p:nvPr>
            <p:ph sz="half" idx="1"/>
          </p:nvPr>
        </p:nvSpPr>
        <p:spPr/>
        <p:txBody>
          <a:bodyPr/>
          <a:lstStyle/>
          <a:p>
            <a:r>
              <a:rPr lang="en-US" dirty="0"/>
              <a:t>cons</a:t>
            </a:r>
          </a:p>
        </p:txBody>
      </p:sp>
      <p:pic>
        <p:nvPicPr>
          <p:cNvPr id="13" name="Picture 12">
            <a:extLst>
              <a:ext uri="{FF2B5EF4-FFF2-40B4-BE49-F238E27FC236}">
                <a16:creationId xmlns:a16="http://schemas.microsoft.com/office/drawing/2014/main" id="{219F5734-C6BB-61E1-7100-58D6BA0B262E}"/>
              </a:ext>
            </a:extLst>
          </p:cNvPr>
          <p:cNvPicPr>
            <a:picLocks noChangeAspect="1"/>
          </p:cNvPicPr>
          <p:nvPr/>
        </p:nvPicPr>
        <p:blipFill>
          <a:blip r:embed="rId3"/>
          <a:stretch>
            <a:fillRect/>
          </a:stretch>
        </p:blipFill>
        <p:spPr>
          <a:xfrm>
            <a:off x="838200" y="1832930"/>
            <a:ext cx="4883824" cy="1969775"/>
          </a:xfrm>
          <a:prstGeom prst="rect">
            <a:avLst/>
          </a:prstGeom>
        </p:spPr>
      </p:pic>
    </p:spTree>
    <p:extLst>
      <p:ext uri="{BB962C8B-B14F-4D97-AF65-F5344CB8AC3E}">
        <p14:creationId xmlns:p14="http://schemas.microsoft.com/office/powerpoint/2010/main" val="24223481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Further Analysis of Issue with 2.B</a:t>
            </a:r>
          </a:p>
        </p:txBody>
      </p:sp>
      <p:sp>
        <p:nvSpPr>
          <p:cNvPr id="9" name="TextBox 8">
            <a:extLst>
              <a:ext uri="{FF2B5EF4-FFF2-40B4-BE49-F238E27FC236}">
                <a16:creationId xmlns:a16="http://schemas.microsoft.com/office/drawing/2014/main" id="{F7491F08-1A7D-C09D-26AB-6D7676E355F6}"/>
              </a:ext>
            </a:extLst>
          </p:cNvPr>
          <p:cNvSpPr txBox="1"/>
          <p:nvPr/>
        </p:nvSpPr>
        <p:spPr>
          <a:xfrm>
            <a:off x="6409886" y="1295773"/>
            <a:ext cx="4903573" cy="2031325"/>
          </a:xfrm>
          <a:prstGeom prst="rect">
            <a:avLst/>
          </a:prstGeom>
          <a:noFill/>
        </p:spPr>
        <p:txBody>
          <a:bodyPr wrap="square" rtlCol="0">
            <a:spAutoFit/>
          </a:bodyPr>
          <a:lstStyle/>
          <a:p>
            <a:pPr algn="just"/>
            <a:r>
              <a:rPr lang="en-US" dirty="0"/>
              <a:t>If we allow 1 error during the mapping we observe that in region 2.B we get a lot more reads (compare with Slide “Number of Counts per Index” for region 2.B, orange bars are counts that are generated by allowing errors, left figure). </a:t>
            </a:r>
          </a:p>
          <a:p>
            <a:pPr algn="just"/>
            <a:endParaRPr lang="en-US" dirty="0"/>
          </a:p>
        </p:txBody>
      </p:sp>
      <p:pic>
        <p:nvPicPr>
          <p:cNvPr id="10" name="Picture 9">
            <a:extLst>
              <a:ext uri="{FF2B5EF4-FFF2-40B4-BE49-F238E27FC236}">
                <a16:creationId xmlns:a16="http://schemas.microsoft.com/office/drawing/2014/main" id="{19A45F31-5936-34D1-C021-C6113EF702C4}"/>
              </a:ext>
            </a:extLst>
          </p:cNvPr>
          <p:cNvPicPr>
            <a:picLocks noChangeAspect="1"/>
          </p:cNvPicPr>
          <p:nvPr/>
        </p:nvPicPr>
        <p:blipFill rotWithShape="1">
          <a:blip r:embed="rId2"/>
          <a:srcRect b="30293"/>
          <a:stretch/>
        </p:blipFill>
        <p:spPr>
          <a:xfrm>
            <a:off x="317500" y="1329360"/>
            <a:ext cx="5778500" cy="1832512"/>
          </a:xfrm>
          <a:prstGeom prst="rect">
            <a:avLst/>
          </a:prstGeom>
        </p:spPr>
      </p:pic>
      <p:pic>
        <p:nvPicPr>
          <p:cNvPr id="12" name="Picture 11">
            <a:extLst>
              <a:ext uri="{FF2B5EF4-FFF2-40B4-BE49-F238E27FC236}">
                <a16:creationId xmlns:a16="http://schemas.microsoft.com/office/drawing/2014/main" id="{C20B3058-9367-1374-5F96-EFFAD9F08DD7}"/>
              </a:ext>
            </a:extLst>
          </p:cNvPr>
          <p:cNvPicPr>
            <a:picLocks noChangeAspect="1"/>
          </p:cNvPicPr>
          <p:nvPr/>
        </p:nvPicPr>
        <p:blipFill>
          <a:blip r:embed="rId3"/>
          <a:stretch>
            <a:fillRect/>
          </a:stretch>
        </p:blipFill>
        <p:spPr>
          <a:xfrm>
            <a:off x="192741" y="4683889"/>
            <a:ext cx="3832412" cy="1149724"/>
          </a:xfrm>
          <a:prstGeom prst="rect">
            <a:avLst/>
          </a:prstGeom>
        </p:spPr>
      </p:pic>
      <p:pic>
        <p:nvPicPr>
          <p:cNvPr id="14" name="Picture 13">
            <a:extLst>
              <a:ext uri="{FF2B5EF4-FFF2-40B4-BE49-F238E27FC236}">
                <a16:creationId xmlns:a16="http://schemas.microsoft.com/office/drawing/2014/main" id="{099B7D02-D83B-E9B2-F15D-2CEB29D55674}"/>
              </a:ext>
            </a:extLst>
          </p:cNvPr>
          <p:cNvPicPr>
            <a:picLocks noChangeAspect="1"/>
          </p:cNvPicPr>
          <p:nvPr/>
        </p:nvPicPr>
        <p:blipFill>
          <a:blip r:embed="rId4"/>
          <a:stretch>
            <a:fillRect/>
          </a:stretch>
        </p:blipFill>
        <p:spPr>
          <a:xfrm>
            <a:off x="4066049" y="4686229"/>
            <a:ext cx="3832412" cy="1149724"/>
          </a:xfrm>
          <a:prstGeom prst="rect">
            <a:avLst/>
          </a:prstGeom>
        </p:spPr>
      </p:pic>
      <p:pic>
        <p:nvPicPr>
          <p:cNvPr id="16" name="Picture 15">
            <a:extLst>
              <a:ext uri="{FF2B5EF4-FFF2-40B4-BE49-F238E27FC236}">
                <a16:creationId xmlns:a16="http://schemas.microsoft.com/office/drawing/2014/main" id="{BFF9D375-C683-DAB5-992E-5B5B293D337B}"/>
              </a:ext>
            </a:extLst>
          </p:cNvPr>
          <p:cNvPicPr>
            <a:picLocks noChangeAspect="1"/>
          </p:cNvPicPr>
          <p:nvPr/>
        </p:nvPicPr>
        <p:blipFill>
          <a:blip r:embed="rId5"/>
          <a:stretch>
            <a:fillRect/>
          </a:stretch>
        </p:blipFill>
        <p:spPr>
          <a:xfrm>
            <a:off x="4066049" y="5708276"/>
            <a:ext cx="3832412" cy="1149724"/>
          </a:xfrm>
          <a:prstGeom prst="rect">
            <a:avLst/>
          </a:prstGeom>
        </p:spPr>
      </p:pic>
      <p:pic>
        <p:nvPicPr>
          <p:cNvPr id="18" name="Picture 17">
            <a:extLst>
              <a:ext uri="{FF2B5EF4-FFF2-40B4-BE49-F238E27FC236}">
                <a16:creationId xmlns:a16="http://schemas.microsoft.com/office/drawing/2014/main" id="{E793443F-F12E-821B-0CDC-C63CB4F8D7E1}"/>
              </a:ext>
            </a:extLst>
          </p:cNvPr>
          <p:cNvPicPr>
            <a:picLocks noChangeAspect="1"/>
          </p:cNvPicPr>
          <p:nvPr/>
        </p:nvPicPr>
        <p:blipFill>
          <a:blip r:embed="rId6"/>
          <a:stretch>
            <a:fillRect/>
          </a:stretch>
        </p:blipFill>
        <p:spPr>
          <a:xfrm>
            <a:off x="8040715" y="4686229"/>
            <a:ext cx="3832412" cy="1149724"/>
          </a:xfrm>
          <a:prstGeom prst="rect">
            <a:avLst/>
          </a:prstGeom>
        </p:spPr>
      </p:pic>
      <p:pic>
        <p:nvPicPr>
          <p:cNvPr id="20" name="Picture 19">
            <a:extLst>
              <a:ext uri="{FF2B5EF4-FFF2-40B4-BE49-F238E27FC236}">
                <a16:creationId xmlns:a16="http://schemas.microsoft.com/office/drawing/2014/main" id="{6796FE8E-D481-F0F2-D3EC-67F4D1AE3815}"/>
              </a:ext>
            </a:extLst>
          </p:cNvPr>
          <p:cNvPicPr>
            <a:picLocks noChangeAspect="1"/>
          </p:cNvPicPr>
          <p:nvPr/>
        </p:nvPicPr>
        <p:blipFill>
          <a:blip r:embed="rId7"/>
          <a:stretch>
            <a:fillRect/>
          </a:stretch>
        </p:blipFill>
        <p:spPr>
          <a:xfrm>
            <a:off x="8040715" y="5708276"/>
            <a:ext cx="3832412" cy="1149724"/>
          </a:xfrm>
          <a:prstGeom prst="rect">
            <a:avLst/>
          </a:prstGeom>
        </p:spPr>
      </p:pic>
      <p:sp>
        <p:nvSpPr>
          <p:cNvPr id="21" name="TextBox 20">
            <a:extLst>
              <a:ext uri="{FF2B5EF4-FFF2-40B4-BE49-F238E27FC236}">
                <a16:creationId xmlns:a16="http://schemas.microsoft.com/office/drawing/2014/main" id="{FA248CD9-E6B6-D33E-8081-C3ECF8013B1A}"/>
              </a:ext>
            </a:extLst>
          </p:cNvPr>
          <p:cNvSpPr txBox="1"/>
          <p:nvPr/>
        </p:nvSpPr>
        <p:spPr>
          <a:xfrm>
            <a:off x="192741" y="3151554"/>
            <a:ext cx="11344836" cy="1477328"/>
          </a:xfrm>
          <a:prstGeom prst="rect">
            <a:avLst/>
          </a:prstGeom>
          <a:noFill/>
        </p:spPr>
        <p:txBody>
          <a:bodyPr wrap="square" rtlCol="0">
            <a:spAutoFit/>
          </a:bodyPr>
          <a:lstStyle/>
          <a:p>
            <a:pPr algn="just"/>
            <a:r>
              <a:rPr lang="en-US" dirty="0"/>
              <a:t>Here we see that the top codon 2.B.17 (column index == 17) with sequence ATTCGC gets 14M reads that have 1 error. If we look at the top 5 most common sequences that were identified as 2.B.17 (</a:t>
            </a:r>
            <a:r>
              <a:rPr lang="en-US" b="1" dirty="0">
                <a:solidFill>
                  <a:srgbClr val="FF0000"/>
                </a:solidFill>
              </a:rPr>
              <a:t>A</a:t>
            </a:r>
            <a:r>
              <a:rPr lang="en-US" dirty="0"/>
              <a:t>, left most figure) we see that the most common sequence is AT</a:t>
            </a:r>
            <a:r>
              <a:rPr lang="en-US" dirty="0">
                <a:solidFill>
                  <a:srgbClr val="FF0000"/>
                </a:solidFill>
              </a:rPr>
              <a:t>C</a:t>
            </a:r>
            <a:r>
              <a:rPr lang="en-US" dirty="0"/>
              <a:t>TCG</a:t>
            </a:r>
            <a:r>
              <a:rPr lang="en-US" dirty="0">
                <a:solidFill>
                  <a:schemeClr val="accent1"/>
                </a:solidFill>
              </a:rPr>
              <a:t>C</a:t>
            </a:r>
            <a:r>
              <a:rPr lang="en-US" dirty="0"/>
              <a:t> with an insert. Also, note that the last </a:t>
            </a:r>
            <a:r>
              <a:rPr lang="en-US" dirty="0">
                <a:solidFill>
                  <a:schemeClr val="accent1"/>
                </a:solidFill>
              </a:rPr>
              <a:t>C </a:t>
            </a:r>
            <a:r>
              <a:rPr lang="en-US" dirty="0"/>
              <a:t>is actually from the const region. Only the second most most sequence is the actual exact adapter sequence ATTCGC. The only explanation I have for this is that there actually existed a codon ATCTCG but somehow is not listed or it’s a pollution.</a:t>
            </a:r>
          </a:p>
        </p:txBody>
      </p:sp>
      <p:sp>
        <p:nvSpPr>
          <p:cNvPr id="22" name="TextBox 21">
            <a:extLst>
              <a:ext uri="{FF2B5EF4-FFF2-40B4-BE49-F238E27FC236}">
                <a16:creationId xmlns:a16="http://schemas.microsoft.com/office/drawing/2014/main" id="{A31C8A79-2FC8-4B34-29D1-F966E9CD9E3E}"/>
              </a:ext>
            </a:extLst>
          </p:cNvPr>
          <p:cNvSpPr txBox="1"/>
          <p:nvPr/>
        </p:nvSpPr>
        <p:spPr>
          <a:xfrm>
            <a:off x="151845" y="4589151"/>
            <a:ext cx="524436" cy="369332"/>
          </a:xfrm>
          <a:prstGeom prst="rect">
            <a:avLst/>
          </a:prstGeom>
          <a:noFill/>
        </p:spPr>
        <p:txBody>
          <a:bodyPr wrap="square" rtlCol="0">
            <a:spAutoFit/>
          </a:bodyPr>
          <a:lstStyle/>
          <a:p>
            <a:r>
              <a:rPr lang="en-US" b="1" dirty="0">
                <a:solidFill>
                  <a:srgbClr val="FF0000"/>
                </a:solidFill>
              </a:rPr>
              <a:t>A</a:t>
            </a:r>
          </a:p>
        </p:txBody>
      </p:sp>
    </p:spTree>
    <p:extLst>
      <p:ext uri="{BB962C8B-B14F-4D97-AF65-F5344CB8AC3E}">
        <p14:creationId xmlns:p14="http://schemas.microsoft.com/office/powerpoint/2010/main" val="1628632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6663F-3C2D-0212-7B9F-FE61520213C9}"/>
              </a:ext>
            </a:extLst>
          </p:cNvPr>
          <p:cNvSpPr>
            <a:spLocks noGrp="1"/>
          </p:cNvSpPr>
          <p:nvPr>
            <p:ph type="title"/>
          </p:nvPr>
        </p:nvSpPr>
        <p:spPr/>
        <p:txBody>
          <a:bodyPr/>
          <a:lstStyle/>
          <a:p>
            <a:r>
              <a:rPr lang="en-US" dirty="0"/>
              <a:t>Open Questions</a:t>
            </a:r>
          </a:p>
        </p:txBody>
      </p:sp>
      <p:sp>
        <p:nvSpPr>
          <p:cNvPr id="3" name="Content Placeholder 2">
            <a:extLst>
              <a:ext uri="{FF2B5EF4-FFF2-40B4-BE49-F238E27FC236}">
                <a16:creationId xmlns:a16="http://schemas.microsoft.com/office/drawing/2014/main" id="{1DD0786B-08C8-6A0E-A472-1B6787452522}"/>
              </a:ext>
            </a:extLst>
          </p:cNvPr>
          <p:cNvSpPr>
            <a:spLocks noGrp="1"/>
          </p:cNvSpPr>
          <p:nvPr>
            <p:ph idx="1"/>
          </p:nvPr>
        </p:nvSpPr>
        <p:spPr/>
        <p:txBody>
          <a:bodyPr/>
          <a:lstStyle/>
          <a:p>
            <a:r>
              <a:rPr lang="en-US" dirty="0"/>
              <a:t>Why do we another 3.C const region in this sequencing round?</a:t>
            </a:r>
          </a:p>
          <a:p>
            <a:r>
              <a:rPr lang="en-US" dirty="0"/>
              <a:t>Why do we see codon 2.B.317 that often? </a:t>
            </a:r>
          </a:p>
          <a:p>
            <a:r>
              <a:rPr lang="en-US" dirty="0"/>
              <a:t>Revise the guidelines for designing codons (discuss with Alice that is working on an implementation to ensure unique mappings)</a:t>
            </a:r>
          </a:p>
          <a:p>
            <a:r>
              <a:rPr lang="en-US" dirty="0"/>
              <a:t>Why could there be codons in the data that are not in the codon lists?</a:t>
            </a:r>
          </a:p>
          <a:p>
            <a:endParaRPr lang="en-US" dirty="0"/>
          </a:p>
        </p:txBody>
      </p:sp>
    </p:spTree>
    <p:extLst>
      <p:ext uri="{BB962C8B-B14F-4D97-AF65-F5344CB8AC3E}">
        <p14:creationId xmlns:p14="http://schemas.microsoft.com/office/powerpoint/2010/main" val="1953546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9E84-BECF-8425-B1C3-4F0B1E7C9457}"/>
              </a:ext>
            </a:extLst>
          </p:cNvPr>
          <p:cNvSpPr>
            <a:spLocks noGrp="1"/>
          </p:cNvSpPr>
          <p:nvPr>
            <p:ph type="title"/>
          </p:nvPr>
        </p:nvSpPr>
        <p:spPr/>
        <p:txBody>
          <a:bodyPr/>
          <a:lstStyle/>
          <a:p>
            <a:r>
              <a:rPr lang="en-US" dirty="0"/>
              <a:t>Edit Distance between Codons</a:t>
            </a:r>
          </a:p>
        </p:txBody>
      </p:sp>
      <p:pic>
        <p:nvPicPr>
          <p:cNvPr id="5" name="Content Placeholder 4" descr="A graph of different sizes and colors&#10;&#10;Description automatically generated with medium confidence">
            <a:extLst>
              <a:ext uri="{FF2B5EF4-FFF2-40B4-BE49-F238E27FC236}">
                <a16:creationId xmlns:a16="http://schemas.microsoft.com/office/drawing/2014/main" id="{CAA02D56-BA04-13FD-EEB4-7C5B71543A02}"/>
              </a:ext>
            </a:extLst>
          </p:cNvPr>
          <p:cNvPicPr>
            <a:picLocks noGrp="1" noChangeAspect="1"/>
          </p:cNvPicPr>
          <p:nvPr>
            <p:ph idx="1"/>
          </p:nvPr>
        </p:nvPicPr>
        <p:blipFill>
          <a:blip r:embed="rId2"/>
          <a:stretch>
            <a:fillRect/>
          </a:stretch>
        </p:blipFill>
        <p:spPr>
          <a:xfrm>
            <a:off x="520979" y="1859417"/>
            <a:ext cx="8702676" cy="4351338"/>
          </a:xfrm>
        </p:spPr>
      </p:pic>
      <p:sp>
        <p:nvSpPr>
          <p:cNvPr id="6" name="TextBox 5">
            <a:extLst>
              <a:ext uri="{FF2B5EF4-FFF2-40B4-BE49-F238E27FC236}">
                <a16:creationId xmlns:a16="http://schemas.microsoft.com/office/drawing/2014/main" id="{BDC7A63A-CC7E-0ACD-0CA4-5157513C676F}"/>
              </a:ext>
            </a:extLst>
          </p:cNvPr>
          <p:cNvSpPr txBox="1"/>
          <p:nvPr/>
        </p:nvSpPr>
        <p:spPr>
          <a:xfrm>
            <a:off x="9318811" y="196396"/>
            <a:ext cx="2775099" cy="3754874"/>
          </a:xfrm>
          <a:prstGeom prst="rect">
            <a:avLst/>
          </a:prstGeom>
          <a:noFill/>
        </p:spPr>
        <p:txBody>
          <a:bodyPr wrap="square" rtlCol="0">
            <a:spAutoFit/>
          </a:bodyPr>
          <a:lstStyle/>
          <a:p>
            <a:pPr algn="just"/>
            <a:r>
              <a:rPr lang="en-US" sz="1400" dirty="0"/>
              <a:t>As Gary pointed out we need at least an edit distance of 3 between codons of the same list (here defined as the “intra codon set edit distance, plot left).</a:t>
            </a:r>
          </a:p>
          <a:p>
            <a:pPr algn="just"/>
            <a:endParaRPr lang="en-US" sz="1400" dirty="0"/>
          </a:p>
          <a:p>
            <a:pPr algn="just"/>
            <a:r>
              <a:rPr lang="en-US" sz="1400" dirty="0"/>
              <a:t>If we have codon ATT and AAA with edit distance 2 and we have a substitution like ATT -&gt; AAT we cannot distinguish if the AAT observed in the sequencing data comes from ATT -&gt; AAT or AAA -&gt; AAT which both have 1 error when</a:t>
            </a:r>
          </a:p>
          <a:p>
            <a:pPr algn="just"/>
            <a:endParaRPr lang="en-US" sz="1400" dirty="0"/>
          </a:p>
          <a:p>
            <a:pPr algn="just"/>
            <a:r>
              <a:rPr lang="en-US" sz="1400" dirty="0"/>
              <a:t>Furthermore, I suggest to avoid codons that end with the same base as the const region starts</a:t>
            </a:r>
          </a:p>
        </p:txBody>
      </p:sp>
    </p:spTree>
    <p:extLst>
      <p:ext uri="{BB962C8B-B14F-4D97-AF65-F5344CB8AC3E}">
        <p14:creationId xmlns:p14="http://schemas.microsoft.com/office/powerpoint/2010/main" val="9277934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9E84-BECF-8425-B1C3-4F0B1E7C9457}"/>
              </a:ext>
            </a:extLst>
          </p:cNvPr>
          <p:cNvSpPr>
            <a:spLocks noGrp="1"/>
          </p:cNvSpPr>
          <p:nvPr>
            <p:ph type="title"/>
          </p:nvPr>
        </p:nvSpPr>
        <p:spPr/>
        <p:txBody>
          <a:bodyPr/>
          <a:lstStyle/>
          <a:p>
            <a:r>
              <a:rPr lang="en-US" dirty="0"/>
              <a:t>Edit Distance between Codons</a:t>
            </a:r>
          </a:p>
        </p:txBody>
      </p:sp>
      <p:pic>
        <p:nvPicPr>
          <p:cNvPr id="7" name="Content Placeholder 6" descr="A graph of different sizes and numbers&#10;&#10;Description automatically generated with medium confidence">
            <a:extLst>
              <a:ext uri="{FF2B5EF4-FFF2-40B4-BE49-F238E27FC236}">
                <a16:creationId xmlns:a16="http://schemas.microsoft.com/office/drawing/2014/main" id="{02ED9E0E-06F9-A6B4-3BB6-78CDE1EE6ACD}"/>
              </a:ext>
            </a:extLst>
          </p:cNvPr>
          <p:cNvPicPr>
            <a:picLocks noGrp="1" noChangeAspect="1"/>
          </p:cNvPicPr>
          <p:nvPr>
            <p:ph idx="1"/>
          </p:nvPr>
        </p:nvPicPr>
        <p:blipFill>
          <a:blip r:embed="rId2"/>
          <a:stretch>
            <a:fillRect/>
          </a:stretch>
        </p:blipFill>
        <p:spPr>
          <a:xfrm>
            <a:off x="1744662" y="1825625"/>
            <a:ext cx="8702676" cy="4351338"/>
          </a:xfrm>
        </p:spPr>
      </p:pic>
    </p:spTree>
    <p:extLst>
      <p:ext uri="{BB962C8B-B14F-4D97-AF65-F5344CB8AC3E}">
        <p14:creationId xmlns:p14="http://schemas.microsoft.com/office/powerpoint/2010/main" val="11321183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9E84-BECF-8425-B1C3-4F0B1E7C9457}"/>
              </a:ext>
            </a:extLst>
          </p:cNvPr>
          <p:cNvSpPr>
            <a:spLocks noGrp="1"/>
          </p:cNvSpPr>
          <p:nvPr>
            <p:ph type="title"/>
          </p:nvPr>
        </p:nvSpPr>
        <p:spPr/>
        <p:txBody>
          <a:bodyPr/>
          <a:lstStyle/>
          <a:p>
            <a:r>
              <a:rPr lang="en-US" dirty="0"/>
              <a:t>Edit Distance between Codons</a:t>
            </a:r>
          </a:p>
        </p:txBody>
      </p:sp>
      <p:pic>
        <p:nvPicPr>
          <p:cNvPr id="7" name="Content Placeholder 6" descr="A graph of different sizes and numbers&#10;&#10;Description automatically generated with medium confidence">
            <a:extLst>
              <a:ext uri="{FF2B5EF4-FFF2-40B4-BE49-F238E27FC236}">
                <a16:creationId xmlns:a16="http://schemas.microsoft.com/office/drawing/2014/main" id="{04A9A65F-2C79-8048-5EAC-E07BC58AD5E3}"/>
              </a:ext>
            </a:extLst>
          </p:cNvPr>
          <p:cNvPicPr>
            <a:picLocks noGrp="1" noChangeAspect="1"/>
          </p:cNvPicPr>
          <p:nvPr>
            <p:ph idx="1"/>
          </p:nvPr>
        </p:nvPicPr>
        <p:blipFill>
          <a:blip r:embed="rId2"/>
          <a:stretch>
            <a:fillRect/>
          </a:stretch>
        </p:blipFill>
        <p:spPr>
          <a:xfrm>
            <a:off x="1744662" y="1825625"/>
            <a:ext cx="8702676" cy="4351338"/>
          </a:xfrm>
        </p:spPr>
      </p:pic>
    </p:spTree>
    <p:extLst>
      <p:ext uri="{BB962C8B-B14F-4D97-AF65-F5344CB8AC3E}">
        <p14:creationId xmlns:p14="http://schemas.microsoft.com/office/powerpoint/2010/main" val="1312301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49E84-BECF-8425-B1C3-4F0B1E7C9457}"/>
              </a:ext>
            </a:extLst>
          </p:cNvPr>
          <p:cNvSpPr>
            <a:spLocks noGrp="1"/>
          </p:cNvSpPr>
          <p:nvPr>
            <p:ph type="title"/>
          </p:nvPr>
        </p:nvSpPr>
        <p:spPr/>
        <p:txBody>
          <a:bodyPr/>
          <a:lstStyle/>
          <a:p>
            <a:r>
              <a:rPr lang="en-US" dirty="0"/>
              <a:t>Edit Distance between Codons</a:t>
            </a:r>
          </a:p>
        </p:txBody>
      </p:sp>
      <p:pic>
        <p:nvPicPr>
          <p:cNvPr id="7" name="Content Placeholder 6" descr="A blue rectangular bars with white text&#10;&#10;Description automatically generated with medium confidence">
            <a:extLst>
              <a:ext uri="{FF2B5EF4-FFF2-40B4-BE49-F238E27FC236}">
                <a16:creationId xmlns:a16="http://schemas.microsoft.com/office/drawing/2014/main" id="{EA050077-E747-D6E4-1A79-F8BC1E272F47}"/>
              </a:ext>
            </a:extLst>
          </p:cNvPr>
          <p:cNvPicPr>
            <a:picLocks noGrp="1" noChangeAspect="1"/>
          </p:cNvPicPr>
          <p:nvPr>
            <p:ph idx="1"/>
          </p:nvPr>
        </p:nvPicPr>
        <p:blipFill>
          <a:blip r:embed="rId2"/>
          <a:stretch>
            <a:fillRect/>
          </a:stretch>
        </p:blipFill>
        <p:spPr>
          <a:xfrm>
            <a:off x="1744662" y="1825625"/>
            <a:ext cx="8702676" cy="4351338"/>
          </a:xfrm>
        </p:spPr>
      </p:pic>
    </p:spTree>
    <p:extLst>
      <p:ext uri="{BB962C8B-B14F-4D97-AF65-F5344CB8AC3E}">
        <p14:creationId xmlns:p14="http://schemas.microsoft.com/office/powerpoint/2010/main" val="156036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Number of Counts per Index</a:t>
            </a:r>
          </a:p>
        </p:txBody>
      </p:sp>
      <p:pic>
        <p:nvPicPr>
          <p:cNvPr id="9" name="Content Placeholder 8">
            <a:extLst>
              <a:ext uri="{FF2B5EF4-FFF2-40B4-BE49-F238E27FC236}">
                <a16:creationId xmlns:a16="http://schemas.microsoft.com/office/drawing/2014/main" id="{ADAA5248-D50C-A28B-E738-56BD0505A187}"/>
              </a:ext>
            </a:extLst>
          </p:cNvPr>
          <p:cNvPicPr>
            <a:picLocks noGrp="1" noChangeAspect="1"/>
          </p:cNvPicPr>
          <p:nvPr>
            <p:ph sz="half" idx="1"/>
          </p:nvPr>
        </p:nvPicPr>
        <p:blipFill>
          <a:blip r:embed="rId2"/>
          <a:stretch>
            <a:fillRect/>
          </a:stretch>
        </p:blipFill>
        <p:spPr>
          <a:xfrm>
            <a:off x="838200" y="2705894"/>
            <a:ext cx="5181600" cy="2590800"/>
          </a:xfrm>
        </p:spPr>
      </p:pic>
      <p:pic>
        <p:nvPicPr>
          <p:cNvPr id="11" name="Content Placeholder 10">
            <a:extLst>
              <a:ext uri="{FF2B5EF4-FFF2-40B4-BE49-F238E27FC236}">
                <a16:creationId xmlns:a16="http://schemas.microsoft.com/office/drawing/2014/main" id="{DCD327A7-C247-02EF-E41E-8E8CE363A58E}"/>
              </a:ext>
            </a:extLst>
          </p:cNvPr>
          <p:cNvPicPr>
            <a:picLocks noGrp="1" noChangeAspect="1"/>
          </p:cNvPicPr>
          <p:nvPr>
            <p:ph sz="half" idx="2"/>
          </p:nvPr>
        </p:nvPicPr>
        <p:blipFill>
          <a:blip r:embed="rId3"/>
          <a:stretch>
            <a:fillRect/>
          </a:stretch>
        </p:blipFill>
        <p:spPr>
          <a:xfrm>
            <a:off x="6172200" y="2705894"/>
            <a:ext cx="5181600" cy="2590800"/>
          </a:xfrm>
        </p:spPr>
      </p:pic>
      <p:sp>
        <p:nvSpPr>
          <p:cNvPr id="12" name="TextBox 11">
            <a:extLst>
              <a:ext uri="{FF2B5EF4-FFF2-40B4-BE49-F238E27FC236}">
                <a16:creationId xmlns:a16="http://schemas.microsoft.com/office/drawing/2014/main" id="{DA628587-4AF5-4D73-3188-1C455613F666}"/>
              </a:ext>
            </a:extLst>
          </p:cNvPr>
          <p:cNvSpPr txBox="1"/>
          <p:nvPr/>
        </p:nvSpPr>
        <p:spPr>
          <a:xfrm>
            <a:off x="7438768" y="160638"/>
            <a:ext cx="4633783" cy="2308324"/>
          </a:xfrm>
          <a:prstGeom prst="rect">
            <a:avLst/>
          </a:prstGeom>
          <a:noFill/>
        </p:spPr>
        <p:txBody>
          <a:bodyPr wrap="square" rtlCol="0">
            <a:spAutoFit/>
          </a:bodyPr>
          <a:lstStyle/>
          <a:p>
            <a:r>
              <a:rPr lang="en-US" dirty="0"/>
              <a:t>Plot show number of counts per </a:t>
            </a:r>
            <a:r>
              <a:rPr lang="en-US" dirty="0" err="1"/>
              <a:t>condon</a:t>
            </a:r>
            <a:r>
              <a:rPr lang="en-US" dirty="0"/>
              <a:t> index. Title indicates region {number of mapped read} / {</a:t>
            </a:r>
            <a:r>
              <a:rPr lang="en-US" dirty="0" err="1"/>
              <a:t>total_reads</a:t>
            </a:r>
            <a:r>
              <a:rPr lang="en-US" dirty="0"/>
              <a:t>}. Line below shows how many reads were mapped with 0 error (e0) and how many with 1 error (e1). Blue bars are identical in the left and right figure. Left plot normal scale, right plot log scale.</a:t>
            </a:r>
          </a:p>
        </p:txBody>
      </p:sp>
    </p:spTree>
    <p:extLst>
      <p:ext uri="{BB962C8B-B14F-4D97-AF65-F5344CB8AC3E}">
        <p14:creationId xmlns:p14="http://schemas.microsoft.com/office/powerpoint/2010/main" val="1538097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Number of Counts per Index</a:t>
            </a:r>
          </a:p>
        </p:txBody>
      </p:sp>
      <p:pic>
        <p:nvPicPr>
          <p:cNvPr id="8" name="Content Placeholder 7">
            <a:extLst>
              <a:ext uri="{FF2B5EF4-FFF2-40B4-BE49-F238E27FC236}">
                <a16:creationId xmlns:a16="http://schemas.microsoft.com/office/drawing/2014/main" id="{4D0E027C-85F1-E9C2-EB55-671A7CB876A5}"/>
              </a:ext>
            </a:extLst>
          </p:cNvPr>
          <p:cNvPicPr>
            <a:picLocks noGrp="1" noChangeAspect="1"/>
          </p:cNvPicPr>
          <p:nvPr>
            <p:ph sz="half" idx="1"/>
          </p:nvPr>
        </p:nvPicPr>
        <p:blipFill>
          <a:blip r:embed="rId2"/>
          <a:stretch>
            <a:fillRect/>
          </a:stretch>
        </p:blipFill>
        <p:spPr>
          <a:xfrm>
            <a:off x="838200" y="2705894"/>
            <a:ext cx="5181600" cy="2590800"/>
          </a:xfrm>
        </p:spPr>
      </p:pic>
      <p:pic>
        <p:nvPicPr>
          <p:cNvPr id="13" name="Content Placeholder 12">
            <a:extLst>
              <a:ext uri="{FF2B5EF4-FFF2-40B4-BE49-F238E27FC236}">
                <a16:creationId xmlns:a16="http://schemas.microsoft.com/office/drawing/2014/main" id="{C87F02FD-A355-8B87-105C-1AA76743440E}"/>
              </a:ext>
            </a:extLst>
          </p:cNvPr>
          <p:cNvPicPr>
            <a:picLocks noGrp="1" noChangeAspect="1"/>
          </p:cNvPicPr>
          <p:nvPr>
            <p:ph sz="half" idx="2"/>
          </p:nvPr>
        </p:nvPicPr>
        <p:blipFill>
          <a:blip r:embed="rId3"/>
          <a:stretch>
            <a:fillRect/>
          </a:stretch>
        </p:blipFill>
        <p:spPr>
          <a:xfrm>
            <a:off x="6172200" y="2705894"/>
            <a:ext cx="5181600" cy="2590800"/>
          </a:xfrm>
        </p:spPr>
      </p:pic>
    </p:spTree>
    <p:extLst>
      <p:ext uri="{BB962C8B-B14F-4D97-AF65-F5344CB8AC3E}">
        <p14:creationId xmlns:p14="http://schemas.microsoft.com/office/powerpoint/2010/main" val="1545419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Number of Counts per Index</a:t>
            </a:r>
          </a:p>
        </p:txBody>
      </p:sp>
      <p:pic>
        <p:nvPicPr>
          <p:cNvPr id="5" name="Content Placeholder 4">
            <a:extLst>
              <a:ext uri="{FF2B5EF4-FFF2-40B4-BE49-F238E27FC236}">
                <a16:creationId xmlns:a16="http://schemas.microsoft.com/office/drawing/2014/main" id="{36152A40-45CB-E257-37F6-B4E9B236DE9C}"/>
              </a:ext>
            </a:extLst>
          </p:cNvPr>
          <p:cNvPicPr>
            <a:picLocks noGrp="1" noChangeAspect="1"/>
          </p:cNvPicPr>
          <p:nvPr>
            <p:ph sz="half" idx="1"/>
          </p:nvPr>
        </p:nvPicPr>
        <p:blipFill>
          <a:blip r:embed="rId2"/>
          <a:stretch>
            <a:fillRect/>
          </a:stretch>
        </p:blipFill>
        <p:spPr>
          <a:xfrm>
            <a:off x="838200" y="2705894"/>
            <a:ext cx="5181600" cy="2590800"/>
          </a:xfrm>
        </p:spPr>
      </p:pic>
      <p:pic>
        <p:nvPicPr>
          <p:cNvPr id="8" name="Content Placeholder 7">
            <a:extLst>
              <a:ext uri="{FF2B5EF4-FFF2-40B4-BE49-F238E27FC236}">
                <a16:creationId xmlns:a16="http://schemas.microsoft.com/office/drawing/2014/main" id="{9D4A3097-C608-7FAB-71AA-8A420965328F}"/>
              </a:ext>
            </a:extLst>
          </p:cNvPr>
          <p:cNvPicPr>
            <a:picLocks noGrp="1" noChangeAspect="1"/>
          </p:cNvPicPr>
          <p:nvPr>
            <p:ph sz="half" idx="2"/>
          </p:nvPr>
        </p:nvPicPr>
        <p:blipFill>
          <a:blip r:embed="rId3"/>
          <a:stretch>
            <a:fillRect/>
          </a:stretch>
        </p:blipFill>
        <p:spPr>
          <a:xfrm>
            <a:off x="6172200" y="2705894"/>
            <a:ext cx="5181600" cy="2590800"/>
          </a:xfrm>
        </p:spPr>
      </p:pic>
    </p:spTree>
    <p:extLst>
      <p:ext uri="{BB962C8B-B14F-4D97-AF65-F5344CB8AC3E}">
        <p14:creationId xmlns:p14="http://schemas.microsoft.com/office/powerpoint/2010/main" val="1638273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BFB7-61E9-0C4A-2B38-3ADE34E2390C}"/>
              </a:ext>
            </a:extLst>
          </p:cNvPr>
          <p:cNvSpPr>
            <a:spLocks noGrp="1"/>
          </p:cNvSpPr>
          <p:nvPr>
            <p:ph type="title"/>
          </p:nvPr>
        </p:nvSpPr>
        <p:spPr/>
        <p:txBody>
          <a:bodyPr/>
          <a:lstStyle/>
          <a:p>
            <a:r>
              <a:rPr lang="en-US" dirty="0"/>
              <a:t>Number of Counts per Index</a:t>
            </a:r>
          </a:p>
        </p:txBody>
      </p:sp>
      <p:pic>
        <p:nvPicPr>
          <p:cNvPr id="5" name="Content Placeholder 4">
            <a:extLst>
              <a:ext uri="{FF2B5EF4-FFF2-40B4-BE49-F238E27FC236}">
                <a16:creationId xmlns:a16="http://schemas.microsoft.com/office/drawing/2014/main" id="{891F5DA8-B654-E571-54D9-A84203967474}"/>
              </a:ext>
            </a:extLst>
          </p:cNvPr>
          <p:cNvPicPr>
            <a:picLocks noGrp="1" noChangeAspect="1"/>
          </p:cNvPicPr>
          <p:nvPr>
            <p:ph sz="half" idx="1"/>
          </p:nvPr>
        </p:nvPicPr>
        <p:blipFill>
          <a:blip r:embed="rId2"/>
          <a:stretch>
            <a:fillRect/>
          </a:stretch>
        </p:blipFill>
        <p:spPr>
          <a:xfrm>
            <a:off x="838200" y="2705894"/>
            <a:ext cx="5181600" cy="2590800"/>
          </a:xfrm>
        </p:spPr>
      </p:pic>
      <p:pic>
        <p:nvPicPr>
          <p:cNvPr id="8" name="Content Placeholder 7">
            <a:extLst>
              <a:ext uri="{FF2B5EF4-FFF2-40B4-BE49-F238E27FC236}">
                <a16:creationId xmlns:a16="http://schemas.microsoft.com/office/drawing/2014/main" id="{50CD58B1-30F5-019B-A4A5-A4E2FD7DDE76}"/>
              </a:ext>
            </a:extLst>
          </p:cNvPr>
          <p:cNvPicPr>
            <a:picLocks noGrp="1" noChangeAspect="1"/>
          </p:cNvPicPr>
          <p:nvPr>
            <p:ph sz="half" idx="2"/>
          </p:nvPr>
        </p:nvPicPr>
        <p:blipFill>
          <a:blip r:embed="rId3"/>
          <a:stretch>
            <a:fillRect/>
          </a:stretch>
        </p:blipFill>
        <p:spPr>
          <a:xfrm>
            <a:off x="6172200" y="2705894"/>
            <a:ext cx="5181600" cy="2590800"/>
          </a:xfrm>
        </p:spPr>
      </p:pic>
    </p:spTree>
    <p:extLst>
      <p:ext uri="{BB962C8B-B14F-4D97-AF65-F5344CB8AC3E}">
        <p14:creationId xmlns:p14="http://schemas.microsoft.com/office/powerpoint/2010/main" val="32053106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428</TotalTime>
  <Words>882</Words>
  <Application>Microsoft Macintosh PowerPoint</Application>
  <PresentationFormat>Widescreen</PresentationFormat>
  <Paragraphs>42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Preliminary Read Alignment Analysis</vt:lpstr>
      <vt:lpstr>Edit Distance between Codons</vt:lpstr>
      <vt:lpstr>Edit Distance between Codons</vt:lpstr>
      <vt:lpstr>Edit Distance between Codons</vt:lpstr>
      <vt:lpstr>Edit Distance between Codons</vt:lpstr>
      <vt:lpstr>Number of Counts per Index</vt:lpstr>
      <vt:lpstr>Number of Counts per Index</vt:lpstr>
      <vt:lpstr>Number of Counts per Index</vt:lpstr>
      <vt:lpstr>Number of Counts per Index</vt:lpstr>
      <vt:lpstr>Number of Counts per Index</vt:lpstr>
      <vt:lpstr>Number of Counts per Index</vt:lpstr>
      <vt:lpstr>Number of Counts per Index</vt:lpstr>
      <vt:lpstr>Further Analysis of Issue with 3.C Region</vt:lpstr>
      <vt:lpstr>Further Analysis of Issue with 2.B.317 codon</vt:lpstr>
      <vt:lpstr>Further Analysis of Issue with 2.B</vt:lpstr>
      <vt:lpstr>Open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Martinelli Adriano</dc:creator>
  <cp:lastModifiedBy>Martinelli Adriano</cp:lastModifiedBy>
  <cp:revision>1</cp:revision>
  <dcterms:created xsi:type="dcterms:W3CDTF">2024-06-05T15:43:37Z</dcterms:created>
  <dcterms:modified xsi:type="dcterms:W3CDTF">2024-06-05T22:52:25Z</dcterms:modified>
</cp:coreProperties>
</file>