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94">
          <p15:clr>
            <a:srgbClr val="747775"/>
          </p15:clr>
        </p15:guide>
        <p15:guide id="2" orient="horz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2532D7-CE34-4C53-A851-BF41F49DFFDB}">
  <a:tblStyle styleId="{582532D7-CE34-4C53-A851-BF41F49DFF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94" orient="horz"/>
        <p:guide pos="28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bdba6362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bdba6362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bdba6362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bdba6362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bdba6362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bdba636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bdba6362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bdba6362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bdba6362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bdba6362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bdba6362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bdba6362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bdba6362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bdba6362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bdba6362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bdba6362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bdba6362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bdba6362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12900" y="315100"/>
            <a:ext cx="5518200" cy="67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SOCIETY OF PETROLEUM ENGINEERS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LAGOS STUDENT CHAPTER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08700"/>
            <a:ext cx="1552950" cy="1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6450" y="108475"/>
            <a:ext cx="1027200" cy="10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0" y="3272400"/>
            <a:ext cx="9144000" cy="1871100"/>
          </a:xfrm>
          <a:prstGeom prst="rect">
            <a:avLst/>
          </a:prstGeom>
          <a:solidFill>
            <a:srgbClr val="0E4D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432600" y="1920875"/>
            <a:ext cx="8441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335850" y="1243775"/>
            <a:ext cx="8472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Society Of Petroleum Engineers Data Science Engineering And Analytics Technical Section(DSEATS) Africa Region Competition For Students And Young Professionals.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10900" y="3482275"/>
            <a:ext cx="85851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NAME: DEMILADE KOLAWOLE-JACOBS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SPE NUMBER: 5642865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SPE SECTION: LAGOS SECTION 61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COURSE OF STUDY: GEOPHYSICS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SCHOOL: UNIVERSITY OF LAGOS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42800" y="2293950"/>
            <a:ext cx="88584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TITLE:</a:t>
            </a:r>
            <a:r>
              <a:rPr lang="en" sz="1600">
                <a:solidFill>
                  <a:schemeClr val="dk2"/>
                </a:solidFill>
              </a:rPr>
              <a:t>  Prediction of Oil, Gas &amp; Water Production in the DSEATS Field Using Machine Learning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2810400" y="2244600"/>
            <a:ext cx="36468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20">
                <a:solidFill>
                  <a:schemeClr val="lt1"/>
                </a:solidFill>
              </a:rPr>
              <a:t>THANK YOU</a:t>
            </a:r>
            <a:endParaRPr sz="4220">
              <a:solidFill>
                <a:schemeClr val="lt1"/>
              </a:solidFill>
            </a:endParaRPr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208700"/>
            <a:ext cx="1552950" cy="1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926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445025"/>
            <a:ext cx="4762500" cy="476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14"/>
          <p:cNvGrpSpPr/>
          <p:nvPr/>
        </p:nvGrpSpPr>
        <p:grpSpPr>
          <a:xfrm>
            <a:off x="192667" y="635184"/>
            <a:ext cx="7098188" cy="474253"/>
            <a:chOff x="544925" y="1278075"/>
            <a:chExt cx="7512900" cy="572700"/>
          </a:xfrm>
        </p:grpSpPr>
        <p:sp>
          <p:nvSpPr>
            <p:cNvPr id="69" name="Google Shape;69;p14"/>
            <p:cNvSpPr/>
            <p:nvPr/>
          </p:nvSpPr>
          <p:spPr>
            <a:xfrm>
              <a:off x="544925" y="1278075"/>
              <a:ext cx="7512900" cy="572700"/>
            </a:xfrm>
            <a:prstGeom prst="roundRect">
              <a:avLst>
                <a:gd fmla="val 16667" name="adj"/>
              </a:avLst>
            </a:prstGeom>
            <a:solidFill>
              <a:srgbClr val="0E4D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628284" y="1349523"/>
              <a:ext cx="6988200" cy="4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</a:rPr>
                <a:t>PROBLEM</a:t>
              </a:r>
              <a:endParaRPr sz="1600">
                <a:solidFill>
                  <a:schemeClr val="lt1"/>
                </a:solidFill>
              </a:endParaRPr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192651" y="1270306"/>
            <a:ext cx="7098188" cy="474253"/>
            <a:chOff x="544925" y="1278075"/>
            <a:chExt cx="7512900" cy="572700"/>
          </a:xfrm>
        </p:grpSpPr>
        <p:sp>
          <p:nvSpPr>
            <p:cNvPr id="72" name="Google Shape;72;p14"/>
            <p:cNvSpPr/>
            <p:nvPr/>
          </p:nvSpPr>
          <p:spPr>
            <a:xfrm>
              <a:off x="544925" y="1278075"/>
              <a:ext cx="7512900" cy="572700"/>
            </a:xfrm>
            <a:prstGeom prst="roundRect">
              <a:avLst>
                <a:gd fmla="val 16667" name="adj"/>
              </a:avLst>
            </a:prstGeom>
            <a:solidFill>
              <a:srgbClr val="0E4D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628275" y="1349525"/>
              <a:ext cx="71796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</a:rPr>
                <a:t>METHODOLOGY</a:t>
              </a:r>
              <a:endParaRPr sz="1600">
                <a:solidFill>
                  <a:schemeClr val="lt1"/>
                </a:solidFill>
              </a:endParaRPr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192649" y="2540606"/>
            <a:ext cx="7098188" cy="474253"/>
            <a:chOff x="544925" y="1278075"/>
            <a:chExt cx="7512900" cy="572700"/>
          </a:xfrm>
        </p:grpSpPr>
        <p:sp>
          <p:nvSpPr>
            <p:cNvPr id="75" name="Google Shape;75;p14"/>
            <p:cNvSpPr/>
            <p:nvPr/>
          </p:nvSpPr>
          <p:spPr>
            <a:xfrm>
              <a:off x="544925" y="1278075"/>
              <a:ext cx="7512900" cy="572700"/>
            </a:xfrm>
            <a:prstGeom prst="roundRect">
              <a:avLst>
                <a:gd fmla="val 16667" name="adj"/>
              </a:avLst>
            </a:prstGeom>
            <a:solidFill>
              <a:srgbClr val="0E4D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628275" y="1349525"/>
              <a:ext cx="71796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</a:rPr>
                <a:t>MODEL BUILDING AND ANALYSIS</a:t>
              </a:r>
              <a:endParaRPr sz="1600">
                <a:solidFill>
                  <a:schemeClr val="lt1"/>
                </a:solidFill>
              </a:endParaRPr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192649" y="3810906"/>
            <a:ext cx="7098188" cy="474253"/>
            <a:chOff x="544925" y="1278075"/>
            <a:chExt cx="7512900" cy="572700"/>
          </a:xfrm>
        </p:grpSpPr>
        <p:sp>
          <p:nvSpPr>
            <p:cNvPr id="78" name="Google Shape;78;p14"/>
            <p:cNvSpPr/>
            <p:nvPr/>
          </p:nvSpPr>
          <p:spPr>
            <a:xfrm>
              <a:off x="544925" y="1278075"/>
              <a:ext cx="7512900" cy="572700"/>
            </a:xfrm>
            <a:prstGeom prst="roundRect">
              <a:avLst>
                <a:gd fmla="val 16667" name="adj"/>
              </a:avLst>
            </a:prstGeom>
            <a:solidFill>
              <a:srgbClr val="0E4D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597263" y="1362065"/>
              <a:ext cx="71796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lt1"/>
                  </a:solidFill>
                </a:rPr>
                <a:t>PATHWAYS FOR OPTIMIZATION</a:t>
              </a:r>
              <a:endParaRPr sz="1600">
                <a:solidFill>
                  <a:schemeClr val="lt1"/>
                </a:solidFill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192651" y="1905476"/>
            <a:ext cx="7098188" cy="445274"/>
            <a:chOff x="544925" y="1278075"/>
            <a:chExt cx="7512900" cy="572700"/>
          </a:xfrm>
        </p:grpSpPr>
        <p:sp>
          <p:nvSpPr>
            <p:cNvPr id="81" name="Google Shape;81;p14"/>
            <p:cNvSpPr/>
            <p:nvPr/>
          </p:nvSpPr>
          <p:spPr>
            <a:xfrm>
              <a:off x="544925" y="1278075"/>
              <a:ext cx="7512900" cy="572700"/>
            </a:xfrm>
            <a:prstGeom prst="roundRect">
              <a:avLst>
                <a:gd fmla="val 16667" name="adj"/>
              </a:avLst>
            </a:prstGeom>
            <a:solidFill>
              <a:srgbClr val="0E4D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628275" y="1349525"/>
              <a:ext cx="71796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</a:rPr>
                <a:t>KEY INSIGHTS FROM EDA</a:t>
              </a:r>
              <a:endParaRPr sz="1600">
                <a:solidFill>
                  <a:schemeClr val="lt1"/>
                </a:solidFill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192649" y="3175748"/>
            <a:ext cx="7098188" cy="445274"/>
            <a:chOff x="544925" y="1278075"/>
            <a:chExt cx="7512900" cy="572700"/>
          </a:xfrm>
        </p:grpSpPr>
        <p:sp>
          <p:nvSpPr>
            <p:cNvPr id="84" name="Google Shape;84;p14"/>
            <p:cNvSpPr/>
            <p:nvPr/>
          </p:nvSpPr>
          <p:spPr>
            <a:xfrm>
              <a:off x="544925" y="1278075"/>
              <a:ext cx="7512900" cy="572700"/>
            </a:xfrm>
            <a:prstGeom prst="roundRect">
              <a:avLst>
                <a:gd fmla="val 16667" name="adj"/>
              </a:avLst>
            </a:prstGeom>
            <a:solidFill>
              <a:srgbClr val="0E4D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628275" y="1349525"/>
              <a:ext cx="71796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</a:rPr>
                <a:t>RESULTS</a:t>
              </a:r>
              <a:endParaRPr sz="1600">
                <a:solidFill>
                  <a:schemeClr val="lt1"/>
                </a:solidFill>
              </a:endParaRPr>
            </a:p>
          </p:txBody>
        </p:sp>
      </p:grpSp>
      <p:cxnSp>
        <p:nvCxnSpPr>
          <p:cNvPr id="86" name="Google Shape;86;p14"/>
          <p:cNvCxnSpPr/>
          <p:nvPr/>
        </p:nvCxnSpPr>
        <p:spPr>
          <a:xfrm>
            <a:off x="242100" y="488150"/>
            <a:ext cx="7500900" cy="12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445025"/>
            <a:ext cx="47625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-125" y="0"/>
            <a:ext cx="9144000" cy="1028100"/>
          </a:xfrm>
          <a:prstGeom prst="rect">
            <a:avLst/>
          </a:prstGeom>
          <a:solidFill>
            <a:srgbClr val="0E4D94"/>
          </a:solidFill>
          <a:ln cap="flat" cmpd="sng" w="9525">
            <a:solidFill>
              <a:srgbClr val="0E4D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135725" y="227700"/>
            <a:ext cx="572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PROBLEM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20125" y="1364075"/>
            <a:ext cx="78702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b="1" lang="en" sz="1200">
                <a:solidFill>
                  <a:schemeClr val="dk2"/>
                </a:solidFill>
              </a:rPr>
              <a:t>Problem Definition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How accurately can I forecast future oil, gas, and water production rates given various characteristics and historical data of previous production rates?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b="1" lang="en" sz="1200">
                <a:solidFill>
                  <a:schemeClr val="dk2"/>
                </a:solidFill>
              </a:rPr>
              <a:t>Data Overview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The provided production data pertains to a conceptual oil field named DSEATS, encompassing historical production records.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Datasets Provided: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1. Training Dataset: Historical production data from 2008 to 2014.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2. Validation Dataset: Historical production data from 2015 to 2016.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Using the features in the training dataset, I will develop a machine learning model to predict the oil, gas, and water production rates in the validation dataset.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445025"/>
            <a:ext cx="47625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-125" y="0"/>
            <a:ext cx="9144000" cy="1028100"/>
          </a:xfrm>
          <a:prstGeom prst="rect">
            <a:avLst/>
          </a:prstGeom>
          <a:solidFill>
            <a:srgbClr val="0E4D94"/>
          </a:solidFill>
          <a:ln cap="flat" cmpd="sng" w="9525">
            <a:solidFill>
              <a:srgbClr val="0E4D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147625" y="227700"/>
            <a:ext cx="572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METHODOLOGY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104" name="Google Shape;104;p16"/>
          <p:cNvGrpSpPr/>
          <p:nvPr/>
        </p:nvGrpSpPr>
        <p:grpSpPr>
          <a:xfrm>
            <a:off x="300029" y="1341535"/>
            <a:ext cx="1869376" cy="1393103"/>
            <a:chOff x="1147029" y="1734435"/>
            <a:chExt cx="1869376" cy="1393103"/>
          </a:xfrm>
        </p:grpSpPr>
        <p:sp>
          <p:nvSpPr>
            <p:cNvPr id="105" name="Google Shape;105;p16"/>
            <p:cNvSpPr/>
            <p:nvPr/>
          </p:nvSpPr>
          <p:spPr>
            <a:xfrm>
              <a:off x="1147029" y="1734435"/>
              <a:ext cx="1869376" cy="1393103"/>
            </a:xfrm>
            <a:prstGeom prst="roundRect">
              <a:avLst>
                <a:gd fmla="val 16667" name="adj"/>
              </a:avLst>
            </a:prstGeom>
            <a:solidFill>
              <a:srgbClr val="0E4D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1229658" y="1838390"/>
              <a:ext cx="1724937" cy="1164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</a:rPr>
                <a:t>PROBLEM DEFINITION</a:t>
              </a:r>
              <a:endParaRPr b="1" sz="1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</a:rPr>
                <a:t>Defined the goal of accurately forecasting oil, gas, and water production rates using historical data.</a:t>
              </a:r>
              <a:endParaRPr sz="1000">
                <a:solidFill>
                  <a:schemeClr val="lt1"/>
                </a:solidFill>
              </a:endParaRPr>
            </a:p>
          </p:txBody>
        </p:sp>
      </p:grpSp>
      <p:cxnSp>
        <p:nvCxnSpPr>
          <p:cNvPr id="107" name="Google Shape;107;p16"/>
          <p:cNvCxnSpPr/>
          <p:nvPr/>
        </p:nvCxnSpPr>
        <p:spPr>
          <a:xfrm>
            <a:off x="2056520" y="2035983"/>
            <a:ext cx="5016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>
            <a:stCxn id="109" idx="3"/>
          </p:cNvCxnSpPr>
          <p:nvPr/>
        </p:nvCxnSpPr>
        <p:spPr>
          <a:xfrm flipH="1" rot="10800000">
            <a:off x="4391221" y="2084415"/>
            <a:ext cx="3372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0" name="Google Shape;110;p16"/>
          <p:cNvGrpSpPr/>
          <p:nvPr/>
        </p:nvGrpSpPr>
        <p:grpSpPr>
          <a:xfrm>
            <a:off x="2514266" y="1341485"/>
            <a:ext cx="1869300" cy="1393200"/>
            <a:chOff x="1147029" y="1734435"/>
            <a:chExt cx="1869300" cy="1393200"/>
          </a:xfrm>
        </p:grpSpPr>
        <p:sp>
          <p:nvSpPr>
            <p:cNvPr id="111" name="Google Shape;111;p16"/>
            <p:cNvSpPr/>
            <p:nvPr/>
          </p:nvSpPr>
          <p:spPr>
            <a:xfrm>
              <a:off x="1147029" y="1734435"/>
              <a:ext cx="1869300" cy="1393200"/>
            </a:xfrm>
            <a:prstGeom prst="roundRect">
              <a:avLst>
                <a:gd fmla="val 16667" name="adj"/>
              </a:avLst>
            </a:prstGeom>
            <a:solidFill>
              <a:srgbClr val="0E4D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1229658" y="1838390"/>
              <a:ext cx="1725000" cy="11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</a:rPr>
                <a:t>DATA CLEANING</a:t>
              </a:r>
              <a:endParaRPr b="1" sz="1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</a:rPr>
                <a:t>I cleaned the data to handle missing values and for sanity check.</a:t>
              </a:r>
              <a:endParaRPr sz="1000">
                <a:solidFill>
                  <a:schemeClr val="lt1"/>
                </a:solidFill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4711091" y="1341485"/>
            <a:ext cx="1869300" cy="1393200"/>
            <a:chOff x="1147029" y="1734435"/>
            <a:chExt cx="1869300" cy="1393200"/>
          </a:xfrm>
        </p:grpSpPr>
        <p:sp>
          <p:nvSpPr>
            <p:cNvPr id="114" name="Google Shape;114;p16"/>
            <p:cNvSpPr/>
            <p:nvPr/>
          </p:nvSpPr>
          <p:spPr>
            <a:xfrm>
              <a:off x="1147029" y="1734435"/>
              <a:ext cx="1869300" cy="1393200"/>
            </a:xfrm>
            <a:prstGeom prst="roundRect">
              <a:avLst>
                <a:gd fmla="val 16667" name="adj"/>
              </a:avLst>
            </a:prstGeom>
            <a:solidFill>
              <a:srgbClr val="0E4D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1229658" y="1838390"/>
              <a:ext cx="1725000" cy="11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</a:rPr>
                <a:t>EXPLORATORY DATA ANALYSIS</a:t>
              </a:r>
              <a:endParaRPr b="1" sz="1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</a:rPr>
                <a:t>Manipulated the data to identify trends and find insights</a:t>
              </a:r>
              <a:endParaRPr sz="1000">
                <a:solidFill>
                  <a:schemeClr val="lt1"/>
                </a:solidFill>
              </a:endParaRPr>
            </a:p>
          </p:txBody>
        </p:sp>
      </p:grpSp>
      <p:cxnSp>
        <p:nvCxnSpPr>
          <p:cNvPr id="116" name="Google Shape;116;p16"/>
          <p:cNvCxnSpPr/>
          <p:nvPr/>
        </p:nvCxnSpPr>
        <p:spPr>
          <a:xfrm>
            <a:off x="6388533" y="2100802"/>
            <a:ext cx="5163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7" name="Google Shape;117;p16"/>
          <p:cNvGrpSpPr/>
          <p:nvPr/>
        </p:nvGrpSpPr>
        <p:grpSpPr>
          <a:xfrm>
            <a:off x="295229" y="3200485"/>
            <a:ext cx="1869300" cy="1393200"/>
            <a:chOff x="1147029" y="1734435"/>
            <a:chExt cx="1869300" cy="1393200"/>
          </a:xfrm>
        </p:grpSpPr>
        <p:sp>
          <p:nvSpPr>
            <p:cNvPr id="118" name="Google Shape;118;p16"/>
            <p:cNvSpPr/>
            <p:nvPr/>
          </p:nvSpPr>
          <p:spPr>
            <a:xfrm>
              <a:off x="1147029" y="1734435"/>
              <a:ext cx="1869300" cy="1393200"/>
            </a:xfrm>
            <a:prstGeom prst="roundRect">
              <a:avLst>
                <a:gd fmla="val 16667" name="adj"/>
              </a:avLst>
            </a:prstGeom>
            <a:solidFill>
              <a:srgbClr val="0E4D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1229658" y="1838390"/>
              <a:ext cx="1725000" cy="11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</a:rPr>
                <a:t>DATA PREPROCESS</a:t>
              </a:r>
              <a:r>
                <a:rPr b="1" lang="en" sz="1000">
                  <a:solidFill>
                    <a:schemeClr val="lt1"/>
                  </a:solidFill>
                </a:rPr>
                <a:t>ING</a:t>
              </a:r>
              <a:endParaRPr b="1" sz="1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</a:rPr>
                <a:t>Cleaned, transformed, and scaled the data, including cyclical transformations for date features.</a:t>
              </a:r>
              <a:endParaRPr sz="1000">
                <a:solidFill>
                  <a:schemeClr val="lt1"/>
                </a:solidFill>
              </a:endParaRPr>
            </a:p>
          </p:txBody>
        </p:sp>
      </p:grpSp>
      <p:cxnSp>
        <p:nvCxnSpPr>
          <p:cNvPr id="120" name="Google Shape;120;p16"/>
          <p:cNvCxnSpPr/>
          <p:nvPr/>
        </p:nvCxnSpPr>
        <p:spPr>
          <a:xfrm flipH="1">
            <a:off x="2102858" y="2552352"/>
            <a:ext cx="5863200" cy="6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1" name="Google Shape;121;p16"/>
          <p:cNvGrpSpPr/>
          <p:nvPr/>
        </p:nvGrpSpPr>
        <p:grpSpPr>
          <a:xfrm>
            <a:off x="6898429" y="1341485"/>
            <a:ext cx="1869300" cy="1393200"/>
            <a:chOff x="1147029" y="1734435"/>
            <a:chExt cx="1869300" cy="1393200"/>
          </a:xfrm>
        </p:grpSpPr>
        <p:sp>
          <p:nvSpPr>
            <p:cNvPr id="122" name="Google Shape;122;p16"/>
            <p:cNvSpPr/>
            <p:nvPr/>
          </p:nvSpPr>
          <p:spPr>
            <a:xfrm>
              <a:off x="1147029" y="1734435"/>
              <a:ext cx="1869300" cy="1393200"/>
            </a:xfrm>
            <a:prstGeom prst="roundRect">
              <a:avLst>
                <a:gd fmla="val 16667" name="adj"/>
              </a:avLst>
            </a:prstGeom>
            <a:solidFill>
              <a:srgbClr val="0E4D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1229658" y="1838390"/>
              <a:ext cx="1725000" cy="11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</a:rPr>
                <a:t>FEATURE ENGINEERING</a:t>
              </a:r>
              <a:endParaRPr b="1" sz="1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</a:rPr>
                <a:t>Created new features that would be beneficial to the model building stage</a:t>
              </a:r>
              <a:endParaRPr sz="1000">
                <a:solidFill>
                  <a:schemeClr val="lt1"/>
                </a:solidFill>
              </a:endParaRPr>
            </a:p>
          </p:txBody>
        </p:sp>
      </p:grpSp>
      <p:cxnSp>
        <p:nvCxnSpPr>
          <p:cNvPr id="124" name="Google Shape;124;p16"/>
          <p:cNvCxnSpPr>
            <a:stCxn id="119" idx="3"/>
          </p:cNvCxnSpPr>
          <p:nvPr/>
        </p:nvCxnSpPr>
        <p:spPr>
          <a:xfrm>
            <a:off x="2102858" y="3886590"/>
            <a:ext cx="4584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5" name="Google Shape;125;p16"/>
          <p:cNvGrpSpPr/>
          <p:nvPr/>
        </p:nvGrpSpPr>
        <p:grpSpPr>
          <a:xfrm>
            <a:off x="2537529" y="3200473"/>
            <a:ext cx="1869300" cy="1393200"/>
            <a:chOff x="1147029" y="1734435"/>
            <a:chExt cx="1869300" cy="1393200"/>
          </a:xfrm>
        </p:grpSpPr>
        <p:sp>
          <p:nvSpPr>
            <p:cNvPr id="126" name="Google Shape;126;p16"/>
            <p:cNvSpPr/>
            <p:nvPr/>
          </p:nvSpPr>
          <p:spPr>
            <a:xfrm>
              <a:off x="1147029" y="1734435"/>
              <a:ext cx="1869300" cy="1393200"/>
            </a:xfrm>
            <a:prstGeom prst="roundRect">
              <a:avLst>
                <a:gd fmla="val 16667" name="adj"/>
              </a:avLst>
            </a:prstGeom>
            <a:solidFill>
              <a:srgbClr val="0E4D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 txBox="1"/>
            <p:nvPr/>
          </p:nvSpPr>
          <p:spPr>
            <a:xfrm>
              <a:off x="1229658" y="1838390"/>
              <a:ext cx="1725000" cy="11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</a:rPr>
                <a:t>MODEL BUILDING</a:t>
              </a:r>
              <a:endParaRPr b="1" sz="1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</a:rPr>
                <a:t>Trained multiple multi-output regression models, including Random Forest, Gradient Boosting, Extra Trees, and XGBoost.</a:t>
              </a:r>
              <a:endParaRPr sz="1000">
                <a:solidFill>
                  <a:schemeClr val="lt1"/>
                </a:solidFill>
              </a:endParaRPr>
            </a:p>
          </p:txBody>
        </p:sp>
      </p:grpSp>
      <p:grpSp>
        <p:nvGrpSpPr>
          <p:cNvPr id="128" name="Google Shape;128;p16"/>
          <p:cNvGrpSpPr/>
          <p:nvPr/>
        </p:nvGrpSpPr>
        <p:grpSpPr>
          <a:xfrm>
            <a:off x="4726341" y="3176498"/>
            <a:ext cx="1869300" cy="1393200"/>
            <a:chOff x="1147029" y="1734435"/>
            <a:chExt cx="1869300" cy="1393200"/>
          </a:xfrm>
        </p:grpSpPr>
        <p:sp>
          <p:nvSpPr>
            <p:cNvPr id="129" name="Google Shape;129;p16"/>
            <p:cNvSpPr/>
            <p:nvPr/>
          </p:nvSpPr>
          <p:spPr>
            <a:xfrm>
              <a:off x="1147029" y="1734435"/>
              <a:ext cx="1869300" cy="1393200"/>
            </a:xfrm>
            <a:prstGeom prst="roundRect">
              <a:avLst>
                <a:gd fmla="val 16667" name="adj"/>
              </a:avLst>
            </a:prstGeom>
            <a:solidFill>
              <a:srgbClr val="0E4D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1229658" y="1838390"/>
              <a:ext cx="1725000" cy="11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</a:rPr>
                <a:t>HYPERPARAMETER TUNING</a:t>
              </a:r>
              <a:endParaRPr b="1" sz="1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</a:rPr>
                <a:t>Used RandomizedSearchCV to optimize Random Forest and Extra Trees models.</a:t>
              </a:r>
              <a:endParaRPr sz="1000">
                <a:solidFill>
                  <a:schemeClr val="lt1"/>
                </a:solidFill>
              </a:endParaRPr>
            </a:p>
          </p:txBody>
        </p:sp>
      </p:grpSp>
      <p:cxnSp>
        <p:nvCxnSpPr>
          <p:cNvPr id="131" name="Google Shape;131;p16"/>
          <p:cNvCxnSpPr/>
          <p:nvPr/>
        </p:nvCxnSpPr>
        <p:spPr>
          <a:xfrm>
            <a:off x="4251483" y="3909065"/>
            <a:ext cx="4584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2" name="Google Shape;132;p16"/>
          <p:cNvGrpSpPr/>
          <p:nvPr/>
        </p:nvGrpSpPr>
        <p:grpSpPr>
          <a:xfrm>
            <a:off x="6915179" y="3162727"/>
            <a:ext cx="1869300" cy="1420746"/>
            <a:chOff x="1147029" y="1706890"/>
            <a:chExt cx="1869300" cy="1420746"/>
          </a:xfrm>
        </p:grpSpPr>
        <p:sp>
          <p:nvSpPr>
            <p:cNvPr id="133" name="Google Shape;133;p16"/>
            <p:cNvSpPr/>
            <p:nvPr/>
          </p:nvSpPr>
          <p:spPr>
            <a:xfrm>
              <a:off x="1147029" y="1734435"/>
              <a:ext cx="1869300" cy="1393200"/>
            </a:xfrm>
            <a:prstGeom prst="roundRect">
              <a:avLst>
                <a:gd fmla="val 16667" name="adj"/>
              </a:avLst>
            </a:prstGeom>
            <a:solidFill>
              <a:srgbClr val="0E4D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 txBox="1"/>
            <p:nvPr/>
          </p:nvSpPr>
          <p:spPr>
            <a:xfrm>
              <a:off x="1219183" y="1706890"/>
              <a:ext cx="1725000" cy="11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</a:rPr>
                <a:t>MODEL</a:t>
              </a:r>
              <a:r>
                <a:rPr b="1" lang="en" sz="1000">
                  <a:solidFill>
                    <a:schemeClr val="lt1"/>
                  </a:solidFill>
                </a:rPr>
                <a:t> EVALUATION</a:t>
              </a:r>
              <a:endParaRPr b="1" sz="1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</a:rPr>
                <a:t>Evaluated model performance using RMSE, R-squared, and MAE metrics for each target variable on validation dataset</a:t>
              </a:r>
              <a:endParaRPr sz="1000">
                <a:solidFill>
                  <a:schemeClr val="lt1"/>
                </a:solidFill>
              </a:endParaRPr>
            </a:p>
          </p:txBody>
        </p:sp>
      </p:grpSp>
      <p:cxnSp>
        <p:nvCxnSpPr>
          <p:cNvPr id="135" name="Google Shape;135;p16"/>
          <p:cNvCxnSpPr/>
          <p:nvPr/>
        </p:nvCxnSpPr>
        <p:spPr>
          <a:xfrm>
            <a:off x="6442583" y="3893340"/>
            <a:ext cx="4584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445025"/>
            <a:ext cx="47625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-125" y="0"/>
            <a:ext cx="9144000" cy="1028100"/>
          </a:xfrm>
          <a:prstGeom prst="rect">
            <a:avLst/>
          </a:prstGeom>
          <a:solidFill>
            <a:srgbClr val="0E4D94"/>
          </a:solidFill>
          <a:ln cap="flat" cmpd="sng" w="9525">
            <a:solidFill>
              <a:srgbClr val="0E4D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147625" y="227700"/>
            <a:ext cx="572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KEY INSIGHTS UNCOVERED FROM EDA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206375" y="1789700"/>
            <a:ext cx="84654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There are only 2 types of Wells in our dataset Oil Producing(OP) and Water Injecting(WI)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223825" y="2769700"/>
            <a:ext cx="53007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WellBore 001-F-12 is the most prolific well in the dataset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223825" y="2190000"/>
            <a:ext cx="759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nterestingly there’s only </a:t>
            </a:r>
            <a:r>
              <a:rPr lang="en">
                <a:solidFill>
                  <a:srgbClr val="FF0000"/>
                </a:solidFill>
              </a:rPr>
              <a:t>one </a:t>
            </a:r>
            <a:r>
              <a:rPr lang="en">
                <a:solidFill>
                  <a:schemeClr val="dk1"/>
                </a:solidFill>
              </a:rPr>
              <a:t>WI well record out of 6,295 in the training dataset and this doesn’t occur in the validation dataset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147625" y="1213213"/>
            <a:ext cx="740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There were some interesting insights found during EDA: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206375" y="3226000"/>
            <a:ext cx="84654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 2009, we observed the highest cumulative production volume of oil, gas, and water.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206375" y="3687950"/>
            <a:ext cx="84654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 2014, we observed the highest production volume of water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445025"/>
            <a:ext cx="47625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-125" y="0"/>
            <a:ext cx="9144000" cy="1028100"/>
          </a:xfrm>
          <a:prstGeom prst="rect">
            <a:avLst/>
          </a:prstGeom>
          <a:solidFill>
            <a:srgbClr val="0E4D94"/>
          </a:solidFill>
          <a:ln cap="flat" cmpd="sng" w="9525">
            <a:solidFill>
              <a:srgbClr val="0E4D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147625" y="227700"/>
            <a:ext cx="572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KEY INSIGHTS UNCOVERED FROM EDA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625" y="1238250"/>
            <a:ext cx="2764075" cy="187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1750" y="1238250"/>
            <a:ext cx="2822025" cy="187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0275" y="1292675"/>
            <a:ext cx="2566200" cy="176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/>
          <p:nvPr/>
        </p:nvSpPr>
        <p:spPr>
          <a:xfrm>
            <a:off x="311700" y="3242475"/>
            <a:ext cx="8520600" cy="1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The plots above show yearly oil, gas and water production rates from 2008 to 2015: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The year 2009 recorded the highest production volume of oil and gas but year 2014 had the highest production volume for water. 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Unlike the yearly oil and gas production rates; water production volumes experienced an increasing trend over the years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445025"/>
            <a:ext cx="47625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-125" y="0"/>
            <a:ext cx="9144000" cy="1028100"/>
          </a:xfrm>
          <a:prstGeom prst="rect">
            <a:avLst/>
          </a:prstGeom>
          <a:solidFill>
            <a:srgbClr val="0E4D94"/>
          </a:solidFill>
          <a:ln cap="flat" cmpd="sng" w="9525">
            <a:solidFill>
              <a:srgbClr val="0E4D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147625" y="227700"/>
            <a:ext cx="572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MODEL BUILDING AND ANALYSIS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6312" y="1120600"/>
            <a:ext cx="6171375" cy="20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/>
        </p:nvSpPr>
        <p:spPr>
          <a:xfrm>
            <a:off x="332425" y="3353450"/>
            <a:ext cx="84789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Four multioutput regression baseline models were </a:t>
            </a:r>
            <a:r>
              <a:rPr lang="en">
                <a:solidFill>
                  <a:schemeClr val="dk2"/>
                </a:solidFill>
              </a:rPr>
              <a:t>built</a:t>
            </a:r>
            <a:r>
              <a:rPr lang="en">
                <a:solidFill>
                  <a:schemeClr val="dk2"/>
                </a:solidFill>
              </a:rPr>
              <a:t> and evaluated and `ExtraTreesRegressor` was the best performing model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The baseline model was further optimized via hyperparameter tuning and it achieved a r2 score of 0.61 from a previous 0.47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This optimized model was used to make predictions on the test dataset and the forecast predictions were saved to a .csv file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1876200" y="3103550"/>
            <a:ext cx="5391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</a:rPr>
              <a:t>Plot showing comparative analysis of multioutput regression baseline models</a:t>
            </a:r>
            <a:endParaRPr i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445025"/>
            <a:ext cx="47625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125" y="0"/>
            <a:ext cx="9144000" cy="1028100"/>
          </a:xfrm>
          <a:prstGeom prst="rect">
            <a:avLst/>
          </a:prstGeom>
          <a:solidFill>
            <a:srgbClr val="0E4D94"/>
          </a:solidFill>
          <a:ln cap="flat" cmpd="sng" w="9525">
            <a:solidFill>
              <a:srgbClr val="0E4D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147625" y="227700"/>
            <a:ext cx="572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RESULTS</a:t>
            </a:r>
            <a:endParaRPr sz="1800">
              <a:solidFill>
                <a:schemeClr val="lt1"/>
              </a:solidFill>
            </a:endParaRPr>
          </a:p>
        </p:txBody>
      </p:sp>
      <p:graphicFrame>
        <p:nvGraphicFramePr>
          <p:cNvPr id="181" name="Google Shape;181;p20"/>
          <p:cNvGraphicFramePr/>
          <p:nvPr/>
        </p:nvGraphicFramePr>
        <p:xfrm>
          <a:off x="728325" y="121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{582532D7-CE34-4C53-A851-BF41F49DFFDB}</a:tableStyleId>
              </a:tblPr>
              <a:tblGrid>
                <a:gridCol w="1270775"/>
                <a:gridCol w="1794650"/>
                <a:gridCol w="1866075"/>
                <a:gridCol w="1782725"/>
                <a:gridCol w="973125"/>
              </a:tblGrid>
              <a:tr h="62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HISTORICAL TOTAL VOLUME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FORECASTED TOTAL VOLUME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CUMULATIVE TOTAL PRODUCTION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INCREASE      (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% 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  <a:tr h="37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Oil Production(Stb)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58,826,313.579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20,018,837.510340635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78,845,151.08934064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34.03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1C232"/>
                    </a:solidFill>
                  </a:tcPr>
                </a:tc>
              </a:tr>
              <a:tr h="37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Gas Production(Stb)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48,327,425,355.451996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16,465,594,231.006313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64,793,019,586.45831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34.07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</a:tr>
              <a:tr h="63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Water Production(Stb)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79,502,873.22209999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21,522,640.368773438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101,025,513.59087342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27.07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A86E8"/>
                    </a:solidFill>
                  </a:tcPr>
                </a:tc>
              </a:tr>
            </a:tbl>
          </a:graphicData>
        </a:graphic>
      </p:graphicFrame>
      <p:sp>
        <p:nvSpPr>
          <p:cNvPr id="182" name="Google Shape;182;p20"/>
          <p:cNvSpPr txBox="1"/>
          <p:nvPr/>
        </p:nvSpPr>
        <p:spPr>
          <a:xfrm>
            <a:off x="0" y="3857575"/>
            <a:ext cx="85206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The table above presents the historical total production volumes from the training dataset (2008-2015), the model-forecasted total volumes from the validation dataset (2015-2016), the cumulative total production (i.e., the sum of historical and forecasted volumes), and the percentage increase.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445025"/>
            <a:ext cx="47625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-125" y="0"/>
            <a:ext cx="9144000" cy="1028100"/>
          </a:xfrm>
          <a:prstGeom prst="rect">
            <a:avLst/>
          </a:prstGeom>
          <a:solidFill>
            <a:srgbClr val="0E4D94"/>
          </a:solidFill>
          <a:ln cap="flat" cmpd="sng" w="9525">
            <a:solidFill>
              <a:srgbClr val="0E4D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147625" y="227700"/>
            <a:ext cx="572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PATHWAYS FOR OPTIMIZATION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408775" y="1260475"/>
            <a:ext cx="78342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Expanding the data pool: </a:t>
            </a:r>
            <a:r>
              <a:rPr lang="en" sz="1800">
                <a:solidFill>
                  <a:schemeClr val="dk2"/>
                </a:solidFill>
              </a:rPr>
              <a:t>Acquiring additional data can enhance the robustness of our model, providing it with more information to learn from and improve its predictive accuracy.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396875" y="2305850"/>
            <a:ext cx="78462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Reducing Zero Values</a:t>
            </a:r>
            <a:r>
              <a:rPr b="1" lang="en" sz="1800">
                <a:solidFill>
                  <a:schemeClr val="dk2"/>
                </a:solidFill>
              </a:rPr>
              <a:t>: </a:t>
            </a:r>
            <a:r>
              <a:rPr lang="en" sz="1800">
                <a:solidFill>
                  <a:schemeClr val="dk2"/>
                </a:solidFill>
              </a:rPr>
              <a:t>Minimizing the presence of zero values in the dataset can help reduce noise and improve the quality of the data, leading to more accurate and reliable predictions.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428800" y="3291700"/>
            <a:ext cx="7661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Leveraging Deep Learning</a:t>
            </a:r>
            <a:r>
              <a:rPr b="1" lang="en" sz="1800">
                <a:solidFill>
                  <a:schemeClr val="dk2"/>
                </a:solidFill>
              </a:rPr>
              <a:t>: </a:t>
            </a:r>
            <a:r>
              <a:rPr lang="en" sz="1800">
                <a:solidFill>
                  <a:schemeClr val="dk2"/>
                </a:solidFill>
              </a:rPr>
              <a:t>Harnessing the power of deep learning will help to uncover more complex relationships within the data, generalize better, and ultimately achieve superior results.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