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8" r:id="rId3"/>
    <p:sldId id="257" r:id="rId4"/>
    <p:sldId id="261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13"/>
    <p:restoredTop sz="94656"/>
  </p:normalViewPr>
  <p:slideViewPr>
    <p:cSldViewPr snapToGrid="0" snapToObjects="1">
      <p:cViewPr varScale="1">
        <p:scale>
          <a:sx n="102" d="100"/>
          <a:sy n="102" d="100"/>
        </p:scale>
        <p:origin x="19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2F8DEB-C35E-2C4B-854D-BDED779E5F1C}" type="doc">
      <dgm:prSet loTypeId="urn:microsoft.com/office/officeart/2005/8/layout/hProcess9" loCatId="" qsTypeId="urn:microsoft.com/office/officeart/2005/8/quickstyle/simple1" qsCatId="simple" csTypeId="urn:microsoft.com/office/officeart/2005/8/colors/accent1_2" csCatId="accent1" phldr="1"/>
      <dgm:spPr/>
    </dgm:pt>
    <dgm:pt modelId="{0C993C80-AEBE-5E4B-B6F7-CBC98E5EAD5A}">
      <dgm:prSet phldrT="[Text]"/>
      <dgm:spPr/>
      <dgm:t>
        <a:bodyPr/>
        <a:lstStyle/>
        <a:p>
          <a:r>
            <a:rPr lang="en-GB" dirty="0" err="1"/>
            <a:t>Preprocess</a:t>
          </a:r>
          <a:r>
            <a:rPr lang="en-GB" dirty="0"/>
            <a:t> input datasets</a:t>
          </a:r>
        </a:p>
      </dgm:t>
    </dgm:pt>
    <dgm:pt modelId="{57A07C18-CD52-D04F-B304-3B9557CABA1D}" type="parTrans" cxnId="{78E10D6B-9DB2-6543-BAA1-4C8B8926F789}">
      <dgm:prSet/>
      <dgm:spPr/>
      <dgm:t>
        <a:bodyPr/>
        <a:lstStyle/>
        <a:p>
          <a:endParaRPr lang="en-GB"/>
        </a:p>
      </dgm:t>
    </dgm:pt>
    <dgm:pt modelId="{A8B40F29-D448-E644-B33B-E7B92D4D6C55}" type="sibTrans" cxnId="{78E10D6B-9DB2-6543-BAA1-4C8B8926F789}">
      <dgm:prSet/>
      <dgm:spPr/>
      <dgm:t>
        <a:bodyPr/>
        <a:lstStyle/>
        <a:p>
          <a:endParaRPr lang="en-GB"/>
        </a:p>
      </dgm:t>
    </dgm:pt>
    <dgm:pt modelId="{D22003F5-B79D-714D-87DA-7A498B94147E}">
      <dgm:prSet phldrT="[Text]"/>
      <dgm:spPr/>
      <dgm:t>
        <a:bodyPr/>
        <a:lstStyle/>
        <a:p>
          <a:r>
            <a:rPr lang="en-GB" dirty="0"/>
            <a:t>Train predictive model</a:t>
          </a:r>
        </a:p>
      </dgm:t>
    </dgm:pt>
    <dgm:pt modelId="{C8D69FFA-7660-4249-8602-907FD2930FA7}" type="parTrans" cxnId="{3E81F262-95FE-0047-B887-44DB59C8E2A5}">
      <dgm:prSet/>
      <dgm:spPr/>
      <dgm:t>
        <a:bodyPr/>
        <a:lstStyle/>
        <a:p>
          <a:endParaRPr lang="en-GB"/>
        </a:p>
      </dgm:t>
    </dgm:pt>
    <dgm:pt modelId="{86BFFF20-3A82-DF4A-98CB-02BF0DBDF167}" type="sibTrans" cxnId="{3E81F262-95FE-0047-B887-44DB59C8E2A5}">
      <dgm:prSet/>
      <dgm:spPr/>
      <dgm:t>
        <a:bodyPr/>
        <a:lstStyle/>
        <a:p>
          <a:endParaRPr lang="en-GB"/>
        </a:p>
      </dgm:t>
    </dgm:pt>
    <dgm:pt modelId="{6B9BAF39-A6F3-9C4D-B168-90A312588AD8}">
      <dgm:prSet phldrT="[Text]"/>
      <dgm:spPr/>
      <dgm:t>
        <a:bodyPr/>
        <a:lstStyle/>
        <a:p>
          <a:r>
            <a:rPr lang="en-GB" dirty="0"/>
            <a:t>Extract key genes</a:t>
          </a:r>
        </a:p>
      </dgm:t>
    </dgm:pt>
    <dgm:pt modelId="{47C6D634-1F64-C849-8C88-2C79C575DD01}" type="parTrans" cxnId="{7A5D8D19-E536-3848-9628-7FFC908BEE87}">
      <dgm:prSet/>
      <dgm:spPr/>
      <dgm:t>
        <a:bodyPr/>
        <a:lstStyle/>
        <a:p>
          <a:endParaRPr lang="en-GB"/>
        </a:p>
      </dgm:t>
    </dgm:pt>
    <dgm:pt modelId="{8E129B34-0951-D547-9821-E50B2C1F65D3}" type="sibTrans" cxnId="{7A5D8D19-E536-3848-9628-7FFC908BEE87}">
      <dgm:prSet/>
      <dgm:spPr/>
      <dgm:t>
        <a:bodyPr/>
        <a:lstStyle/>
        <a:p>
          <a:endParaRPr lang="en-GB"/>
        </a:p>
      </dgm:t>
    </dgm:pt>
    <dgm:pt modelId="{286E0BAC-9E3E-9E45-A7CC-C3371DBEFA9F}">
      <dgm:prSet phldrT="[Text]"/>
      <dgm:spPr/>
      <dgm:t>
        <a:bodyPr/>
        <a:lstStyle/>
        <a:p>
          <a:r>
            <a:rPr lang="en-GB" dirty="0"/>
            <a:t>Filter input features</a:t>
          </a:r>
        </a:p>
      </dgm:t>
    </dgm:pt>
    <dgm:pt modelId="{DC80F800-3DDA-2C4C-BFAF-D7D54A2927BB}" type="parTrans" cxnId="{1D273080-C3D9-AC4A-944A-A628DD66A117}">
      <dgm:prSet/>
      <dgm:spPr/>
      <dgm:t>
        <a:bodyPr/>
        <a:lstStyle/>
        <a:p>
          <a:endParaRPr lang="en-GB"/>
        </a:p>
      </dgm:t>
    </dgm:pt>
    <dgm:pt modelId="{90F28637-E642-4E4E-B563-6455F6E392D8}" type="sibTrans" cxnId="{1D273080-C3D9-AC4A-944A-A628DD66A117}">
      <dgm:prSet/>
      <dgm:spPr/>
      <dgm:t>
        <a:bodyPr/>
        <a:lstStyle/>
        <a:p>
          <a:endParaRPr lang="en-GB"/>
        </a:p>
      </dgm:t>
    </dgm:pt>
    <dgm:pt modelId="{EE81CECA-29C2-424A-8EAC-923F60D0F671}">
      <dgm:prSet phldrT="[Text]"/>
      <dgm:spPr/>
      <dgm:t>
        <a:bodyPr/>
        <a:lstStyle/>
        <a:p>
          <a:r>
            <a:rPr lang="en-GB" dirty="0"/>
            <a:t>Identify therapeutics</a:t>
          </a:r>
        </a:p>
      </dgm:t>
    </dgm:pt>
    <dgm:pt modelId="{186771EA-15B2-C241-B2B6-207814E21CD1}" type="parTrans" cxnId="{755F053A-9135-6A47-9182-C302BDD618E7}">
      <dgm:prSet/>
      <dgm:spPr/>
      <dgm:t>
        <a:bodyPr/>
        <a:lstStyle/>
        <a:p>
          <a:endParaRPr lang="en-GB"/>
        </a:p>
      </dgm:t>
    </dgm:pt>
    <dgm:pt modelId="{309351A5-9441-CA48-BFDF-A8173E87D465}" type="sibTrans" cxnId="{755F053A-9135-6A47-9182-C302BDD618E7}">
      <dgm:prSet/>
      <dgm:spPr/>
      <dgm:t>
        <a:bodyPr/>
        <a:lstStyle/>
        <a:p>
          <a:endParaRPr lang="en-GB"/>
        </a:p>
      </dgm:t>
    </dgm:pt>
    <dgm:pt modelId="{67B6F166-DBAF-DD46-B184-D7FE676D73D3}">
      <dgm:prSet phldrT="[Text]"/>
      <dgm:spPr/>
      <dgm:t>
        <a:bodyPr/>
        <a:lstStyle/>
        <a:p>
          <a:r>
            <a:rPr lang="en-GB" dirty="0"/>
            <a:t>MND_ALS VCFs</a:t>
          </a:r>
        </a:p>
      </dgm:t>
    </dgm:pt>
    <dgm:pt modelId="{F6A2F52A-F85F-6849-A9EA-C6566A2ADBD1}" type="sibTrans" cxnId="{6595881D-A1DC-D04C-BB0C-770F98EAB168}">
      <dgm:prSet/>
      <dgm:spPr/>
      <dgm:t>
        <a:bodyPr/>
        <a:lstStyle/>
        <a:p>
          <a:endParaRPr lang="en-GB"/>
        </a:p>
      </dgm:t>
    </dgm:pt>
    <dgm:pt modelId="{F4E2FE7E-DE00-F342-9F19-CFDF4AB921D9}" type="parTrans" cxnId="{6595881D-A1DC-D04C-BB0C-770F98EAB168}">
      <dgm:prSet/>
      <dgm:spPr/>
      <dgm:t>
        <a:bodyPr/>
        <a:lstStyle/>
        <a:p>
          <a:endParaRPr lang="en-GB"/>
        </a:p>
      </dgm:t>
    </dgm:pt>
    <dgm:pt modelId="{62FB2DBF-0132-8142-88E5-E511B450BA25}">
      <dgm:prSet phldrT="[Text]"/>
      <dgm:spPr/>
      <dgm:t>
        <a:bodyPr/>
        <a:lstStyle/>
        <a:p>
          <a:r>
            <a:rPr lang="en-GB" dirty="0"/>
            <a:t>External datasets</a:t>
          </a:r>
        </a:p>
      </dgm:t>
    </dgm:pt>
    <dgm:pt modelId="{8B47E6B1-9FB3-BC4F-BF55-D00F45ECB3F3}" type="parTrans" cxnId="{20987955-E54B-F44D-96C4-9F5B2E792832}">
      <dgm:prSet/>
      <dgm:spPr/>
    </dgm:pt>
    <dgm:pt modelId="{D30550E3-B581-4F41-BB08-7EBAB0E90039}" type="sibTrans" cxnId="{20987955-E54B-F44D-96C4-9F5B2E792832}">
      <dgm:prSet/>
      <dgm:spPr/>
    </dgm:pt>
    <dgm:pt modelId="{5A6D360E-C8A9-F74E-AFC4-895DCED24FE6}" type="pres">
      <dgm:prSet presAssocID="{D52F8DEB-C35E-2C4B-854D-BDED779E5F1C}" presName="CompostProcess" presStyleCnt="0">
        <dgm:presLayoutVars>
          <dgm:dir/>
          <dgm:resizeHandles val="exact"/>
        </dgm:presLayoutVars>
      </dgm:prSet>
      <dgm:spPr/>
    </dgm:pt>
    <dgm:pt modelId="{CF6F6485-706E-BA45-8EBD-A0F5E5525F90}" type="pres">
      <dgm:prSet presAssocID="{D52F8DEB-C35E-2C4B-854D-BDED779E5F1C}" presName="arrow" presStyleLbl="bgShp" presStyleIdx="0" presStyleCnt="1"/>
      <dgm:spPr/>
    </dgm:pt>
    <dgm:pt modelId="{8CFF4222-4858-A343-B374-C55B1F054FA8}" type="pres">
      <dgm:prSet presAssocID="{D52F8DEB-C35E-2C4B-854D-BDED779E5F1C}" presName="linearProcess" presStyleCnt="0"/>
      <dgm:spPr/>
    </dgm:pt>
    <dgm:pt modelId="{A109AB2F-7CDB-B849-B75E-C8B812E7598A}" type="pres">
      <dgm:prSet presAssocID="{0C993C80-AEBE-5E4B-B6F7-CBC98E5EAD5A}" presName="textNode" presStyleLbl="node1" presStyleIdx="0" presStyleCnt="5">
        <dgm:presLayoutVars>
          <dgm:bulletEnabled val="1"/>
        </dgm:presLayoutVars>
      </dgm:prSet>
      <dgm:spPr/>
    </dgm:pt>
    <dgm:pt modelId="{741970C1-BD19-C34D-AF80-C30F986863BD}" type="pres">
      <dgm:prSet presAssocID="{A8B40F29-D448-E644-B33B-E7B92D4D6C55}" presName="sibTrans" presStyleCnt="0"/>
      <dgm:spPr/>
    </dgm:pt>
    <dgm:pt modelId="{2601C58F-2F6D-8145-A75C-710757DA2043}" type="pres">
      <dgm:prSet presAssocID="{286E0BAC-9E3E-9E45-A7CC-C3371DBEFA9F}" presName="textNode" presStyleLbl="node1" presStyleIdx="1" presStyleCnt="5">
        <dgm:presLayoutVars>
          <dgm:bulletEnabled val="1"/>
        </dgm:presLayoutVars>
      </dgm:prSet>
      <dgm:spPr/>
    </dgm:pt>
    <dgm:pt modelId="{7D5F17DD-5B85-0541-972C-C5EF8540CFCC}" type="pres">
      <dgm:prSet presAssocID="{90F28637-E642-4E4E-B563-6455F6E392D8}" presName="sibTrans" presStyleCnt="0"/>
      <dgm:spPr/>
    </dgm:pt>
    <dgm:pt modelId="{211086CD-8B13-4243-BDA6-7A60E80EDBD6}" type="pres">
      <dgm:prSet presAssocID="{D22003F5-B79D-714D-87DA-7A498B94147E}" presName="textNode" presStyleLbl="node1" presStyleIdx="2" presStyleCnt="5">
        <dgm:presLayoutVars>
          <dgm:bulletEnabled val="1"/>
        </dgm:presLayoutVars>
      </dgm:prSet>
      <dgm:spPr/>
    </dgm:pt>
    <dgm:pt modelId="{4DE1A9F4-232F-6E48-99DC-889F8DF67ED5}" type="pres">
      <dgm:prSet presAssocID="{86BFFF20-3A82-DF4A-98CB-02BF0DBDF167}" presName="sibTrans" presStyleCnt="0"/>
      <dgm:spPr/>
    </dgm:pt>
    <dgm:pt modelId="{49FFF459-69B3-B84C-8414-F1A128ACC9B9}" type="pres">
      <dgm:prSet presAssocID="{6B9BAF39-A6F3-9C4D-B168-90A312588AD8}" presName="textNode" presStyleLbl="node1" presStyleIdx="3" presStyleCnt="5">
        <dgm:presLayoutVars>
          <dgm:bulletEnabled val="1"/>
        </dgm:presLayoutVars>
      </dgm:prSet>
      <dgm:spPr/>
    </dgm:pt>
    <dgm:pt modelId="{7F408EDF-7DC7-E94A-80DE-2FD40B041E17}" type="pres">
      <dgm:prSet presAssocID="{8E129B34-0951-D547-9821-E50B2C1F65D3}" presName="sibTrans" presStyleCnt="0"/>
      <dgm:spPr/>
    </dgm:pt>
    <dgm:pt modelId="{D944D5A2-437F-E842-B0AD-C481DE1B7CCD}" type="pres">
      <dgm:prSet presAssocID="{EE81CECA-29C2-424A-8EAC-923F60D0F671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7A5D8D19-E536-3848-9628-7FFC908BEE87}" srcId="{D52F8DEB-C35E-2C4B-854D-BDED779E5F1C}" destId="{6B9BAF39-A6F3-9C4D-B168-90A312588AD8}" srcOrd="3" destOrd="0" parTransId="{47C6D634-1F64-C849-8C88-2C79C575DD01}" sibTransId="{8E129B34-0951-D547-9821-E50B2C1F65D3}"/>
    <dgm:cxn modelId="{6595881D-A1DC-D04C-BB0C-770F98EAB168}" srcId="{0C993C80-AEBE-5E4B-B6F7-CBC98E5EAD5A}" destId="{67B6F166-DBAF-DD46-B184-D7FE676D73D3}" srcOrd="0" destOrd="0" parTransId="{F4E2FE7E-DE00-F342-9F19-CFDF4AB921D9}" sibTransId="{F6A2F52A-F85F-6849-A9EA-C6566A2ADBD1}"/>
    <dgm:cxn modelId="{95ADBD2D-B71D-F04E-A997-362906D428C6}" type="presOf" srcId="{EE81CECA-29C2-424A-8EAC-923F60D0F671}" destId="{D944D5A2-437F-E842-B0AD-C481DE1B7CCD}" srcOrd="0" destOrd="0" presId="urn:microsoft.com/office/officeart/2005/8/layout/hProcess9"/>
    <dgm:cxn modelId="{755F053A-9135-6A47-9182-C302BDD618E7}" srcId="{D52F8DEB-C35E-2C4B-854D-BDED779E5F1C}" destId="{EE81CECA-29C2-424A-8EAC-923F60D0F671}" srcOrd="4" destOrd="0" parTransId="{186771EA-15B2-C241-B2B6-207814E21CD1}" sibTransId="{309351A5-9441-CA48-BFDF-A8173E87D465}"/>
    <dgm:cxn modelId="{5E6A0C49-A3CC-CB45-BC93-78C2E47AEECB}" type="presOf" srcId="{286E0BAC-9E3E-9E45-A7CC-C3371DBEFA9F}" destId="{2601C58F-2F6D-8145-A75C-710757DA2043}" srcOrd="0" destOrd="0" presId="urn:microsoft.com/office/officeart/2005/8/layout/hProcess9"/>
    <dgm:cxn modelId="{20987955-E54B-F44D-96C4-9F5B2E792832}" srcId="{0C993C80-AEBE-5E4B-B6F7-CBC98E5EAD5A}" destId="{62FB2DBF-0132-8142-88E5-E511B450BA25}" srcOrd="1" destOrd="0" parTransId="{8B47E6B1-9FB3-BC4F-BF55-D00F45ECB3F3}" sibTransId="{D30550E3-B581-4F41-BB08-7EBAB0E90039}"/>
    <dgm:cxn modelId="{3E81F262-95FE-0047-B887-44DB59C8E2A5}" srcId="{D52F8DEB-C35E-2C4B-854D-BDED779E5F1C}" destId="{D22003F5-B79D-714D-87DA-7A498B94147E}" srcOrd="2" destOrd="0" parTransId="{C8D69FFA-7660-4249-8602-907FD2930FA7}" sibTransId="{86BFFF20-3A82-DF4A-98CB-02BF0DBDF167}"/>
    <dgm:cxn modelId="{78E10D6B-9DB2-6543-BAA1-4C8B8926F789}" srcId="{D52F8DEB-C35E-2C4B-854D-BDED779E5F1C}" destId="{0C993C80-AEBE-5E4B-B6F7-CBC98E5EAD5A}" srcOrd="0" destOrd="0" parTransId="{57A07C18-CD52-D04F-B304-3B9557CABA1D}" sibTransId="{A8B40F29-D448-E644-B33B-E7B92D4D6C55}"/>
    <dgm:cxn modelId="{310C0C77-500C-BB44-A7B7-8CBA3F44CAEF}" type="presOf" srcId="{67B6F166-DBAF-DD46-B184-D7FE676D73D3}" destId="{A109AB2F-7CDB-B849-B75E-C8B812E7598A}" srcOrd="0" destOrd="1" presId="urn:microsoft.com/office/officeart/2005/8/layout/hProcess9"/>
    <dgm:cxn modelId="{9DB1E978-D471-FB49-9BB7-D301ED7116F3}" type="presOf" srcId="{D22003F5-B79D-714D-87DA-7A498B94147E}" destId="{211086CD-8B13-4243-BDA6-7A60E80EDBD6}" srcOrd="0" destOrd="0" presId="urn:microsoft.com/office/officeart/2005/8/layout/hProcess9"/>
    <dgm:cxn modelId="{1D273080-C3D9-AC4A-944A-A628DD66A117}" srcId="{D52F8DEB-C35E-2C4B-854D-BDED779E5F1C}" destId="{286E0BAC-9E3E-9E45-A7CC-C3371DBEFA9F}" srcOrd="1" destOrd="0" parTransId="{DC80F800-3DDA-2C4C-BFAF-D7D54A2927BB}" sibTransId="{90F28637-E642-4E4E-B563-6455F6E392D8}"/>
    <dgm:cxn modelId="{14962FAE-3B4B-4445-A920-2A0493DF0F8B}" type="presOf" srcId="{0C993C80-AEBE-5E4B-B6F7-CBC98E5EAD5A}" destId="{A109AB2F-7CDB-B849-B75E-C8B812E7598A}" srcOrd="0" destOrd="0" presId="urn:microsoft.com/office/officeart/2005/8/layout/hProcess9"/>
    <dgm:cxn modelId="{3C992DB8-77E9-884B-82AD-60E6A7C69ADE}" type="presOf" srcId="{62FB2DBF-0132-8142-88E5-E511B450BA25}" destId="{A109AB2F-7CDB-B849-B75E-C8B812E7598A}" srcOrd="0" destOrd="2" presId="urn:microsoft.com/office/officeart/2005/8/layout/hProcess9"/>
    <dgm:cxn modelId="{1DA828C6-ED4C-814C-B97B-DD96DE6D17C9}" type="presOf" srcId="{6B9BAF39-A6F3-9C4D-B168-90A312588AD8}" destId="{49FFF459-69B3-B84C-8414-F1A128ACC9B9}" srcOrd="0" destOrd="0" presId="urn:microsoft.com/office/officeart/2005/8/layout/hProcess9"/>
    <dgm:cxn modelId="{05C5CCE3-D53D-854B-A3AC-66BCFCBB9E6B}" type="presOf" srcId="{D52F8DEB-C35E-2C4B-854D-BDED779E5F1C}" destId="{5A6D360E-C8A9-F74E-AFC4-895DCED24FE6}" srcOrd="0" destOrd="0" presId="urn:microsoft.com/office/officeart/2005/8/layout/hProcess9"/>
    <dgm:cxn modelId="{3ABEA71C-3030-D242-9860-40475FC6FC68}" type="presParOf" srcId="{5A6D360E-C8A9-F74E-AFC4-895DCED24FE6}" destId="{CF6F6485-706E-BA45-8EBD-A0F5E5525F90}" srcOrd="0" destOrd="0" presId="urn:microsoft.com/office/officeart/2005/8/layout/hProcess9"/>
    <dgm:cxn modelId="{A4CB3AA3-BA42-8147-B04A-7A90330CA5F8}" type="presParOf" srcId="{5A6D360E-C8A9-F74E-AFC4-895DCED24FE6}" destId="{8CFF4222-4858-A343-B374-C55B1F054FA8}" srcOrd="1" destOrd="0" presId="urn:microsoft.com/office/officeart/2005/8/layout/hProcess9"/>
    <dgm:cxn modelId="{39F6F5B1-6FFE-FD48-AF6C-48E26E8D1327}" type="presParOf" srcId="{8CFF4222-4858-A343-B374-C55B1F054FA8}" destId="{A109AB2F-7CDB-B849-B75E-C8B812E7598A}" srcOrd="0" destOrd="0" presId="urn:microsoft.com/office/officeart/2005/8/layout/hProcess9"/>
    <dgm:cxn modelId="{6AAEEF2F-6096-4347-B7DD-479B4928AE60}" type="presParOf" srcId="{8CFF4222-4858-A343-B374-C55B1F054FA8}" destId="{741970C1-BD19-C34D-AF80-C30F986863BD}" srcOrd="1" destOrd="0" presId="urn:microsoft.com/office/officeart/2005/8/layout/hProcess9"/>
    <dgm:cxn modelId="{3CF23BC2-55DF-4E4B-8673-883E20846BE3}" type="presParOf" srcId="{8CFF4222-4858-A343-B374-C55B1F054FA8}" destId="{2601C58F-2F6D-8145-A75C-710757DA2043}" srcOrd="2" destOrd="0" presId="urn:microsoft.com/office/officeart/2005/8/layout/hProcess9"/>
    <dgm:cxn modelId="{1E8FB528-B6DA-7949-AFF5-0DAFB84FD5E8}" type="presParOf" srcId="{8CFF4222-4858-A343-B374-C55B1F054FA8}" destId="{7D5F17DD-5B85-0541-972C-C5EF8540CFCC}" srcOrd="3" destOrd="0" presId="urn:microsoft.com/office/officeart/2005/8/layout/hProcess9"/>
    <dgm:cxn modelId="{FDE43A9D-7A69-2440-928C-FB6001A66ED4}" type="presParOf" srcId="{8CFF4222-4858-A343-B374-C55B1F054FA8}" destId="{211086CD-8B13-4243-BDA6-7A60E80EDBD6}" srcOrd="4" destOrd="0" presId="urn:microsoft.com/office/officeart/2005/8/layout/hProcess9"/>
    <dgm:cxn modelId="{4B0EDE08-DE6C-9849-9F50-8B0E5742B01C}" type="presParOf" srcId="{8CFF4222-4858-A343-B374-C55B1F054FA8}" destId="{4DE1A9F4-232F-6E48-99DC-889F8DF67ED5}" srcOrd="5" destOrd="0" presId="urn:microsoft.com/office/officeart/2005/8/layout/hProcess9"/>
    <dgm:cxn modelId="{98E489F4-6A7A-C946-83DF-7A3AC4879076}" type="presParOf" srcId="{8CFF4222-4858-A343-B374-C55B1F054FA8}" destId="{49FFF459-69B3-B84C-8414-F1A128ACC9B9}" srcOrd="6" destOrd="0" presId="urn:microsoft.com/office/officeart/2005/8/layout/hProcess9"/>
    <dgm:cxn modelId="{A675C9C6-6D32-4646-8158-3B320EBDE6D0}" type="presParOf" srcId="{8CFF4222-4858-A343-B374-C55B1F054FA8}" destId="{7F408EDF-7DC7-E94A-80DE-2FD40B041E17}" srcOrd="7" destOrd="0" presId="urn:microsoft.com/office/officeart/2005/8/layout/hProcess9"/>
    <dgm:cxn modelId="{824AA7D0-52D4-9541-9F45-DC2717334F90}" type="presParOf" srcId="{8CFF4222-4858-A343-B374-C55B1F054FA8}" destId="{D944D5A2-437F-E842-B0AD-C481DE1B7CCD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C1E4EC-237F-AF42-AC57-4B2C2E3274D0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30C7AAF4-6F23-E944-8450-B6F67292AAB0}">
      <dgm:prSet/>
      <dgm:spPr/>
      <dgm:t>
        <a:bodyPr/>
        <a:lstStyle/>
        <a:p>
          <a:r>
            <a:rPr lang="en-GB" b="1" baseline="0" dirty="0" err="1"/>
            <a:t>ChEMBL</a:t>
          </a:r>
          <a:endParaRPr lang="en-GB" dirty="0"/>
        </a:p>
      </dgm:t>
    </dgm:pt>
    <dgm:pt modelId="{0E24661B-FE19-214C-8FC3-9393ECE98DC5}" type="parTrans" cxnId="{6CD71244-30D2-8945-9147-43494547BC19}">
      <dgm:prSet/>
      <dgm:spPr/>
      <dgm:t>
        <a:bodyPr/>
        <a:lstStyle/>
        <a:p>
          <a:endParaRPr lang="en-GB"/>
        </a:p>
      </dgm:t>
    </dgm:pt>
    <dgm:pt modelId="{3397E470-A527-7749-8889-FBC68137A311}" type="sibTrans" cxnId="{6CD71244-30D2-8945-9147-43494547BC19}">
      <dgm:prSet/>
      <dgm:spPr/>
      <dgm:t>
        <a:bodyPr/>
        <a:lstStyle/>
        <a:p>
          <a:endParaRPr lang="en-GB"/>
        </a:p>
      </dgm:t>
    </dgm:pt>
    <dgm:pt modelId="{B520BAAF-5C3B-174D-A673-07E4F1A706B7}">
      <dgm:prSet/>
      <dgm:spPr/>
      <dgm:t>
        <a:bodyPr/>
        <a:lstStyle/>
        <a:p>
          <a:r>
            <a:rPr lang="en-GB" b="1" baseline="0" dirty="0"/>
            <a:t>LINCS</a:t>
          </a:r>
          <a:endParaRPr lang="en-GB" dirty="0"/>
        </a:p>
      </dgm:t>
    </dgm:pt>
    <dgm:pt modelId="{B40DBBB2-1247-0C4D-8AD2-052086AF0AB4}" type="parTrans" cxnId="{CFF03E1D-09AB-9947-9492-2F8218BD3AB2}">
      <dgm:prSet/>
      <dgm:spPr/>
      <dgm:t>
        <a:bodyPr/>
        <a:lstStyle/>
        <a:p>
          <a:endParaRPr lang="en-GB"/>
        </a:p>
      </dgm:t>
    </dgm:pt>
    <dgm:pt modelId="{B2CBC9CE-298B-CD47-80A6-0DCD976F5114}" type="sibTrans" cxnId="{CFF03E1D-09AB-9947-9492-2F8218BD3AB2}">
      <dgm:prSet/>
      <dgm:spPr/>
      <dgm:t>
        <a:bodyPr/>
        <a:lstStyle/>
        <a:p>
          <a:endParaRPr lang="en-GB"/>
        </a:p>
      </dgm:t>
    </dgm:pt>
    <dgm:pt modelId="{2FF4AEBE-4F43-0B49-8D1A-031F11C0BFE6}">
      <dgm:prSet/>
      <dgm:spPr/>
      <dgm:t>
        <a:bodyPr/>
        <a:lstStyle/>
        <a:p>
          <a:r>
            <a:rPr lang="en-GB" b="1" baseline="0" dirty="0"/>
            <a:t>Geneshot</a:t>
          </a:r>
          <a:endParaRPr lang="en-GB" dirty="0"/>
        </a:p>
      </dgm:t>
    </dgm:pt>
    <dgm:pt modelId="{854A50DB-C386-2C4C-9E76-9A548FEC0C23}" type="parTrans" cxnId="{42057850-3D77-B448-BEA9-45F80CD06C9B}">
      <dgm:prSet/>
      <dgm:spPr/>
      <dgm:t>
        <a:bodyPr/>
        <a:lstStyle/>
        <a:p>
          <a:endParaRPr lang="en-GB"/>
        </a:p>
      </dgm:t>
    </dgm:pt>
    <dgm:pt modelId="{5939E91D-F0A7-404A-99B0-15A69700E43C}" type="sibTrans" cxnId="{42057850-3D77-B448-BEA9-45F80CD06C9B}">
      <dgm:prSet/>
      <dgm:spPr/>
      <dgm:t>
        <a:bodyPr/>
        <a:lstStyle/>
        <a:p>
          <a:endParaRPr lang="en-GB"/>
        </a:p>
      </dgm:t>
    </dgm:pt>
    <dgm:pt modelId="{E994BB3A-8969-7D4E-93C6-764677E30069}">
      <dgm:prSet/>
      <dgm:spPr/>
      <dgm:t>
        <a:bodyPr/>
        <a:lstStyle/>
        <a:p>
          <a:r>
            <a:rPr lang="en-GB" b="0" baseline="0" dirty="0"/>
            <a:t>validated targets</a:t>
          </a:r>
          <a:endParaRPr lang="en-GB" dirty="0"/>
        </a:p>
      </dgm:t>
    </dgm:pt>
    <dgm:pt modelId="{D7AB299D-263B-384E-9778-6ECFBE297C0D}" type="parTrans" cxnId="{34C88BF9-1446-0946-AD59-8B4033EFEE37}">
      <dgm:prSet/>
      <dgm:spPr/>
      <dgm:t>
        <a:bodyPr/>
        <a:lstStyle/>
        <a:p>
          <a:endParaRPr lang="en-GB"/>
        </a:p>
      </dgm:t>
    </dgm:pt>
    <dgm:pt modelId="{1B18A3AF-709E-AC4F-81C2-025FEE5B701B}" type="sibTrans" cxnId="{34C88BF9-1446-0946-AD59-8B4033EFEE37}">
      <dgm:prSet/>
      <dgm:spPr/>
      <dgm:t>
        <a:bodyPr/>
        <a:lstStyle/>
        <a:p>
          <a:endParaRPr lang="en-GB"/>
        </a:p>
      </dgm:t>
    </dgm:pt>
    <dgm:pt modelId="{2B87A302-84A0-AF4D-B684-8BF7ACD5B4CB}">
      <dgm:prSet/>
      <dgm:spPr/>
      <dgm:t>
        <a:bodyPr/>
        <a:lstStyle/>
        <a:p>
          <a:r>
            <a:rPr lang="en-GB" b="0" baseline="0" dirty="0"/>
            <a:t>experimentally-collected</a:t>
          </a:r>
          <a:br>
            <a:rPr lang="en-GB" b="0" baseline="0" dirty="0"/>
          </a:br>
          <a:r>
            <a:rPr lang="en-GB" b="0" baseline="0" dirty="0"/>
            <a:t>gene expression signatures</a:t>
          </a:r>
          <a:endParaRPr lang="en-GB" dirty="0"/>
        </a:p>
      </dgm:t>
    </dgm:pt>
    <dgm:pt modelId="{8E4E0D39-32F8-AB49-8204-4C0E63252209}" type="parTrans" cxnId="{43663164-1AE8-EA49-A33A-0A4BAF58FA0E}">
      <dgm:prSet/>
      <dgm:spPr/>
      <dgm:t>
        <a:bodyPr/>
        <a:lstStyle/>
        <a:p>
          <a:endParaRPr lang="en-GB"/>
        </a:p>
      </dgm:t>
    </dgm:pt>
    <dgm:pt modelId="{C29955EA-A04E-B646-8A68-A6C0062CDC28}" type="sibTrans" cxnId="{43663164-1AE8-EA49-A33A-0A4BAF58FA0E}">
      <dgm:prSet/>
      <dgm:spPr/>
      <dgm:t>
        <a:bodyPr/>
        <a:lstStyle/>
        <a:p>
          <a:endParaRPr lang="en-GB"/>
        </a:p>
      </dgm:t>
    </dgm:pt>
    <dgm:pt modelId="{0D5F7B2A-3452-4F45-A047-80C44A9A6F03}">
      <dgm:prSet/>
      <dgm:spPr/>
      <dgm:t>
        <a:bodyPr/>
        <a:lstStyle/>
        <a:p>
          <a:r>
            <a:rPr lang="en-GB" b="0" baseline="0" dirty="0"/>
            <a:t>literature-extracted </a:t>
          </a:r>
          <a:br>
            <a:rPr lang="en-GB" b="0" baseline="0" dirty="0"/>
          </a:br>
          <a:r>
            <a:rPr lang="en-GB" b="0" baseline="0" dirty="0"/>
            <a:t>gene signatures</a:t>
          </a:r>
          <a:endParaRPr lang="en-GB" dirty="0"/>
        </a:p>
      </dgm:t>
    </dgm:pt>
    <dgm:pt modelId="{00C32F4D-35BB-BE41-9567-F703994D03B1}" type="parTrans" cxnId="{ED0F751C-ECE7-C94C-8D44-97A4C90F92AB}">
      <dgm:prSet/>
      <dgm:spPr/>
      <dgm:t>
        <a:bodyPr/>
        <a:lstStyle/>
        <a:p>
          <a:endParaRPr lang="en-GB"/>
        </a:p>
      </dgm:t>
    </dgm:pt>
    <dgm:pt modelId="{B886A2A6-D803-D346-B886-25D1A3F02E99}" type="sibTrans" cxnId="{ED0F751C-ECE7-C94C-8D44-97A4C90F92AB}">
      <dgm:prSet/>
      <dgm:spPr/>
      <dgm:t>
        <a:bodyPr/>
        <a:lstStyle/>
        <a:p>
          <a:endParaRPr lang="en-GB"/>
        </a:p>
      </dgm:t>
    </dgm:pt>
    <dgm:pt modelId="{DDB60B25-7D39-7A4D-A31B-9F32999D8198}" type="pres">
      <dgm:prSet presAssocID="{7AC1E4EC-237F-AF42-AC57-4B2C2E3274D0}" presName="Name0" presStyleCnt="0">
        <dgm:presLayoutVars>
          <dgm:dir/>
          <dgm:animLvl val="lvl"/>
          <dgm:resizeHandles val="exact"/>
        </dgm:presLayoutVars>
      </dgm:prSet>
      <dgm:spPr/>
    </dgm:pt>
    <dgm:pt modelId="{68CA8FBF-0605-024D-825E-D1345BA52FEB}" type="pres">
      <dgm:prSet presAssocID="{30C7AAF4-6F23-E944-8450-B6F67292AAB0}" presName="linNode" presStyleCnt="0"/>
      <dgm:spPr/>
    </dgm:pt>
    <dgm:pt modelId="{967FE47E-0904-C84D-AA1F-4A375A63BD45}" type="pres">
      <dgm:prSet presAssocID="{30C7AAF4-6F23-E944-8450-B6F67292AAB0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4133FA5B-5DAE-D847-99B2-3A2CD874EC42}" type="pres">
      <dgm:prSet presAssocID="{30C7AAF4-6F23-E944-8450-B6F67292AAB0}" presName="descendantText" presStyleLbl="alignAccFollowNode1" presStyleIdx="0" presStyleCnt="3">
        <dgm:presLayoutVars>
          <dgm:bulletEnabled val="1"/>
        </dgm:presLayoutVars>
      </dgm:prSet>
      <dgm:spPr/>
    </dgm:pt>
    <dgm:pt modelId="{11E934E5-466F-1D4B-BC39-7CE511897484}" type="pres">
      <dgm:prSet presAssocID="{3397E470-A527-7749-8889-FBC68137A311}" presName="sp" presStyleCnt="0"/>
      <dgm:spPr/>
    </dgm:pt>
    <dgm:pt modelId="{8C50BA1D-59E3-254E-A432-370B2A5B7DE0}" type="pres">
      <dgm:prSet presAssocID="{B520BAAF-5C3B-174D-A673-07E4F1A706B7}" presName="linNode" presStyleCnt="0"/>
      <dgm:spPr/>
    </dgm:pt>
    <dgm:pt modelId="{1699C7FF-B24B-094E-9F35-16B8FF36319E}" type="pres">
      <dgm:prSet presAssocID="{B520BAAF-5C3B-174D-A673-07E4F1A706B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3F87AC9D-8097-9E40-B9C3-F3636BB79FAC}" type="pres">
      <dgm:prSet presAssocID="{B520BAAF-5C3B-174D-A673-07E4F1A706B7}" presName="descendantText" presStyleLbl="alignAccFollowNode1" presStyleIdx="1" presStyleCnt="3">
        <dgm:presLayoutVars>
          <dgm:bulletEnabled val="1"/>
        </dgm:presLayoutVars>
      </dgm:prSet>
      <dgm:spPr/>
    </dgm:pt>
    <dgm:pt modelId="{A19176F8-BB48-AF4F-895A-26EB37F17764}" type="pres">
      <dgm:prSet presAssocID="{B2CBC9CE-298B-CD47-80A6-0DCD976F5114}" presName="sp" presStyleCnt="0"/>
      <dgm:spPr/>
    </dgm:pt>
    <dgm:pt modelId="{3D710CF5-9EC9-A74C-B605-A201F0923EF8}" type="pres">
      <dgm:prSet presAssocID="{2FF4AEBE-4F43-0B49-8D1A-031F11C0BFE6}" presName="linNode" presStyleCnt="0"/>
      <dgm:spPr/>
    </dgm:pt>
    <dgm:pt modelId="{E6A1BB0A-6CA9-824F-AACC-BAE7C66AC4B0}" type="pres">
      <dgm:prSet presAssocID="{2FF4AEBE-4F43-0B49-8D1A-031F11C0BFE6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2379A85-A89D-9940-8DB3-66A546934285}" type="pres">
      <dgm:prSet presAssocID="{2FF4AEBE-4F43-0B49-8D1A-031F11C0BFE6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6FE94F08-105B-9249-BCFE-0772CEC8B47E}" type="presOf" srcId="{B520BAAF-5C3B-174D-A673-07E4F1A706B7}" destId="{1699C7FF-B24B-094E-9F35-16B8FF36319E}" srcOrd="0" destOrd="0" presId="urn:microsoft.com/office/officeart/2005/8/layout/vList5"/>
    <dgm:cxn modelId="{ED0F751C-ECE7-C94C-8D44-97A4C90F92AB}" srcId="{2FF4AEBE-4F43-0B49-8D1A-031F11C0BFE6}" destId="{0D5F7B2A-3452-4F45-A047-80C44A9A6F03}" srcOrd="0" destOrd="0" parTransId="{00C32F4D-35BB-BE41-9567-F703994D03B1}" sibTransId="{B886A2A6-D803-D346-B886-25D1A3F02E99}"/>
    <dgm:cxn modelId="{CFF03E1D-09AB-9947-9492-2F8218BD3AB2}" srcId="{7AC1E4EC-237F-AF42-AC57-4B2C2E3274D0}" destId="{B520BAAF-5C3B-174D-A673-07E4F1A706B7}" srcOrd="1" destOrd="0" parTransId="{B40DBBB2-1247-0C4D-8AD2-052086AF0AB4}" sibTransId="{B2CBC9CE-298B-CD47-80A6-0DCD976F5114}"/>
    <dgm:cxn modelId="{6CD71244-30D2-8945-9147-43494547BC19}" srcId="{7AC1E4EC-237F-AF42-AC57-4B2C2E3274D0}" destId="{30C7AAF4-6F23-E944-8450-B6F67292AAB0}" srcOrd="0" destOrd="0" parTransId="{0E24661B-FE19-214C-8FC3-9393ECE98DC5}" sibTransId="{3397E470-A527-7749-8889-FBC68137A311}"/>
    <dgm:cxn modelId="{42057850-3D77-B448-BEA9-45F80CD06C9B}" srcId="{7AC1E4EC-237F-AF42-AC57-4B2C2E3274D0}" destId="{2FF4AEBE-4F43-0B49-8D1A-031F11C0BFE6}" srcOrd="2" destOrd="0" parTransId="{854A50DB-C386-2C4C-9E76-9A548FEC0C23}" sibTransId="{5939E91D-F0A7-404A-99B0-15A69700E43C}"/>
    <dgm:cxn modelId="{43663164-1AE8-EA49-A33A-0A4BAF58FA0E}" srcId="{B520BAAF-5C3B-174D-A673-07E4F1A706B7}" destId="{2B87A302-84A0-AF4D-B684-8BF7ACD5B4CB}" srcOrd="0" destOrd="0" parTransId="{8E4E0D39-32F8-AB49-8204-4C0E63252209}" sibTransId="{C29955EA-A04E-B646-8A68-A6C0062CDC28}"/>
    <dgm:cxn modelId="{8DD71377-8CC7-394D-9F06-29825B55A12B}" type="presOf" srcId="{2FF4AEBE-4F43-0B49-8D1A-031F11C0BFE6}" destId="{E6A1BB0A-6CA9-824F-AACC-BAE7C66AC4B0}" srcOrd="0" destOrd="0" presId="urn:microsoft.com/office/officeart/2005/8/layout/vList5"/>
    <dgm:cxn modelId="{BECBF796-EB7E-694C-B231-0D8F0A481B34}" type="presOf" srcId="{E994BB3A-8969-7D4E-93C6-764677E30069}" destId="{4133FA5B-5DAE-D847-99B2-3A2CD874EC42}" srcOrd="0" destOrd="0" presId="urn:microsoft.com/office/officeart/2005/8/layout/vList5"/>
    <dgm:cxn modelId="{6640FEA6-23CA-8E42-9CDE-C9A209EFD06C}" type="presOf" srcId="{7AC1E4EC-237F-AF42-AC57-4B2C2E3274D0}" destId="{DDB60B25-7D39-7A4D-A31B-9F32999D8198}" srcOrd="0" destOrd="0" presId="urn:microsoft.com/office/officeart/2005/8/layout/vList5"/>
    <dgm:cxn modelId="{1C1590DA-3916-054F-939C-EC23C5E9D084}" type="presOf" srcId="{2B87A302-84A0-AF4D-B684-8BF7ACD5B4CB}" destId="{3F87AC9D-8097-9E40-B9C3-F3636BB79FAC}" srcOrd="0" destOrd="0" presId="urn:microsoft.com/office/officeart/2005/8/layout/vList5"/>
    <dgm:cxn modelId="{9C4C2BE8-77CC-AB41-856B-EA92563CF9ED}" type="presOf" srcId="{30C7AAF4-6F23-E944-8450-B6F67292AAB0}" destId="{967FE47E-0904-C84D-AA1F-4A375A63BD45}" srcOrd="0" destOrd="0" presId="urn:microsoft.com/office/officeart/2005/8/layout/vList5"/>
    <dgm:cxn modelId="{C52216F3-DCEF-E64B-BE59-D5CDAF6E9ED7}" type="presOf" srcId="{0D5F7B2A-3452-4F45-A047-80C44A9A6F03}" destId="{62379A85-A89D-9940-8DB3-66A546934285}" srcOrd="0" destOrd="0" presId="urn:microsoft.com/office/officeart/2005/8/layout/vList5"/>
    <dgm:cxn modelId="{34C88BF9-1446-0946-AD59-8B4033EFEE37}" srcId="{30C7AAF4-6F23-E944-8450-B6F67292AAB0}" destId="{E994BB3A-8969-7D4E-93C6-764677E30069}" srcOrd="0" destOrd="0" parTransId="{D7AB299D-263B-384E-9778-6ECFBE297C0D}" sibTransId="{1B18A3AF-709E-AC4F-81C2-025FEE5B701B}"/>
    <dgm:cxn modelId="{A911C6D9-EE1C-A840-BB4A-88AE757B7BFB}" type="presParOf" srcId="{DDB60B25-7D39-7A4D-A31B-9F32999D8198}" destId="{68CA8FBF-0605-024D-825E-D1345BA52FEB}" srcOrd="0" destOrd="0" presId="urn:microsoft.com/office/officeart/2005/8/layout/vList5"/>
    <dgm:cxn modelId="{86D139AF-4ACB-054B-869F-289DC82E110F}" type="presParOf" srcId="{68CA8FBF-0605-024D-825E-D1345BA52FEB}" destId="{967FE47E-0904-C84D-AA1F-4A375A63BD45}" srcOrd="0" destOrd="0" presId="urn:microsoft.com/office/officeart/2005/8/layout/vList5"/>
    <dgm:cxn modelId="{B2C0033F-9A89-884F-ADA8-1879E8F17DA0}" type="presParOf" srcId="{68CA8FBF-0605-024D-825E-D1345BA52FEB}" destId="{4133FA5B-5DAE-D847-99B2-3A2CD874EC42}" srcOrd="1" destOrd="0" presId="urn:microsoft.com/office/officeart/2005/8/layout/vList5"/>
    <dgm:cxn modelId="{44C8E867-A322-7440-A47F-CCEB74929F27}" type="presParOf" srcId="{DDB60B25-7D39-7A4D-A31B-9F32999D8198}" destId="{11E934E5-466F-1D4B-BC39-7CE511897484}" srcOrd="1" destOrd="0" presId="urn:microsoft.com/office/officeart/2005/8/layout/vList5"/>
    <dgm:cxn modelId="{F0A57941-C2CB-AA4C-BFB7-BF39EFB1223D}" type="presParOf" srcId="{DDB60B25-7D39-7A4D-A31B-9F32999D8198}" destId="{8C50BA1D-59E3-254E-A432-370B2A5B7DE0}" srcOrd="2" destOrd="0" presId="urn:microsoft.com/office/officeart/2005/8/layout/vList5"/>
    <dgm:cxn modelId="{108DD7D2-12A6-354E-84D9-F7AD624EEB90}" type="presParOf" srcId="{8C50BA1D-59E3-254E-A432-370B2A5B7DE0}" destId="{1699C7FF-B24B-094E-9F35-16B8FF36319E}" srcOrd="0" destOrd="0" presId="urn:microsoft.com/office/officeart/2005/8/layout/vList5"/>
    <dgm:cxn modelId="{4E9E3C67-7668-D345-8250-60073316030A}" type="presParOf" srcId="{8C50BA1D-59E3-254E-A432-370B2A5B7DE0}" destId="{3F87AC9D-8097-9E40-B9C3-F3636BB79FAC}" srcOrd="1" destOrd="0" presId="urn:microsoft.com/office/officeart/2005/8/layout/vList5"/>
    <dgm:cxn modelId="{99BA57B9-5970-BC40-9A1F-ED84D5394FB9}" type="presParOf" srcId="{DDB60B25-7D39-7A4D-A31B-9F32999D8198}" destId="{A19176F8-BB48-AF4F-895A-26EB37F17764}" srcOrd="3" destOrd="0" presId="urn:microsoft.com/office/officeart/2005/8/layout/vList5"/>
    <dgm:cxn modelId="{EFC3134B-3578-DA45-8C5A-909FD5200D7A}" type="presParOf" srcId="{DDB60B25-7D39-7A4D-A31B-9F32999D8198}" destId="{3D710CF5-9EC9-A74C-B605-A201F0923EF8}" srcOrd="4" destOrd="0" presId="urn:microsoft.com/office/officeart/2005/8/layout/vList5"/>
    <dgm:cxn modelId="{C76C9504-C6CC-9042-B032-B1385B884565}" type="presParOf" srcId="{3D710CF5-9EC9-A74C-B605-A201F0923EF8}" destId="{E6A1BB0A-6CA9-824F-AACC-BAE7C66AC4B0}" srcOrd="0" destOrd="0" presId="urn:microsoft.com/office/officeart/2005/8/layout/vList5"/>
    <dgm:cxn modelId="{4839643E-90FF-BD4E-988D-C86CB7CCCCA5}" type="presParOf" srcId="{3D710CF5-9EC9-A74C-B605-A201F0923EF8}" destId="{62379A85-A89D-9940-8DB3-66A54693428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6F6485-706E-BA45-8EBD-A0F5E5525F90}">
      <dsp:nvSpPr>
        <dsp:cNvPr id="0" name=""/>
        <dsp:cNvSpPr/>
      </dsp:nvSpPr>
      <dsp:spPr>
        <a:xfrm>
          <a:off x="818230" y="0"/>
          <a:ext cx="9273277" cy="517455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09AB2F-7CDB-B849-B75E-C8B812E7598A}">
      <dsp:nvSpPr>
        <dsp:cNvPr id="0" name=""/>
        <dsp:cNvSpPr/>
      </dsp:nvSpPr>
      <dsp:spPr>
        <a:xfrm>
          <a:off x="4794" y="1552366"/>
          <a:ext cx="2096182" cy="20698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/>
            <a:t>Preprocess</a:t>
          </a:r>
          <a:r>
            <a:rPr lang="en-GB" sz="1800" kern="1200" dirty="0"/>
            <a:t> input datasets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MND_ALS VCFs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External datasets</a:t>
          </a:r>
        </a:p>
      </dsp:txBody>
      <dsp:txXfrm>
        <a:off x="105834" y="1653406"/>
        <a:ext cx="1894102" cy="1867741"/>
      </dsp:txXfrm>
    </dsp:sp>
    <dsp:sp modelId="{2601C58F-2F6D-8145-A75C-710757DA2043}">
      <dsp:nvSpPr>
        <dsp:cNvPr id="0" name=""/>
        <dsp:cNvSpPr/>
      </dsp:nvSpPr>
      <dsp:spPr>
        <a:xfrm>
          <a:off x="2205786" y="1552366"/>
          <a:ext cx="2096182" cy="20698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Filter input features</a:t>
          </a:r>
        </a:p>
      </dsp:txBody>
      <dsp:txXfrm>
        <a:off x="2306826" y="1653406"/>
        <a:ext cx="1894102" cy="1867741"/>
      </dsp:txXfrm>
    </dsp:sp>
    <dsp:sp modelId="{211086CD-8B13-4243-BDA6-7A60E80EDBD6}">
      <dsp:nvSpPr>
        <dsp:cNvPr id="0" name=""/>
        <dsp:cNvSpPr/>
      </dsp:nvSpPr>
      <dsp:spPr>
        <a:xfrm>
          <a:off x="4406777" y="1552366"/>
          <a:ext cx="2096182" cy="20698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Train predictive model</a:t>
          </a:r>
        </a:p>
      </dsp:txBody>
      <dsp:txXfrm>
        <a:off x="4507817" y="1653406"/>
        <a:ext cx="1894102" cy="1867741"/>
      </dsp:txXfrm>
    </dsp:sp>
    <dsp:sp modelId="{49FFF459-69B3-B84C-8414-F1A128ACC9B9}">
      <dsp:nvSpPr>
        <dsp:cNvPr id="0" name=""/>
        <dsp:cNvSpPr/>
      </dsp:nvSpPr>
      <dsp:spPr>
        <a:xfrm>
          <a:off x="6607769" y="1552366"/>
          <a:ext cx="2096182" cy="20698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Extract key genes</a:t>
          </a:r>
        </a:p>
      </dsp:txBody>
      <dsp:txXfrm>
        <a:off x="6708809" y="1653406"/>
        <a:ext cx="1894102" cy="1867741"/>
      </dsp:txXfrm>
    </dsp:sp>
    <dsp:sp modelId="{D944D5A2-437F-E842-B0AD-C481DE1B7CCD}">
      <dsp:nvSpPr>
        <dsp:cNvPr id="0" name=""/>
        <dsp:cNvSpPr/>
      </dsp:nvSpPr>
      <dsp:spPr>
        <a:xfrm>
          <a:off x="8808761" y="1552366"/>
          <a:ext cx="2096182" cy="20698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Identify therapeutics</a:t>
          </a:r>
        </a:p>
      </dsp:txBody>
      <dsp:txXfrm>
        <a:off x="8909801" y="1653406"/>
        <a:ext cx="1894102" cy="18677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33FA5B-5DAE-D847-99B2-3A2CD874EC42}">
      <dsp:nvSpPr>
        <dsp:cNvPr id="0" name=""/>
        <dsp:cNvSpPr/>
      </dsp:nvSpPr>
      <dsp:spPr>
        <a:xfrm rot="5400000">
          <a:off x="3527250" y="-1135146"/>
          <a:ext cx="1339979" cy="395034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b="0" kern="1200" baseline="0" dirty="0"/>
            <a:t>validated targets</a:t>
          </a:r>
          <a:endParaRPr lang="en-GB" sz="2000" kern="1200" dirty="0"/>
        </a:p>
      </dsp:txBody>
      <dsp:txXfrm rot="-5400000">
        <a:off x="2222068" y="235448"/>
        <a:ext cx="3884931" cy="1209155"/>
      </dsp:txXfrm>
    </dsp:sp>
    <dsp:sp modelId="{967FE47E-0904-C84D-AA1F-4A375A63BD45}">
      <dsp:nvSpPr>
        <dsp:cNvPr id="0" name=""/>
        <dsp:cNvSpPr/>
      </dsp:nvSpPr>
      <dsp:spPr>
        <a:xfrm>
          <a:off x="0" y="2537"/>
          <a:ext cx="2222068" cy="16749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baseline="0" dirty="0" err="1"/>
            <a:t>ChEMBL</a:t>
          </a:r>
          <a:endParaRPr lang="en-GB" sz="2800" kern="1200" dirty="0"/>
        </a:p>
      </dsp:txBody>
      <dsp:txXfrm>
        <a:off x="81765" y="84302"/>
        <a:ext cx="2058538" cy="1511444"/>
      </dsp:txXfrm>
    </dsp:sp>
    <dsp:sp modelId="{3F87AC9D-8097-9E40-B9C3-F3636BB79FAC}">
      <dsp:nvSpPr>
        <dsp:cNvPr id="0" name=""/>
        <dsp:cNvSpPr/>
      </dsp:nvSpPr>
      <dsp:spPr>
        <a:xfrm rot="5400000">
          <a:off x="3527250" y="623576"/>
          <a:ext cx="1339979" cy="3950343"/>
        </a:xfrm>
        <a:prstGeom prst="round2SameRect">
          <a:avLst/>
        </a:prstGeom>
        <a:solidFill>
          <a:schemeClr val="accent3">
            <a:tint val="40000"/>
            <a:alpha val="90000"/>
            <a:hueOff val="-909313"/>
            <a:satOff val="-5931"/>
            <a:lumOff val="-708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909313"/>
              <a:satOff val="-5931"/>
              <a:lumOff val="-7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b="0" kern="1200" baseline="0" dirty="0"/>
            <a:t>experimentally-collected</a:t>
          </a:r>
          <a:br>
            <a:rPr lang="en-GB" sz="2000" b="0" kern="1200" baseline="0" dirty="0"/>
          </a:br>
          <a:r>
            <a:rPr lang="en-GB" sz="2000" b="0" kern="1200" baseline="0" dirty="0"/>
            <a:t>gene expression signatures</a:t>
          </a:r>
          <a:endParaRPr lang="en-GB" sz="2000" kern="1200" dirty="0"/>
        </a:p>
      </dsp:txBody>
      <dsp:txXfrm rot="-5400000">
        <a:off x="2222068" y="1994170"/>
        <a:ext cx="3884931" cy="1209155"/>
      </dsp:txXfrm>
    </dsp:sp>
    <dsp:sp modelId="{1699C7FF-B24B-094E-9F35-16B8FF36319E}">
      <dsp:nvSpPr>
        <dsp:cNvPr id="0" name=""/>
        <dsp:cNvSpPr/>
      </dsp:nvSpPr>
      <dsp:spPr>
        <a:xfrm>
          <a:off x="0" y="1761261"/>
          <a:ext cx="2222068" cy="1674974"/>
        </a:xfrm>
        <a:prstGeom prst="roundRect">
          <a:avLst/>
        </a:prstGeom>
        <a:solidFill>
          <a:schemeClr val="accent3">
            <a:hueOff val="-749993"/>
            <a:satOff val="278"/>
            <a:lumOff val="-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baseline="0" dirty="0"/>
            <a:t>LINCS</a:t>
          </a:r>
          <a:endParaRPr lang="en-GB" sz="2800" kern="1200" dirty="0"/>
        </a:p>
      </dsp:txBody>
      <dsp:txXfrm>
        <a:off x="81765" y="1843026"/>
        <a:ext cx="2058538" cy="1511444"/>
      </dsp:txXfrm>
    </dsp:sp>
    <dsp:sp modelId="{62379A85-A89D-9940-8DB3-66A546934285}">
      <dsp:nvSpPr>
        <dsp:cNvPr id="0" name=""/>
        <dsp:cNvSpPr/>
      </dsp:nvSpPr>
      <dsp:spPr>
        <a:xfrm rot="5400000">
          <a:off x="3527250" y="2382300"/>
          <a:ext cx="1339979" cy="3950343"/>
        </a:xfrm>
        <a:prstGeom prst="round2SameRect">
          <a:avLst/>
        </a:prstGeom>
        <a:solidFill>
          <a:schemeClr val="accent3">
            <a:tint val="40000"/>
            <a:alpha val="90000"/>
            <a:hueOff val="-1818626"/>
            <a:satOff val="-11863"/>
            <a:lumOff val="-1415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1818626"/>
              <a:satOff val="-11863"/>
              <a:lumOff val="-14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b="0" kern="1200" baseline="0" dirty="0"/>
            <a:t>literature-extracted </a:t>
          </a:r>
          <a:br>
            <a:rPr lang="en-GB" sz="2000" b="0" kern="1200" baseline="0" dirty="0"/>
          </a:br>
          <a:r>
            <a:rPr lang="en-GB" sz="2000" b="0" kern="1200" baseline="0" dirty="0"/>
            <a:t>gene signatures</a:t>
          </a:r>
          <a:endParaRPr lang="en-GB" sz="2000" kern="1200" dirty="0"/>
        </a:p>
      </dsp:txBody>
      <dsp:txXfrm rot="-5400000">
        <a:off x="2222068" y="3752894"/>
        <a:ext cx="3884931" cy="1209155"/>
      </dsp:txXfrm>
    </dsp:sp>
    <dsp:sp modelId="{E6A1BB0A-6CA9-824F-AACC-BAE7C66AC4B0}">
      <dsp:nvSpPr>
        <dsp:cNvPr id="0" name=""/>
        <dsp:cNvSpPr/>
      </dsp:nvSpPr>
      <dsp:spPr>
        <a:xfrm>
          <a:off x="0" y="3519984"/>
          <a:ext cx="2222068" cy="1674974"/>
        </a:xfrm>
        <a:prstGeom prst="roundRect">
          <a:avLst/>
        </a:prstGeom>
        <a:solidFill>
          <a:schemeClr val="accent3">
            <a:hueOff val="-1499985"/>
            <a:satOff val="555"/>
            <a:lumOff val="-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baseline="0" dirty="0"/>
            <a:t>Geneshot</a:t>
          </a:r>
          <a:endParaRPr lang="en-GB" sz="2800" kern="1200" dirty="0"/>
        </a:p>
      </dsp:txBody>
      <dsp:txXfrm>
        <a:off x="81765" y="3601749"/>
        <a:ext cx="2058538" cy="1511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1/13/22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96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40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75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1/13/22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2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8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1/13/22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1/13/22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46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1/13/22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4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1/13/22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5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1/13/22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6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49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neurohack-2022.slack.com/team/U02SWDT9E67" TargetMode="External"/><Relationship Id="rId3" Type="http://schemas.openxmlformats.org/officeDocument/2006/relationships/hyperlink" Target="https://neurohack-2022.slack.com/team/U02RU5F9ZL5" TargetMode="External"/><Relationship Id="rId7" Type="http://schemas.openxmlformats.org/officeDocument/2006/relationships/hyperlink" Target="https://neurohack-2022.slack.com/team/U02T8L2L7LZ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neurohack-2022.slack.com/team/U02RZUHRENN" TargetMode="External"/><Relationship Id="rId5" Type="http://schemas.openxmlformats.org/officeDocument/2006/relationships/hyperlink" Target="https://neurohack-2022.slack.com/team/U02RVTH28TD" TargetMode="External"/><Relationship Id="rId10" Type="http://schemas.openxmlformats.org/officeDocument/2006/relationships/hyperlink" Target="https://neurohack-2022.slack.com/team/U02SUCAP9EH" TargetMode="External"/><Relationship Id="rId4" Type="http://schemas.openxmlformats.org/officeDocument/2006/relationships/hyperlink" Target="https://neurohack-2022.slack.com/team/U02RQ5JUA6A" TargetMode="External"/><Relationship Id="rId9" Type="http://schemas.openxmlformats.org/officeDocument/2006/relationships/hyperlink" Target="https://neurohack-2022.slack.com/team/U02RZ9U88S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25BC23-E0DD-4037-B2B8-7B6FA6454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9EE120-2D35-4A48-BAAE-238F986A1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90E807-A47C-47B6-A49C-EDD4F0FFBE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61" r="426" b="-2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52F9EAC-0C70-441C-AC78-65174C28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740090"/>
            <a:ext cx="7765922" cy="44275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7C576-E4A0-0641-8AB5-593C78F96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2101" y="2146851"/>
            <a:ext cx="6666980" cy="1001999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NEUROHACK 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6D208-EDF7-A84C-A5F0-EFA65E98A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2102" y="3674813"/>
            <a:ext cx="4511975" cy="2308324"/>
          </a:xfrm>
        </p:spPr>
        <p:txBody>
          <a:bodyPr anchor="t">
            <a:normAutofit fontScale="85000" lnSpcReduction="20000"/>
          </a:bodyPr>
          <a:lstStyle/>
          <a:p>
            <a:r>
              <a:rPr lang="en-US" b="1" dirty="0"/>
              <a:t>Team</a:t>
            </a:r>
            <a:r>
              <a:rPr lang="en-US" dirty="0"/>
              <a:t>: </a:t>
            </a:r>
            <a:r>
              <a:rPr lang="en-US" dirty="0" err="1"/>
              <a:t>Bioinformagicians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Project</a:t>
            </a:r>
            <a:r>
              <a:rPr lang="en-US" dirty="0"/>
              <a:t>: Predicting ALS drug targets using integrative multi-modal machine learning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48F6B8-EF56-4340-982E-F4D6F5DC2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538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596C40-FEA6-4867-853D-CF37DE3B6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C7C5E2-274E-49A3-A8E0-46A5B8CAC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CF8D2C-9E01-48EC-8DDF-8A1FF60AE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DABE3-E186-4E4C-B89F-FE68709BA566}"/>
              </a:ext>
            </a:extLst>
          </p:cNvPr>
          <p:cNvSpPr txBox="1"/>
          <p:nvPr/>
        </p:nvSpPr>
        <p:spPr>
          <a:xfrm>
            <a:off x="4882101" y="6367145"/>
            <a:ext cx="1822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Jan 12</a:t>
            </a:r>
            <a:r>
              <a:rPr lang="en-US" baseline="30000" dirty="0"/>
              <a:t>th</a:t>
            </a:r>
            <a:r>
              <a:rPr lang="en-US" dirty="0"/>
              <a:t>,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21275B-0731-FE45-B891-C1635BCAE991}"/>
              </a:ext>
            </a:extLst>
          </p:cNvPr>
          <p:cNvSpPr txBox="1"/>
          <p:nvPr/>
        </p:nvSpPr>
        <p:spPr>
          <a:xfrm>
            <a:off x="9612971" y="3709150"/>
            <a:ext cx="23601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3"/>
              </a:rPr>
              <a:t>@Brian Schilder</a:t>
            </a:r>
            <a:r>
              <a:rPr lang="en-GB" dirty="0"/>
              <a:t> </a:t>
            </a:r>
          </a:p>
          <a:p>
            <a:r>
              <a:rPr lang="en-GB" dirty="0">
                <a:hlinkClick r:id="rId4"/>
              </a:rPr>
              <a:t>@Davide Spalla</a:t>
            </a:r>
            <a:r>
              <a:rPr lang="en-GB" dirty="0"/>
              <a:t> </a:t>
            </a:r>
          </a:p>
          <a:p>
            <a:r>
              <a:rPr lang="en-GB" dirty="0">
                <a:hlinkClick r:id="rId5"/>
              </a:rPr>
              <a:t>@Siddharth Grover</a:t>
            </a:r>
            <a:endParaRPr lang="en-GB" dirty="0"/>
          </a:p>
          <a:p>
            <a:r>
              <a:rPr lang="en-GB" dirty="0">
                <a:hlinkClick r:id="rId6"/>
              </a:rPr>
              <a:t>@Hanz Tantiangco</a:t>
            </a:r>
            <a:r>
              <a:rPr lang="en-GB" dirty="0"/>
              <a:t> </a:t>
            </a:r>
          </a:p>
          <a:p>
            <a:r>
              <a:rPr lang="en-GB" dirty="0">
                <a:hlinkClick r:id="rId7"/>
              </a:rPr>
              <a:t>@Guan Wang</a:t>
            </a:r>
            <a:r>
              <a:rPr lang="en-GB" dirty="0"/>
              <a:t> </a:t>
            </a:r>
          </a:p>
          <a:p>
            <a:r>
              <a:rPr lang="en-GB" dirty="0">
                <a:hlinkClick r:id="rId8"/>
              </a:rPr>
              <a:t>@Yizhou Yu</a:t>
            </a:r>
            <a:r>
              <a:rPr lang="en-GB" dirty="0"/>
              <a:t> </a:t>
            </a:r>
          </a:p>
          <a:p>
            <a:r>
              <a:rPr lang="en-GB" dirty="0">
                <a:hlinkClick r:id="rId9"/>
              </a:rPr>
              <a:t>@Areda Elezi</a:t>
            </a:r>
            <a:r>
              <a:rPr lang="en-GB" dirty="0"/>
              <a:t> </a:t>
            </a:r>
          </a:p>
          <a:p>
            <a:r>
              <a:rPr lang="en-GB" dirty="0">
                <a:hlinkClick r:id="rId10"/>
              </a:rPr>
              <a:t>@Renata Kabiljo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13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3B27F6-8877-564B-9CEE-E910B11A2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7C0A9-AA6B-C94F-9D6A-1922A7AF5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391770"/>
            <a:ext cx="9935571" cy="4290384"/>
          </a:xfrm>
        </p:spPr>
        <p:txBody>
          <a:bodyPr anchor="t">
            <a:normAutofit fontScale="92500" lnSpcReduction="20000"/>
          </a:bodyPr>
          <a:lstStyle/>
          <a:p>
            <a:pPr fontAlgn="base"/>
            <a:r>
              <a:rPr lang="en-GB" dirty="0"/>
              <a:t>1. Identify molecular targets of ALS.</a:t>
            </a:r>
          </a:p>
          <a:p>
            <a:pPr lvl="1" fontAlgn="base"/>
            <a:r>
              <a:rPr lang="en-GB" dirty="0"/>
              <a:t>Phenotypes:</a:t>
            </a:r>
          </a:p>
          <a:p>
            <a:pPr lvl="2" fontAlgn="base"/>
            <a:r>
              <a:rPr lang="en-GB" i="0" dirty="0"/>
              <a:t>Status</a:t>
            </a:r>
          </a:p>
          <a:p>
            <a:pPr lvl="2" fontAlgn="base"/>
            <a:r>
              <a:rPr lang="en-GB" i="0" dirty="0"/>
              <a:t>Survival * </a:t>
            </a:r>
          </a:p>
          <a:p>
            <a:pPr lvl="1" fontAlgn="base"/>
            <a:r>
              <a:rPr lang="en-GB" dirty="0"/>
              <a:t>Target types</a:t>
            </a:r>
          </a:p>
          <a:p>
            <a:pPr lvl="2" fontAlgn="base"/>
            <a:r>
              <a:rPr lang="en-GB" i="0" dirty="0"/>
              <a:t>Genes * </a:t>
            </a:r>
          </a:p>
          <a:p>
            <a:pPr lvl="2" fontAlgn="base"/>
            <a:r>
              <a:rPr lang="en-GB" i="0" dirty="0"/>
              <a:t>Transcripts</a:t>
            </a:r>
          </a:p>
          <a:p>
            <a:pPr lvl="2" fontAlgn="base"/>
            <a:r>
              <a:rPr lang="en-GB" i="0" dirty="0"/>
              <a:t>Proteins</a:t>
            </a:r>
          </a:p>
          <a:p>
            <a:pPr lvl="2" fontAlgn="base"/>
            <a:r>
              <a:rPr lang="en-GB" i="0" dirty="0"/>
              <a:t>Cell-types</a:t>
            </a:r>
          </a:p>
          <a:p>
            <a:pPr lvl="2" fontAlgn="base"/>
            <a:endParaRPr lang="en-GB" i="0" dirty="0"/>
          </a:p>
          <a:p>
            <a:pPr fontAlgn="base"/>
            <a:r>
              <a:rPr lang="en-GB" dirty="0"/>
              <a:t>2. Identify potential therapeutics for ALS.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48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3B27F6-8877-564B-9CEE-E910B11A2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Workflow</a:t>
            </a:r>
          </a:p>
        </p:txBody>
      </p:sp>
      <p:sp>
        <p:nvSpPr>
          <p:cNvPr id="36" name="Rectangle 2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A9AFAF-0EC5-8E4B-99D2-8301E901A2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2017980"/>
              </p:ext>
            </p:extLst>
          </p:nvPr>
        </p:nvGraphicFramePr>
        <p:xfrm>
          <a:off x="840829" y="1446963"/>
          <a:ext cx="10909738" cy="5174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7810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825EE-02D8-DC4A-AFD6-B6CF623C3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2090639"/>
          </a:xfrm>
        </p:spPr>
        <p:txBody>
          <a:bodyPr/>
          <a:lstStyle/>
          <a:p>
            <a:r>
              <a:rPr lang="en-US" dirty="0"/>
              <a:t>Pre-processing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8708924-0669-BE40-946C-A8CBF64C3F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4577496"/>
              </p:ext>
            </p:extLst>
          </p:nvPr>
        </p:nvGraphicFramePr>
        <p:xfrm>
          <a:off x="752417" y="3686392"/>
          <a:ext cx="2857008" cy="2743200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1428504">
                  <a:extLst>
                    <a:ext uri="{9D8B030D-6E8A-4147-A177-3AD203B41FA5}">
                      <a16:colId xmlns:a16="http://schemas.microsoft.com/office/drawing/2014/main" val="3398937169"/>
                    </a:ext>
                  </a:extLst>
                </a:gridCol>
                <a:gridCol w="1428504">
                  <a:extLst>
                    <a:ext uri="{9D8B030D-6E8A-4147-A177-3AD203B41FA5}">
                      <a16:colId xmlns:a16="http://schemas.microsoft.com/office/drawing/2014/main" val="14930268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key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value</a:t>
                      </a:r>
                      <a:endParaRPr lang="en-GB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3623762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./.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2260970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0/0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2525175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1/.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2736586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1/0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3913040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0/1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4253720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2686921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1/1</a:t>
                      </a:r>
                      <a:endParaRPr lang="en-GB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2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3195513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1/2</a:t>
                      </a:r>
                      <a:endParaRPr lang="en-GB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3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519346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2/2</a:t>
                      </a:r>
                      <a:endParaRPr lang="en-GB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4</a:t>
                      </a:r>
                      <a:endParaRPr lang="en-GB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10219128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510F631-C057-154E-BA14-C1E75C7E4C62}"/>
              </a:ext>
            </a:extLst>
          </p:cNvPr>
          <p:cNvSpPr txBox="1"/>
          <p:nvPr/>
        </p:nvSpPr>
        <p:spPr>
          <a:xfrm>
            <a:off x="687251" y="3317060"/>
            <a:ext cx="266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Genotype encodings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8BD1A9-2064-E147-B88E-3E08FC4962FB}"/>
              </a:ext>
            </a:extLst>
          </p:cNvPr>
          <p:cNvSpPr txBox="1"/>
          <p:nvPr/>
        </p:nvSpPr>
        <p:spPr>
          <a:xfrm>
            <a:off x="4856888" y="168165"/>
            <a:ext cx="54222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Variants </a:t>
            </a:r>
            <a:r>
              <a:rPr lang="en-US" b="1" dirty="0">
                <a:sym typeface="Wingdings" pitchFamily="2" charset="2"/>
              </a:rPr>
              <a:t> Genes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Gene annotations in VCFs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combined SNP-to-gene (cS2G) predictions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09DE36-9743-934B-83A6-19CA5C3DF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042" y="2039007"/>
            <a:ext cx="1554102" cy="15541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9DDE81-359B-EB46-BBBB-829E1E36D826}"/>
              </a:ext>
            </a:extLst>
          </p:cNvPr>
          <p:cNvSpPr txBox="1"/>
          <p:nvPr/>
        </p:nvSpPr>
        <p:spPr>
          <a:xfrm>
            <a:off x="5159956" y="1381100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Deletions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330BF0-77ED-5145-BDB7-6B5AEC7D50B0}"/>
              </a:ext>
            </a:extLst>
          </p:cNvPr>
          <p:cNvSpPr txBox="1"/>
          <p:nvPr/>
        </p:nvSpPr>
        <p:spPr>
          <a:xfrm>
            <a:off x="6689641" y="1231870"/>
            <a:ext cx="1996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Duplications/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Tandem repeats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98E30B-D710-3C42-95C2-DC2DCF18B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631" y="1878201"/>
            <a:ext cx="1668618" cy="16686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CC8485D-6500-904D-A8CD-F03464A00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421" y="1973220"/>
            <a:ext cx="1615641" cy="161564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066B93C-6738-6943-9FC2-690EBE430006}"/>
              </a:ext>
            </a:extLst>
          </p:cNvPr>
          <p:cNvSpPr txBox="1"/>
          <p:nvPr/>
        </p:nvSpPr>
        <p:spPr>
          <a:xfrm>
            <a:off x="8832870" y="1309668"/>
            <a:ext cx="131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Insertions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FECC328-0B2D-6145-9E4A-B0E046536B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6062" y="1911081"/>
            <a:ext cx="1712798" cy="171279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C9F67F3-7AE4-864A-8233-F5F8CD3C7065}"/>
              </a:ext>
            </a:extLst>
          </p:cNvPr>
          <p:cNvSpPr txBox="1"/>
          <p:nvPr/>
        </p:nvSpPr>
        <p:spPr>
          <a:xfrm>
            <a:off x="10468969" y="1300288"/>
            <a:ext cx="1344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Inversions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208453-91CE-8C46-8B77-C327E3648D42}"/>
              </a:ext>
            </a:extLst>
          </p:cNvPr>
          <p:cNvSpPr txBox="1"/>
          <p:nvPr/>
        </p:nvSpPr>
        <p:spPr>
          <a:xfrm>
            <a:off x="5113845" y="3692770"/>
            <a:ext cx="685501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Inter-sample correlations using gene-level scores</a:t>
            </a:r>
          </a:p>
        </p:txBody>
      </p:sp>
    </p:spTree>
    <p:extLst>
      <p:ext uri="{BB962C8B-B14F-4D97-AF65-F5344CB8AC3E}">
        <p14:creationId xmlns:p14="http://schemas.microsoft.com/office/powerpoint/2010/main" val="361811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7D01D-BB5A-D747-868A-F7BEAF5D0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D706D-7FC8-5249-AFA6-128459A0D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671" y="220717"/>
            <a:ext cx="6172412" cy="2820387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 feature space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Subset VCFs to only GWAS locus regions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No variance across individuals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Little contribution to latent representation loadings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types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PCA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Autoencoder</a:t>
            </a:r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D05468CA-C4FB-0B47-954F-A4069A3E8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860" y="3524579"/>
            <a:ext cx="5242034" cy="29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17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BCFC3-D291-7D40-B16A-0E3E99C9A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1880432"/>
          </a:xfrm>
        </p:spPr>
        <p:txBody>
          <a:bodyPr/>
          <a:lstStyle/>
          <a:p>
            <a:r>
              <a:rPr lang="en-US" dirty="0"/>
              <a:t>Classifier</a:t>
            </a:r>
            <a:br>
              <a:rPr lang="en-US" dirty="0"/>
            </a:br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28D92-670E-6643-B92E-EC1FB13FA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671" y="705113"/>
            <a:ext cx="6172412" cy="215370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a classifier model to distinguish ALS patients with long vs. short survival times.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01BFAA0-F116-E34F-98BB-BD6811433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632" y="4329667"/>
            <a:ext cx="7286368" cy="20650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8A5AEB-C121-224D-8DFC-E605E7B4F1DA}"/>
              </a:ext>
            </a:extLst>
          </p:cNvPr>
          <p:cNvSpPr/>
          <p:nvPr/>
        </p:nvSpPr>
        <p:spPr>
          <a:xfrm>
            <a:off x="4905632" y="3429000"/>
            <a:ext cx="2378037" cy="784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SV genotype matrix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F584C6-3772-4543-A7F5-7C6CFB6BE53E}"/>
              </a:ext>
            </a:extLst>
          </p:cNvPr>
          <p:cNvSpPr/>
          <p:nvPr/>
        </p:nvSpPr>
        <p:spPr>
          <a:xfrm>
            <a:off x="7414976" y="3429000"/>
            <a:ext cx="2267679" cy="784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SNP genotype matrix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BDDE05-E382-2044-9470-15DFCBCFB78D}"/>
              </a:ext>
            </a:extLst>
          </p:cNvPr>
          <p:cNvSpPr/>
          <p:nvPr/>
        </p:nvSpPr>
        <p:spPr>
          <a:xfrm>
            <a:off x="9813962" y="3428999"/>
            <a:ext cx="2267679" cy="784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Indel genotype matrix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CF285F-B9CF-124D-88DF-B9E5B59210CA}"/>
              </a:ext>
            </a:extLst>
          </p:cNvPr>
          <p:cNvSpPr/>
          <p:nvPr/>
        </p:nvSpPr>
        <p:spPr>
          <a:xfrm>
            <a:off x="3406631" y="3239814"/>
            <a:ext cx="1177159" cy="973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Retroviral insertions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5FD83B-5DB9-764E-B33A-690BD3ED3D5B}"/>
              </a:ext>
            </a:extLst>
          </p:cNvPr>
          <p:cNvSpPr/>
          <p:nvPr/>
        </p:nvSpPr>
        <p:spPr>
          <a:xfrm>
            <a:off x="2114531" y="3239814"/>
            <a:ext cx="1177159" cy="973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Functional impact predictions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0D302A-AD33-A640-A49C-53EA11D545CF}"/>
              </a:ext>
            </a:extLst>
          </p:cNvPr>
          <p:cNvSpPr/>
          <p:nvPr/>
        </p:nvSpPr>
        <p:spPr>
          <a:xfrm>
            <a:off x="833922" y="3239814"/>
            <a:ext cx="1177159" cy="973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13213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FFA4-3AE3-C342-AC0C-D48B59835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3547245" cy="5197498"/>
          </a:xfrm>
        </p:spPr>
        <p:txBody>
          <a:bodyPr/>
          <a:lstStyle/>
          <a:p>
            <a:r>
              <a:rPr lang="en-US" dirty="0"/>
              <a:t>Identify therapeutics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883A8F-107F-144E-BA4E-875F77523A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8773504"/>
              </p:ext>
            </p:extLst>
          </p:nvPr>
        </p:nvGraphicFramePr>
        <p:xfrm>
          <a:off x="5376671" y="705113"/>
          <a:ext cx="6172412" cy="519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2DF5AEC-766C-2F47-B4E2-F3435EA08CE5}"/>
              </a:ext>
            </a:extLst>
          </p:cNvPr>
          <p:cNvSpPr txBox="1"/>
          <p:nvPr/>
        </p:nvSpPr>
        <p:spPr>
          <a:xfrm>
            <a:off x="5727560" y="251210"/>
            <a:ext cx="143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270508409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Regular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713AD6"/>
      </a:accent1>
      <a:accent2>
        <a:srgbClr val="363FC8"/>
      </a:accent2>
      <a:accent3>
        <a:srgbClr val="3A85D6"/>
      </a:accent3>
      <a:accent4>
        <a:srgbClr val="28B4C4"/>
      </a:accent4>
      <a:accent5>
        <a:srgbClr val="34C195"/>
      </a:accent5>
      <a:accent6>
        <a:srgbClr val="28C452"/>
      </a:accent6>
      <a:hlink>
        <a:srgbClr val="729531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221</Words>
  <Application>Microsoft Macintosh PowerPoint</Application>
  <PresentationFormat>Widescreen</PresentationFormat>
  <Paragraphs>102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Meiryo</vt:lpstr>
      <vt:lpstr>Arial</vt:lpstr>
      <vt:lpstr>Calibri</vt:lpstr>
      <vt:lpstr>Corbel</vt:lpstr>
      <vt:lpstr>ShojiVTI</vt:lpstr>
      <vt:lpstr>NEUROHACK 2022</vt:lpstr>
      <vt:lpstr>Objectives</vt:lpstr>
      <vt:lpstr>Workflow</vt:lpstr>
      <vt:lpstr>Pre-processing</vt:lpstr>
      <vt:lpstr>Feature filtering</vt:lpstr>
      <vt:lpstr>Classifier model</vt:lpstr>
      <vt:lpstr>Identify therapeutics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Schilder, Brian</dc:creator>
  <cp:lastModifiedBy>Schilder, Brian</cp:lastModifiedBy>
  <cp:revision>16</cp:revision>
  <dcterms:created xsi:type="dcterms:W3CDTF">2022-01-12T14:28:57Z</dcterms:created>
  <dcterms:modified xsi:type="dcterms:W3CDTF">2022-01-13T22:12:37Z</dcterms:modified>
</cp:coreProperties>
</file>