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[AB.xlsx]Sheet1!PivotTable1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PERFORMNANCE ANALYSIS</a:t>
            </a:r>
          </a:p>
        </c:rich>
      </c:tx>
      <c:layout>
        <c:manualLayout>
          <c:xMode val="edge"/>
          <c:yMode val="edge"/>
          <c:x val="0.2983271426299125"/>
          <c:y val="9.6912190151912866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69203849518812"/>
          <c:y val="0.23406969962088073"/>
          <c:w val="0.62561351706036761"/>
          <c:h val="0.56695902595508918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78-4BC3-AD91-2B0BCF51E0E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778-4BC3-AD91-2B0BCF51E0E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778-4BC3-AD91-2B0BCF51E0E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778-4BC3-AD91-2B0BCF51E0E9}"/>
            </c:ext>
          </c:extLst>
        </c:ser>
        <c:gapWidth val="100"/>
        <c:overlap val="-24"/>
        <c:axId val="162376320"/>
        <c:axId val="162394496"/>
      </c:barChart>
      <c:catAx>
        <c:axId val="1623763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94496"/>
        <c:crosses val="autoZero"/>
        <c:auto val="1"/>
        <c:lblAlgn val="ctr"/>
        <c:lblOffset val="100"/>
      </c:catAx>
      <c:valAx>
        <c:axId val="162394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[AB.xlsx]Sheet1!PivotTable1</c:name>
    <c:fmtId val="21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D80E-41C0-8C67-FE223DBA5F4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D80E-41C0-8C67-FE223DBA5F4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D80E-41C0-8C67-FE223DBA5F4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4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6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8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A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C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E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0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2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3-D80E-41C0-8C67-FE223DBA5F4D}"/>
            </c:ext>
          </c:extLst>
        </c:ser>
        <c:dLbls>
          <c:showVal val="1"/>
        </c:dLbls>
      </c:pie3D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1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97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3275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045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17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27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260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29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2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13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7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7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52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10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pt/t/organizational-design/organizational-design-quick-guide/design-organizacional-guia-rapid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217A65-5672-1763-A4E6-958E47F5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606" y="407963"/>
            <a:ext cx="8060788" cy="125884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Employee data analysis using excel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640096-3995-07C2-EFB9-A6B127490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541" y="3429000"/>
            <a:ext cx="8723832" cy="2419429"/>
          </a:xfrm>
        </p:spPr>
        <p:txBody>
          <a:bodyPr>
            <a:normAutofit lnSpcReduction="10000"/>
          </a:bodyPr>
          <a:lstStyle/>
          <a:p>
            <a:r>
              <a:rPr lang="en-IN" sz="2800" b="1" dirty="0" smtClean="0">
                <a:latin typeface="Aptos Display" panose="020B0004020202020204" pitchFamily="34" charset="0"/>
              </a:rPr>
              <a:t>Student Name: </a:t>
            </a:r>
            <a:r>
              <a:rPr lang="en-IN" sz="2800" b="1" dirty="0" err="1" smtClean="0">
                <a:latin typeface="Aptos Display" panose="020B0004020202020204" pitchFamily="34" charset="0"/>
              </a:rPr>
              <a:t>Vigneshwaran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Register no: </a:t>
            </a:r>
            <a:r>
              <a:rPr lang="en-IN" sz="2800" b="1" dirty="0" smtClean="0">
                <a:latin typeface="Aptos Display" panose="020B0004020202020204" pitchFamily="34" charset="0"/>
              </a:rPr>
              <a:t>312202242(asunm123312202242)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Department: b.com ca </a:t>
            </a:r>
          </a:p>
          <a:p>
            <a:r>
              <a:rPr lang="en-IN" sz="2800" b="1" dirty="0">
                <a:latin typeface="Aptos Display" panose="020B0004020202020204" pitchFamily="34" charset="0"/>
              </a:rPr>
              <a:t>College : </a:t>
            </a:r>
            <a:r>
              <a:rPr lang="en-IN" sz="2800" b="1" dirty="0" err="1">
                <a:latin typeface="Aptos Display" panose="020B0004020202020204" pitchFamily="34" charset="0"/>
              </a:rPr>
              <a:t>mohammed</a:t>
            </a:r>
            <a:r>
              <a:rPr lang="en-IN" sz="2800" b="1" dirty="0">
                <a:latin typeface="Aptos Display" panose="020B0004020202020204" pitchFamily="34" charset="0"/>
              </a:rPr>
              <a:t> Sadhak college of arts and science</a:t>
            </a:r>
          </a:p>
          <a:p>
            <a:endParaRPr lang="en-IN" sz="2000" dirty="0">
              <a:latin typeface="Bahnschrift SemiBold Condensed" panose="020B0502040204020203" pitchFamily="34" charset="0"/>
            </a:endParaRPr>
          </a:p>
          <a:p>
            <a:endParaRPr lang="en-US" sz="2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003266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653BC0-2D6D-CBF2-FA3F-BA6A98D8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011" y="591452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MODELLING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C37AC3-CFB9-CB66-933F-56E330EC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884" y="24889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Data collection: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1.Gather employee demographic information(e.g.,</a:t>
            </a:r>
            <a:r>
              <a:rPr lang="en-IN" sz="2800" dirty="0" err="1">
                <a:latin typeface="Bahnschrift SemiBold" panose="020B0502040204020203" pitchFamily="34" charset="0"/>
              </a:rPr>
              <a:t>age,gender,department,role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2.Collect employee performance data(e.g.,</a:t>
            </a:r>
            <a:r>
              <a:rPr lang="en-IN" sz="2800" dirty="0" err="1">
                <a:latin typeface="Bahnschrift SemiBold" panose="020B0502040204020203" pitchFamily="34" charset="0"/>
              </a:rPr>
              <a:t>ratings,achievements,training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3.Obtain employee status details(</a:t>
            </a:r>
            <a:r>
              <a:rPr lang="en-IN" sz="2800" dirty="0" err="1">
                <a:latin typeface="Bahnschrift SemiBold" panose="020B0502040204020203" pitchFamily="34" charset="0"/>
              </a:rPr>
              <a:t>e.g.,hire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date,tenure,turnover</a:t>
            </a:r>
            <a:r>
              <a:rPr lang="en-IN" sz="2800" dirty="0">
                <a:latin typeface="Bahnschrift SemiBold" panose="020B0502040204020203" pitchFamily="34" charset="0"/>
              </a:rPr>
              <a:t> status).</a:t>
            </a:r>
          </a:p>
        </p:txBody>
      </p:sp>
    </p:spTree>
    <p:extLst>
      <p:ext uri="{BB962C8B-B14F-4D97-AF65-F5344CB8AC3E}">
        <p14:creationId xmlns="" xmlns:p14="http://schemas.microsoft.com/office/powerpoint/2010/main" val="31907644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F7C84E-F4C2-27AF-A14E-F682A94D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77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FF1C3C-1973-255F-C90E-EA2BFD8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8295"/>
            <a:ext cx="8915400" cy="56692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Feature Collection: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1.Select key performance indicators such as </a:t>
            </a:r>
            <a:r>
              <a:rPr lang="en-IN" dirty="0" err="1">
                <a:latin typeface="Bahnschrift SemiBold" panose="020B0502040204020203" pitchFamily="34" charset="0"/>
              </a:rPr>
              <a:t>attendance,productivity,and</a:t>
            </a:r>
            <a:r>
              <a:rPr lang="en-IN" dirty="0">
                <a:latin typeface="Bahnschrift SemiBold" panose="020B0502040204020203" pitchFamily="34" charset="0"/>
              </a:rPr>
              <a:t> training completion.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2.Include demographic features like </a:t>
            </a:r>
            <a:r>
              <a:rPr lang="en-IN" dirty="0" err="1">
                <a:latin typeface="Bahnschrift SemiBold" panose="020B0502040204020203" pitchFamily="34" charset="0"/>
              </a:rPr>
              <a:t>department,role,and</a:t>
            </a:r>
            <a:r>
              <a:rPr lang="en-IN" dirty="0">
                <a:latin typeface="Bahnschrift SemiBold" panose="020B0502040204020203" pitchFamily="34" charset="0"/>
              </a:rPr>
              <a:t> tenure for deeper analysis.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Data Cleaning: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1.Remove duplicate entries and correct data inconsistencies.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2.Handle missing values using techniques like imputation or </a:t>
            </a:r>
            <a:r>
              <a:rPr lang="en-IN" dirty="0" err="1">
                <a:latin typeface="Bahnschrift SemiBold" panose="020B0502040204020203" pitchFamily="34" charset="0"/>
              </a:rPr>
              <a:t>exclusion,depending</a:t>
            </a:r>
            <a:r>
              <a:rPr lang="en-IN" dirty="0">
                <a:latin typeface="Bahnschrift SemiBold" panose="020B0502040204020203" pitchFamily="34" charset="0"/>
              </a:rPr>
              <a:t> on the data’s impact.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Performance Level: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1.Define performance tiers(</a:t>
            </a:r>
            <a:r>
              <a:rPr lang="en-IN" dirty="0" err="1">
                <a:latin typeface="Bahnschrift SemiBold" panose="020B0502040204020203" pitchFamily="34" charset="0"/>
              </a:rPr>
              <a:t>e.g.,very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high,high,medium,low</a:t>
            </a:r>
            <a:r>
              <a:rPr lang="en-IN" dirty="0">
                <a:latin typeface="Bahnschrift SemiBold" panose="020B0502040204020203" pitchFamily="34" charset="0"/>
              </a:rPr>
              <a:t>)based on employee ratings or achievements.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2.Establish criteria for identifying top performers and at-risk employees.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573315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8DF7B-E571-3FA8-89FA-6E658764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8011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B819B1-3833-36C3-B4B1-6372695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52120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Summary: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1.Create summary statistics for employee demographics(</a:t>
            </a:r>
            <a:r>
              <a:rPr lang="en-IN" dirty="0" err="1">
                <a:latin typeface="Bahnschrift SemiBold" panose="020B0502040204020203" pitchFamily="34" charset="0"/>
              </a:rPr>
              <a:t>e.g.first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name,average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age,business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units,gender</a:t>
            </a:r>
            <a:r>
              <a:rPr lang="en-IN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2.Analyze performance trends across department and roles.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3.Identify any notable patterns in employee turnover and retention rates.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Visualization: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1.Build dynamic charts to display department-wise performance distribution.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2.Create dashboards showcasing employee turnover trends over time.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3.Design interactive pivot tables for exploring various HR </a:t>
            </a:r>
            <a:r>
              <a:rPr lang="en-IN" dirty="0" err="1">
                <a:latin typeface="Bahnschrift SemiBold" panose="020B0502040204020203" pitchFamily="34" charset="0"/>
              </a:rPr>
              <a:t>metrics,such</a:t>
            </a:r>
            <a:r>
              <a:rPr lang="en-IN" dirty="0">
                <a:latin typeface="Bahnschrift SemiBold" panose="020B0502040204020203" pitchFamily="34" charset="0"/>
              </a:rPr>
              <a:t> as performance </a:t>
            </a:r>
            <a:r>
              <a:rPr lang="en-IN" dirty="0" err="1">
                <a:latin typeface="Bahnschrift SemiBold" panose="020B0502040204020203" pitchFamily="34" charset="0"/>
              </a:rPr>
              <a:t>vs.tenure</a:t>
            </a:r>
            <a:r>
              <a:rPr lang="en-IN" dirty="0">
                <a:latin typeface="Bahnschrift SemiBold" panose="020B0502040204020203" pitchFamily="34" charset="0"/>
              </a:rPr>
              <a:t>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70398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B099F-DB50-8D98-B144-C7CE503A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RESULTS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8D1EFC8-C4CA-8918-16BA-5F9C427C96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5944477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AA4F9-A948-FAF8-F3DD-8DBF6B7B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RESULTS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E1AB122-D228-B653-42DE-18408AEA0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206456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5492629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332FF4-D4BE-118E-EF95-9174FEC7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CONCLUSION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D8A978-A9D2-63A8-7796-97295D18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</a:t>
            </a:r>
            <a:r>
              <a:rPr lang="en-IN" dirty="0" err="1"/>
              <a:t>project,Excel</a:t>
            </a:r>
            <a:r>
              <a:rPr lang="en-IN" dirty="0"/>
              <a:t> was used effectively to </a:t>
            </a:r>
            <a:r>
              <a:rPr lang="en-IN" dirty="0" err="1"/>
              <a:t>analyze</a:t>
            </a:r>
            <a:r>
              <a:rPr lang="en-IN" dirty="0"/>
              <a:t> employee </a:t>
            </a:r>
            <a:r>
              <a:rPr lang="en-IN" dirty="0" err="1"/>
              <a:t>data,revealing</a:t>
            </a:r>
            <a:r>
              <a:rPr lang="en-IN" dirty="0"/>
              <a:t> key insights into workforce trends and </a:t>
            </a:r>
            <a:r>
              <a:rPr lang="en-IN" dirty="0" err="1"/>
              <a:t>performance.By</a:t>
            </a:r>
            <a:r>
              <a:rPr lang="en-IN" dirty="0"/>
              <a:t> leveraging various Excel functions and </a:t>
            </a:r>
            <a:r>
              <a:rPr lang="en-IN" dirty="0" err="1"/>
              <a:t>tools,we</a:t>
            </a:r>
            <a:r>
              <a:rPr lang="en-IN" dirty="0"/>
              <a:t> streamlined data management and gained valuable information that </a:t>
            </a:r>
            <a:r>
              <a:rPr lang="en-IN"/>
              <a:t>can guide HR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413609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59E7B8-D898-5BCF-3C73-795AD97B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15" y="630115"/>
            <a:ext cx="8911687" cy="1286022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PROJECT TITLE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607C81-0C9C-4B6E-95B0-296F4D61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911" y="2996419"/>
            <a:ext cx="9603275" cy="246184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ptos Display" panose="020B0004020202020204" pitchFamily="34" charset="0"/>
              </a:rPr>
              <a:t>Employee Attrition Analysis Using Excel Dashboards</a:t>
            </a:r>
            <a:endParaRPr lang="en-US" sz="4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033196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59E870-8425-CFD7-20A7-07FC192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29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rial Black" panose="020B0A04020102020204" pitchFamily="34" charset="0"/>
              </a:rPr>
              <a:t>AGENDA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C74C1-CE23-6A43-D38D-D9C941D1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16" y="2546252"/>
            <a:ext cx="8915400" cy="3597452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1. </a:t>
            </a:r>
            <a:r>
              <a:rPr lang="en-IN" sz="2400" dirty="0">
                <a:latin typeface="Bahnschrift SemiBold" panose="020B0502040204020203" pitchFamily="34" charset="0"/>
              </a:rPr>
              <a:t>Problem Statement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2. Project Overview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3. End Users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4. Our Solution and Proposition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5. Dataset Description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6. Modelling Approach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7. Results and Discussion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8. Conclusion 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68978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6B341-37F2-B728-BA4B-31DF083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97" y="509810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PROBLEM STATEMENT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2DFDE5-DA54-A51E-7EA0-E9B50948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12" y="2345872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 Company struggles to efficiently </a:t>
            </a:r>
            <a:r>
              <a:rPr lang="en-IN" sz="2800" dirty="0" err="1">
                <a:latin typeface="Bahnschrift SemiBold" panose="020B0502040204020203" pitchFamily="34" charset="0"/>
              </a:rPr>
              <a:t>analyze</a:t>
            </a:r>
            <a:r>
              <a:rPr lang="en-IN" sz="2800" dirty="0">
                <a:latin typeface="Bahnschrift SemiBold" panose="020B0502040204020203" pitchFamily="34" charset="0"/>
              </a:rPr>
              <a:t> employee data scattered across multiple </a:t>
            </a:r>
            <a:r>
              <a:rPr lang="en-IN" sz="2800" dirty="0" err="1">
                <a:latin typeface="Bahnschrift SemiBold" panose="020B0502040204020203" pitchFamily="34" charset="0"/>
              </a:rPr>
              <a:t>spreadsheets,leading</a:t>
            </a:r>
            <a:r>
              <a:rPr lang="en-IN" sz="2800" dirty="0">
                <a:latin typeface="Bahnschrift SemiBold" panose="020B0502040204020203" pitchFamily="34" charset="0"/>
              </a:rPr>
              <a:t> to difficulties in tracking workforce trends and making informed HR </a:t>
            </a:r>
            <a:r>
              <a:rPr lang="en-IN" sz="2800" dirty="0" err="1">
                <a:latin typeface="Bahnschrift SemiBold" panose="020B0502040204020203" pitchFamily="34" charset="0"/>
              </a:rPr>
              <a:t>decisions.This</a:t>
            </a:r>
            <a:r>
              <a:rPr lang="en-IN" sz="2800" dirty="0">
                <a:latin typeface="Bahnschrift SemiBold" panose="020B0502040204020203" pitchFamily="34" charset="0"/>
              </a:rPr>
              <a:t> project will use Excel to streamline data </a:t>
            </a:r>
            <a:r>
              <a:rPr lang="en-IN" sz="2800" dirty="0" err="1">
                <a:latin typeface="Bahnschrift SemiBold" panose="020B0502040204020203" pitchFamily="34" charset="0"/>
              </a:rPr>
              <a:t>analysis,automate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reporting,and</a:t>
            </a:r>
            <a:r>
              <a:rPr lang="en-IN" sz="2800" dirty="0">
                <a:latin typeface="Bahnschrift SemiBold" panose="020B0502040204020203" pitchFamily="34" charset="0"/>
              </a:rPr>
              <a:t> provide insights into key HR metrics for improved decision-Making. 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739597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174716-29E5-8231-651E-D67E2FD0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58795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PROJECT OVERVIEW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CEBE59-5623-81E9-3455-493152FA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53" y="265611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This project focuses on developing a robust employee data analysis solution using </a:t>
            </a:r>
            <a:r>
              <a:rPr lang="en-IN" sz="2400" dirty="0" err="1">
                <a:latin typeface="Bahnschrift SemiBold" panose="020B0502040204020203" pitchFamily="34" charset="0"/>
              </a:rPr>
              <a:t>Excel.By</a:t>
            </a:r>
            <a:r>
              <a:rPr lang="en-IN" sz="2400" dirty="0">
                <a:latin typeface="Bahnschrift SemiBold" panose="020B0502040204020203" pitchFamily="34" charset="0"/>
              </a:rPr>
              <a:t> consolidating </a:t>
            </a:r>
            <a:r>
              <a:rPr lang="en-IN" sz="2400" dirty="0" err="1">
                <a:latin typeface="Bahnschrift SemiBold" panose="020B0502040204020203" pitchFamily="34" charset="0"/>
              </a:rPr>
              <a:t>employe</a:t>
            </a:r>
            <a:r>
              <a:rPr lang="en-IN" sz="2400" dirty="0">
                <a:latin typeface="Bahnschrift SemiBold" panose="020B0502040204020203" pitchFamily="34" charset="0"/>
              </a:rPr>
              <a:t> data into a unified </a:t>
            </a:r>
            <a:r>
              <a:rPr lang="en-IN" sz="2400" dirty="0" err="1">
                <a:latin typeface="Bahnschrift SemiBold" panose="020B0502040204020203" pitchFamily="34" charset="0"/>
              </a:rPr>
              <a:t>spreadsheet,the</a:t>
            </a:r>
            <a:r>
              <a:rPr lang="en-IN" sz="2400" dirty="0">
                <a:latin typeface="Bahnschrift SemiBold" panose="020B0502040204020203" pitchFamily="34" charset="0"/>
              </a:rPr>
              <a:t> project will enable streamlined analysis of key HR metrics such as employee </a:t>
            </a:r>
            <a:r>
              <a:rPr lang="en-IN" sz="2400" dirty="0" err="1">
                <a:latin typeface="Bahnschrift SemiBold" panose="020B0502040204020203" pitchFamily="34" charset="0"/>
              </a:rPr>
              <a:t>turnover,performance,and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demographics.Automated</a:t>
            </a:r>
            <a:r>
              <a:rPr lang="en-IN" sz="2400" dirty="0">
                <a:latin typeface="Bahnschrift SemiBold" panose="020B0502040204020203" pitchFamily="34" charset="0"/>
              </a:rPr>
              <a:t> dashboards and reporting tools will be created to provide </a:t>
            </a:r>
            <a:r>
              <a:rPr lang="en-IN" sz="2400" dirty="0" err="1">
                <a:latin typeface="Bahnschrift SemiBold" panose="020B0502040204020203" pitchFamily="34" charset="0"/>
              </a:rPr>
              <a:t>realtime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insights,helping</a:t>
            </a:r>
            <a:r>
              <a:rPr lang="en-IN" sz="2400" dirty="0">
                <a:latin typeface="Bahnschrift SemiBold" panose="020B0502040204020203" pitchFamily="34" charset="0"/>
              </a:rPr>
              <a:t> HR teams make data driven decisions that enhance workforce management and strategic planning.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028415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CB9D3E-A1F5-2837-3120-328E8B4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WHO ARE THE END USERS?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C92FBA5-DC81-8C4C-776E-5EE870EE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2529" y="1996208"/>
            <a:ext cx="4800600" cy="4006850"/>
          </a:xfrm>
        </p:spPr>
      </p:pic>
    </p:spTree>
    <p:extLst>
      <p:ext uri="{BB962C8B-B14F-4D97-AF65-F5344CB8AC3E}">
        <p14:creationId xmlns="" xmlns:p14="http://schemas.microsoft.com/office/powerpoint/2010/main" val="295725571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FD159-0633-7B6E-4BDA-0FE8C021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306333"/>
            <a:ext cx="8911687" cy="128089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OUR SOLUTION AND ITS VALUE PROPOSITION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1BCD5F-C09C-B20C-5562-701B7F2C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12" y="2774045"/>
            <a:ext cx="8915400" cy="377762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 SemiBold" panose="020B0502040204020203" pitchFamily="34" charset="0"/>
              </a:rPr>
              <a:t>Conditional formatting - missing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Filter – remove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Formula – performance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Pivot table – summary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Graph – data </a:t>
            </a:r>
            <a:r>
              <a:rPr lang="en-IN" sz="4000" dirty="0" err="1">
                <a:latin typeface="Bahnschrift SemiBold" panose="020B0502040204020203" pitchFamily="34" charset="0"/>
              </a:rPr>
              <a:t>visualizition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59464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BEC6B-874A-F2FF-15B0-B1E2464A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DATASET DESCRIPTION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DE8E9-DDA3-1D5B-CB77-F7690871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12" y="241118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Employee=- Kaggle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26-features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9-features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type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Performance level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Gender-male female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rating-</a:t>
            </a:r>
            <a:r>
              <a:rPr lang="en-IN" sz="2800" dirty="0" err="1">
                <a:latin typeface="Bahnschrift SemiBold" panose="020B0502040204020203" pitchFamily="34" charset="0"/>
              </a:rPr>
              <a:t>num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88714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11F48-2979-D4CB-66F0-FDA5FDE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18668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THE “WOW” IN OUR SOLUTION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CD422-488E-EC5E-62B3-41E4E60B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3080378"/>
            <a:ext cx="8915400" cy="3777622"/>
          </a:xfrm>
        </p:spPr>
        <p:txBody>
          <a:bodyPr/>
          <a:lstStyle/>
          <a:p>
            <a:r>
              <a:rPr lang="en-IN" sz="2800" dirty="0">
                <a:latin typeface="Bahnschrift SemiBold Condensed" panose="020B0502040204020203" pitchFamily="34" charset="0"/>
              </a:rPr>
              <a:t>Performance level = IF(Z8&gt;=5,”VERY HIGH”,Z8&gt;=4,”HIGH”,Z8&gt;=3,”MED”,”TRUE”,”LOW”)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699565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159</TotalTime>
  <Words>458</Words>
  <Application>Microsoft Office PowerPoint</Application>
  <PresentationFormat>Custom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Slide 11</vt:lpstr>
      <vt:lpstr>Slide 12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aravind</dc:creator>
  <cp:lastModifiedBy>Roll Out</cp:lastModifiedBy>
  <cp:revision>6</cp:revision>
  <dcterms:created xsi:type="dcterms:W3CDTF">2024-08-29T10:30:37Z</dcterms:created>
  <dcterms:modified xsi:type="dcterms:W3CDTF">2024-09-12T15:17:18Z</dcterms:modified>
</cp:coreProperties>
</file>