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60" r:id="rId4"/>
    <p:sldId id="261"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59" r:id="rId23"/>
  </p:sldIdLst>
  <p:sldSz cx="12192000" cy="6858000"/>
  <p:notesSz cx="6858000" cy="9144000"/>
  <p:embeddedFontLst>
    <p:embeddedFont>
      <p:font typeface="Broadway" panose="04040905080B02020502" pitchFamily="82" charset="0"/>
      <p:regular r:id="rId25"/>
    </p:embeddedFont>
    <p:embeddedFont>
      <p:font typeface="Calibri" panose="020F0502020204030204" pitchFamily="34" charset="0"/>
      <p:regular r:id="rId26"/>
      <p:bold r:id="rId27"/>
      <p:italic r:id="rId28"/>
      <p:boldItalic r:id="rId29"/>
    </p:embeddedFont>
    <p:embeddedFont>
      <p:font typeface="Lato Black" panose="020F0502020204030203" pitchFamily="34" charset="0"/>
      <p:bold r:id="rId30"/>
      <p:boldItalic r:id="rId31"/>
    </p:embeddedFont>
    <p:embeddedFont>
      <p:font typeface="Libre Baskerville" panose="02000000000000000000" pitchFamily="2" charset="0"/>
      <p:regular r:id="rId32"/>
      <p:bold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och.nani@outlook.com" initials="e" lastIdx="1" clrIdx="0">
    <p:extLst>
      <p:ext uri="{19B8F6BF-5375-455C-9EA6-DF929625EA0E}">
        <p15:presenceInfo xmlns:p15="http://schemas.microsoft.com/office/powerpoint/2012/main" userId="0aea9cf07e6cd7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imdb.com/search/title/?genres=Action&amp;explore=genres&amp;title_type=feature&amp;ref_=ft_movie_0"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vectors/film-cinema-popcorn-coke-fun-162028/" TargetMode="External"/><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26160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3200" b="0" i="0" u="none" strike="noStrike" cap="none" dirty="0">
                <a:solidFill>
                  <a:schemeClr val="dk1"/>
                </a:solidFill>
                <a:latin typeface="Broadway" panose="04040905080B02020502" pitchFamily="82" charset="0"/>
                <a:ea typeface="Calibri"/>
                <a:cs typeface="Calibri"/>
                <a:sym typeface="Calibri"/>
              </a:rPr>
            </a:br>
            <a:r>
              <a:rPr lang="en-IN" sz="3200" b="0" i="0" u="none" strike="noStrike" cap="none" dirty="0">
                <a:solidFill>
                  <a:schemeClr val="dk1"/>
                </a:solidFill>
                <a:latin typeface="Broadway" panose="04040905080B02020502" pitchFamily="82" charset="0"/>
                <a:ea typeface="Calibri"/>
                <a:cs typeface="Calibri"/>
                <a:sym typeface="Calibri"/>
              </a:rPr>
              <a:t>IMDb: Top 400 Popular Movies Analysis</a:t>
            </a:r>
          </a:p>
          <a:p>
            <a:pPr marL="0" marR="0" lvl="0" indent="0" algn="ctr" rtl="0">
              <a:spcBef>
                <a:spcPts val="0"/>
              </a:spcBef>
              <a:spcAft>
                <a:spcPts val="0"/>
              </a:spcAft>
              <a:buNone/>
            </a:pPr>
            <a:endParaRPr lang="en-IN" sz="3200" dirty="0">
              <a:solidFill>
                <a:schemeClr val="dk1"/>
              </a:solidFill>
              <a:latin typeface="Broadway" panose="04040905080B02020502" pitchFamily="82" charset="0"/>
              <a:ea typeface="Calibri"/>
              <a:cs typeface="Calibri"/>
              <a:sym typeface="Calibri"/>
            </a:endParaRPr>
          </a:p>
          <a:p>
            <a:pPr lvl="1"/>
            <a:r>
              <a:rPr lang="en-IN" sz="1800" dirty="0">
                <a:solidFill>
                  <a:schemeClr val="dk1"/>
                </a:solidFill>
                <a:latin typeface="+mn-lt"/>
                <a:ea typeface="Calibri"/>
                <a:cs typeface="Calibri"/>
                <a:sym typeface="Calibri"/>
              </a:rPr>
              <a:t>Aakash </a:t>
            </a:r>
            <a:r>
              <a:rPr lang="en-IN" sz="1800" dirty="0" err="1">
                <a:solidFill>
                  <a:schemeClr val="dk1"/>
                </a:solidFill>
                <a:latin typeface="+mn-lt"/>
                <a:ea typeface="Calibri"/>
                <a:cs typeface="Calibri"/>
                <a:sym typeface="Calibri"/>
              </a:rPr>
              <a:t>Perni</a:t>
            </a:r>
            <a:endParaRPr lang="en-IN" sz="1800" dirty="0">
              <a:solidFill>
                <a:schemeClr val="dk1"/>
              </a:solidFill>
              <a:latin typeface="+mn-lt"/>
              <a:ea typeface="Calibri"/>
              <a:cs typeface="Calibri"/>
              <a:sym typeface="Calibri"/>
            </a:endParaRPr>
          </a:p>
          <a:p>
            <a:pPr lvl="1"/>
            <a:r>
              <a:rPr lang="en-IN" sz="1800" dirty="0">
                <a:solidFill>
                  <a:schemeClr val="dk1"/>
                </a:solidFill>
                <a:latin typeface="+mn-lt"/>
                <a:ea typeface="Calibri"/>
                <a:cs typeface="Calibri"/>
                <a:sym typeface="Calibri"/>
              </a:rPr>
              <a:t>Enoch 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8A6E-9988-BE30-6639-19EC70B2CD41}"/>
              </a:ext>
            </a:extLst>
          </p:cNvPr>
          <p:cNvSpPr>
            <a:spLocks noGrp="1"/>
          </p:cNvSpPr>
          <p:nvPr>
            <p:ph type="title"/>
          </p:nvPr>
        </p:nvSpPr>
        <p:spPr/>
        <p:txBody>
          <a:bodyPr>
            <a:normAutofit/>
          </a:bodyPr>
          <a:lstStyle/>
          <a:p>
            <a:r>
              <a:rPr lang="en-IN" sz="3200" dirty="0"/>
              <a:t>Visualization &amp; Insights</a:t>
            </a:r>
            <a:br>
              <a:rPr lang="en-IN" sz="3200" dirty="0"/>
            </a:br>
            <a:r>
              <a:rPr lang="en-IN" sz="3200" dirty="0"/>
              <a:t>Univariate Plot (Count of movies released across the years)</a:t>
            </a:r>
          </a:p>
        </p:txBody>
      </p:sp>
      <p:sp>
        <p:nvSpPr>
          <p:cNvPr id="4" name="Text Placeholder 3">
            <a:extLst>
              <a:ext uri="{FF2B5EF4-FFF2-40B4-BE49-F238E27FC236}">
                <a16:creationId xmlns:a16="http://schemas.microsoft.com/office/drawing/2014/main" id="{91E28F47-FB7C-04FE-8DCC-C179ACCEB683}"/>
              </a:ext>
            </a:extLst>
          </p:cNvPr>
          <p:cNvSpPr>
            <a:spLocks noGrp="1"/>
          </p:cNvSpPr>
          <p:nvPr>
            <p:ph type="body" idx="1"/>
          </p:nvPr>
        </p:nvSpPr>
        <p:spPr/>
        <p:txBody>
          <a:bodyPr/>
          <a:lstStyle/>
          <a:p>
            <a:pPr marL="114300" indent="0">
              <a:buNone/>
            </a:pPr>
            <a:endParaRPr lang="en-IN" dirty="0"/>
          </a:p>
          <a:p>
            <a:endParaRPr lang="en-IN" dirty="0"/>
          </a:p>
        </p:txBody>
      </p:sp>
      <p:pic>
        <p:nvPicPr>
          <p:cNvPr id="11" name="Picture 10">
            <a:extLst>
              <a:ext uri="{FF2B5EF4-FFF2-40B4-BE49-F238E27FC236}">
                <a16:creationId xmlns:a16="http://schemas.microsoft.com/office/drawing/2014/main" id="{E60A2AC9-CD46-46A9-C136-67A133B88085}"/>
              </a:ext>
            </a:extLst>
          </p:cNvPr>
          <p:cNvPicPr>
            <a:picLocks noChangeAspect="1"/>
          </p:cNvPicPr>
          <p:nvPr/>
        </p:nvPicPr>
        <p:blipFill>
          <a:blip r:embed="rId2"/>
          <a:stretch>
            <a:fillRect/>
          </a:stretch>
        </p:blipFill>
        <p:spPr>
          <a:xfrm>
            <a:off x="1073343" y="1825625"/>
            <a:ext cx="9441998" cy="4381880"/>
          </a:xfrm>
          <a:prstGeom prst="rect">
            <a:avLst/>
          </a:prstGeom>
        </p:spPr>
      </p:pic>
      <p:sp>
        <p:nvSpPr>
          <p:cNvPr id="15" name="TextBox 14">
            <a:extLst>
              <a:ext uri="{FF2B5EF4-FFF2-40B4-BE49-F238E27FC236}">
                <a16:creationId xmlns:a16="http://schemas.microsoft.com/office/drawing/2014/main" id="{A03F5D56-850B-356C-DA99-1CAD93A691B4}"/>
              </a:ext>
            </a:extLst>
          </p:cNvPr>
          <p:cNvSpPr txBox="1"/>
          <p:nvPr/>
        </p:nvSpPr>
        <p:spPr>
          <a:xfrm>
            <a:off x="2036189" y="2460396"/>
            <a:ext cx="2884602" cy="1323439"/>
          </a:xfrm>
          <a:prstGeom prst="rect">
            <a:avLst/>
          </a:prstGeom>
          <a:noFill/>
        </p:spPr>
        <p:txBody>
          <a:bodyPr wrap="square" rtlCol="0">
            <a:spAutoFit/>
          </a:bodyPr>
          <a:lstStyle/>
          <a:p>
            <a:r>
              <a:rPr lang="en-IN" sz="2000" dirty="0"/>
              <a:t>Insight:</a:t>
            </a:r>
          </a:p>
          <a:p>
            <a:r>
              <a:rPr lang="en-IN" sz="2000" dirty="0"/>
              <a:t>We observe that the most recent movies are the most popular.</a:t>
            </a:r>
          </a:p>
        </p:txBody>
      </p:sp>
    </p:spTree>
    <p:extLst>
      <p:ext uri="{BB962C8B-B14F-4D97-AF65-F5344CB8AC3E}">
        <p14:creationId xmlns:p14="http://schemas.microsoft.com/office/powerpoint/2010/main" val="1599304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B9AD08-B1CB-5C96-3BAB-82A7ACDB455C}"/>
              </a:ext>
            </a:extLst>
          </p:cNvPr>
          <p:cNvSpPr>
            <a:spLocks noGrp="1"/>
          </p:cNvSpPr>
          <p:nvPr>
            <p:ph type="title"/>
          </p:nvPr>
        </p:nvSpPr>
        <p:spPr/>
        <p:txBody>
          <a:bodyPr/>
          <a:lstStyle/>
          <a:p>
            <a:r>
              <a:rPr lang="en-IN" dirty="0"/>
              <a:t>Demographic Pie chart</a:t>
            </a:r>
          </a:p>
        </p:txBody>
      </p:sp>
      <p:sp>
        <p:nvSpPr>
          <p:cNvPr id="7" name="Text Placeholder 6">
            <a:extLst>
              <a:ext uri="{FF2B5EF4-FFF2-40B4-BE49-F238E27FC236}">
                <a16:creationId xmlns:a16="http://schemas.microsoft.com/office/drawing/2014/main" id="{D40084FC-499E-31D2-D700-1FA60B2ED810}"/>
              </a:ext>
            </a:extLst>
          </p:cNvPr>
          <p:cNvSpPr>
            <a:spLocks noGrp="1"/>
          </p:cNvSpPr>
          <p:nvPr>
            <p:ph type="body" idx="1"/>
          </p:nvPr>
        </p:nvSpPr>
        <p:spPr/>
        <p:txBody>
          <a:bodyPr/>
          <a:lstStyle/>
          <a:p>
            <a:endParaRPr lang="en-IN" dirty="0"/>
          </a:p>
        </p:txBody>
      </p:sp>
      <p:pic>
        <p:nvPicPr>
          <p:cNvPr id="9" name="Picture 8">
            <a:extLst>
              <a:ext uri="{FF2B5EF4-FFF2-40B4-BE49-F238E27FC236}">
                <a16:creationId xmlns:a16="http://schemas.microsoft.com/office/drawing/2014/main" id="{7F206CB0-75A4-F847-E91F-35C40FA649C4}"/>
              </a:ext>
            </a:extLst>
          </p:cNvPr>
          <p:cNvPicPr>
            <a:picLocks noChangeAspect="1"/>
          </p:cNvPicPr>
          <p:nvPr/>
        </p:nvPicPr>
        <p:blipFill>
          <a:blip r:embed="rId2"/>
          <a:stretch>
            <a:fillRect/>
          </a:stretch>
        </p:blipFill>
        <p:spPr>
          <a:xfrm>
            <a:off x="959191" y="1825625"/>
            <a:ext cx="6012701" cy="4359018"/>
          </a:xfrm>
          <a:prstGeom prst="rect">
            <a:avLst/>
          </a:prstGeom>
        </p:spPr>
      </p:pic>
      <p:sp>
        <p:nvSpPr>
          <p:cNvPr id="10" name="TextBox 9">
            <a:extLst>
              <a:ext uri="{FF2B5EF4-FFF2-40B4-BE49-F238E27FC236}">
                <a16:creationId xmlns:a16="http://schemas.microsoft.com/office/drawing/2014/main" id="{43A422A5-15D5-2DE4-CDFB-E1F5D3DBE49C}"/>
              </a:ext>
            </a:extLst>
          </p:cNvPr>
          <p:cNvSpPr txBox="1"/>
          <p:nvPr/>
        </p:nvSpPr>
        <p:spPr>
          <a:xfrm>
            <a:off x="7222338" y="2281286"/>
            <a:ext cx="3373390" cy="1569660"/>
          </a:xfrm>
          <a:prstGeom prst="rect">
            <a:avLst/>
          </a:prstGeom>
          <a:noFill/>
        </p:spPr>
        <p:txBody>
          <a:bodyPr wrap="square" rtlCol="0">
            <a:spAutoFit/>
          </a:bodyPr>
          <a:lstStyle/>
          <a:p>
            <a:r>
              <a:rPr lang="en-IN" sz="2400" dirty="0"/>
              <a:t>Insight:</a:t>
            </a:r>
          </a:p>
          <a:p>
            <a:r>
              <a:rPr lang="en-IN" sz="2400" dirty="0"/>
              <a:t>The most popular </a:t>
            </a:r>
            <a:r>
              <a:rPr lang="en-IN" sz="2400" dirty="0" err="1"/>
              <a:t>demograpic</a:t>
            </a:r>
            <a:r>
              <a:rPr lang="en-IN" sz="2400" dirty="0"/>
              <a:t> rating for movies is ‘UA’.</a:t>
            </a:r>
          </a:p>
        </p:txBody>
      </p:sp>
    </p:spTree>
    <p:extLst>
      <p:ext uri="{BB962C8B-B14F-4D97-AF65-F5344CB8AC3E}">
        <p14:creationId xmlns:p14="http://schemas.microsoft.com/office/powerpoint/2010/main" val="23621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9E542-6215-4E27-932A-5711D86C5803}"/>
              </a:ext>
            </a:extLst>
          </p:cNvPr>
          <p:cNvSpPr>
            <a:spLocks noGrp="1"/>
          </p:cNvSpPr>
          <p:nvPr>
            <p:ph type="title"/>
          </p:nvPr>
        </p:nvSpPr>
        <p:spPr/>
        <p:txBody>
          <a:bodyPr/>
          <a:lstStyle/>
          <a:p>
            <a:r>
              <a:rPr lang="en-IN" dirty="0"/>
              <a:t>Genre Distribution</a:t>
            </a:r>
          </a:p>
        </p:txBody>
      </p:sp>
      <p:sp>
        <p:nvSpPr>
          <p:cNvPr id="3" name="Text Placeholder 2">
            <a:extLst>
              <a:ext uri="{FF2B5EF4-FFF2-40B4-BE49-F238E27FC236}">
                <a16:creationId xmlns:a16="http://schemas.microsoft.com/office/drawing/2014/main" id="{3EB525F4-FF9F-1121-291F-64CD595913F8}"/>
              </a:ext>
            </a:extLst>
          </p:cNvPr>
          <p:cNvSpPr>
            <a:spLocks noGrp="1"/>
          </p:cNvSpPr>
          <p:nvPr>
            <p:ph type="body" idx="1"/>
          </p:nvPr>
        </p:nvSpPr>
        <p:spPr/>
        <p:txBody>
          <a:bodyPr/>
          <a:lstStyle/>
          <a:p>
            <a:pPr marL="114300" indent="0">
              <a:buNone/>
            </a:pPr>
            <a:endParaRPr lang="en-IN" dirty="0"/>
          </a:p>
        </p:txBody>
      </p:sp>
      <p:pic>
        <p:nvPicPr>
          <p:cNvPr id="7" name="Picture 6">
            <a:extLst>
              <a:ext uri="{FF2B5EF4-FFF2-40B4-BE49-F238E27FC236}">
                <a16:creationId xmlns:a16="http://schemas.microsoft.com/office/drawing/2014/main" id="{C324E046-C68C-A542-9EFB-E4B39F115E33}"/>
              </a:ext>
            </a:extLst>
          </p:cNvPr>
          <p:cNvPicPr>
            <a:picLocks noChangeAspect="1"/>
          </p:cNvPicPr>
          <p:nvPr/>
        </p:nvPicPr>
        <p:blipFill>
          <a:blip r:embed="rId2"/>
          <a:stretch>
            <a:fillRect/>
          </a:stretch>
        </p:blipFill>
        <p:spPr>
          <a:xfrm>
            <a:off x="374897" y="1825625"/>
            <a:ext cx="8519898" cy="4816713"/>
          </a:xfrm>
          <a:prstGeom prst="rect">
            <a:avLst/>
          </a:prstGeom>
        </p:spPr>
      </p:pic>
      <p:sp>
        <p:nvSpPr>
          <p:cNvPr id="8" name="TextBox 7">
            <a:extLst>
              <a:ext uri="{FF2B5EF4-FFF2-40B4-BE49-F238E27FC236}">
                <a16:creationId xmlns:a16="http://schemas.microsoft.com/office/drawing/2014/main" id="{ABD83031-E819-B7C5-5A27-2D1068260D2C}"/>
              </a:ext>
            </a:extLst>
          </p:cNvPr>
          <p:cNvSpPr txBox="1"/>
          <p:nvPr/>
        </p:nvSpPr>
        <p:spPr>
          <a:xfrm>
            <a:off x="8752696" y="2625365"/>
            <a:ext cx="2097555" cy="1631216"/>
          </a:xfrm>
          <a:prstGeom prst="rect">
            <a:avLst/>
          </a:prstGeom>
          <a:noFill/>
        </p:spPr>
        <p:txBody>
          <a:bodyPr wrap="square" rtlCol="0">
            <a:spAutoFit/>
          </a:bodyPr>
          <a:lstStyle/>
          <a:p>
            <a:r>
              <a:rPr lang="en-IN" sz="2000" dirty="0"/>
              <a:t>Insight:</a:t>
            </a:r>
          </a:p>
          <a:p>
            <a:r>
              <a:rPr lang="en-IN" sz="2000" dirty="0"/>
              <a:t>The Adventure, Sci-Fi genre is the most popular genre</a:t>
            </a:r>
          </a:p>
        </p:txBody>
      </p:sp>
    </p:spTree>
    <p:extLst>
      <p:ext uri="{BB962C8B-B14F-4D97-AF65-F5344CB8AC3E}">
        <p14:creationId xmlns:p14="http://schemas.microsoft.com/office/powerpoint/2010/main" val="136438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B52A-25B7-B952-CFD6-C3E94D56B8C6}"/>
              </a:ext>
            </a:extLst>
          </p:cNvPr>
          <p:cNvSpPr>
            <a:spLocks noGrp="1"/>
          </p:cNvSpPr>
          <p:nvPr>
            <p:ph type="title"/>
          </p:nvPr>
        </p:nvSpPr>
        <p:spPr/>
        <p:txBody>
          <a:bodyPr/>
          <a:lstStyle/>
          <a:p>
            <a:r>
              <a:rPr lang="en-IN" dirty="0"/>
              <a:t>Rating Histogram</a:t>
            </a:r>
          </a:p>
        </p:txBody>
      </p:sp>
      <p:sp>
        <p:nvSpPr>
          <p:cNvPr id="3" name="Text Placeholder 2">
            <a:extLst>
              <a:ext uri="{FF2B5EF4-FFF2-40B4-BE49-F238E27FC236}">
                <a16:creationId xmlns:a16="http://schemas.microsoft.com/office/drawing/2014/main" id="{799A943D-320A-F9D6-37B3-E4C6AC6A646D}"/>
              </a:ext>
            </a:extLst>
          </p:cNvPr>
          <p:cNvSpPr>
            <a:spLocks noGrp="1"/>
          </p:cNvSpPr>
          <p:nvPr>
            <p:ph type="body" idx="1"/>
          </p:nvPr>
        </p:nvSpPr>
        <p:spPr/>
        <p:txBody>
          <a:bodyPr/>
          <a:lstStyle/>
          <a:p>
            <a:pPr marL="114300" indent="0">
              <a:buNone/>
            </a:pPr>
            <a:endParaRPr lang="en-IN" dirty="0"/>
          </a:p>
        </p:txBody>
      </p:sp>
      <p:pic>
        <p:nvPicPr>
          <p:cNvPr id="5" name="Picture 4">
            <a:extLst>
              <a:ext uri="{FF2B5EF4-FFF2-40B4-BE49-F238E27FC236}">
                <a16:creationId xmlns:a16="http://schemas.microsoft.com/office/drawing/2014/main" id="{91A1E715-C943-9AC3-0A90-B63DBE12263F}"/>
              </a:ext>
            </a:extLst>
          </p:cNvPr>
          <p:cNvPicPr>
            <a:picLocks noChangeAspect="1"/>
          </p:cNvPicPr>
          <p:nvPr/>
        </p:nvPicPr>
        <p:blipFill>
          <a:blip r:embed="rId2"/>
          <a:stretch>
            <a:fillRect/>
          </a:stretch>
        </p:blipFill>
        <p:spPr>
          <a:xfrm>
            <a:off x="930539" y="1863669"/>
            <a:ext cx="6447079" cy="4313294"/>
          </a:xfrm>
          <a:prstGeom prst="rect">
            <a:avLst/>
          </a:prstGeom>
        </p:spPr>
      </p:pic>
      <p:sp>
        <p:nvSpPr>
          <p:cNvPr id="7" name="TextBox 6">
            <a:extLst>
              <a:ext uri="{FF2B5EF4-FFF2-40B4-BE49-F238E27FC236}">
                <a16:creationId xmlns:a16="http://schemas.microsoft.com/office/drawing/2014/main" id="{A4B479DB-6E79-5CA5-7520-10CC01D62404}"/>
              </a:ext>
            </a:extLst>
          </p:cNvPr>
          <p:cNvSpPr txBox="1"/>
          <p:nvPr/>
        </p:nvSpPr>
        <p:spPr>
          <a:xfrm>
            <a:off x="7940477" y="2919060"/>
            <a:ext cx="2850464" cy="1938992"/>
          </a:xfrm>
          <a:prstGeom prst="rect">
            <a:avLst/>
          </a:prstGeom>
          <a:noFill/>
        </p:spPr>
        <p:txBody>
          <a:bodyPr wrap="square" rtlCol="0">
            <a:spAutoFit/>
          </a:bodyPr>
          <a:lstStyle/>
          <a:p>
            <a:r>
              <a:rPr lang="en-IN" sz="2400" dirty="0"/>
              <a:t>Insight:</a:t>
            </a:r>
          </a:p>
          <a:p>
            <a:r>
              <a:rPr lang="en-IN" sz="2400" dirty="0"/>
              <a:t>The most number of movies lie between 6-7 Rating.</a:t>
            </a:r>
          </a:p>
        </p:txBody>
      </p:sp>
    </p:spTree>
    <p:extLst>
      <p:ext uri="{BB962C8B-B14F-4D97-AF65-F5344CB8AC3E}">
        <p14:creationId xmlns:p14="http://schemas.microsoft.com/office/powerpoint/2010/main" val="2248889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6774-37C9-2DDA-564D-8E6E9E54FD94}"/>
              </a:ext>
            </a:extLst>
          </p:cNvPr>
          <p:cNvSpPr>
            <a:spLocks noGrp="1"/>
          </p:cNvSpPr>
          <p:nvPr>
            <p:ph type="title"/>
          </p:nvPr>
        </p:nvSpPr>
        <p:spPr/>
        <p:txBody>
          <a:bodyPr/>
          <a:lstStyle/>
          <a:p>
            <a:r>
              <a:rPr lang="en-IN" dirty="0"/>
              <a:t>Duration Histogram</a:t>
            </a:r>
          </a:p>
        </p:txBody>
      </p:sp>
      <p:sp>
        <p:nvSpPr>
          <p:cNvPr id="3" name="Text Placeholder 2">
            <a:extLst>
              <a:ext uri="{FF2B5EF4-FFF2-40B4-BE49-F238E27FC236}">
                <a16:creationId xmlns:a16="http://schemas.microsoft.com/office/drawing/2014/main" id="{5433A073-CAB7-8375-3144-121F0D2D2500}"/>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3EE3729E-D8B2-E10D-D783-0DCA700269AB}"/>
              </a:ext>
            </a:extLst>
          </p:cNvPr>
          <p:cNvPicPr>
            <a:picLocks noChangeAspect="1"/>
          </p:cNvPicPr>
          <p:nvPr/>
        </p:nvPicPr>
        <p:blipFill>
          <a:blip r:embed="rId2"/>
          <a:stretch>
            <a:fillRect/>
          </a:stretch>
        </p:blipFill>
        <p:spPr>
          <a:xfrm>
            <a:off x="936504" y="1871290"/>
            <a:ext cx="5662151" cy="4305673"/>
          </a:xfrm>
          <a:prstGeom prst="rect">
            <a:avLst/>
          </a:prstGeom>
        </p:spPr>
      </p:pic>
      <p:sp>
        <p:nvSpPr>
          <p:cNvPr id="9" name="TextBox 8">
            <a:extLst>
              <a:ext uri="{FF2B5EF4-FFF2-40B4-BE49-F238E27FC236}">
                <a16:creationId xmlns:a16="http://schemas.microsoft.com/office/drawing/2014/main" id="{38AAB9E7-76BC-4762-3839-C3B179759DAA}"/>
              </a:ext>
            </a:extLst>
          </p:cNvPr>
          <p:cNvSpPr txBox="1"/>
          <p:nvPr/>
        </p:nvSpPr>
        <p:spPr>
          <a:xfrm>
            <a:off x="7881316" y="3208518"/>
            <a:ext cx="2189822" cy="1631216"/>
          </a:xfrm>
          <a:prstGeom prst="rect">
            <a:avLst/>
          </a:prstGeom>
          <a:noFill/>
        </p:spPr>
        <p:txBody>
          <a:bodyPr wrap="square" rtlCol="0">
            <a:spAutoFit/>
          </a:bodyPr>
          <a:lstStyle/>
          <a:p>
            <a:r>
              <a:rPr lang="en-IN" sz="2000" dirty="0"/>
              <a:t>Insight:</a:t>
            </a:r>
          </a:p>
          <a:p>
            <a:r>
              <a:rPr lang="en-IN" sz="2000" dirty="0"/>
              <a:t>Movies that are around 120-130 </a:t>
            </a:r>
            <a:r>
              <a:rPr lang="en-IN" sz="2000" dirty="0" err="1"/>
              <a:t>minuts</a:t>
            </a:r>
            <a:r>
              <a:rPr lang="en-IN" sz="2000" dirty="0"/>
              <a:t> or 2 hours are more popular</a:t>
            </a:r>
            <a:r>
              <a:rPr lang="en-IN" dirty="0"/>
              <a:t>.</a:t>
            </a:r>
          </a:p>
        </p:txBody>
      </p:sp>
    </p:spTree>
    <p:extLst>
      <p:ext uri="{BB962C8B-B14F-4D97-AF65-F5344CB8AC3E}">
        <p14:creationId xmlns:p14="http://schemas.microsoft.com/office/powerpoint/2010/main" val="1385606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6B54-3F74-A735-739A-1EF7B1C39FC3}"/>
              </a:ext>
            </a:extLst>
          </p:cNvPr>
          <p:cNvSpPr>
            <a:spLocks noGrp="1"/>
          </p:cNvSpPr>
          <p:nvPr>
            <p:ph type="title"/>
          </p:nvPr>
        </p:nvSpPr>
        <p:spPr/>
        <p:txBody>
          <a:bodyPr/>
          <a:lstStyle/>
          <a:p>
            <a:r>
              <a:rPr lang="en-IN" dirty="0"/>
              <a:t>Bivariate Plots</a:t>
            </a:r>
            <a:br>
              <a:rPr lang="en-IN" dirty="0"/>
            </a:br>
            <a:r>
              <a:rPr lang="en-IN" dirty="0"/>
              <a:t>Top 10 movies Based on Rating</a:t>
            </a:r>
          </a:p>
        </p:txBody>
      </p:sp>
      <p:sp>
        <p:nvSpPr>
          <p:cNvPr id="3" name="Text Placeholder 2">
            <a:extLst>
              <a:ext uri="{FF2B5EF4-FFF2-40B4-BE49-F238E27FC236}">
                <a16:creationId xmlns:a16="http://schemas.microsoft.com/office/drawing/2014/main" id="{151A68B3-B9A2-3AFE-6399-61A1ABE690DA}"/>
              </a:ext>
            </a:extLst>
          </p:cNvPr>
          <p:cNvSpPr>
            <a:spLocks noGrp="1"/>
          </p:cNvSpPr>
          <p:nvPr>
            <p:ph type="body" idx="1"/>
          </p:nvPr>
        </p:nvSpPr>
        <p:spPr/>
        <p:txBody>
          <a:bodyPr/>
          <a:lstStyle/>
          <a:p>
            <a:pPr marL="114300" indent="0">
              <a:buNone/>
            </a:pPr>
            <a:endParaRPr lang="en-IN" dirty="0"/>
          </a:p>
        </p:txBody>
      </p:sp>
      <p:pic>
        <p:nvPicPr>
          <p:cNvPr id="5" name="Picture 4">
            <a:extLst>
              <a:ext uri="{FF2B5EF4-FFF2-40B4-BE49-F238E27FC236}">
                <a16:creationId xmlns:a16="http://schemas.microsoft.com/office/drawing/2014/main" id="{B34E8CFA-F2F7-019E-57E5-0B6005F05892}"/>
              </a:ext>
            </a:extLst>
          </p:cNvPr>
          <p:cNvPicPr>
            <a:picLocks noChangeAspect="1"/>
          </p:cNvPicPr>
          <p:nvPr/>
        </p:nvPicPr>
        <p:blipFill>
          <a:blip r:embed="rId2"/>
          <a:stretch>
            <a:fillRect/>
          </a:stretch>
        </p:blipFill>
        <p:spPr>
          <a:xfrm>
            <a:off x="942707" y="1906769"/>
            <a:ext cx="8458933" cy="4496190"/>
          </a:xfrm>
          <a:prstGeom prst="rect">
            <a:avLst/>
          </a:prstGeom>
        </p:spPr>
      </p:pic>
    </p:spTree>
    <p:extLst>
      <p:ext uri="{BB962C8B-B14F-4D97-AF65-F5344CB8AC3E}">
        <p14:creationId xmlns:p14="http://schemas.microsoft.com/office/powerpoint/2010/main" val="2269112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2AAB-0CAB-9F8D-23D2-12451B65D635}"/>
              </a:ext>
            </a:extLst>
          </p:cNvPr>
          <p:cNvSpPr>
            <a:spLocks noGrp="1"/>
          </p:cNvSpPr>
          <p:nvPr>
            <p:ph type="title"/>
          </p:nvPr>
        </p:nvSpPr>
        <p:spPr/>
        <p:txBody>
          <a:bodyPr/>
          <a:lstStyle/>
          <a:p>
            <a:r>
              <a:rPr lang="en-IN" dirty="0"/>
              <a:t>Bottom 10 movies based on rating.</a:t>
            </a:r>
          </a:p>
        </p:txBody>
      </p:sp>
      <p:sp>
        <p:nvSpPr>
          <p:cNvPr id="3" name="Text Placeholder 2">
            <a:extLst>
              <a:ext uri="{FF2B5EF4-FFF2-40B4-BE49-F238E27FC236}">
                <a16:creationId xmlns:a16="http://schemas.microsoft.com/office/drawing/2014/main" id="{430CCD4E-507C-9FC9-ABEB-D8C82696DCF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31179253-385C-4F16-9938-12ABB10EFE75}"/>
              </a:ext>
            </a:extLst>
          </p:cNvPr>
          <p:cNvPicPr>
            <a:picLocks noChangeAspect="1"/>
          </p:cNvPicPr>
          <p:nvPr/>
        </p:nvPicPr>
        <p:blipFill>
          <a:blip r:embed="rId2"/>
          <a:stretch>
            <a:fillRect/>
          </a:stretch>
        </p:blipFill>
        <p:spPr>
          <a:xfrm>
            <a:off x="738661" y="1848428"/>
            <a:ext cx="7453006" cy="4328535"/>
          </a:xfrm>
          <a:prstGeom prst="rect">
            <a:avLst/>
          </a:prstGeom>
        </p:spPr>
      </p:pic>
    </p:spTree>
    <p:extLst>
      <p:ext uri="{BB962C8B-B14F-4D97-AF65-F5344CB8AC3E}">
        <p14:creationId xmlns:p14="http://schemas.microsoft.com/office/powerpoint/2010/main" val="3801863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8965-7E7B-D2A2-6A10-D30695A1F437}"/>
              </a:ext>
            </a:extLst>
          </p:cNvPr>
          <p:cNvSpPr>
            <a:spLocks noGrp="1"/>
          </p:cNvSpPr>
          <p:nvPr>
            <p:ph type="title"/>
          </p:nvPr>
        </p:nvSpPr>
        <p:spPr/>
        <p:txBody>
          <a:bodyPr/>
          <a:lstStyle/>
          <a:p>
            <a:r>
              <a:rPr lang="en-IN" dirty="0"/>
              <a:t>Top Directors based on rating</a:t>
            </a:r>
          </a:p>
        </p:txBody>
      </p:sp>
      <p:sp>
        <p:nvSpPr>
          <p:cNvPr id="3" name="Text Placeholder 2">
            <a:extLst>
              <a:ext uri="{FF2B5EF4-FFF2-40B4-BE49-F238E27FC236}">
                <a16:creationId xmlns:a16="http://schemas.microsoft.com/office/drawing/2014/main" id="{36430AC5-86B5-017F-9635-77A9F0169817}"/>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C26C1D2A-056A-8790-FA7E-939766859602}"/>
              </a:ext>
            </a:extLst>
          </p:cNvPr>
          <p:cNvPicPr>
            <a:picLocks noChangeAspect="1"/>
          </p:cNvPicPr>
          <p:nvPr/>
        </p:nvPicPr>
        <p:blipFill>
          <a:blip r:embed="rId2"/>
          <a:stretch>
            <a:fillRect/>
          </a:stretch>
        </p:blipFill>
        <p:spPr>
          <a:xfrm>
            <a:off x="838200" y="1963726"/>
            <a:ext cx="6889077" cy="4419983"/>
          </a:xfrm>
          <a:prstGeom prst="rect">
            <a:avLst/>
          </a:prstGeom>
        </p:spPr>
      </p:pic>
      <p:sp>
        <p:nvSpPr>
          <p:cNvPr id="7" name="TextBox 6">
            <a:extLst>
              <a:ext uri="{FF2B5EF4-FFF2-40B4-BE49-F238E27FC236}">
                <a16:creationId xmlns:a16="http://schemas.microsoft.com/office/drawing/2014/main" id="{06FE8AE4-C83B-5F2B-445F-C47CCB72FFA7}"/>
              </a:ext>
            </a:extLst>
          </p:cNvPr>
          <p:cNvSpPr txBox="1"/>
          <p:nvPr/>
        </p:nvSpPr>
        <p:spPr>
          <a:xfrm flipH="1">
            <a:off x="7871382" y="3216464"/>
            <a:ext cx="3205113" cy="1569660"/>
          </a:xfrm>
          <a:prstGeom prst="rect">
            <a:avLst/>
          </a:prstGeom>
          <a:noFill/>
        </p:spPr>
        <p:txBody>
          <a:bodyPr wrap="square" rtlCol="0">
            <a:spAutoFit/>
          </a:bodyPr>
          <a:lstStyle/>
          <a:p>
            <a:r>
              <a:rPr lang="en-IN" sz="2400" dirty="0"/>
              <a:t>Insight: Peter Jackson is the highest rated director among the popular directors.</a:t>
            </a:r>
          </a:p>
        </p:txBody>
      </p:sp>
    </p:spTree>
    <p:extLst>
      <p:ext uri="{BB962C8B-B14F-4D97-AF65-F5344CB8AC3E}">
        <p14:creationId xmlns:p14="http://schemas.microsoft.com/office/powerpoint/2010/main" val="1471096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08E3-68A2-BEB0-6DE7-B56C38042D5D}"/>
              </a:ext>
            </a:extLst>
          </p:cNvPr>
          <p:cNvSpPr>
            <a:spLocks noGrp="1"/>
          </p:cNvSpPr>
          <p:nvPr>
            <p:ph type="title"/>
          </p:nvPr>
        </p:nvSpPr>
        <p:spPr/>
        <p:txBody>
          <a:bodyPr/>
          <a:lstStyle/>
          <a:p>
            <a:r>
              <a:rPr lang="en-IN" dirty="0"/>
              <a:t>Top Actors based on Rating.</a:t>
            </a:r>
          </a:p>
        </p:txBody>
      </p:sp>
      <p:sp>
        <p:nvSpPr>
          <p:cNvPr id="3" name="Text Placeholder 2">
            <a:extLst>
              <a:ext uri="{FF2B5EF4-FFF2-40B4-BE49-F238E27FC236}">
                <a16:creationId xmlns:a16="http://schemas.microsoft.com/office/drawing/2014/main" id="{6183006C-C490-EB21-B563-1198EDE1B62B}"/>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F4F8A94-DCA2-C769-F1C5-AD3F7C9F65E8}"/>
              </a:ext>
            </a:extLst>
          </p:cNvPr>
          <p:cNvPicPr>
            <a:picLocks noChangeAspect="1"/>
          </p:cNvPicPr>
          <p:nvPr/>
        </p:nvPicPr>
        <p:blipFill>
          <a:blip r:embed="rId2"/>
          <a:stretch>
            <a:fillRect/>
          </a:stretch>
        </p:blipFill>
        <p:spPr>
          <a:xfrm>
            <a:off x="680863" y="1791302"/>
            <a:ext cx="6965284" cy="4419983"/>
          </a:xfrm>
          <a:prstGeom prst="rect">
            <a:avLst/>
          </a:prstGeom>
        </p:spPr>
      </p:pic>
      <p:sp>
        <p:nvSpPr>
          <p:cNvPr id="6" name="TextBox 5">
            <a:extLst>
              <a:ext uri="{FF2B5EF4-FFF2-40B4-BE49-F238E27FC236}">
                <a16:creationId xmlns:a16="http://schemas.microsoft.com/office/drawing/2014/main" id="{390B6296-541E-BEE5-71E7-5D9BDC528804}"/>
              </a:ext>
            </a:extLst>
          </p:cNvPr>
          <p:cNvSpPr txBox="1"/>
          <p:nvPr/>
        </p:nvSpPr>
        <p:spPr>
          <a:xfrm>
            <a:off x="8213214" y="3280527"/>
            <a:ext cx="2573518" cy="1631216"/>
          </a:xfrm>
          <a:prstGeom prst="rect">
            <a:avLst/>
          </a:prstGeom>
          <a:noFill/>
        </p:spPr>
        <p:txBody>
          <a:bodyPr wrap="square" rtlCol="0">
            <a:spAutoFit/>
          </a:bodyPr>
          <a:lstStyle/>
          <a:p>
            <a:r>
              <a:rPr lang="en-IN" sz="2000" dirty="0"/>
              <a:t>Insight:</a:t>
            </a:r>
          </a:p>
          <a:p>
            <a:r>
              <a:rPr lang="en-IN" sz="2000" dirty="0"/>
              <a:t>Elijah Wood is the highest rated actor among the popular actors.</a:t>
            </a:r>
          </a:p>
        </p:txBody>
      </p:sp>
    </p:spTree>
    <p:extLst>
      <p:ext uri="{BB962C8B-B14F-4D97-AF65-F5344CB8AC3E}">
        <p14:creationId xmlns:p14="http://schemas.microsoft.com/office/powerpoint/2010/main" val="987250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FEFCA-FA6B-F462-7D29-D3BE37E9F21E}"/>
              </a:ext>
            </a:extLst>
          </p:cNvPr>
          <p:cNvSpPr>
            <a:spLocks noGrp="1"/>
          </p:cNvSpPr>
          <p:nvPr>
            <p:ph type="title"/>
          </p:nvPr>
        </p:nvSpPr>
        <p:spPr/>
        <p:txBody>
          <a:bodyPr/>
          <a:lstStyle/>
          <a:p>
            <a:r>
              <a:rPr lang="en-IN" dirty="0"/>
              <a:t>Multivariate Plot</a:t>
            </a:r>
            <a:br>
              <a:rPr lang="en-IN" dirty="0"/>
            </a:br>
            <a:r>
              <a:rPr lang="en-IN" dirty="0"/>
              <a:t>Heatmap of continuous data</a:t>
            </a:r>
          </a:p>
        </p:txBody>
      </p:sp>
      <p:sp>
        <p:nvSpPr>
          <p:cNvPr id="3" name="Text Placeholder 2">
            <a:extLst>
              <a:ext uri="{FF2B5EF4-FFF2-40B4-BE49-F238E27FC236}">
                <a16:creationId xmlns:a16="http://schemas.microsoft.com/office/drawing/2014/main" id="{D17611AF-A28B-4AD3-B467-442F2D633921}"/>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D5378BF7-A4C2-4576-7291-3E6B63C0C72F}"/>
              </a:ext>
            </a:extLst>
          </p:cNvPr>
          <p:cNvPicPr>
            <a:picLocks noChangeAspect="1"/>
          </p:cNvPicPr>
          <p:nvPr/>
        </p:nvPicPr>
        <p:blipFill>
          <a:blip r:embed="rId2"/>
          <a:stretch>
            <a:fillRect/>
          </a:stretch>
        </p:blipFill>
        <p:spPr>
          <a:xfrm>
            <a:off x="800507" y="1894126"/>
            <a:ext cx="5273497" cy="4389500"/>
          </a:xfrm>
          <a:prstGeom prst="rect">
            <a:avLst/>
          </a:prstGeom>
        </p:spPr>
      </p:pic>
      <p:sp>
        <p:nvSpPr>
          <p:cNvPr id="6" name="TextBox 5">
            <a:extLst>
              <a:ext uri="{FF2B5EF4-FFF2-40B4-BE49-F238E27FC236}">
                <a16:creationId xmlns:a16="http://schemas.microsoft.com/office/drawing/2014/main" id="{E41AD0BB-ABB3-D489-81C2-14FBA507A442}"/>
              </a:ext>
            </a:extLst>
          </p:cNvPr>
          <p:cNvSpPr txBox="1"/>
          <p:nvPr/>
        </p:nvSpPr>
        <p:spPr>
          <a:xfrm>
            <a:off x="7579151" y="2985631"/>
            <a:ext cx="2705493" cy="2031325"/>
          </a:xfrm>
          <a:prstGeom prst="rect">
            <a:avLst/>
          </a:prstGeom>
          <a:noFill/>
        </p:spPr>
        <p:txBody>
          <a:bodyPr wrap="square" rtlCol="0">
            <a:spAutoFit/>
          </a:bodyPr>
          <a:lstStyle/>
          <a:p>
            <a:r>
              <a:rPr lang="en-IN" sz="1800" dirty="0"/>
              <a:t>Insight:</a:t>
            </a:r>
          </a:p>
          <a:p>
            <a:r>
              <a:rPr lang="en-IN" sz="1800" dirty="0"/>
              <a:t>Year and Rating are negatively and weakly correlated.</a:t>
            </a:r>
          </a:p>
          <a:p>
            <a:r>
              <a:rPr lang="en-IN" sz="1800" dirty="0"/>
              <a:t>Duration and Rating are positively and weakly correlated.</a:t>
            </a:r>
          </a:p>
        </p:txBody>
      </p:sp>
    </p:spTree>
    <p:extLst>
      <p:ext uri="{BB962C8B-B14F-4D97-AF65-F5344CB8AC3E}">
        <p14:creationId xmlns:p14="http://schemas.microsoft.com/office/powerpoint/2010/main" val="264859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290" cy="2308284"/>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IN" sz="1800" b="1" i="0" u="none" strike="noStrike" cap="none" dirty="0">
                <a:solidFill>
                  <a:schemeClr val="dk1"/>
                </a:solidFill>
                <a:latin typeface="Calibri"/>
                <a:ea typeface="Calibri"/>
                <a:cs typeface="Calibri"/>
                <a:sym typeface="Calibri"/>
              </a:rPr>
              <a:t>Background:</a:t>
            </a:r>
          </a:p>
          <a:p>
            <a:pPr marR="0" lvl="0" algn="l" rtl="0">
              <a:spcBef>
                <a:spcPts val="0"/>
              </a:spcBef>
              <a:spcAft>
                <a:spcPts val="0"/>
              </a:spcAft>
              <a:buClr>
                <a:schemeClr val="dk1"/>
              </a:buClr>
              <a:buSzPts val="1800"/>
            </a:pP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IN"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    Name: Aakash</a:t>
            </a:r>
          </a:p>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    Qualification: BBA</a:t>
            </a:r>
          </a:p>
          <a:p>
            <a:pPr marL="285750" marR="0" lvl="0" indent="-285750" algn="l" rtl="0">
              <a:spcBef>
                <a:spcPts val="0"/>
              </a:spcBef>
              <a:spcAft>
                <a:spcPts val="0"/>
              </a:spcAft>
              <a:buClr>
                <a:schemeClr val="dk1"/>
              </a:buClr>
              <a:buSzPts val="1800"/>
              <a:buFont typeface="Arial"/>
              <a:buChar char="•"/>
            </a:pPr>
            <a:endParaRPr lang="en-IN"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    Name: Enoch</a:t>
            </a:r>
          </a:p>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    Qualification: </a:t>
            </a:r>
            <a:r>
              <a:rPr lang="en-IN" sz="1800" b="1" dirty="0" err="1">
                <a:solidFill>
                  <a:schemeClr val="dk1"/>
                </a:solidFill>
                <a:latin typeface="Calibri"/>
                <a:ea typeface="Calibri"/>
                <a:cs typeface="Calibri"/>
                <a:sym typeface="Calibri"/>
              </a:rPr>
              <a:t>B.Tech</a:t>
            </a:r>
            <a:endParaRPr sz="1800" b="1" i="0" u="none" strike="noStrike" cap="none"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a:t>
            </a:r>
            <a:r>
              <a:rPr lang="en-IN" sz="3200" dirty="0">
                <a:solidFill>
                  <a:srgbClr val="FF0000"/>
                </a:solidFill>
                <a:latin typeface="Lato Black"/>
                <a:ea typeface="Lato Black"/>
                <a:cs typeface="Lato Black"/>
                <a:sym typeface="Lato Black"/>
              </a:rPr>
              <a:t>Us</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C5DFF-3CE3-7F4B-2B46-633E5F6DB741}"/>
              </a:ext>
            </a:extLst>
          </p:cNvPr>
          <p:cNvSpPr>
            <a:spLocks noGrp="1"/>
          </p:cNvSpPr>
          <p:nvPr>
            <p:ph type="title"/>
          </p:nvPr>
        </p:nvSpPr>
        <p:spPr/>
        <p:txBody>
          <a:bodyPr/>
          <a:lstStyle/>
          <a:p>
            <a:r>
              <a:rPr lang="en-IN" b="1" u="sng" dirty="0"/>
              <a:t>References :</a:t>
            </a:r>
          </a:p>
        </p:txBody>
      </p:sp>
      <p:sp>
        <p:nvSpPr>
          <p:cNvPr id="3" name="Text Placeholder 2">
            <a:extLst>
              <a:ext uri="{FF2B5EF4-FFF2-40B4-BE49-F238E27FC236}">
                <a16:creationId xmlns:a16="http://schemas.microsoft.com/office/drawing/2014/main" id="{8A4951E0-64A4-A233-4A59-310FF1E743E4}"/>
              </a:ext>
            </a:extLst>
          </p:cNvPr>
          <p:cNvSpPr>
            <a:spLocks noGrp="1"/>
          </p:cNvSpPr>
          <p:nvPr>
            <p:ph type="body" idx="1"/>
          </p:nvPr>
        </p:nvSpPr>
        <p:spPr/>
        <p:txBody>
          <a:bodyPr/>
          <a:lstStyle/>
          <a:p>
            <a:r>
              <a:rPr lang="en-IN" sz="2800" dirty="0">
                <a:hlinkClick r:id="rId2"/>
              </a:rPr>
              <a:t>https://www.imdb.com/search/title/?genres=Action&amp;explore=genres&amp;title_type=feature&amp;ref_=ft_movie_0</a:t>
            </a:r>
            <a:endParaRPr lang="en-IN" sz="2800" dirty="0"/>
          </a:p>
          <a:p>
            <a:pPr marL="114300" indent="0">
              <a:buNone/>
            </a:pPr>
            <a:endParaRPr lang="en-IN" sz="2800" dirty="0"/>
          </a:p>
          <a:p>
            <a:r>
              <a:rPr lang="en-IN" dirty="0"/>
              <a:t>https://cbfcindia.gov.in/cbfcAdmin/dashboard.php</a:t>
            </a:r>
          </a:p>
        </p:txBody>
      </p:sp>
    </p:spTree>
    <p:extLst>
      <p:ext uri="{BB962C8B-B14F-4D97-AF65-F5344CB8AC3E}">
        <p14:creationId xmlns:p14="http://schemas.microsoft.com/office/powerpoint/2010/main" val="2603879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9888-1C1C-D13A-D9F3-8A07A26E6CAF}"/>
              </a:ext>
            </a:extLst>
          </p:cNvPr>
          <p:cNvSpPr>
            <a:spLocks noGrp="1"/>
          </p:cNvSpPr>
          <p:nvPr>
            <p:ph type="title"/>
          </p:nvPr>
        </p:nvSpPr>
        <p:spPr/>
        <p:txBody>
          <a:bodyPr/>
          <a:lstStyle/>
          <a:p>
            <a:r>
              <a:rPr lang="en-IN" b="1" u="sng" dirty="0"/>
              <a:t>Conclusion :</a:t>
            </a:r>
          </a:p>
        </p:txBody>
      </p:sp>
      <p:sp>
        <p:nvSpPr>
          <p:cNvPr id="3" name="Text Placeholder 2">
            <a:extLst>
              <a:ext uri="{FF2B5EF4-FFF2-40B4-BE49-F238E27FC236}">
                <a16:creationId xmlns:a16="http://schemas.microsoft.com/office/drawing/2014/main" id="{96B526DA-B495-5884-5FD1-B2E9B0FDDCE6}"/>
              </a:ext>
            </a:extLst>
          </p:cNvPr>
          <p:cNvSpPr>
            <a:spLocks noGrp="1"/>
          </p:cNvSpPr>
          <p:nvPr>
            <p:ph type="body" idx="1"/>
          </p:nvPr>
        </p:nvSpPr>
        <p:spPr/>
        <p:txBody>
          <a:bodyPr/>
          <a:lstStyle/>
          <a:p>
            <a:r>
              <a:rPr lang="en-US" dirty="0"/>
              <a:t>The IMBD Top 400 movies has revealed some fascinating trends and insights into the film industry. We have seen how certain Genres and demographic specific movies emerge at the top and do better than other movies. It is clear that the IMBD Top 400 movie analysis is an important tool for filmmakers, moviegoers, and anyone interested in the film industry. By understanding the trends and themes that emerge from </a:t>
            </a:r>
            <a:r>
              <a:rPr lang="en-US"/>
              <a:t>this analysis, </a:t>
            </a:r>
            <a:r>
              <a:rPr lang="en-US" dirty="0"/>
              <a:t>we can gain valuable insights into the art and business of filmmaking.</a:t>
            </a:r>
            <a:endParaRPr lang="en-IN" dirty="0"/>
          </a:p>
        </p:txBody>
      </p:sp>
    </p:spTree>
    <p:extLst>
      <p:ext uri="{BB962C8B-B14F-4D97-AF65-F5344CB8AC3E}">
        <p14:creationId xmlns:p14="http://schemas.microsoft.com/office/powerpoint/2010/main" val="1391707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98A3F1-AC06-2E72-1DA3-4B633E3452C4}"/>
              </a:ext>
            </a:extLst>
          </p:cNvPr>
          <p:cNvSpPr>
            <a:spLocks noGrp="1"/>
          </p:cNvSpPr>
          <p:nvPr>
            <p:ph type="title"/>
          </p:nvPr>
        </p:nvSpPr>
        <p:spPr/>
        <p:txBody>
          <a:bodyPr/>
          <a:lstStyle/>
          <a:p>
            <a:r>
              <a:rPr lang="en-IN" b="1" u="sng" dirty="0"/>
              <a:t>Content :</a:t>
            </a:r>
          </a:p>
        </p:txBody>
      </p:sp>
      <p:sp>
        <p:nvSpPr>
          <p:cNvPr id="5" name="Text Placeholder 4">
            <a:extLst>
              <a:ext uri="{FF2B5EF4-FFF2-40B4-BE49-F238E27FC236}">
                <a16:creationId xmlns:a16="http://schemas.microsoft.com/office/drawing/2014/main" id="{A04E82EF-5475-2984-2ECE-E4B92AB64E7F}"/>
              </a:ext>
            </a:extLst>
          </p:cNvPr>
          <p:cNvSpPr>
            <a:spLocks noGrp="1"/>
          </p:cNvSpPr>
          <p:nvPr>
            <p:ph type="body" idx="1"/>
          </p:nvPr>
        </p:nvSpPr>
        <p:spPr/>
        <p:txBody>
          <a:bodyPr>
            <a:normAutofit lnSpcReduction="10000"/>
          </a:bodyPr>
          <a:lstStyle/>
          <a:p>
            <a:r>
              <a:rPr lang="en-IN" dirty="0"/>
              <a:t>Introduction</a:t>
            </a:r>
          </a:p>
          <a:p>
            <a:r>
              <a:rPr lang="en-IN" dirty="0"/>
              <a:t>IMDb in Brief</a:t>
            </a:r>
          </a:p>
          <a:p>
            <a:r>
              <a:rPr lang="en-IN" dirty="0"/>
              <a:t>Problem Statement/Objective</a:t>
            </a:r>
          </a:p>
          <a:p>
            <a:r>
              <a:rPr lang="en-IN" dirty="0"/>
              <a:t>Methodology</a:t>
            </a:r>
          </a:p>
          <a:p>
            <a:r>
              <a:rPr lang="en-IN" dirty="0"/>
              <a:t>Website URL and Overview</a:t>
            </a:r>
          </a:p>
          <a:p>
            <a:r>
              <a:rPr lang="en-IN" dirty="0"/>
              <a:t>Main </a:t>
            </a:r>
            <a:r>
              <a:rPr lang="en-IN" dirty="0" err="1"/>
              <a:t>DataFrame</a:t>
            </a:r>
            <a:endParaRPr lang="en-IN" dirty="0"/>
          </a:p>
          <a:p>
            <a:r>
              <a:rPr lang="en-IN" dirty="0"/>
              <a:t>Visualization &amp; Insights</a:t>
            </a:r>
          </a:p>
          <a:p>
            <a:r>
              <a:rPr lang="en-IN" dirty="0"/>
              <a:t>References</a:t>
            </a:r>
          </a:p>
          <a:p>
            <a:r>
              <a:rPr lang="en-IN" dirty="0"/>
              <a:t>Conclusion</a:t>
            </a:r>
          </a:p>
          <a:p>
            <a:endParaRPr lang="en-IN" dirty="0"/>
          </a:p>
          <a:p>
            <a:endParaRPr lang="en-IN" dirty="0"/>
          </a:p>
          <a:p>
            <a:endParaRPr lang="en-IN" dirty="0"/>
          </a:p>
        </p:txBody>
      </p:sp>
    </p:spTree>
    <p:extLst>
      <p:ext uri="{BB962C8B-B14F-4D97-AF65-F5344CB8AC3E}">
        <p14:creationId xmlns:p14="http://schemas.microsoft.com/office/powerpoint/2010/main" val="2660006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A077-43C3-8CAD-7EDB-A43D4DE5E760}"/>
              </a:ext>
            </a:extLst>
          </p:cNvPr>
          <p:cNvSpPr>
            <a:spLocks noGrp="1"/>
          </p:cNvSpPr>
          <p:nvPr>
            <p:ph type="title"/>
          </p:nvPr>
        </p:nvSpPr>
        <p:spPr/>
        <p:txBody>
          <a:bodyPr/>
          <a:lstStyle/>
          <a:p>
            <a:r>
              <a:rPr lang="en-IN" b="1" u="sng" dirty="0"/>
              <a:t>Introduction :</a:t>
            </a:r>
          </a:p>
        </p:txBody>
      </p:sp>
      <p:sp>
        <p:nvSpPr>
          <p:cNvPr id="6" name="Text Placeholder 5">
            <a:extLst>
              <a:ext uri="{FF2B5EF4-FFF2-40B4-BE49-F238E27FC236}">
                <a16:creationId xmlns:a16="http://schemas.microsoft.com/office/drawing/2014/main" id="{90663314-F686-35B0-FE36-DC419317C76D}"/>
              </a:ext>
            </a:extLst>
          </p:cNvPr>
          <p:cNvSpPr>
            <a:spLocks noGrp="1"/>
          </p:cNvSpPr>
          <p:nvPr>
            <p:ph type="body" idx="1"/>
          </p:nvPr>
        </p:nvSpPr>
        <p:spPr>
          <a:xfrm>
            <a:off x="839788" y="2057400"/>
            <a:ext cx="4989121" cy="3811588"/>
          </a:xfrm>
        </p:spPr>
        <p:txBody>
          <a:bodyPr>
            <a:normAutofit/>
          </a:bodyPr>
          <a:lstStyle/>
          <a:p>
            <a:r>
              <a:rPr lang="en-US" sz="2400" dirty="0"/>
              <a:t>   Movies have always been a source of entertainment, but they also have the power to influence our thoughts and shape our perspectives. That's why understanding the trends and patterns in the top 400 movies on IMBD can give us valuable insights into the film industry and society as a whole.</a:t>
            </a:r>
            <a:endParaRPr lang="en-IN" sz="2400" dirty="0"/>
          </a:p>
        </p:txBody>
      </p:sp>
      <p:pic>
        <p:nvPicPr>
          <p:cNvPr id="14" name="Picture Placeholder 13">
            <a:extLst>
              <a:ext uri="{FF2B5EF4-FFF2-40B4-BE49-F238E27FC236}">
                <a16:creationId xmlns:a16="http://schemas.microsoft.com/office/drawing/2014/main" id="{315F3D3A-ACEA-D1C8-44E9-37A8B974B625}"/>
              </a:ext>
            </a:extLst>
          </p:cNvPr>
          <p:cNvPicPr>
            <a:picLocks noGrp="1" noChangeAspect="1"/>
          </p:cNvPicPr>
          <p:nvPr>
            <p:ph type="pic" idx="2"/>
          </p:nvPr>
        </p:nvPicPr>
        <p:blipFill>
          <a:blip r:embed="rId2">
            <a:extLst>
              <a:ext uri="{837473B0-CC2E-450A-ABE3-18F120FF3D39}">
                <a1611:picAttrSrcUrl xmlns:a1611="http://schemas.microsoft.com/office/drawing/2016/11/main" r:id="rId3"/>
              </a:ext>
            </a:extLst>
          </a:blip>
          <a:srcRect l="2607" r="2607"/>
          <a:stretch>
            <a:fillRect/>
          </a:stretch>
        </p:blipFill>
        <p:spPr>
          <a:xfrm>
            <a:off x="6363092" y="1338606"/>
            <a:ext cx="4992295" cy="4251490"/>
          </a:xfrm>
        </p:spPr>
      </p:pic>
    </p:spTree>
    <p:extLst>
      <p:ext uri="{BB962C8B-B14F-4D97-AF65-F5344CB8AC3E}">
        <p14:creationId xmlns:p14="http://schemas.microsoft.com/office/powerpoint/2010/main" val="220664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C747B6-EB25-7F77-6CF0-C6C795818BD3}"/>
              </a:ext>
            </a:extLst>
          </p:cNvPr>
          <p:cNvSpPr>
            <a:spLocks noGrp="1"/>
          </p:cNvSpPr>
          <p:nvPr>
            <p:ph type="title"/>
          </p:nvPr>
        </p:nvSpPr>
        <p:spPr/>
        <p:txBody>
          <a:bodyPr/>
          <a:lstStyle/>
          <a:p>
            <a:r>
              <a:rPr lang="en-IN" b="1" u="sng" dirty="0"/>
              <a:t>IMDb in Brief :</a:t>
            </a:r>
          </a:p>
        </p:txBody>
      </p:sp>
      <p:sp>
        <p:nvSpPr>
          <p:cNvPr id="6" name="Text Placeholder 5">
            <a:extLst>
              <a:ext uri="{FF2B5EF4-FFF2-40B4-BE49-F238E27FC236}">
                <a16:creationId xmlns:a16="http://schemas.microsoft.com/office/drawing/2014/main" id="{FA408168-0EFF-10B8-9187-6A4E944772F3}"/>
              </a:ext>
            </a:extLst>
          </p:cNvPr>
          <p:cNvSpPr>
            <a:spLocks noGrp="1"/>
          </p:cNvSpPr>
          <p:nvPr>
            <p:ph type="body" idx="1"/>
          </p:nvPr>
        </p:nvSpPr>
        <p:spPr/>
        <p:txBody>
          <a:bodyPr/>
          <a:lstStyle/>
          <a:p>
            <a:pPr marL="114300" indent="0">
              <a:buNone/>
            </a:pPr>
            <a:r>
              <a:rPr lang="en-US" dirty="0"/>
              <a:t>IMBD is a website that provides information about movies, TV shows, and celebrities. It has become a go-to source for movie enthusiasts and professionals alike, with millions of users visiting the site every day. The website allows users to rate and review movies, creating a database of the most popular films across different genres and time periods.</a:t>
            </a:r>
            <a:endParaRPr lang="en-IN" dirty="0"/>
          </a:p>
        </p:txBody>
      </p:sp>
    </p:spTree>
    <p:extLst>
      <p:ext uri="{BB962C8B-B14F-4D97-AF65-F5344CB8AC3E}">
        <p14:creationId xmlns:p14="http://schemas.microsoft.com/office/powerpoint/2010/main" val="198724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2D9F-0BAE-8F0C-AECB-D01E89BEC7AD}"/>
              </a:ext>
            </a:extLst>
          </p:cNvPr>
          <p:cNvSpPr>
            <a:spLocks noGrp="1"/>
          </p:cNvSpPr>
          <p:nvPr>
            <p:ph type="title"/>
          </p:nvPr>
        </p:nvSpPr>
        <p:spPr>
          <a:xfrm>
            <a:off x="838200" y="365125"/>
            <a:ext cx="10515600" cy="1325563"/>
          </a:xfrm>
        </p:spPr>
        <p:txBody>
          <a:bodyPr>
            <a:normAutofit fontScale="90000"/>
          </a:bodyPr>
          <a:lstStyle/>
          <a:p>
            <a:br>
              <a:rPr lang="en-IN" b="1" u="sng" dirty="0"/>
            </a:br>
            <a:r>
              <a:rPr lang="en-IN" b="1" u="sng" dirty="0"/>
              <a:t>Problem Statement/Objective :</a:t>
            </a:r>
            <a:br>
              <a:rPr lang="en-IN" b="1" u="sng" dirty="0"/>
            </a:br>
            <a:r>
              <a:rPr lang="en-US" sz="3100" b="0" i="0" dirty="0">
                <a:solidFill>
                  <a:schemeClr val="tx1"/>
                </a:solidFill>
                <a:effectLst/>
                <a:latin typeface="+mj-lt"/>
              </a:rPr>
              <a:t>Exploring Movie Data on IMDb: Uncovering Insights and Patterns in Film Industry.</a:t>
            </a:r>
            <a:br>
              <a:rPr lang="en-US" sz="3100" b="0" i="0" dirty="0">
                <a:solidFill>
                  <a:schemeClr val="tx1"/>
                </a:solidFill>
                <a:effectLst/>
                <a:latin typeface="+mj-lt"/>
              </a:rPr>
            </a:br>
            <a:endParaRPr lang="en-IN" sz="3100" b="1" u="sng" dirty="0">
              <a:latin typeface="+mj-lt"/>
            </a:endParaRPr>
          </a:p>
        </p:txBody>
      </p:sp>
      <p:sp>
        <p:nvSpPr>
          <p:cNvPr id="3" name="Text Placeholder 2">
            <a:extLst>
              <a:ext uri="{FF2B5EF4-FFF2-40B4-BE49-F238E27FC236}">
                <a16:creationId xmlns:a16="http://schemas.microsoft.com/office/drawing/2014/main" id="{F9560314-A205-2D9F-7355-6DC596960D4A}"/>
              </a:ext>
            </a:extLst>
          </p:cNvPr>
          <p:cNvSpPr>
            <a:spLocks noGrp="1"/>
          </p:cNvSpPr>
          <p:nvPr>
            <p:ph type="body" idx="1"/>
          </p:nvPr>
        </p:nvSpPr>
        <p:spPr/>
        <p:txBody>
          <a:bodyPr/>
          <a:lstStyle/>
          <a:p>
            <a:r>
              <a:rPr lang="en-US" dirty="0">
                <a:solidFill>
                  <a:schemeClr val="tx1"/>
                </a:solidFill>
                <a:latin typeface="+mn-lt"/>
              </a:rPr>
              <a:t>Find the Top 10 and bottom 10 movies based on ratings.</a:t>
            </a:r>
          </a:p>
          <a:p>
            <a:r>
              <a:rPr lang="en-US" dirty="0">
                <a:solidFill>
                  <a:schemeClr val="tx1"/>
                </a:solidFill>
                <a:latin typeface="+mn-lt"/>
              </a:rPr>
              <a:t>Count of movies released across the years.</a:t>
            </a:r>
          </a:p>
          <a:p>
            <a:r>
              <a:rPr lang="en-US" dirty="0">
                <a:solidFill>
                  <a:schemeClr val="tx1"/>
                </a:solidFill>
                <a:latin typeface="+mn-lt"/>
              </a:rPr>
              <a:t>Top Actors based on ratings.</a:t>
            </a:r>
          </a:p>
          <a:p>
            <a:r>
              <a:rPr lang="en-US" dirty="0">
                <a:solidFill>
                  <a:schemeClr val="tx1"/>
                </a:solidFill>
                <a:latin typeface="+mn-lt"/>
              </a:rPr>
              <a:t>Top Directors based on ratings.</a:t>
            </a:r>
          </a:p>
          <a:p>
            <a:r>
              <a:rPr lang="en-US" dirty="0">
                <a:solidFill>
                  <a:schemeClr val="tx1"/>
                </a:solidFill>
                <a:latin typeface="+mn-lt"/>
              </a:rPr>
              <a:t>Demographic distribution.</a:t>
            </a:r>
          </a:p>
          <a:p>
            <a:r>
              <a:rPr lang="en-US" dirty="0">
                <a:solidFill>
                  <a:schemeClr val="tx1"/>
                </a:solidFill>
                <a:latin typeface="+mn-lt"/>
              </a:rPr>
              <a:t>Genre distribution.</a:t>
            </a:r>
          </a:p>
          <a:p>
            <a:r>
              <a:rPr lang="en-US" dirty="0">
                <a:solidFill>
                  <a:schemeClr val="tx1"/>
                </a:solidFill>
                <a:latin typeface="+mn-lt"/>
              </a:rPr>
              <a:t>Rating distribution.</a:t>
            </a:r>
          </a:p>
          <a:p>
            <a:r>
              <a:rPr lang="en-US" dirty="0">
                <a:solidFill>
                  <a:schemeClr val="tx1"/>
                </a:solidFill>
                <a:latin typeface="+mn-lt"/>
              </a:rPr>
              <a:t>Duration distribution.</a:t>
            </a:r>
          </a:p>
          <a:p>
            <a:endParaRPr lang="en-US" dirty="0">
              <a:solidFill>
                <a:schemeClr val="tx1"/>
              </a:solidFill>
              <a:latin typeface="Söhne"/>
            </a:endParaRPr>
          </a:p>
          <a:p>
            <a:endParaRPr lang="en-US" dirty="0">
              <a:solidFill>
                <a:schemeClr val="tx1"/>
              </a:solidFill>
              <a:latin typeface="Söhne"/>
            </a:endParaRPr>
          </a:p>
          <a:p>
            <a:endParaRPr lang="en-US" b="0" i="0" dirty="0">
              <a:solidFill>
                <a:schemeClr val="tx1"/>
              </a:solidFill>
              <a:effectLst/>
              <a:latin typeface="Söhne"/>
            </a:endParaRPr>
          </a:p>
        </p:txBody>
      </p:sp>
    </p:spTree>
    <p:extLst>
      <p:ext uri="{BB962C8B-B14F-4D97-AF65-F5344CB8AC3E}">
        <p14:creationId xmlns:p14="http://schemas.microsoft.com/office/powerpoint/2010/main" val="204159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49E99-6EA4-DD5B-B6BE-FD85AFD73ABF}"/>
              </a:ext>
            </a:extLst>
          </p:cNvPr>
          <p:cNvSpPr>
            <a:spLocks noGrp="1"/>
          </p:cNvSpPr>
          <p:nvPr>
            <p:ph type="title"/>
          </p:nvPr>
        </p:nvSpPr>
        <p:spPr/>
        <p:txBody>
          <a:bodyPr/>
          <a:lstStyle/>
          <a:p>
            <a:r>
              <a:rPr lang="en-IN" b="1" u="sng" dirty="0"/>
              <a:t>Methodology :</a:t>
            </a:r>
          </a:p>
        </p:txBody>
      </p:sp>
      <p:sp>
        <p:nvSpPr>
          <p:cNvPr id="3" name="Text Placeholder 2">
            <a:extLst>
              <a:ext uri="{FF2B5EF4-FFF2-40B4-BE49-F238E27FC236}">
                <a16:creationId xmlns:a16="http://schemas.microsoft.com/office/drawing/2014/main" id="{97BD4D9B-981D-2ED0-14C6-EE2F602E8ED3}"/>
              </a:ext>
            </a:extLst>
          </p:cNvPr>
          <p:cNvSpPr>
            <a:spLocks noGrp="1"/>
          </p:cNvSpPr>
          <p:nvPr>
            <p:ph type="body" idx="1"/>
          </p:nvPr>
        </p:nvSpPr>
        <p:spPr/>
        <p:txBody>
          <a:bodyPr/>
          <a:lstStyle/>
          <a:p>
            <a:pPr marL="114300" indent="0">
              <a:buNone/>
            </a:pPr>
            <a:r>
              <a:rPr lang="en-IN" dirty="0"/>
              <a:t>Libraries used:</a:t>
            </a:r>
          </a:p>
          <a:p>
            <a:r>
              <a:rPr lang="en-IN" dirty="0" err="1"/>
              <a:t>Numpy</a:t>
            </a:r>
            <a:endParaRPr lang="en-IN" dirty="0"/>
          </a:p>
          <a:p>
            <a:r>
              <a:rPr lang="en-IN" dirty="0"/>
              <a:t>Pandas</a:t>
            </a:r>
          </a:p>
          <a:p>
            <a:r>
              <a:rPr lang="en-IN" dirty="0"/>
              <a:t>Matplotlib</a:t>
            </a:r>
          </a:p>
          <a:p>
            <a:r>
              <a:rPr lang="en-IN" dirty="0"/>
              <a:t>Seaborn</a:t>
            </a:r>
          </a:p>
          <a:p>
            <a:r>
              <a:rPr lang="en-IN" dirty="0"/>
              <a:t>Requests</a:t>
            </a:r>
          </a:p>
          <a:p>
            <a:r>
              <a:rPr lang="en-IN" dirty="0"/>
              <a:t>Beautiful soup</a:t>
            </a:r>
          </a:p>
          <a:p>
            <a:r>
              <a:rPr lang="en-IN" dirty="0"/>
              <a:t>RE (Regular Expressions)</a:t>
            </a:r>
          </a:p>
          <a:p>
            <a:endParaRPr lang="en-IN" dirty="0"/>
          </a:p>
        </p:txBody>
      </p:sp>
    </p:spTree>
    <p:extLst>
      <p:ext uri="{BB962C8B-B14F-4D97-AF65-F5344CB8AC3E}">
        <p14:creationId xmlns:p14="http://schemas.microsoft.com/office/powerpoint/2010/main" val="68727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5921-3627-6557-1AF1-28756088394B}"/>
              </a:ext>
            </a:extLst>
          </p:cNvPr>
          <p:cNvSpPr>
            <a:spLocks noGrp="1"/>
          </p:cNvSpPr>
          <p:nvPr>
            <p:ph type="title"/>
          </p:nvPr>
        </p:nvSpPr>
        <p:spPr/>
        <p:txBody>
          <a:bodyPr>
            <a:normAutofit fontScale="90000"/>
          </a:bodyPr>
          <a:lstStyle/>
          <a:p>
            <a:r>
              <a:rPr lang="en-IN" b="1" u="sng" dirty="0"/>
              <a:t>Website URL and Overview :</a:t>
            </a:r>
            <a:br>
              <a:rPr lang="en-IN" b="1" u="sng" dirty="0"/>
            </a:br>
            <a:r>
              <a:rPr lang="en-IN" sz="2000" dirty="0"/>
              <a:t>URL : https://www.imdb.com/search/title/?genres=Action&amp;explore=genres&amp;title_type=feature&amp;ref_=ft_movie_0</a:t>
            </a:r>
            <a:endParaRPr lang="en-IN" sz="2000" b="1" u="sng" dirty="0"/>
          </a:p>
        </p:txBody>
      </p:sp>
      <p:sp>
        <p:nvSpPr>
          <p:cNvPr id="3" name="Text Placeholder 2">
            <a:extLst>
              <a:ext uri="{FF2B5EF4-FFF2-40B4-BE49-F238E27FC236}">
                <a16:creationId xmlns:a16="http://schemas.microsoft.com/office/drawing/2014/main" id="{DB1D2677-2F28-6C40-09C1-DA3BEA55E846}"/>
              </a:ext>
            </a:extLst>
          </p:cNvPr>
          <p:cNvSpPr>
            <a:spLocks noGrp="1"/>
          </p:cNvSpPr>
          <p:nvPr>
            <p:ph type="body" idx="1"/>
          </p:nvPr>
        </p:nvSpPr>
        <p:spPr/>
        <p:txBody>
          <a:bodyPr/>
          <a:lstStyle/>
          <a:p>
            <a:pPr marL="114300" indent="0">
              <a:buNone/>
            </a:pPr>
            <a:endParaRPr lang="en-IN" dirty="0"/>
          </a:p>
        </p:txBody>
      </p:sp>
      <p:pic>
        <p:nvPicPr>
          <p:cNvPr id="7" name="Picture 6">
            <a:extLst>
              <a:ext uri="{FF2B5EF4-FFF2-40B4-BE49-F238E27FC236}">
                <a16:creationId xmlns:a16="http://schemas.microsoft.com/office/drawing/2014/main" id="{2108A45D-743F-DB6C-D6E4-388B33FFF830}"/>
              </a:ext>
            </a:extLst>
          </p:cNvPr>
          <p:cNvPicPr>
            <a:picLocks noChangeAspect="1"/>
          </p:cNvPicPr>
          <p:nvPr/>
        </p:nvPicPr>
        <p:blipFill>
          <a:blip r:embed="rId2"/>
          <a:stretch>
            <a:fillRect/>
          </a:stretch>
        </p:blipFill>
        <p:spPr>
          <a:xfrm>
            <a:off x="1018095" y="1894403"/>
            <a:ext cx="9822730" cy="4351338"/>
          </a:xfrm>
          <a:prstGeom prst="rect">
            <a:avLst/>
          </a:prstGeom>
        </p:spPr>
      </p:pic>
    </p:spTree>
    <p:extLst>
      <p:ext uri="{BB962C8B-B14F-4D97-AF65-F5344CB8AC3E}">
        <p14:creationId xmlns:p14="http://schemas.microsoft.com/office/powerpoint/2010/main" val="2471582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2ED3-6D4C-D29D-06F8-E946587FA964}"/>
              </a:ext>
            </a:extLst>
          </p:cNvPr>
          <p:cNvSpPr>
            <a:spLocks noGrp="1"/>
          </p:cNvSpPr>
          <p:nvPr>
            <p:ph type="title"/>
          </p:nvPr>
        </p:nvSpPr>
        <p:spPr/>
        <p:txBody>
          <a:bodyPr/>
          <a:lstStyle/>
          <a:p>
            <a:r>
              <a:rPr lang="en-IN" b="1" u="sng" dirty="0"/>
              <a:t>Main </a:t>
            </a:r>
            <a:r>
              <a:rPr lang="en-IN" b="1" u="sng" dirty="0" err="1"/>
              <a:t>DataFrame</a:t>
            </a:r>
            <a:r>
              <a:rPr lang="en-IN" b="1" u="sng" dirty="0"/>
              <a:t> :</a:t>
            </a:r>
          </a:p>
        </p:txBody>
      </p:sp>
      <p:sp>
        <p:nvSpPr>
          <p:cNvPr id="3" name="Text Placeholder 2">
            <a:extLst>
              <a:ext uri="{FF2B5EF4-FFF2-40B4-BE49-F238E27FC236}">
                <a16:creationId xmlns:a16="http://schemas.microsoft.com/office/drawing/2014/main" id="{DEE6DC3B-4CCD-E14E-309A-E568768BA179}"/>
              </a:ext>
            </a:extLst>
          </p:cNvPr>
          <p:cNvSpPr>
            <a:spLocks noGrp="1"/>
          </p:cNvSpPr>
          <p:nvPr>
            <p:ph type="body" idx="1"/>
          </p:nvPr>
        </p:nvSpPr>
        <p:spPr/>
        <p:txBody>
          <a:bodyPr/>
          <a:lstStyle/>
          <a:p>
            <a:pPr marL="114300" indent="0">
              <a:buNone/>
            </a:pPr>
            <a:r>
              <a:rPr lang="en-IN" dirty="0"/>
              <a:t>t</a:t>
            </a:r>
          </a:p>
        </p:txBody>
      </p:sp>
      <p:pic>
        <p:nvPicPr>
          <p:cNvPr id="7" name="Picture 6">
            <a:extLst>
              <a:ext uri="{FF2B5EF4-FFF2-40B4-BE49-F238E27FC236}">
                <a16:creationId xmlns:a16="http://schemas.microsoft.com/office/drawing/2014/main" id="{EE4E61D7-0C59-871A-355E-CE71B7209DC8}"/>
              </a:ext>
            </a:extLst>
          </p:cNvPr>
          <p:cNvPicPr>
            <a:picLocks noChangeAspect="1"/>
          </p:cNvPicPr>
          <p:nvPr/>
        </p:nvPicPr>
        <p:blipFill>
          <a:blip r:embed="rId2"/>
          <a:stretch>
            <a:fillRect/>
          </a:stretch>
        </p:blipFill>
        <p:spPr>
          <a:xfrm>
            <a:off x="1008669" y="2007909"/>
            <a:ext cx="9860436" cy="4169054"/>
          </a:xfrm>
          <a:prstGeom prst="rect">
            <a:avLst/>
          </a:prstGeom>
        </p:spPr>
      </p:pic>
    </p:spTree>
    <p:extLst>
      <p:ext uri="{BB962C8B-B14F-4D97-AF65-F5344CB8AC3E}">
        <p14:creationId xmlns:p14="http://schemas.microsoft.com/office/powerpoint/2010/main" val="41747098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622</Words>
  <Application>Microsoft Office PowerPoint</Application>
  <PresentationFormat>Widescreen</PresentationFormat>
  <Paragraphs>83</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Lato Black</vt:lpstr>
      <vt:lpstr>Broadway</vt:lpstr>
      <vt:lpstr>Söhne</vt:lpstr>
      <vt:lpstr>Calibri</vt:lpstr>
      <vt:lpstr>Libre Baskerville</vt:lpstr>
      <vt:lpstr>Office Theme</vt:lpstr>
      <vt:lpstr>PowerPoint Presentation</vt:lpstr>
      <vt:lpstr>PowerPoint Presentation</vt:lpstr>
      <vt:lpstr>Content :</vt:lpstr>
      <vt:lpstr>Introduction :</vt:lpstr>
      <vt:lpstr>IMDb in Brief :</vt:lpstr>
      <vt:lpstr> Problem Statement/Objective : Exploring Movie Data on IMDb: Uncovering Insights and Patterns in Film Industry. </vt:lpstr>
      <vt:lpstr>Methodology :</vt:lpstr>
      <vt:lpstr>Website URL and Overview : URL : https://www.imdb.com/search/title/?genres=Action&amp;explore=genres&amp;title_type=feature&amp;ref_=ft_movie_0</vt:lpstr>
      <vt:lpstr>Main DataFrame :</vt:lpstr>
      <vt:lpstr>Visualization &amp; Insights Univariate Plot (Count of movies released across the years)</vt:lpstr>
      <vt:lpstr>Demographic Pie chart</vt:lpstr>
      <vt:lpstr>Genre Distribution</vt:lpstr>
      <vt:lpstr>Rating Histogram</vt:lpstr>
      <vt:lpstr>Duration Histogram</vt:lpstr>
      <vt:lpstr>Bivariate Plots Top 10 movies Based on Rating</vt:lpstr>
      <vt:lpstr>Bottom 10 movies based on rating.</vt:lpstr>
      <vt:lpstr>Top Directors based on rating</vt:lpstr>
      <vt:lpstr>Top Actors based on Rating.</vt:lpstr>
      <vt:lpstr>Multivariate Plot Heatmap of continuous data</vt:lpstr>
      <vt:lpstr>References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enoch.nani@outlook.com</cp:lastModifiedBy>
  <cp:revision>7</cp:revision>
  <dcterms:created xsi:type="dcterms:W3CDTF">2021-02-16T05:19:01Z</dcterms:created>
  <dcterms:modified xsi:type="dcterms:W3CDTF">2023-07-08T04:53:49Z</dcterms:modified>
</cp:coreProperties>
</file>