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838835" y="423545"/>
            <a:ext cx="106457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en-US" sz="4000" b="1">
                <a:solidFill>
                  <a:prstClr val="black"/>
                </a:solidFill>
              </a:rPr>
              <a:t>Regular Expressions Quick Recap - I</a:t>
            </a:r>
            <a:endParaRPr lang="x-none" altLang="en-US" sz="4000" b="1">
              <a:solidFill>
                <a:prstClr val="black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57200" y="1974850"/>
            <a:ext cx="889635" cy="3881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20000"/>
              </a:lnSpc>
            </a:pPr>
            <a:r>
              <a:rPr lang="x-none" altLang="en-US" sz="2800" b="1">
                <a:solidFill>
                  <a:srgbClr val="0070C0"/>
                </a:solidFill>
              </a:rPr>
              <a:t>\ s</a:t>
            </a:r>
            <a:endParaRPr lang="x-none" altLang="en-US" sz="2800" b="1">
              <a:solidFill>
                <a:srgbClr val="0070C0"/>
              </a:solidFill>
            </a:endParaRPr>
          </a:p>
          <a:p>
            <a:pPr>
              <a:lnSpc>
                <a:spcPct val="220000"/>
              </a:lnSpc>
            </a:pPr>
            <a:r>
              <a:rPr lang="x-none" altLang="en-US" sz="2800" b="1">
                <a:solidFill>
                  <a:srgbClr val="0070C0"/>
                </a:solidFill>
              </a:rPr>
              <a:t>\ d</a:t>
            </a:r>
            <a:endParaRPr lang="x-none" altLang="en-US" sz="2800" b="1">
              <a:solidFill>
                <a:srgbClr val="0070C0"/>
              </a:solidFill>
            </a:endParaRPr>
          </a:p>
          <a:p>
            <a:pPr>
              <a:lnSpc>
                <a:spcPct val="220000"/>
              </a:lnSpc>
            </a:pPr>
            <a:r>
              <a:rPr lang="x-none" altLang="en-US" sz="2800" b="1">
                <a:solidFill>
                  <a:srgbClr val="0070C0"/>
                </a:solidFill>
              </a:rPr>
              <a:t>\ w</a:t>
            </a:r>
            <a:endParaRPr lang="x-none" altLang="en-US" sz="2800" b="1">
              <a:solidFill>
                <a:srgbClr val="0070C0"/>
              </a:solidFill>
            </a:endParaRPr>
          </a:p>
          <a:p>
            <a:pPr>
              <a:lnSpc>
                <a:spcPct val="220000"/>
              </a:lnSpc>
            </a:pPr>
            <a:r>
              <a:rPr lang="x-none" altLang="en-US" sz="2800" b="1">
                <a:solidFill>
                  <a:srgbClr val="0070C0"/>
                </a:solidFill>
              </a:rPr>
              <a:t>\ b</a:t>
            </a:r>
            <a:endParaRPr lang="x-none" altLang="en-US" sz="2800" b="1">
              <a:solidFill>
                <a:srgbClr val="0070C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294120" y="1922145"/>
            <a:ext cx="889635" cy="3930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60000"/>
              </a:lnSpc>
            </a:pPr>
            <a:r>
              <a:rPr lang="x-none" altLang="en-US" sz="2400" b="1">
                <a:solidFill>
                  <a:srgbClr val="0070C0"/>
                </a:solidFill>
              </a:rPr>
              <a:t>\ S</a:t>
            </a:r>
            <a:endParaRPr lang="x-none" altLang="en-US" sz="2400" b="1">
              <a:solidFill>
                <a:srgbClr val="0070C0"/>
              </a:solidFill>
            </a:endParaRPr>
          </a:p>
          <a:p>
            <a:pPr>
              <a:lnSpc>
                <a:spcPct val="260000"/>
              </a:lnSpc>
            </a:pPr>
            <a:r>
              <a:rPr lang="x-none" altLang="en-US" sz="2400" b="1">
                <a:solidFill>
                  <a:srgbClr val="0070C0"/>
                </a:solidFill>
              </a:rPr>
              <a:t>\ D</a:t>
            </a:r>
            <a:endParaRPr lang="x-none" altLang="en-US" sz="2400" b="1">
              <a:solidFill>
                <a:srgbClr val="0070C0"/>
              </a:solidFill>
            </a:endParaRPr>
          </a:p>
          <a:p>
            <a:pPr>
              <a:lnSpc>
                <a:spcPct val="260000"/>
              </a:lnSpc>
            </a:pPr>
            <a:r>
              <a:rPr lang="x-none" altLang="en-US" sz="2400" b="1">
                <a:solidFill>
                  <a:srgbClr val="0070C0"/>
                </a:solidFill>
              </a:rPr>
              <a:t>\ W</a:t>
            </a:r>
            <a:endParaRPr lang="x-none" altLang="en-US" sz="2400" b="1">
              <a:solidFill>
                <a:srgbClr val="0070C0"/>
              </a:solidFill>
            </a:endParaRPr>
          </a:p>
          <a:p>
            <a:pPr>
              <a:lnSpc>
                <a:spcPct val="260000"/>
              </a:lnSpc>
            </a:pPr>
            <a:r>
              <a:rPr lang="x-none" altLang="en-US" sz="2400" b="1">
                <a:solidFill>
                  <a:srgbClr val="0070C0"/>
                </a:solidFill>
              </a:rPr>
              <a:t>\ B</a:t>
            </a:r>
            <a:endParaRPr lang="x-none" altLang="en-US" sz="2400" b="1">
              <a:solidFill>
                <a:srgbClr val="0070C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522095" y="2168525"/>
            <a:ext cx="40119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2800">
                <a:solidFill>
                  <a:prstClr val="black"/>
                </a:solidFill>
              </a:rPr>
              <a:t>Any white space</a:t>
            </a:r>
            <a:endParaRPr lang="x-none" altLang="en-US" sz="2800">
              <a:solidFill>
                <a:prstClr val="black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623810" y="2168525"/>
            <a:ext cx="40119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2800">
                <a:solidFill>
                  <a:prstClr val="black"/>
                </a:solidFill>
              </a:rPr>
              <a:t>! Any white space</a:t>
            </a:r>
            <a:endParaRPr lang="x-none" altLang="en-US" sz="2800">
              <a:solidFill>
                <a:prstClr val="black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557020" y="3161665"/>
            <a:ext cx="40119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2800">
                <a:solidFill>
                  <a:prstClr val="black"/>
                </a:solidFill>
              </a:rPr>
              <a:t>Any digit</a:t>
            </a:r>
            <a:endParaRPr lang="x-none" altLang="en-US" sz="2800">
              <a:solidFill>
                <a:prstClr val="black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658735" y="3161665"/>
            <a:ext cx="40119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2800">
                <a:solidFill>
                  <a:prstClr val="black"/>
                </a:solidFill>
              </a:rPr>
              <a:t>! Any digit</a:t>
            </a:r>
            <a:endParaRPr lang="x-none" altLang="en-US" sz="2800">
              <a:solidFill>
                <a:prstClr val="black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574165" y="4193540"/>
            <a:ext cx="40119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2800">
                <a:solidFill>
                  <a:prstClr val="black"/>
                </a:solidFill>
              </a:rPr>
              <a:t>[A-Z] [a-z] [0-9] _</a:t>
            </a:r>
            <a:endParaRPr lang="x-none" altLang="en-US" sz="2800">
              <a:solidFill>
                <a:prstClr val="black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7675880" y="4193540"/>
            <a:ext cx="40119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2800">
                <a:solidFill>
                  <a:prstClr val="black"/>
                </a:solidFill>
              </a:rPr>
              <a:t>! </a:t>
            </a:r>
            <a:r>
              <a:rPr lang="x-none" altLang="en-US" sz="2800">
                <a:solidFill>
                  <a:prstClr val="black"/>
                </a:solidFill>
                <a:sym typeface="+mn-ea"/>
              </a:rPr>
              <a:t>[A-Z] [a-z] [0-9] _</a:t>
            </a:r>
            <a:endParaRPr lang="x-none" altLang="en-US" sz="2800">
              <a:solidFill>
                <a:prstClr val="black"/>
              </a:solidFill>
              <a:sym typeface="+mn-ea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1557020" y="5310505"/>
            <a:ext cx="4447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2800">
                <a:solidFill>
                  <a:prstClr val="black"/>
                </a:solidFill>
              </a:rPr>
              <a:t>Any word boundary</a:t>
            </a:r>
            <a:endParaRPr lang="x-none" altLang="en-US" sz="2800">
              <a:solidFill>
                <a:prstClr val="black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7502525" y="5310505"/>
            <a:ext cx="4483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2800">
                <a:solidFill>
                  <a:prstClr val="black"/>
                </a:solidFill>
              </a:rPr>
              <a:t>! </a:t>
            </a:r>
            <a:r>
              <a:rPr lang="x-none" altLang="en-US" sz="2800">
                <a:solidFill>
                  <a:prstClr val="black"/>
                </a:solidFill>
                <a:sym typeface="+mn-ea"/>
              </a:rPr>
              <a:t>Any word boundary</a:t>
            </a:r>
            <a:endParaRPr lang="x-none" altLang="en-US" sz="2800">
              <a:solidFill>
                <a:prstClr val="black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0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1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7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8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4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5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4" grpId="3"/>
      <p:bldP spid="4" grpId="4"/>
      <p:bldP spid="4" grpId="5"/>
      <p:bldP spid="4" grpId="6"/>
      <p:bldP spid="4" grpId="7"/>
      <p:bldP spid="4" grpId="8"/>
      <p:bldP spid="4" grpId="9"/>
      <p:bldP spid="4" grpId="10"/>
      <p:bldP spid="4" grpId="11"/>
      <p:bldP spid="4" grpId="12"/>
      <p:bldP spid="4" grpId="13"/>
      <p:bldP spid="4" grpId="14"/>
      <p:bldP spid="4" grpId="15"/>
      <p:bldP spid="4" grpId="16"/>
      <p:bldP spid="4" grpId="17"/>
      <p:bldP spid="4" grpId="18"/>
      <p:bldP spid="4" grpId="19"/>
      <p:bldP spid="4" grpId="20"/>
      <p:bldP spid="4" grpId="21"/>
      <p:bldP spid="4" grpId="22"/>
      <p:bldP spid="6" grpId="0"/>
      <p:bldP spid="6" grpId="1"/>
      <p:bldP spid="6" grpId="2"/>
      <p:bldP spid="6" grpId="3"/>
      <p:bldP spid="6" grpId="4"/>
      <p:bldP spid="6" grpId="5"/>
      <p:bldP spid="6" grpId="6"/>
      <p:bldP spid="6" grpId="7"/>
      <p:bldP spid="6" grpId="8"/>
      <p:bldP spid="6" grpId="9"/>
      <p:bldP spid="6" grpId="10"/>
      <p:bldP spid="6" grpId="11"/>
      <p:bldP spid="6" grpId="12"/>
      <p:bldP spid="6" grpId="13"/>
      <p:bldP spid="6" grpId="14"/>
      <p:bldP spid="6" grpId="15"/>
      <p:bldP spid="6" grpId="16"/>
      <p:bldP spid="6" grpId="17"/>
      <p:bldP spid="6" grpId="18"/>
      <p:bldP spid="6" grpId="19"/>
      <p:bldP spid="6" grpId="20"/>
      <p:bldP spid="6" grpId="21"/>
      <p:bldP spid="6" grpId="22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838835" y="423545"/>
            <a:ext cx="1064577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en-US" sz="4000" b="1">
                <a:solidFill>
                  <a:prstClr val="black"/>
                </a:solidFill>
              </a:rPr>
              <a:t>Regular Expressions Quick Recap - II</a:t>
            </a:r>
            <a:endParaRPr lang="x-none" altLang="en-US" sz="4000" b="1">
              <a:solidFill>
                <a:prstClr val="black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95045" y="1362710"/>
            <a:ext cx="3192145" cy="5074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80000"/>
              </a:lnSpc>
            </a:pPr>
            <a:r>
              <a:rPr lang="x-none" altLang="en-US" sz="3600" b="1">
                <a:solidFill>
                  <a:srgbClr val="0070C0"/>
                </a:solidFill>
              </a:rPr>
              <a:t>.</a:t>
            </a:r>
            <a:endParaRPr lang="x-none" altLang="en-US" sz="3600" b="1">
              <a:solidFill>
                <a:srgbClr val="0070C0"/>
              </a:solidFill>
            </a:endParaRPr>
          </a:p>
          <a:p>
            <a:pPr>
              <a:lnSpc>
                <a:spcPct val="180000"/>
              </a:lnSpc>
            </a:pPr>
            <a:r>
              <a:rPr lang="x-none" altLang="en-US" sz="2400" b="1">
                <a:solidFill>
                  <a:srgbClr val="0070C0"/>
                </a:solidFill>
              </a:rPr>
              <a:t>[bac]</a:t>
            </a:r>
            <a:endParaRPr lang="x-none" altLang="en-US" sz="2400" b="1">
              <a:solidFill>
                <a:srgbClr val="0070C0"/>
              </a:solidFill>
            </a:endParaRPr>
          </a:p>
          <a:p>
            <a:pPr>
              <a:lnSpc>
                <a:spcPct val="180000"/>
              </a:lnSpc>
            </a:pPr>
            <a:r>
              <a:rPr lang="x-none" altLang="en-US" sz="2400" b="1">
                <a:solidFill>
                  <a:srgbClr val="0070C0"/>
                </a:solidFill>
              </a:rPr>
              <a:t>[^abc]</a:t>
            </a:r>
            <a:endParaRPr lang="x-none" altLang="en-US" sz="2400" b="1">
              <a:solidFill>
                <a:srgbClr val="0070C0"/>
              </a:solidFill>
            </a:endParaRPr>
          </a:p>
          <a:p>
            <a:pPr>
              <a:lnSpc>
                <a:spcPct val="180000"/>
              </a:lnSpc>
            </a:pPr>
            <a:r>
              <a:rPr lang="x-none" altLang="en-US" sz="2400" b="1">
                <a:solidFill>
                  <a:srgbClr val="0070C0"/>
                </a:solidFill>
              </a:rPr>
              <a:t>[A-Z]</a:t>
            </a:r>
            <a:endParaRPr lang="x-none" altLang="en-US" sz="2400" b="1">
              <a:solidFill>
                <a:srgbClr val="0070C0"/>
              </a:solidFill>
            </a:endParaRPr>
          </a:p>
          <a:p>
            <a:pPr>
              <a:lnSpc>
                <a:spcPct val="180000"/>
              </a:lnSpc>
            </a:pPr>
            <a:r>
              <a:rPr lang="x-none" altLang="en-US" sz="2400" b="1">
                <a:solidFill>
                  <a:srgbClr val="0070C0"/>
                </a:solidFill>
              </a:rPr>
              <a:t>[a-g]</a:t>
            </a:r>
            <a:endParaRPr lang="x-none" altLang="en-US" sz="2400" b="1">
              <a:solidFill>
                <a:srgbClr val="0070C0"/>
              </a:solidFill>
            </a:endParaRPr>
          </a:p>
          <a:p>
            <a:pPr>
              <a:lnSpc>
                <a:spcPct val="180000"/>
              </a:lnSpc>
            </a:pPr>
            <a:r>
              <a:rPr lang="x-none" altLang="en-US" sz="2400" b="1">
                <a:solidFill>
                  <a:srgbClr val="0070C0"/>
                </a:solidFill>
              </a:rPr>
              <a:t>[0-9]</a:t>
            </a:r>
            <a:endParaRPr lang="x-none" altLang="en-US" sz="2400" b="1">
              <a:solidFill>
                <a:srgbClr val="0070C0"/>
              </a:solidFill>
            </a:endParaRPr>
          </a:p>
          <a:p>
            <a:pPr>
              <a:lnSpc>
                <a:spcPct val="180000"/>
              </a:lnSpc>
            </a:pPr>
            <a:r>
              <a:rPr lang="x-none" altLang="en-US" sz="2400" b="1">
                <a:solidFill>
                  <a:srgbClr val="0070C0"/>
                </a:solidFill>
              </a:rPr>
              <a:t>[A-Za-z0-9]</a:t>
            </a:r>
            <a:endParaRPr lang="x-none" altLang="en-US" sz="2400" b="1">
              <a:solidFill>
                <a:srgbClr val="0070C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609340" y="1800225"/>
            <a:ext cx="7081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2400" b="1">
                <a:solidFill>
                  <a:prstClr val="black"/>
                </a:solidFill>
              </a:rPr>
              <a:t>Match anything</a:t>
            </a:r>
            <a:endParaRPr lang="x-none" altLang="en-US" sz="2400" b="1">
              <a:solidFill>
                <a:prstClr val="black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592195" y="2445385"/>
            <a:ext cx="7081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2400" b="1">
                <a:solidFill>
                  <a:prstClr val="black"/>
                </a:solidFill>
              </a:rPr>
              <a:t>Match all "b", "a" &amp; "c"</a:t>
            </a:r>
            <a:endParaRPr lang="x-none" altLang="en-US" sz="2400" b="1">
              <a:solidFill>
                <a:prstClr val="black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592195" y="3124835"/>
            <a:ext cx="7081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2400" b="1">
                <a:solidFill>
                  <a:prstClr val="black"/>
                </a:solidFill>
              </a:rPr>
              <a:t>Match anything expect "b", "a" &amp; "c"</a:t>
            </a:r>
            <a:endParaRPr lang="x-none" altLang="en-US" sz="2400" b="1">
              <a:solidFill>
                <a:prstClr val="black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609975" y="3804285"/>
            <a:ext cx="7081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2400" b="1">
                <a:solidFill>
                  <a:prstClr val="black"/>
                </a:solidFill>
              </a:rPr>
              <a:t>Match A to Z</a:t>
            </a:r>
            <a:endParaRPr lang="x-none" altLang="en-US" sz="2400" b="1">
              <a:solidFill>
                <a:prstClr val="black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592195" y="4467860"/>
            <a:ext cx="7081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2400" b="1">
                <a:solidFill>
                  <a:prstClr val="black"/>
                </a:solidFill>
              </a:rPr>
              <a:t>Match a to g</a:t>
            </a:r>
            <a:endParaRPr lang="x-none" altLang="en-US" sz="2400" b="1">
              <a:solidFill>
                <a:prstClr val="black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3575050" y="5148580"/>
            <a:ext cx="7081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2400" b="1">
                <a:solidFill>
                  <a:prstClr val="black"/>
                </a:solidFill>
              </a:rPr>
              <a:t>Match 0 to 9</a:t>
            </a:r>
            <a:endParaRPr lang="x-none" altLang="en-US" sz="2400" b="1">
              <a:solidFill>
                <a:prstClr val="black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592195" y="5828665"/>
            <a:ext cx="7081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2400" b="1">
                <a:solidFill>
                  <a:prstClr val="black"/>
                </a:solidFill>
              </a:rPr>
              <a:t>Match A to Z, a-z, 0-9 </a:t>
            </a:r>
            <a:endParaRPr lang="x-none" altLang="en-US" sz="2400" b="1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838835" y="423545"/>
            <a:ext cx="10645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en-US" sz="3600" b="1">
                <a:solidFill>
                  <a:prstClr val="black"/>
                </a:solidFill>
              </a:rPr>
              <a:t>Regular Expressions Quick Recap - III</a:t>
            </a:r>
            <a:endParaRPr lang="x-none" altLang="en-US" sz="3600" b="1">
              <a:solidFill>
                <a:prstClr val="black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900930" y="1742440"/>
            <a:ext cx="1726565" cy="3857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x-none" altLang="en-US" sz="2400" b="1">
                <a:solidFill>
                  <a:srgbClr val="0070C0"/>
                </a:solidFill>
              </a:rPr>
              <a:t>?</a:t>
            </a:r>
            <a:endParaRPr lang="x-none" altLang="en-US" sz="2400" b="1">
              <a:solidFill>
                <a:srgbClr val="0070C0"/>
              </a:solidFill>
            </a:endParaRPr>
          </a:p>
          <a:p>
            <a:pPr>
              <a:lnSpc>
                <a:spcPct val="170000"/>
              </a:lnSpc>
            </a:pPr>
            <a:r>
              <a:rPr lang="x-none" altLang="en-US" sz="2400" b="1">
                <a:solidFill>
                  <a:srgbClr val="0070C0"/>
                </a:solidFill>
              </a:rPr>
              <a:t>*</a:t>
            </a:r>
            <a:endParaRPr lang="x-none" altLang="en-US" sz="2400" b="1">
              <a:solidFill>
                <a:srgbClr val="0070C0"/>
              </a:solidFill>
            </a:endParaRPr>
          </a:p>
          <a:p>
            <a:pPr>
              <a:lnSpc>
                <a:spcPct val="170000"/>
              </a:lnSpc>
            </a:pPr>
            <a:r>
              <a:rPr lang="x-none" altLang="en-US" sz="2400" b="1">
                <a:solidFill>
                  <a:srgbClr val="0070C0"/>
                </a:solidFill>
              </a:rPr>
              <a:t>+</a:t>
            </a:r>
            <a:endParaRPr lang="x-none" altLang="en-US" sz="2400" b="1">
              <a:solidFill>
                <a:srgbClr val="0070C0"/>
              </a:solidFill>
            </a:endParaRPr>
          </a:p>
          <a:p>
            <a:pPr>
              <a:lnSpc>
                <a:spcPct val="170000"/>
              </a:lnSpc>
            </a:pPr>
            <a:r>
              <a:rPr lang="x-none" altLang="en-US" sz="2400" b="1">
                <a:solidFill>
                  <a:srgbClr val="0070C0"/>
                </a:solidFill>
              </a:rPr>
              <a:t>{n}</a:t>
            </a:r>
            <a:endParaRPr lang="x-none" altLang="en-US" sz="2400" b="1">
              <a:solidFill>
                <a:srgbClr val="0070C0"/>
              </a:solidFill>
            </a:endParaRPr>
          </a:p>
          <a:p>
            <a:pPr>
              <a:lnSpc>
                <a:spcPct val="170000"/>
              </a:lnSpc>
            </a:pPr>
            <a:r>
              <a:rPr lang="x-none" altLang="en-US" sz="2400" b="1">
                <a:solidFill>
                  <a:srgbClr val="0070C0"/>
                </a:solidFill>
              </a:rPr>
              <a:t>{n , m}</a:t>
            </a:r>
            <a:endParaRPr lang="x-none" altLang="en-US" sz="2400" b="1">
              <a:solidFill>
                <a:srgbClr val="0070C0"/>
              </a:solidFill>
            </a:endParaRPr>
          </a:p>
          <a:p>
            <a:pPr>
              <a:lnSpc>
                <a:spcPct val="170000"/>
              </a:lnSpc>
            </a:pPr>
            <a:r>
              <a:rPr lang="x-none" altLang="en-US" sz="2400" b="1">
                <a:solidFill>
                  <a:srgbClr val="0070C0"/>
                </a:solidFill>
              </a:rPr>
              <a:t>{n , }</a:t>
            </a:r>
            <a:endParaRPr lang="x-none" altLang="en-US" sz="2400" b="1">
              <a:solidFill>
                <a:srgbClr val="0070C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697980" y="1765935"/>
            <a:ext cx="3453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2400" b="1">
                <a:solidFill>
                  <a:prstClr val="black"/>
                </a:solidFill>
              </a:rPr>
              <a:t>0 or 1</a:t>
            </a:r>
            <a:endParaRPr lang="x-none" altLang="en-US" sz="2400" b="1">
              <a:solidFill>
                <a:prstClr val="black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680835" y="2428240"/>
            <a:ext cx="3453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2400" b="1">
                <a:solidFill>
                  <a:prstClr val="black"/>
                </a:solidFill>
              </a:rPr>
              <a:t>0 or More</a:t>
            </a:r>
            <a:endParaRPr lang="x-none" altLang="en-US" sz="2400" b="1">
              <a:solidFill>
                <a:prstClr val="black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681470" y="3090545"/>
            <a:ext cx="3453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2400" b="1">
                <a:solidFill>
                  <a:prstClr val="black"/>
                </a:solidFill>
              </a:rPr>
              <a:t>1 or More</a:t>
            </a:r>
            <a:endParaRPr lang="x-none" altLang="en-US" sz="2400" b="1">
              <a:solidFill>
                <a:prstClr val="black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6716395" y="3770630"/>
            <a:ext cx="3453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2400" b="1">
                <a:solidFill>
                  <a:prstClr val="black"/>
                </a:solidFill>
              </a:rPr>
              <a:t>Exactly n</a:t>
            </a:r>
            <a:endParaRPr lang="x-none" altLang="en-US" sz="2400" b="1">
              <a:solidFill>
                <a:prstClr val="black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699250" y="4467225"/>
            <a:ext cx="3453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2400" b="1">
                <a:solidFill>
                  <a:prstClr val="black"/>
                </a:solidFill>
              </a:rPr>
              <a:t>Between n and m</a:t>
            </a:r>
            <a:endParaRPr lang="x-none" altLang="en-US" sz="2400" b="1">
              <a:solidFill>
                <a:prstClr val="black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716395" y="5128895"/>
            <a:ext cx="3453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2400" b="1">
                <a:solidFill>
                  <a:prstClr val="black"/>
                </a:solidFill>
              </a:rPr>
              <a:t>n or More</a:t>
            </a:r>
            <a:endParaRPr lang="x-none" altLang="en-US" sz="2400" b="1">
              <a:solidFill>
                <a:prstClr val="black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260985" y="3473450"/>
            <a:ext cx="40462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2400" b="1">
                <a:solidFill>
                  <a:srgbClr val="FF0000"/>
                </a:solidFill>
              </a:rPr>
              <a:t>Preceding Whatever</a:t>
            </a:r>
            <a:endParaRPr lang="x-none" altLang="en-US" sz="2400" b="1">
              <a:solidFill>
                <a:srgbClr val="FF0000"/>
              </a:solidFill>
            </a:endParaRPr>
          </a:p>
        </p:txBody>
      </p:sp>
      <p:sp>
        <p:nvSpPr>
          <p:cNvPr id="14" name="Left Brace 13"/>
          <p:cNvSpPr/>
          <p:nvPr/>
        </p:nvSpPr>
        <p:spPr>
          <a:xfrm>
            <a:off x="4220210" y="2059305"/>
            <a:ext cx="488315" cy="3453130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n w="38100">
                <a:solidFill>
                  <a:prstClr val="black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0795000" y="3592195"/>
            <a:ext cx="1343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2400" b="1">
                <a:solidFill>
                  <a:srgbClr val="FF0000"/>
                </a:solidFill>
              </a:rPr>
              <a:t>Times</a:t>
            </a:r>
            <a:endParaRPr lang="x-none" altLang="en-US" sz="2400" b="1">
              <a:solidFill>
                <a:srgbClr val="FF0000"/>
              </a:solidFill>
            </a:endParaRPr>
          </a:p>
        </p:txBody>
      </p:sp>
      <p:sp>
        <p:nvSpPr>
          <p:cNvPr id="16" name="Left Brace 15"/>
          <p:cNvSpPr/>
          <p:nvPr/>
        </p:nvSpPr>
        <p:spPr>
          <a:xfrm rot="10800000">
            <a:off x="10066020" y="2079625"/>
            <a:ext cx="488315" cy="3453130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n w="38100">
                <a:solidFill>
                  <a:prstClr val="black"/>
                </a:solidFill>
              </a:ln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2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3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5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7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8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 animBg="1"/>
      <p:bldP spid="14" grpId="1" animBg="1"/>
      <p:bldP spid="14" grpId="2" animBg="1"/>
      <p:bldP spid="14" grpId="3" bldLvl="0" animBg="1"/>
      <p:bldP spid="15" grpId="0"/>
      <p:bldP spid="16" grpId="0" animBg="1"/>
      <p:bldP spid="16" grpId="1" animBg="1"/>
      <p:bldP spid="16" grpId="2" animBg="1"/>
      <p:bldP spid="16" grpId="3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838835" y="423545"/>
            <a:ext cx="1064577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en-US" sz="4000" b="1">
                <a:solidFill>
                  <a:prstClr val="black"/>
                </a:solidFill>
              </a:rPr>
              <a:t>Regular Expressions Quick Recap - IV</a:t>
            </a:r>
            <a:endParaRPr lang="x-none" altLang="en-US" sz="4000" b="1">
              <a:solidFill>
                <a:prstClr val="black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993390" y="1814830"/>
            <a:ext cx="95948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x-none" altLang="en-US" sz="2400" b="1">
                <a:solidFill>
                  <a:srgbClr val="0070C0"/>
                </a:solidFill>
              </a:rPr>
              <a:t>^</a:t>
            </a:r>
            <a:endParaRPr lang="x-none" altLang="en-US" sz="2400" b="1">
              <a:solidFill>
                <a:srgbClr val="0070C0"/>
              </a:solidFill>
            </a:endParaRPr>
          </a:p>
          <a:p>
            <a:pPr>
              <a:lnSpc>
                <a:spcPct val="250000"/>
              </a:lnSpc>
            </a:pPr>
            <a:r>
              <a:rPr lang="x-none" altLang="en-US" sz="2400" b="1">
                <a:solidFill>
                  <a:srgbClr val="0070C0"/>
                </a:solidFill>
              </a:rPr>
              <a:t>$</a:t>
            </a:r>
            <a:endParaRPr lang="x-none" altLang="en-US" sz="2400" b="1">
              <a:solidFill>
                <a:srgbClr val="0070C0"/>
              </a:solidFill>
            </a:endParaRPr>
          </a:p>
          <a:p>
            <a:pPr>
              <a:lnSpc>
                <a:spcPct val="250000"/>
              </a:lnSpc>
            </a:pPr>
            <a:r>
              <a:rPr lang="x-none" altLang="en-US" sz="2400" b="1">
                <a:solidFill>
                  <a:srgbClr val="0070C0"/>
                </a:solidFill>
              </a:rPr>
              <a:t>(  )</a:t>
            </a:r>
            <a:endParaRPr lang="x-none" altLang="en-US" sz="2400" b="1">
              <a:solidFill>
                <a:srgbClr val="0070C0"/>
              </a:solidFill>
            </a:endParaRPr>
          </a:p>
          <a:p>
            <a:pPr>
              <a:lnSpc>
                <a:spcPct val="250000"/>
              </a:lnSpc>
            </a:pPr>
            <a:r>
              <a:rPr lang="x-none" altLang="en-US" sz="2400" b="1">
                <a:solidFill>
                  <a:srgbClr val="0070C0"/>
                </a:solidFill>
              </a:rPr>
              <a:t>|</a:t>
            </a:r>
            <a:endParaRPr lang="x-none" altLang="en-US" sz="2400" b="1">
              <a:solidFill>
                <a:srgbClr val="0070C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598035" y="2182495"/>
            <a:ext cx="50406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2400" b="1">
                <a:solidFill>
                  <a:prstClr val="black"/>
                </a:solidFill>
              </a:rPr>
              <a:t>Mark, begining of a string</a:t>
            </a:r>
            <a:endParaRPr lang="x-none" altLang="en-US" sz="2400" b="1">
              <a:solidFill>
                <a:prstClr val="black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615815" y="3124200"/>
            <a:ext cx="50406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2400" b="1">
                <a:solidFill>
                  <a:prstClr val="black"/>
                </a:solidFill>
              </a:rPr>
              <a:t>Mark, end of a string</a:t>
            </a:r>
            <a:endParaRPr lang="x-none" altLang="en-US" sz="2400" b="1">
              <a:solidFill>
                <a:prstClr val="black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580890" y="4119245"/>
            <a:ext cx="5737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2400" b="1">
                <a:solidFill>
                  <a:prstClr val="black"/>
                </a:solidFill>
              </a:rPr>
              <a:t>Group, regular expressions</a:t>
            </a:r>
            <a:endParaRPr lang="x-none" altLang="en-US" sz="2400" b="1">
              <a:solidFill>
                <a:prstClr val="black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4651375" y="5112385"/>
            <a:ext cx="50406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2400" b="1">
                <a:solidFill>
                  <a:prstClr val="black"/>
                </a:solidFill>
              </a:rPr>
              <a:t>OR</a:t>
            </a:r>
            <a:endParaRPr lang="x-none" altLang="en-US" sz="2400" b="1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</Words>
  <Application>WPS Presentation</Application>
  <PresentationFormat>Widescreen</PresentationFormat>
  <Paragraphs>92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SimSun</vt:lpstr>
      <vt:lpstr>Wingdings</vt:lpstr>
      <vt:lpstr>Calibri</vt:lpstr>
      <vt:lpstr>DejaVu Sans</vt:lpstr>
      <vt:lpstr>微软雅黑</vt:lpstr>
      <vt:lpstr>Droid Sans Fallback</vt:lpstr>
      <vt:lpstr>Arial Unicode MS</vt:lpstr>
      <vt:lpstr>Calibri Light</vt:lpstr>
      <vt:lpstr>1_Office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Ranjith Suranga</dc:creator>
  <cp:lastModifiedBy>ranjith-suranga</cp:lastModifiedBy>
  <cp:revision>5</cp:revision>
  <dcterms:created xsi:type="dcterms:W3CDTF">2018-11-21T05:44:10Z</dcterms:created>
  <dcterms:modified xsi:type="dcterms:W3CDTF">2018-11-21T05:44:10Z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