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Strange Behaviors in JS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97040" y="1826280"/>
            <a:ext cx="106596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typeof null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returns </a:t>
            </a:r>
            <a:r>
              <a:rPr b="1" lang="x-none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Object </a:t>
            </a: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null is a primitive data type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84800" y="3778920"/>
            <a:ext cx="439992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"IJSE".toLowerCase()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x-none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var </a:t>
            </a: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number1 = 10;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number1.toFixed(2);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6" descr="question_mark"/>
          <p:cNvPicPr/>
          <p:nvPr/>
        </p:nvPicPr>
        <p:blipFill>
          <a:blip r:embed="rId1"/>
          <a:stretch/>
        </p:blipFill>
        <p:spPr>
          <a:xfrm>
            <a:off x="5035680" y="3750480"/>
            <a:ext cx="1942560" cy="194256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7109640" y="3764160"/>
            <a:ext cx="44740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600" spc="-1" strike="noStrike">
                <a:solidFill>
                  <a:srgbClr val="ff0000"/>
                </a:solidFill>
                <a:latin typeface="Calibri"/>
                <a:ea typeface="DejaVu Sans"/>
              </a:rPr>
              <a:t>Do primitive types have methods and properties in JS 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Traversing &amp; Manipulation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9520" y="3293280"/>
            <a:ext cx="322776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prepend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clone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remove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replaceWith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605240" y="3662640"/>
            <a:ext cx="363204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children| find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parent | parents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first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last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36280" y="1675800"/>
            <a:ext cx="1067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"Commonly Used" Traversing &amp; Manipulation Functions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423160" y="2529360"/>
            <a:ext cx="3069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Traversing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7097400" y="2495520"/>
            <a:ext cx="3069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Manipulation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Events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74600" y="1658160"/>
            <a:ext cx="118249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Global Events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https://developer.mozilla.org/en-US/docs/Web/API/GlobalEventHandlers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10240" y="3035880"/>
            <a:ext cx="6104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Specified Events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23080" y="5165640"/>
            <a:ext cx="1103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$ ( " #btnLogin " ) . on ( " click " , function_name ) 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08800" y="3907800"/>
            <a:ext cx="30693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Usage :-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8110080" y="3315240"/>
            <a:ext cx="3487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Event Name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 flipH="1">
            <a:off x="7010280" y="4030200"/>
            <a:ext cx="1360080" cy="106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arrow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1603440" y="6070680"/>
            <a:ext cx="9277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Remeber, this function has "</a:t>
            </a:r>
            <a:r>
              <a:rPr b="1" lang="x-non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Event Data</a:t>
            </a:r>
            <a:r>
              <a:rPr b="0" lang="x-non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 parameter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 flipV="1">
            <a:off x="8545680" y="5790960"/>
            <a:ext cx="16920" cy="29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597d3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15" dur="8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16" dur="8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1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137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8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repl">
                                        <p:cTn id="13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1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143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4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repl">
                                        <p:cTn id="145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More about Events - 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02400" y="1594440"/>
            <a:ext cx="1168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attach multiple functions to handle a single event.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87520" y="2336040"/>
            <a:ext cx="1103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$ ( " #btnLogin " ) . on ( " click " , function_1 ) 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75280" y="3058920"/>
            <a:ext cx="1103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$ ( " #btnLogin " ) . on ( " click " , function_2 ) 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89440" y="4029120"/>
            <a:ext cx="1168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also deattach functions from an event.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555120" y="4831200"/>
            <a:ext cx="1103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$ ( " #btnLogin " ) . off ( " click "  ) 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21720" y="5666760"/>
            <a:ext cx="1103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3600" spc="-1" strike="noStrike">
                <a:solidFill>
                  <a:srgbClr val="4472c4"/>
                </a:solidFill>
                <a:latin typeface="Calibri"/>
                <a:ea typeface="DejaVu Sans"/>
              </a:rPr>
              <a:t>$ ( " #btnLogin " ) . off ( " click ", function_1 ) ;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57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58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64" dur="8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65" dur="8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8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76" dur="8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77" dur="8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8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83" dur="8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84" dur="8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8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More about Events - II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44440" y="1607040"/>
            <a:ext cx="11702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jQuery has formalized some frequently used events for ease in use.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721600" y="2338200"/>
            <a:ext cx="632952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click(function)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dblclick(function)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foucs(function)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blur(function)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keydown(function)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keyup(function)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keypress(function)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mousedown(function)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mouseup(function)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mousemove(function)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jquery-logo"/>
          <p:cNvPicPr/>
          <p:nvPr/>
        </p:nvPicPr>
        <p:blipFill>
          <a:blip r:embed="rId1"/>
          <a:stretch/>
        </p:blipFill>
        <p:spPr>
          <a:xfrm>
            <a:off x="208800" y="590040"/>
            <a:ext cx="11424960" cy="57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jQuery 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57640" y="1779840"/>
            <a:ext cx="112496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jQuery is a JavaScript Framework which helps to manipulate the DOM easily 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4" name="Picture 7" descr="sl40"/>
          <p:cNvPicPr/>
          <p:nvPr/>
        </p:nvPicPr>
        <p:blipFill>
          <a:blip r:embed="rId1"/>
          <a:srcRect l="16980" t="33055" r="17264" b="15029"/>
          <a:stretch/>
        </p:blipFill>
        <p:spPr>
          <a:xfrm>
            <a:off x="883800" y="2938680"/>
            <a:ext cx="6012000" cy="3559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285080" y="4005720"/>
            <a:ext cx="174816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Real 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 rot="420000">
            <a:off x="3016800" y="3687840"/>
            <a:ext cx="97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17680" y="3295080"/>
            <a:ext cx="20908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x-none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Since jQuery, This is how we see DOM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820560" y="3143160"/>
            <a:ext cx="533628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 when dealing with the DOM, don't try to seperate jQuery as something you inject externaly. Instead, try to see it as a something that has attached with the DOM already.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x-none" sz="2400" spc="-1" strike="noStrike">
                <a:solidFill>
                  <a:srgbClr val="4472c4"/>
                </a:solidFill>
                <a:latin typeface="Calibri"/>
                <a:ea typeface="DejaVu Sans"/>
              </a:rPr>
              <a:t>So, if you use DOM, you do it through the jQuery.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It is time to download :-)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8280" y="3350160"/>
            <a:ext cx="113950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http://jquery.com/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jQuery is all about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2" name="Picture 3" descr="green-dollar-sign-clipart-consulting-clipart-green-dollar-signwhat-is-KkM2nN-clipart"/>
          <p:cNvPicPr/>
          <p:nvPr/>
        </p:nvPicPr>
        <p:blipFill>
          <a:blip r:embed="rId1"/>
          <a:srcRect l="0" t="3764" r="0" b="7515"/>
          <a:stretch/>
        </p:blipFill>
        <p:spPr>
          <a:xfrm>
            <a:off x="4136400" y="1557000"/>
            <a:ext cx="3709080" cy="3290400"/>
          </a:xfrm>
          <a:prstGeom prst="rect">
            <a:avLst/>
          </a:prstGeom>
          <a:ln>
            <a:noFill/>
          </a:ln>
        </p:spPr>
      </p:pic>
      <p:grpSp>
        <p:nvGrpSpPr>
          <p:cNvPr id="93" name="Group 2"/>
          <p:cNvGrpSpPr/>
          <p:nvPr/>
        </p:nvGrpSpPr>
        <p:grpSpPr>
          <a:xfrm>
            <a:off x="1325160" y="5204520"/>
            <a:ext cx="10168560" cy="912960"/>
            <a:chOff x="1325160" y="5204520"/>
            <a:chExt cx="10168560" cy="912960"/>
          </a:xfrm>
        </p:grpSpPr>
        <p:sp>
          <p:nvSpPr>
            <p:cNvPr id="94" name="CustomShape 3"/>
            <p:cNvSpPr/>
            <p:nvPr/>
          </p:nvSpPr>
          <p:spPr>
            <a:xfrm>
              <a:off x="1325160" y="5391000"/>
              <a:ext cx="866700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x-none" sz="3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But if you want, you can change it to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9277920" y="5204520"/>
              <a:ext cx="85896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x-none" sz="5400" spc="-1" strike="noStrike">
                  <a:solidFill>
                    <a:srgbClr val="4472c4"/>
                  </a:solidFill>
                  <a:latin typeface="Calibri"/>
                  <a:ea typeface="DejaVu Sans"/>
                </a:rPr>
                <a:t>RS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96" name="CustomShape 5"/>
            <p:cNvSpPr/>
            <p:nvPr/>
          </p:nvSpPr>
          <p:spPr>
            <a:xfrm>
              <a:off x="10465560" y="5355720"/>
              <a:ext cx="102816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x-none" sz="3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:)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Basic jQuery Usage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8" name="Picture 5" descr="green-dollar-sign-clipart-consulting-clipart-green-dollar-signwhat-is-KkM2nN-clipart"/>
          <p:cNvPicPr/>
          <p:nvPr/>
        </p:nvPicPr>
        <p:blipFill>
          <a:blip r:embed="rId1"/>
          <a:srcRect l="0" t="3764" r="0" b="7515"/>
          <a:stretch/>
        </p:blipFill>
        <p:spPr>
          <a:xfrm>
            <a:off x="979200" y="2920320"/>
            <a:ext cx="1424880" cy="12643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511360" y="3157920"/>
            <a:ext cx="45349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1" lang="x-none" sz="4800" spc="-1" strike="noStrike">
                <a:solidFill>
                  <a:srgbClr val="4472c4"/>
                </a:solidFill>
                <a:latin typeface="Calibri"/>
                <a:ea typeface="DejaVu Sans"/>
              </a:rPr>
              <a:t>'#div1&gt;ul&gt;li'</a:t>
            </a: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 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58680" y="5094720"/>
            <a:ext cx="59468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is identical to how we use selectors to select elements in CSS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 flipV="1">
            <a:off x="3557160" y="3994560"/>
            <a:ext cx="226440" cy="9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6801480" y="2966040"/>
            <a:ext cx="4183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7324560" y="3018960"/>
            <a:ext cx="44647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Then do whatever you want to do with 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64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5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125,-19)"/>
                                          </p:val>
                                        </p:tav>
                                        <p:tav tm="50000">
                                          <p:val>
                                            <p:strVal val="rgb(0,99,5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6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6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53480" y="2441520"/>
            <a:ext cx="7156440" cy="8211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jQuery Documentation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5760" y="3785760"/>
            <a:ext cx="11395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http://api.jquery.com/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80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4 - "Most Used" jQuery Functions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21800" y="2198880"/>
            <a:ext cx="851076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text ( </a:t>
            </a:r>
            <a:r>
              <a:rPr b="0" lang="x-none" sz="4000" spc="-1" strike="noStrike">
                <a:solidFill>
                  <a:srgbClr val="70ad47"/>
                </a:solidFill>
                <a:latin typeface="Calibri"/>
                <a:ea typeface="DejaVu Sans"/>
              </a:rPr>
              <a:t>[ value ]</a:t>
            </a: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)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html ( </a:t>
            </a:r>
            <a:r>
              <a:rPr b="0" lang="x-none" sz="4000" spc="-1" strike="noStrike">
                <a:solidFill>
                  <a:srgbClr val="70ad47"/>
                </a:solidFill>
                <a:latin typeface="Calibri"/>
                <a:ea typeface="DejaVu Sans"/>
              </a:rPr>
              <a:t>[ value ]</a:t>
            </a: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)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css ( property, </a:t>
            </a:r>
            <a:r>
              <a:rPr b="0" lang="x-none" sz="4000" spc="-1" strike="noStrike">
                <a:solidFill>
                  <a:srgbClr val="70ad47"/>
                </a:solidFill>
                <a:latin typeface="Calibri"/>
                <a:ea typeface="DejaVu Sans"/>
              </a:rPr>
              <a:t>[ value ] </a:t>
            </a: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attr (attribute, </a:t>
            </a:r>
            <a:r>
              <a:rPr b="0" lang="x-none" sz="4000" spc="-1" strike="noStrike">
                <a:solidFill>
                  <a:srgbClr val="70ad47"/>
                </a:solidFill>
                <a:latin typeface="Calibri"/>
                <a:ea typeface="DejaVu Sans"/>
              </a:rPr>
              <a:t>[ value ] </a:t>
            </a: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99120" y="506160"/>
            <a:ext cx="10645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x-non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Forms and jQuery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1800" y="2687400"/>
            <a:ext cx="85107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val ( </a:t>
            </a:r>
            <a:r>
              <a:rPr b="0" lang="x-none" sz="4000" spc="-1" strike="noStrike">
                <a:solidFill>
                  <a:srgbClr val="70ad47"/>
                </a:solidFill>
                <a:latin typeface="Calibri"/>
                <a:ea typeface="DejaVu Sans"/>
              </a:rPr>
              <a:t>[ value ] </a:t>
            </a: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x-non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submit ()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  <Words>4869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2017-04-01T04:37:28Z</dcterms:created>
  <dc:creator>ranjith-suranga</dc:creator>
  <dc:description/>
  <dc:language>en-US</dc:language>
  <cp:lastModifiedBy/>
  <dcterms:modified xsi:type="dcterms:W3CDTF">2020-11-17T14:34:10Z</dcterms:modified>
  <cp:revision>85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