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82" r:id="rId4"/>
    <p:sldId id="257" r:id="rId5"/>
    <p:sldId id="259" r:id="rId6"/>
    <p:sldId id="260" r:id="rId7"/>
    <p:sldId id="261" r:id="rId8"/>
    <p:sldId id="262" r:id="rId9"/>
    <p:sldId id="263" r:id="rId10"/>
    <p:sldId id="264" r:id="rId11"/>
    <p:sldId id="266" r:id="rId12"/>
    <p:sldId id="275" r:id="rId13"/>
    <p:sldId id="269" r:id="rId14"/>
    <p:sldId id="270" r:id="rId15"/>
    <p:sldId id="272" r:id="rId16"/>
    <p:sldId id="273" r:id="rId17"/>
    <p:sldId id="281" r:id="rId18"/>
    <p:sldId id="274" r:id="rId19"/>
  </p:sldIdLst>
  <p:sldSz cx="18288000" cy="10287000"/>
  <p:notesSz cx="6858000" cy="9144000"/>
  <p:embeddedFontLst>
    <p:embeddedFont>
      <p:font typeface="Montserrat Bold" panose="00000800000000000000"/>
      <p:bold r:id="rId23"/>
    </p:embeddedFont>
    <p:embeddedFont>
      <p:font typeface="Montserrat" panose="00000500000000000000"/>
      <p:regular r:id="rId24"/>
    </p:embeddedFont>
    <p:embeddedFont>
      <p:font typeface="Montserrat Ultra-Bold" panose="00000900000000000000"/>
      <p:bold r:id="rId25"/>
    </p:embeddedFont>
    <p:embeddedFont>
      <p:font typeface="Montserrat Semi-Bold" panose="00000700000000000000"/>
      <p:bold r:id="rId26"/>
    </p:embeddedFont>
    <p:embeddedFont>
      <p:font typeface="Calibri" panose="020F050202020403020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28"/>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6.sv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6.sv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6.sv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hyperlink" Target="https://www.kaggle.com/datasets/delayedkarma/impressionist-classifier-data" TargetMode="External"/><Relationship Id="rId4" Type="http://schemas.openxmlformats.org/officeDocument/2006/relationships/hyperlink" Target="https://www.kaggle.com/datasets/def0017/vangogh2photo" TargetMode="External"/><Relationship Id="rId3" Type="http://schemas.openxmlformats.org/officeDocument/2006/relationships/hyperlink" Target="https://www.vangoghmuseum.nl/en/collection" TargetMode="External"/><Relationship Id="rId2" Type="http://schemas.openxmlformats.org/officeDocument/2006/relationships/hyperlink" Target="https://www.kaggle.com/datasets/ipythonx/van-gogh-paintings" TargetMode="Externa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598D"/>
        </a:solidFill>
        <a:effectLst/>
      </p:bgPr>
    </p:bg>
    <p:spTree>
      <p:nvGrpSpPr>
        <p:cNvPr id="1" name=""/>
        <p:cNvGrpSpPr/>
        <p:nvPr/>
      </p:nvGrpSpPr>
      <p:grpSpPr>
        <a:xfrm>
          <a:off x="0" y="0"/>
          <a:ext cx="0" cy="0"/>
          <a:chOff x="0" y="0"/>
          <a:chExt cx="0" cy="0"/>
        </a:xfrm>
      </p:grpSpPr>
      <p:grpSp>
        <p:nvGrpSpPr>
          <p:cNvPr id="2" name="Group 2"/>
          <p:cNvGrpSpPr/>
          <p:nvPr/>
        </p:nvGrpSpPr>
        <p:grpSpPr>
          <a:xfrm rot="0">
            <a:off x="7158324" y="0"/>
            <a:ext cx="11129676" cy="10287000"/>
            <a:chOff x="0" y="0"/>
            <a:chExt cx="14839567" cy="13716000"/>
          </a:xfrm>
        </p:grpSpPr>
        <p:pic>
          <p:nvPicPr>
            <p:cNvPr id="3" name="Picture 3"/>
            <p:cNvPicPr>
              <a:picLocks noChangeAspect="1"/>
            </p:cNvPicPr>
            <p:nvPr/>
          </p:nvPicPr>
          <p:blipFill>
            <a:blip r:embed="rId1"/>
            <a:srcRect b="28136"/>
            <a:stretch>
              <a:fillRect/>
            </a:stretch>
          </p:blipFill>
          <p:spPr>
            <a:xfrm>
              <a:off x="0" y="0"/>
              <a:ext cx="14839567" cy="13716000"/>
            </a:xfrm>
            <a:prstGeom prst="rect">
              <a:avLst/>
            </a:prstGeom>
          </p:spPr>
        </p:pic>
      </p:grpSp>
      <p:sp>
        <p:nvSpPr>
          <p:cNvPr id="4" name="TextBox 4"/>
          <p:cNvSpPr txBox="1"/>
          <p:nvPr/>
        </p:nvSpPr>
        <p:spPr>
          <a:xfrm>
            <a:off x="1028700" y="3104435"/>
            <a:ext cx="14192557" cy="2525169"/>
          </a:xfrm>
          <a:prstGeom prst="rect">
            <a:avLst/>
          </a:prstGeom>
        </p:spPr>
        <p:txBody>
          <a:bodyPr lIns="0" tIns="0" rIns="0" bIns="0" rtlCol="0" anchor="t">
            <a:spAutoFit/>
          </a:bodyPr>
          <a:lstStyle/>
          <a:p>
            <a:pPr algn="l">
              <a:lnSpc>
                <a:spcPts val="9635"/>
              </a:lnSpc>
            </a:pPr>
            <a:r>
              <a:rPr lang="en-US" sz="10475" b="1">
                <a:solidFill>
                  <a:srgbClr val="FFFFFF"/>
                </a:solidFill>
                <a:latin typeface="Montserrat Bold" panose="00000800000000000000"/>
                <a:ea typeface="Montserrat Bold" panose="00000800000000000000"/>
                <a:cs typeface="Montserrat Bold" panose="00000800000000000000"/>
                <a:sym typeface="Montserrat Bold" panose="00000800000000000000"/>
              </a:rPr>
              <a:t>Artificial Vincent </a:t>
            </a:r>
            <a:endParaRPr lang="en-US" sz="1047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a:p>
            <a:pPr algn="l">
              <a:lnSpc>
                <a:spcPts val="9635"/>
              </a:lnSpc>
            </a:pPr>
            <a:r>
              <a:rPr lang="en-US" sz="10475" b="1">
                <a:solidFill>
                  <a:srgbClr val="FFFFFF"/>
                </a:solidFill>
                <a:latin typeface="Montserrat Bold" panose="00000800000000000000"/>
                <a:ea typeface="Montserrat Bold" panose="00000800000000000000"/>
                <a:cs typeface="Montserrat Bold" panose="00000800000000000000"/>
                <a:sym typeface="Montserrat Bold" panose="00000800000000000000"/>
              </a:rPr>
              <a:t>Van Gogh</a:t>
            </a:r>
            <a:endParaRPr lang="en-US" sz="1047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5" name="AutoShape 5"/>
          <p:cNvSpPr/>
          <p:nvPr/>
        </p:nvSpPr>
        <p:spPr>
          <a:xfrm>
            <a:off x="1028700" y="5681991"/>
            <a:ext cx="2261045" cy="0"/>
          </a:xfrm>
          <a:prstGeom prst="line">
            <a:avLst/>
          </a:prstGeom>
          <a:ln w="104775" cap="rnd">
            <a:solidFill>
              <a:srgbClr val="FFFFFF"/>
            </a:solidFill>
            <a:prstDash val="solid"/>
            <a:headEnd type="none" w="sm" len="sm"/>
            <a:tailEnd type="none" w="sm" len="sm"/>
          </a:ln>
        </p:spPr>
      </p:sp>
      <p:sp>
        <p:nvSpPr>
          <p:cNvPr id="6" name="Freeform 6"/>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2"/>
            <a:stretch>
              <a:fillRect/>
            </a:stretch>
          </a:blipFill>
        </p:spPr>
      </p:sp>
      <p:sp>
        <p:nvSpPr>
          <p:cNvPr id="7" name="TextBox 7"/>
          <p:cNvSpPr txBox="1"/>
          <p:nvPr/>
        </p:nvSpPr>
        <p:spPr>
          <a:xfrm>
            <a:off x="1028700" y="6212920"/>
            <a:ext cx="6129624" cy="1884045"/>
          </a:xfrm>
          <a:prstGeom prst="rect">
            <a:avLst/>
          </a:prstGeom>
        </p:spPr>
        <p:txBody>
          <a:bodyPr lIns="0" tIns="0" rIns="0" bIns="0" rtlCol="0" anchor="t">
            <a:spAutoFit/>
          </a:bodyPr>
          <a:lstStyle/>
          <a:p>
            <a:pPr algn="l">
              <a:lnSpc>
                <a:spcPts val="3780"/>
              </a:lnSpc>
            </a:pPr>
            <a:r>
              <a:rPr lang="en-US" sz="2700">
                <a:solidFill>
                  <a:srgbClr val="FFFFFF"/>
                </a:solidFill>
                <a:latin typeface="Montserrat" panose="00000500000000000000"/>
                <a:ea typeface="Montserrat" panose="00000500000000000000"/>
                <a:cs typeface="Montserrat" panose="00000500000000000000"/>
                <a:sym typeface="Montserrat" panose="00000500000000000000"/>
              </a:rPr>
              <a:t>Our ideal goal is to create new and unique images of Christianity that embody Van Gogh's later style and expression.</a:t>
            </a:r>
            <a:endParaRPr lang="en-US" sz="270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133888" y="247809"/>
            <a:ext cx="6550201" cy="1237804"/>
          </a:xfrm>
          <a:prstGeom prst="rect">
            <a:avLst/>
          </a:prstGeom>
        </p:spPr>
        <p:txBody>
          <a:bodyPr lIns="0" tIns="0" rIns="0" bIns="0" rtlCol="0" anchor="t">
            <a:spAutoFit/>
          </a:bodyPr>
          <a:lstStyle/>
          <a:p>
            <a:pPr algn="l">
              <a:lnSpc>
                <a:spcPts val="9360"/>
              </a:lnSpc>
              <a:spcBef>
                <a:spcPct val="0"/>
              </a:spcBef>
            </a:pPr>
            <a:r>
              <a:rPr lang="en-US" sz="936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Generator</a:t>
            </a:r>
            <a:endParaRPr lang="en-US" sz="936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3" name="AutoShape 3"/>
          <p:cNvSpPr/>
          <p:nvPr/>
        </p:nvSpPr>
        <p:spPr>
          <a:xfrm>
            <a:off x="-14129969" y="-817657"/>
            <a:ext cx="16256977" cy="11922315"/>
          </a:xfrm>
          <a:prstGeom prst="rect">
            <a:avLst/>
          </a:prstGeom>
          <a:solidFill>
            <a:srgbClr val="57C1D4"/>
          </a:solidFill>
        </p:spPr>
      </p:sp>
      <p:sp>
        <p:nvSpPr>
          <p:cNvPr id="4" name="Freeform 4"/>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sp>
        <p:nvSpPr>
          <p:cNvPr id="5" name="AutoShape 5"/>
          <p:cNvSpPr/>
          <p:nvPr/>
        </p:nvSpPr>
        <p:spPr>
          <a:xfrm>
            <a:off x="16738366" y="296522"/>
            <a:ext cx="1041869" cy="5370875"/>
          </a:xfrm>
          <a:prstGeom prst="rect">
            <a:avLst/>
          </a:prstGeom>
          <a:solidFill>
            <a:srgbClr val="19598D"/>
          </a:solidFill>
        </p:spPr>
      </p:sp>
      <p:pic>
        <p:nvPicPr>
          <p:cNvPr id="7" name="Picture 6" descr="Van gogh Pipline"/>
          <p:cNvPicPr>
            <a:picLocks noChangeAspect="1"/>
          </p:cNvPicPr>
          <p:nvPr/>
        </p:nvPicPr>
        <p:blipFill>
          <a:blip r:embed="rId2"/>
          <a:stretch>
            <a:fillRect/>
          </a:stretch>
        </p:blipFill>
        <p:spPr>
          <a:xfrm>
            <a:off x="2253615" y="1485900"/>
            <a:ext cx="14267815" cy="1696085"/>
          </a:xfrm>
          <a:prstGeom prst="rect">
            <a:avLst/>
          </a:prstGeom>
        </p:spPr>
      </p:pic>
      <p:pic>
        <p:nvPicPr>
          <p:cNvPr id="8" name="Picture 7" descr="Screenshot 2024-10-21 183752"/>
          <p:cNvPicPr>
            <a:picLocks noChangeAspect="1"/>
          </p:cNvPicPr>
          <p:nvPr/>
        </p:nvPicPr>
        <p:blipFill>
          <a:blip r:embed="rId3"/>
          <a:stretch>
            <a:fillRect/>
          </a:stretch>
        </p:blipFill>
        <p:spPr>
          <a:xfrm>
            <a:off x="4342130" y="3009900"/>
            <a:ext cx="7396480" cy="2367280"/>
          </a:xfrm>
          <a:prstGeom prst="rect">
            <a:avLst/>
          </a:prstGeom>
        </p:spPr>
      </p:pic>
      <p:sp>
        <p:nvSpPr>
          <p:cNvPr id="6" name="TextBox 3"/>
          <p:cNvSpPr txBox="1"/>
          <p:nvPr/>
        </p:nvSpPr>
        <p:spPr>
          <a:xfrm>
            <a:off x="2247900" y="5753100"/>
            <a:ext cx="9485630" cy="990600"/>
          </a:xfrm>
          <a:prstGeom prst="rect">
            <a:avLst/>
          </a:prstGeom>
        </p:spPr>
        <p:txBody>
          <a:bodyPr lIns="0" tIns="0" rIns="0" bIns="0" rtlCol="0" anchor="t">
            <a:noAutofit/>
          </a:bodyPr>
          <a:p>
            <a:pPr algn="l">
              <a:lnSpc>
                <a:spcPts val="9360"/>
              </a:lnSpc>
              <a:spcBef>
                <a:spcPct val="0"/>
              </a:spcBef>
            </a:pPr>
            <a:r>
              <a:rPr lang="en-US" sz="936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Discriminator </a:t>
            </a:r>
            <a:endParaRPr lang="en-US" sz="936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9" name="Freeform 6"/>
          <p:cNvSpPr/>
          <p:nvPr/>
        </p:nvSpPr>
        <p:spPr>
          <a:xfrm>
            <a:off x="2743200" y="7124700"/>
            <a:ext cx="13456920" cy="1539875"/>
          </a:xfrm>
          <a:custGeom>
            <a:avLst/>
            <a:gdLst/>
            <a:ahLst/>
            <a:cxnLst/>
            <a:rect l="l" t="t" r="r" b="b"/>
            <a:pathLst>
              <a:path w="16690318" h="2107153">
                <a:moveTo>
                  <a:pt x="0" y="0"/>
                </a:moveTo>
                <a:lnTo>
                  <a:pt x="16690318" y="0"/>
                </a:lnTo>
                <a:lnTo>
                  <a:pt x="16690318" y="2107152"/>
                </a:lnTo>
                <a:lnTo>
                  <a:pt x="0" y="2107152"/>
                </a:lnTo>
                <a:lnTo>
                  <a:pt x="0" y="0"/>
                </a:lnTo>
                <a:close/>
              </a:path>
            </a:pathLst>
          </a:custGeom>
          <a:blipFill>
            <a:blip r:embed="rId4"/>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2362200" y="2705100"/>
            <a:ext cx="14163040" cy="6104890"/>
          </a:xfrm>
          <a:prstGeom prst="rect">
            <a:avLst/>
          </a:prstGeom>
        </p:spPr>
        <p:txBody>
          <a:bodyPr wrap="square" lIns="0" tIns="0" rIns="0" bIns="0" rtlCol="0" anchor="t">
            <a:noAutofit/>
          </a:bodyPr>
          <a:p>
            <a:pPr marL="342900" indent="-342900" algn="just">
              <a:lnSpc>
                <a:spcPts val="3920"/>
              </a:lnSpc>
              <a:buFont typeface="Arial" panose="020B0604020202020204" pitchFamily="34" charset="0"/>
              <a:buChar char="•"/>
            </a:pPr>
            <a:r>
              <a:rPr lang="en-US" sz="2000" b="1">
                <a:solidFill>
                  <a:srgbClr val="000000"/>
                </a:solidFill>
                <a:latin typeface="Montserrat" panose="00000500000000000000"/>
                <a:ea typeface="Montserrat" panose="00000500000000000000"/>
                <a:cs typeface="Montserrat" panose="00000500000000000000"/>
                <a:sym typeface="Montserrat" panose="00000500000000000000"/>
              </a:rPr>
              <a:t>Discriminator Training:</a:t>
            </a:r>
            <a:endParaRPr lang="en-US" sz="2000" b="1">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Wingdings" panose="05000000000000000000" charset="0"/>
              <a:buChar char="Ø"/>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    Train on a batch of real images (label: 1).</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Wingdings" panose="05000000000000000000" charset="0"/>
              <a:buChar char="Ø"/>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    Train on pre-existing fake images (label: 0).</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Arial" panose="020B0604020202020204" pitchFamily="34" charset="0"/>
              <a:buChar char="•"/>
            </a:pPr>
            <a:r>
              <a:rPr lang="en-US" sz="2000" b="1">
                <a:solidFill>
                  <a:srgbClr val="000000"/>
                </a:solidFill>
                <a:latin typeface="Montserrat" panose="00000500000000000000"/>
                <a:ea typeface="Montserrat" panose="00000500000000000000"/>
                <a:cs typeface="Montserrat" panose="00000500000000000000"/>
                <a:sym typeface="Montserrat" panose="00000500000000000000"/>
              </a:rPr>
              <a:t>Generator Training:</a:t>
            </a:r>
            <a:endParaRPr lang="en-US" sz="2000" b="1">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Wingdings" panose="05000000000000000000" charset="0"/>
              <a:buChar char="Ø"/>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Generate new images and train with labels as real (1.0), aiming to </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indent="457200" algn="just">
              <a:lnSpc>
                <a:spcPts val="3920"/>
              </a:lnSpc>
              <a:buFont typeface="Wingdings" panose="05000000000000000000" charset="0"/>
              <a:buNone/>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fool the Discriminator.</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Arial" panose="020B0604020202020204" pitchFamily="34" charset="0"/>
              <a:buChar char="•"/>
            </a:pPr>
            <a:r>
              <a:rPr lang="en-US" sz="2000" b="1">
                <a:solidFill>
                  <a:srgbClr val="000000"/>
                </a:solidFill>
                <a:latin typeface="Montserrat" panose="00000500000000000000"/>
                <a:ea typeface="Montserrat" panose="00000500000000000000"/>
                <a:cs typeface="Montserrat" panose="00000500000000000000"/>
                <a:sym typeface="Montserrat" panose="00000500000000000000"/>
              </a:rPr>
              <a:t>Evaluation &amp; Checkpointing:</a:t>
            </a:r>
            <a:endParaRPr lang="en-US" sz="2000" b="1">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Wingdings" panose="05000000000000000000" charset="0"/>
              <a:buChar char="Ø"/>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    Save Generated Images: Save sample images at regular intervals.</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Wingdings" panose="05000000000000000000" charset="0"/>
              <a:buChar char="Ø"/>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    Model Checkpoints: Save model weights every 2000 epochs to allow resuming training.</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Wingdings" panose="05000000000000000000" charset="0"/>
              <a:buChar char="Ø"/>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    Monitor Losses: Track Discriminator and Generator losses throughout the process.</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Arial" panose="020B0604020202020204" pitchFamily="34" charset="0"/>
              <a:buChar char="•"/>
            </a:pPr>
            <a:r>
              <a:rPr lang="en-US" sz="2000" b="1">
                <a:solidFill>
                  <a:srgbClr val="000000"/>
                </a:solidFill>
                <a:latin typeface="Montserrat" panose="00000500000000000000"/>
                <a:ea typeface="Montserrat" panose="00000500000000000000"/>
                <a:cs typeface="Montserrat" panose="00000500000000000000"/>
                <a:sym typeface="Montserrat" panose="00000500000000000000"/>
              </a:rPr>
              <a:t>Training Duration:</a:t>
            </a:r>
            <a:endParaRPr lang="en-US" sz="2000" b="1">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Wingdings" panose="05000000000000000000" charset="0"/>
              <a:buChar char="Ø"/>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   Train for 6100 epochs with a batch size of 64, allowing the model to improve over time.</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p:txBody>
      </p:sp>
      <p:sp>
        <p:nvSpPr>
          <p:cNvPr id="2" name="AutoShape 2"/>
          <p:cNvSpPr/>
          <p:nvPr/>
        </p:nvSpPr>
        <p:spPr>
          <a:xfrm>
            <a:off x="16738366" y="296522"/>
            <a:ext cx="1041869" cy="5370875"/>
          </a:xfrm>
          <a:prstGeom prst="rect">
            <a:avLst/>
          </a:prstGeom>
          <a:solidFill>
            <a:srgbClr val="19598D"/>
          </a:solidFill>
        </p:spPr>
      </p:sp>
      <p:sp>
        <p:nvSpPr>
          <p:cNvPr id="3" name="TextBox 3"/>
          <p:cNvSpPr txBox="1"/>
          <p:nvPr/>
        </p:nvSpPr>
        <p:spPr>
          <a:xfrm>
            <a:off x="2248188" y="190659"/>
            <a:ext cx="8784481" cy="2400300"/>
          </a:xfrm>
          <a:prstGeom prst="rect">
            <a:avLst/>
          </a:prstGeom>
        </p:spPr>
        <p:txBody>
          <a:bodyPr lIns="0" tIns="0" rIns="0" bIns="0" rtlCol="0" anchor="t">
            <a:spAutoFit/>
          </a:bodyPr>
          <a:lstStyle/>
          <a:p>
            <a:pPr algn="l">
              <a:lnSpc>
                <a:spcPts val="9360"/>
              </a:lnSpc>
              <a:spcBef>
                <a:spcPct val="0"/>
              </a:spcBef>
            </a:pPr>
            <a:r>
              <a:rPr lang="en-US" sz="936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Training Process</a:t>
            </a:r>
            <a:endParaRPr lang="en-US" sz="936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4" name="AutoShape 4"/>
          <p:cNvSpPr/>
          <p:nvPr/>
        </p:nvSpPr>
        <p:spPr>
          <a:xfrm>
            <a:off x="-14129969" y="-817657"/>
            <a:ext cx="16256977" cy="11922315"/>
          </a:xfrm>
          <a:prstGeom prst="rect">
            <a:avLst/>
          </a:prstGeom>
          <a:solidFill>
            <a:srgbClr val="57C1D4"/>
          </a:solidFill>
        </p:spPr>
      </p:sp>
      <p:sp>
        <p:nvSpPr>
          <p:cNvPr id="5" name="Freeform 5"/>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pic>
        <p:nvPicPr>
          <p:cNvPr id="7" name="Picture 6" descr="Screenshot 2024-10-21 184101"/>
          <p:cNvPicPr>
            <a:picLocks noChangeAspect="1"/>
          </p:cNvPicPr>
          <p:nvPr/>
        </p:nvPicPr>
        <p:blipFill>
          <a:blip r:embed="rId2"/>
          <a:stretch>
            <a:fillRect/>
          </a:stretch>
        </p:blipFill>
        <p:spPr>
          <a:xfrm>
            <a:off x="11295380" y="3086100"/>
            <a:ext cx="5405120" cy="2895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8010633" y="0"/>
            <a:ext cx="10277367" cy="2739331"/>
          </a:xfrm>
          <a:prstGeom prst="rect">
            <a:avLst/>
          </a:prstGeom>
          <a:solidFill>
            <a:srgbClr val="19598D"/>
          </a:solidFill>
        </p:spPr>
      </p:sp>
      <p:sp>
        <p:nvSpPr>
          <p:cNvPr id="3" name="AutoShape 3"/>
          <p:cNvSpPr/>
          <p:nvPr/>
        </p:nvSpPr>
        <p:spPr>
          <a:xfrm>
            <a:off x="11998720" y="-597972"/>
            <a:ext cx="4688171" cy="8725930"/>
          </a:xfrm>
          <a:prstGeom prst="rect">
            <a:avLst/>
          </a:prstGeom>
          <a:solidFill>
            <a:srgbClr val="000000">
              <a:alpha val="21961"/>
            </a:srgbClr>
          </a:solidFill>
        </p:spPr>
      </p:sp>
      <p:grpSp>
        <p:nvGrpSpPr>
          <p:cNvPr id="4" name="Group 4"/>
          <p:cNvGrpSpPr/>
          <p:nvPr/>
        </p:nvGrpSpPr>
        <p:grpSpPr>
          <a:xfrm rot="0">
            <a:off x="11855845" y="0"/>
            <a:ext cx="4688171" cy="7985083"/>
            <a:chOff x="0" y="0"/>
            <a:chExt cx="6250894" cy="10646778"/>
          </a:xfrm>
        </p:grpSpPr>
        <p:pic>
          <p:nvPicPr>
            <p:cNvPr id="5" name="Picture 5"/>
            <p:cNvPicPr>
              <a:picLocks noChangeAspect="1"/>
            </p:cNvPicPr>
            <p:nvPr/>
          </p:nvPicPr>
          <p:blipFill>
            <a:blip r:embed="rId1"/>
            <a:srcRect l="38560" r="38560"/>
            <a:stretch>
              <a:fillRect/>
            </a:stretch>
          </p:blipFill>
          <p:spPr>
            <a:xfrm>
              <a:off x="0" y="0"/>
              <a:ext cx="6250894" cy="10646778"/>
            </a:xfrm>
            <a:prstGeom prst="rect">
              <a:avLst/>
            </a:prstGeom>
          </p:spPr>
        </p:pic>
      </p:grpSp>
      <p:grpSp>
        <p:nvGrpSpPr>
          <p:cNvPr id="6" name="Group 6"/>
          <p:cNvGrpSpPr/>
          <p:nvPr/>
        </p:nvGrpSpPr>
        <p:grpSpPr>
          <a:xfrm rot="0">
            <a:off x="11655480" y="-974287"/>
            <a:ext cx="4888536" cy="8959371"/>
            <a:chOff x="0" y="0"/>
            <a:chExt cx="6518048" cy="11945828"/>
          </a:xfrm>
        </p:grpSpPr>
        <p:pic>
          <p:nvPicPr>
            <p:cNvPr id="7" name="Picture 7"/>
            <p:cNvPicPr>
              <a:picLocks noChangeAspect="1"/>
            </p:cNvPicPr>
            <p:nvPr/>
          </p:nvPicPr>
          <p:blipFill>
            <a:blip r:embed="rId2"/>
            <a:srcRect l="14911" r="14911"/>
            <a:stretch>
              <a:fillRect/>
            </a:stretch>
          </p:blipFill>
          <p:spPr>
            <a:xfrm>
              <a:off x="0" y="0"/>
              <a:ext cx="6518048" cy="11945828"/>
            </a:xfrm>
            <a:prstGeom prst="rect">
              <a:avLst/>
            </a:prstGeom>
          </p:spPr>
        </p:pic>
      </p:grpSp>
      <p:sp>
        <p:nvSpPr>
          <p:cNvPr id="8" name="Freeform 8"/>
          <p:cNvSpPr/>
          <p:nvPr/>
        </p:nvSpPr>
        <p:spPr>
          <a:xfrm rot="-5400000">
            <a:off x="215412" y="1249973"/>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3">
              <a:alphaModFix amt="75000"/>
              <a:extLst>
                <a:ext uri="{96DAC541-7B7A-43D3-8B79-37D633B846F1}">
                  <asvg:svgBlip xmlns:asvg="http://schemas.microsoft.com/office/drawing/2016/SVG/main" r:embed="rId4"/>
                </a:ext>
              </a:extLst>
            </a:blip>
            <a:stretch>
              <a:fillRect/>
            </a:stretch>
          </a:blipFill>
        </p:spPr>
      </p:sp>
      <p:sp>
        <p:nvSpPr>
          <p:cNvPr id="9" name="AutoShape 9"/>
          <p:cNvSpPr/>
          <p:nvPr/>
        </p:nvSpPr>
        <p:spPr>
          <a:xfrm rot="-5376337">
            <a:off x="-400441" y="3241875"/>
            <a:ext cx="2075766" cy="0"/>
          </a:xfrm>
          <a:prstGeom prst="line">
            <a:avLst/>
          </a:prstGeom>
          <a:ln w="28575" cap="rnd">
            <a:solidFill>
              <a:srgbClr val="D9D9D9">
                <a:alpha val="74902"/>
              </a:srgbClr>
            </a:solidFill>
            <a:prstDash val="solid"/>
            <a:headEnd type="none" w="sm" len="sm"/>
            <a:tailEnd type="none" w="sm" len="sm"/>
          </a:ln>
        </p:spPr>
      </p:sp>
      <p:sp>
        <p:nvSpPr>
          <p:cNvPr id="10" name="TextBox 10"/>
          <p:cNvSpPr txBox="1"/>
          <p:nvPr/>
        </p:nvSpPr>
        <p:spPr>
          <a:xfrm>
            <a:off x="2608452" y="2704543"/>
            <a:ext cx="7097448" cy="1060451"/>
          </a:xfrm>
          <a:prstGeom prst="rect">
            <a:avLst/>
          </a:prstGeom>
        </p:spPr>
        <p:txBody>
          <a:bodyPr lIns="0" tIns="0" rIns="0" bIns="0" rtlCol="0" anchor="t">
            <a:spAutoFit/>
          </a:bodyPr>
          <a:lstStyle/>
          <a:p>
            <a:pPr algn="l">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Interface</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11" name="TextBox 11"/>
          <p:cNvSpPr txBox="1"/>
          <p:nvPr/>
        </p:nvSpPr>
        <p:spPr>
          <a:xfrm>
            <a:off x="2478244" y="4667293"/>
            <a:ext cx="8825999" cy="2453005"/>
          </a:xfrm>
          <a:prstGeom prst="rect">
            <a:avLst/>
          </a:prstGeom>
        </p:spPr>
        <p:txBody>
          <a:bodyPr lIns="0" tIns="0" rIns="0" bIns="0" rtlCol="0" anchor="t">
            <a:spAutoFit/>
          </a:bodyPr>
          <a:lstStyle/>
          <a:p>
            <a:pPr algn="just">
              <a:lnSpc>
                <a:spcPts val="3920"/>
              </a:lnSpc>
            </a:pPr>
            <a:r>
              <a:rPr lang="en-US" sz="2800">
                <a:solidFill>
                  <a:srgbClr val="000000"/>
                </a:solidFill>
                <a:latin typeface="Montserrat" panose="00000500000000000000"/>
                <a:ea typeface="Montserrat" panose="00000500000000000000"/>
                <a:cs typeface="Montserrat" panose="00000500000000000000"/>
                <a:sym typeface="Montserrat" panose="00000500000000000000"/>
              </a:rPr>
              <a:t>we created an User interface (UI) for an application related to artificial style transfer &amp; GANS based on Vincent Van Gogh's artwork to interact with our model  that built-in Dash &amp; Keras.</a:t>
            </a:r>
            <a:endParaRPr lang="en-US" sz="2800">
              <a:solidFill>
                <a:srgbClr val="000000"/>
              </a:solidFill>
              <a:latin typeface="Montserrat" panose="00000500000000000000"/>
              <a:ea typeface="Montserrat" panose="00000500000000000000"/>
              <a:cs typeface="Montserrat" panose="00000500000000000000"/>
              <a:sym typeface="Montserrat" panose="00000500000000000000"/>
            </a:endParaRPr>
          </a:p>
        </p:txBody>
      </p:sp>
      <p:sp>
        <p:nvSpPr>
          <p:cNvPr id="12" name="AutoShape 12"/>
          <p:cNvSpPr/>
          <p:nvPr/>
        </p:nvSpPr>
        <p:spPr>
          <a:xfrm>
            <a:off x="-14129969" y="-817657"/>
            <a:ext cx="16256977" cy="11617898"/>
          </a:xfrm>
          <a:prstGeom prst="rect">
            <a:avLst/>
          </a:prstGeom>
          <a:solidFill>
            <a:srgbClr val="57C1D4"/>
          </a:solidFill>
        </p:spPr>
      </p:sp>
      <p:sp>
        <p:nvSpPr>
          <p:cNvPr id="13" name="Freeform 13"/>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5"/>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129969" y="-817657"/>
            <a:ext cx="16256977" cy="9396494"/>
          </a:xfrm>
          <a:prstGeom prst="rect">
            <a:avLst/>
          </a:prstGeom>
          <a:solidFill>
            <a:srgbClr val="57C1D4"/>
          </a:solidFill>
        </p:spPr>
      </p:sp>
      <p:sp>
        <p:nvSpPr>
          <p:cNvPr id="3" name="AutoShape 3"/>
          <p:cNvSpPr/>
          <p:nvPr/>
        </p:nvSpPr>
        <p:spPr>
          <a:xfrm>
            <a:off x="-729911" y="5143500"/>
            <a:ext cx="21923287" cy="3874606"/>
          </a:xfrm>
          <a:prstGeom prst="rect">
            <a:avLst/>
          </a:prstGeom>
          <a:solidFill>
            <a:srgbClr val="19598D"/>
          </a:solidFill>
        </p:spPr>
      </p:sp>
      <p:sp>
        <p:nvSpPr>
          <p:cNvPr id="4" name="Freeform 4"/>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sp>
        <p:nvSpPr>
          <p:cNvPr id="5" name="Freeform 5"/>
          <p:cNvSpPr/>
          <p:nvPr/>
        </p:nvSpPr>
        <p:spPr>
          <a:xfrm>
            <a:off x="2159415" y="1803789"/>
            <a:ext cx="13969169" cy="6775047"/>
          </a:xfrm>
          <a:custGeom>
            <a:avLst/>
            <a:gdLst/>
            <a:ahLst/>
            <a:cxnLst/>
            <a:rect l="l" t="t" r="r" b="b"/>
            <a:pathLst>
              <a:path w="13969169" h="6775047">
                <a:moveTo>
                  <a:pt x="0" y="0"/>
                </a:moveTo>
                <a:lnTo>
                  <a:pt x="13969170" y="0"/>
                </a:lnTo>
                <a:lnTo>
                  <a:pt x="13969170" y="6775048"/>
                </a:lnTo>
                <a:lnTo>
                  <a:pt x="0" y="6775048"/>
                </a:lnTo>
                <a:lnTo>
                  <a:pt x="0" y="0"/>
                </a:lnTo>
                <a:close/>
              </a:path>
            </a:pathLst>
          </a:custGeom>
          <a:blipFill>
            <a:blip r:embed="rId2"/>
            <a:stretch>
              <a:fillRect/>
            </a:stretch>
          </a:blipFill>
        </p:spPr>
      </p:sp>
      <p:sp>
        <p:nvSpPr>
          <p:cNvPr id="6" name="Freeform 6"/>
          <p:cNvSpPr/>
          <p:nvPr/>
        </p:nvSpPr>
        <p:spPr>
          <a:xfrm>
            <a:off x="8379589" y="5360747"/>
            <a:ext cx="1528821" cy="987193"/>
          </a:xfrm>
          <a:custGeom>
            <a:avLst/>
            <a:gdLst/>
            <a:ahLst/>
            <a:cxnLst/>
            <a:rect l="l" t="t" r="r" b="b"/>
            <a:pathLst>
              <a:path w="1528821" h="987193">
                <a:moveTo>
                  <a:pt x="0" y="0"/>
                </a:moveTo>
                <a:lnTo>
                  <a:pt x="1528822" y="0"/>
                </a:lnTo>
                <a:lnTo>
                  <a:pt x="1528822" y="987193"/>
                </a:lnTo>
                <a:lnTo>
                  <a:pt x="0" y="987193"/>
                </a:lnTo>
                <a:lnTo>
                  <a:pt x="0" y="0"/>
                </a:lnTo>
                <a:close/>
              </a:path>
            </a:pathLst>
          </a:custGeom>
          <a:blipFill>
            <a:blip r:embed="rId3"/>
            <a:stretch>
              <a:fillRect l="-4848" r="-6042"/>
            </a:stretch>
          </a:blipFill>
        </p:spPr>
      </p:sp>
      <p:sp>
        <p:nvSpPr>
          <p:cNvPr id="7" name="TextBox 7"/>
          <p:cNvSpPr txBox="1"/>
          <p:nvPr/>
        </p:nvSpPr>
        <p:spPr>
          <a:xfrm>
            <a:off x="6620703" y="574675"/>
            <a:ext cx="5046595" cy="1060451"/>
          </a:xfrm>
          <a:prstGeom prst="rect">
            <a:avLst/>
          </a:prstGeom>
        </p:spPr>
        <p:txBody>
          <a:bodyPr lIns="0" tIns="0" rIns="0" bIns="0" rtlCol="0" anchor="t">
            <a:spAutoFit/>
          </a:bodyPr>
          <a:lstStyle/>
          <a:p>
            <a:pPr algn="l">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Interface</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3752150" y="-1089787"/>
            <a:ext cx="16256977" cy="12002388"/>
          </a:xfrm>
          <a:prstGeom prst="rect">
            <a:avLst/>
          </a:prstGeom>
          <a:solidFill>
            <a:srgbClr val="57C1D4"/>
          </a:solidFill>
        </p:spPr>
      </p:sp>
      <p:sp>
        <p:nvSpPr>
          <p:cNvPr id="3" name="AutoShape 3"/>
          <p:cNvSpPr/>
          <p:nvPr/>
        </p:nvSpPr>
        <p:spPr>
          <a:xfrm>
            <a:off x="-932667" y="2619563"/>
            <a:ext cx="22964499" cy="5345266"/>
          </a:xfrm>
          <a:prstGeom prst="rect">
            <a:avLst/>
          </a:prstGeom>
          <a:solidFill>
            <a:srgbClr val="19598D"/>
          </a:solidFill>
        </p:spPr>
      </p:sp>
      <p:sp>
        <p:nvSpPr>
          <p:cNvPr id="4" name="Freeform 4"/>
          <p:cNvSpPr/>
          <p:nvPr/>
        </p:nvSpPr>
        <p:spPr>
          <a:xfrm rot="-5400000">
            <a:off x="17386782" y="6851458"/>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1">
              <a:alphaModFix amt="75000"/>
              <a:extLst>
                <a:ext uri="{96DAC541-7B7A-43D3-8B79-37D633B846F1}">
                  <asvg:svgBlip xmlns:asvg="http://schemas.microsoft.com/office/drawing/2016/SVG/main" r:embed="rId2"/>
                </a:ext>
              </a:extLst>
            </a:blip>
            <a:stretch>
              <a:fillRect/>
            </a:stretch>
          </a:blipFill>
        </p:spPr>
      </p:sp>
      <p:sp>
        <p:nvSpPr>
          <p:cNvPr id="5" name="AutoShape 5"/>
          <p:cNvSpPr/>
          <p:nvPr/>
        </p:nvSpPr>
        <p:spPr>
          <a:xfrm flipH="1" flipV="1">
            <a:off x="1697100" y="4599804"/>
            <a:ext cx="0" cy="1384785"/>
          </a:xfrm>
          <a:prstGeom prst="line">
            <a:avLst/>
          </a:prstGeom>
          <a:ln w="28575" cap="rnd">
            <a:solidFill>
              <a:srgbClr val="D9D9D9">
                <a:alpha val="74902"/>
              </a:srgbClr>
            </a:solidFill>
            <a:prstDash val="solid"/>
            <a:headEnd type="none" w="sm" len="sm"/>
            <a:tailEnd type="none" w="sm" len="sm"/>
          </a:ln>
        </p:spPr>
      </p:sp>
      <p:sp>
        <p:nvSpPr>
          <p:cNvPr id="6" name="TextBox 6"/>
          <p:cNvSpPr txBox="1"/>
          <p:nvPr/>
        </p:nvSpPr>
        <p:spPr>
          <a:xfrm>
            <a:off x="4861068" y="1181100"/>
            <a:ext cx="8565864" cy="1060451"/>
          </a:xfrm>
          <a:prstGeom prst="rect">
            <a:avLst/>
          </a:prstGeom>
        </p:spPr>
        <p:txBody>
          <a:bodyPr lIns="0" tIns="0" rIns="0" bIns="0" rtlCol="0" anchor="t">
            <a:spAutoFit/>
          </a:bodyPr>
          <a:lstStyle/>
          <a:p>
            <a:pPr algn="ctr">
              <a:lnSpc>
                <a:spcPts val="8000"/>
              </a:lnSpc>
              <a:spcBef>
                <a:spcPct val="0"/>
              </a:spcBef>
            </a:pPr>
            <a:r>
              <a:rPr lang="en-US" sz="8000" b="1">
                <a:solidFill>
                  <a:srgbClr val="000000"/>
                </a:solidFill>
                <a:latin typeface="Montserrat Ultra-Bold" panose="00000900000000000000"/>
                <a:ea typeface="Montserrat Ultra-Bold" panose="00000900000000000000"/>
                <a:cs typeface="Montserrat Ultra-Bold" panose="00000900000000000000"/>
                <a:sym typeface="Montserrat Ultra-Bold" panose="00000900000000000000"/>
              </a:rPr>
              <a:t>Team Members</a:t>
            </a:r>
            <a:endParaRPr lang="en-US" sz="8000" b="1">
              <a:solidFill>
                <a:srgbClr val="000000"/>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7" name="Freeform 7"/>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3"/>
            <a:stretch>
              <a:fillRect/>
            </a:stretch>
          </a:blipFill>
        </p:spPr>
      </p:sp>
      <p:sp>
        <p:nvSpPr>
          <p:cNvPr id="8" name="TextBox 8"/>
          <p:cNvSpPr txBox="1"/>
          <p:nvPr/>
        </p:nvSpPr>
        <p:spPr>
          <a:xfrm>
            <a:off x="1382298" y="4835207"/>
            <a:ext cx="5686783" cy="695961"/>
          </a:xfrm>
          <a:prstGeom prst="rect">
            <a:avLst/>
          </a:prstGeom>
        </p:spPr>
        <p:txBody>
          <a:bodyPr lIns="0" tIns="0" rIns="0" bIns="0" rtlCol="0" anchor="t">
            <a:spAutoFit/>
          </a:bodyPr>
          <a:lstStyle/>
          <a:p>
            <a:pPr marL="885190" lvl="1" indent="-442595" algn="ctr">
              <a:lnSpc>
                <a:spcPts val="5740"/>
              </a:lnSpc>
              <a:buFont typeface="Arial" panose="020B0604020202020204"/>
              <a:buChar char="•"/>
            </a:pPr>
            <a:r>
              <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rPr>
              <a:t>Abdallah Beshary</a:t>
            </a:r>
            <a:endPar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9" name="TextBox 9"/>
          <p:cNvSpPr txBox="1"/>
          <p:nvPr/>
        </p:nvSpPr>
        <p:spPr>
          <a:xfrm>
            <a:off x="9220200" y="4834890"/>
            <a:ext cx="7454900" cy="735965"/>
          </a:xfrm>
          <a:prstGeom prst="rect">
            <a:avLst/>
          </a:prstGeom>
        </p:spPr>
        <p:txBody>
          <a:bodyPr wrap="square" lIns="0" tIns="0" rIns="0" bIns="0" rtlCol="0" anchor="t">
            <a:spAutoFit/>
          </a:bodyPr>
          <a:lstStyle/>
          <a:p>
            <a:pPr marL="885190" lvl="1" indent="-442595" algn="ctr">
              <a:lnSpc>
                <a:spcPts val="5740"/>
              </a:lnSpc>
              <a:buFont typeface="Arial" panose="020B0604020202020204"/>
              <a:buChar char="•"/>
            </a:pPr>
            <a:r>
              <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rPr>
              <a:t>Shahd Alaa</a:t>
            </a:r>
            <a:endPar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0" name="TextBox 10"/>
          <p:cNvSpPr txBox="1"/>
          <p:nvPr/>
        </p:nvSpPr>
        <p:spPr>
          <a:xfrm>
            <a:off x="1347591" y="5680393"/>
            <a:ext cx="4990148" cy="695961"/>
          </a:xfrm>
          <a:prstGeom prst="rect">
            <a:avLst/>
          </a:prstGeom>
        </p:spPr>
        <p:txBody>
          <a:bodyPr lIns="0" tIns="0" rIns="0" bIns="0" rtlCol="0" anchor="t">
            <a:spAutoFit/>
          </a:bodyPr>
          <a:lstStyle/>
          <a:p>
            <a:pPr marL="885190" lvl="1" indent="-442595" algn="ctr">
              <a:lnSpc>
                <a:spcPts val="5740"/>
              </a:lnSpc>
              <a:buFont typeface="Arial" panose="020B0604020202020204"/>
              <a:buChar char="•"/>
            </a:pPr>
            <a:r>
              <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rPr>
              <a:t>Mariam Safwat</a:t>
            </a:r>
            <a:endPar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1" name="TextBox 11"/>
          <p:cNvSpPr txBox="1"/>
          <p:nvPr/>
        </p:nvSpPr>
        <p:spPr>
          <a:xfrm>
            <a:off x="10591657" y="5694363"/>
            <a:ext cx="6706791" cy="735965"/>
          </a:xfrm>
          <a:prstGeom prst="rect">
            <a:avLst/>
          </a:prstGeom>
        </p:spPr>
        <p:txBody>
          <a:bodyPr lIns="0" tIns="0" rIns="0" bIns="0" rtlCol="0" anchor="t">
            <a:spAutoFit/>
          </a:bodyPr>
          <a:lstStyle/>
          <a:p>
            <a:pPr marL="885190" lvl="1" indent="-442595" algn="ctr">
              <a:lnSpc>
                <a:spcPts val="5740"/>
              </a:lnSpc>
              <a:buFont typeface="Arial" panose="020B0604020202020204"/>
              <a:buChar char="•"/>
            </a:pPr>
            <a:r>
              <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rPr>
              <a:t>Mahmoud Ahmed</a:t>
            </a:r>
            <a:endPar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2" name="TextBox 12"/>
          <p:cNvSpPr txBox="1"/>
          <p:nvPr/>
        </p:nvSpPr>
        <p:spPr>
          <a:xfrm>
            <a:off x="1426210" y="3985895"/>
            <a:ext cx="6196330" cy="735965"/>
          </a:xfrm>
          <a:prstGeom prst="rect">
            <a:avLst/>
          </a:prstGeom>
        </p:spPr>
        <p:txBody>
          <a:bodyPr wrap="square" lIns="0" tIns="0" rIns="0" bIns="0" rtlCol="0" anchor="t">
            <a:spAutoFit/>
          </a:bodyPr>
          <a:lstStyle/>
          <a:p>
            <a:pPr marL="885190" lvl="1" indent="-442595" algn="ctr">
              <a:lnSpc>
                <a:spcPts val="5740"/>
              </a:lnSpc>
              <a:buFont typeface="Arial" panose="020B0604020202020204"/>
              <a:buChar char="•"/>
            </a:pPr>
            <a:r>
              <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rPr>
              <a:t>Youssef Husseiny</a:t>
            </a:r>
            <a:endPar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3" name="TextBox 13"/>
          <p:cNvSpPr txBox="1"/>
          <p:nvPr/>
        </p:nvSpPr>
        <p:spPr>
          <a:xfrm>
            <a:off x="10972657" y="3958423"/>
            <a:ext cx="4673560" cy="695961"/>
          </a:xfrm>
          <a:prstGeom prst="rect">
            <a:avLst/>
          </a:prstGeom>
        </p:spPr>
        <p:txBody>
          <a:bodyPr lIns="0" tIns="0" rIns="0" bIns="0" rtlCol="0" anchor="t">
            <a:spAutoFit/>
          </a:bodyPr>
          <a:lstStyle/>
          <a:p>
            <a:pPr marL="885190" lvl="1" indent="-442595" algn="ctr">
              <a:lnSpc>
                <a:spcPts val="5740"/>
              </a:lnSpc>
              <a:buFont typeface="Arial" panose="020B0604020202020204"/>
              <a:buChar char="•"/>
            </a:pPr>
            <a:r>
              <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rPr>
              <a:t>Boules Ashraf</a:t>
            </a:r>
            <a:endPar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4" name="AutoShape 14"/>
          <p:cNvSpPr/>
          <p:nvPr/>
        </p:nvSpPr>
        <p:spPr>
          <a:xfrm flipV="1">
            <a:off x="11119380" y="4599804"/>
            <a:ext cx="0" cy="1384785"/>
          </a:xfrm>
          <a:prstGeom prst="line">
            <a:avLst/>
          </a:prstGeom>
          <a:ln w="28575" cap="rnd">
            <a:solidFill>
              <a:srgbClr val="D9D9D9">
                <a:alpha val="74902"/>
              </a:srgbClr>
            </a:solidFill>
            <a:prstDash val="solid"/>
            <a:headEnd type="none" w="sm" len="sm"/>
            <a:tailEnd type="none" w="sm" len="sm"/>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142453" y="616768"/>
            <a:ext cx="7987241" cy="2108378"/>
          </a:xfrm>
          <a:prstGeom prst="rect">
            <a:avLst/>
          </a:prstGeom>
          <a:solidFill>
            <a:srgbClr val="19598D"/>
          </a:solidFill>
        </p:spPr>
      </p:sp>
      <p:sp>
        <p:nvSpPr>
          <p:cNvPr id="3" name="AutoShape 3"/>
          <p:cNvSpPr/>
          <p:nvPr/>
        </p:nvSpPr>
        <p:spPr>
          <a:xfrm>
            <a:off x="11998720" y="-597972"/>
            <a:ext cx="4688171" cy="8725930"/>
          </a:xfrm>
          <a:prstGeom prst="rect">
            <a:avLst/>
          </a:prstGeom>
          <a:solidFill>
            <a:srgbClr val="000000">
              <a:alpha val="21961"/>
            </a:srgbClr>
          </a:solidFill>
        </p:spPr>
      </p:sp>
      <p:grpSp>
        <p:nvGrpSpPr>
          <p:cNvPr id="4" name="Group 4"/>
          <p:cNvGrpSpPr/>
          <p:nvPr/>
        </p:nvGrpSpPr>
        <p:grpSpPr>
          <a:xfrm rot="0">
            <a:off x="11855845" y="0"/>
            <a:ext cx="4688171" cy="7985083"/>
            <a:chOff x="0" y="0"/>
            <a:chExt cx="6250894" cy="10646778"/>
          </a:xfrm>
        </p:grpSpPr>
        <p:pic>
          <p:nvPicPr>
            <p:cNvPr id="5" name="Picture 5"/>
            <p:cNvPicPr>
              <a:picLocks noChangeAspect="1"/>
            </p:cNvPicPr>
            <p:nvPr/>
          </p:nvPicPr>
          <p:blipFill>
            <a:blip r:embed="rId1"/>
            <a:srcRect l="38560" r="38560"/>
            <a:stretch>
              <a:fillRect/>
            </a:stretch>
          </p:blipFill>
          <p:spPr>
            <a:xfrm>
              <a:off x="0" y="0"/>
              <a:ext cx="6250894" cy="10646778"/>
            </a:xfrm>
            <a:prstGeom prst="rect">
              <a:avLst/>
            </a:prstGeom>
          </p:spPr>
        </p:pic>
      </p:grpSp>
      <p:grpSp>
        <p:nvGrpSpPr>
          <p:cNvPr id="6" name="Group 6"/>
          <p:cNvGrpSpPr/>
          <p:nvPr/>
        </p:nvGrpSpPr>
        <p:grpSpPr>
          <a:xfrm rot="0">
            <a:off x="11827100" y="224156"/>
            <a:ext cx="5031411" cy="8959371"/>
            <a:chOff x="0" y="0"/>
            <a:chExt cx="6708548" cy="11945828"/>
          </a:xfrm>
        </p:grpSpPr>
        <p:pic>
          <p:nvPicPr>
            <p:cNvPr id="7" name="Picture 7"/>
            <p:cNvPicPr>
              <a:picLocks noChangeAspect="1"/>
            </p:cNvPicPr>
            <p:nvPr/>
          </p:nvPicPr>
          <p:blipFill>
            <a:blip r:embed="rId2"/>
            <a:srcRect l="9205" r="13335"/>
            <a:stretch>
              <a:fillRect/>
            </a:stretch>
          </p:blipFill>
          <p:spPr>
            <a:xfrm>
              <a:off x="0" y="0"/>
              <a:ext cx="6708548" cy="11945828"/>
            </a:xfrm>
            <a:prstGeom prst="rect">
              <a:avLst/>
            </a:prstGeom>
          </p:spPr>
        </p:pic>
      </p:grpSp>
      <p:sp>
        <p:nvSpPr>
          <p:cNvPr id="8" name="Freeform 8"/>
          <p:cNvSpPr/>
          <p:nvPr/>
        </p:nvSpPr>
        <p:spPr>
          <a:xfrm rot="-5400000">
            <a:off x="215412" y="1249973"/>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3">
              <a:alphaModFix amt="75000"/>
              <a:extLst>
                <a:ext uri="{96DAC541-7B7A-43D3-8B79-37D633B846F1}">
                  <asvg:svgBlip xmlns:asvg="http://schemas.microsoft.com/office/drawing/2016/SVG/main" r:embed="rId4"/>
                </a:ext>
              </a:extLst>
            </a:blip>
            <a:stretch>
              <a:fillRect/>
            </a:stretch>
          </a:blipFill>
        </p:spPr>
      </p:sp>
      <p:sp>
        <p:nvSpPr>
          <p:cNvPr id="9" name="AutoShape 9"/>
          <p:cNvSpPr/>
          <p:nvPr/>
        </p:nvSpPr>
        <p:spPr>
          <a:xfrm rot="-5376337">
            <a:off x="-400441" y="3241875"/>
            <a:ext cx="2075766" cy="0"/>
          </a:xfrm>
          <a:prstGeom prst="line">
            <a:avLst/>
          </a:prstGeom>
          <a:ln w="28575" cap="rnd">
            <a:solidFill>
              <a:srgbClr val="D9D9D9">
                <a:alpha val="74902"/>
              </a:srgbClr>
            </a:solidFill>
            <a:prstDash val="solid"/>
            <a:headEnd type="none" w="sm" len="sm"/>
            <a:tailEnd type="none" w="sm" len="sm"/>
          </a:ln>
        </p:spPr>
      </p:sp>
      <p:sp>
        <p:nvSpPr>
          <p:cNvPr id="10" name="TextBox 10"/>
          <p:cNvSpPr txBox="1"/>
          <p:nvPr/>
        </p:nvSpPr>
        <p:spPr>
          <a:xfrm>
            <a:off x="2577940" y="1507881"/>
            <a:ext cx="7097448" cy="1060451"/>
          </a:xfrm>
          <a:prstGeom prst="rect">
            <a:avLst/>
          </a:prstGeom>
        </p:spPr>
        <p:txBody>
          <a:bodyPr lIns="0" tIns="0" rIns="0" bIns="0" rtlCol="0" anchor="t">
            <a:spAutoFit/>
          </a:bodyPr>
          <a:lstStyle/>
          <a:p>
            <a:pPr algn="l">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Quote</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11" name="TextBox 11"/>
          <p:cNvSpPr txBox="1"/>
          <p:nvPr/>
        </p:nvSpPr>
        <p:spPr>
          <a:xfrm>
            <a:off x="3001101" y="3698318"/>
            <a:ext cx="8825999" cy="1944371"/>
          </a:xfrm>
          <a:prstGeom prst="rect">
            <a:avLst/>
          </a:prstGeom>
        </p:spPr>
        <p:txBody>
          <a:bodyPr lIns="0" tIns="0" rIns="0" bIns="0" rtlCol="0" anchor="t">
            <a:spAutoFit/>
          </a:bodyPr>
          <a:lstStyle/>
          <a:p>
            <a:pPr algn="just">
              <a:lnSpc>
                <a:spcPts val="5180"/>
              </a:lnSpc>
            </a:pPr>
            <a:r>
              <a:rPr lang="en-US" sz="3700" b="1">
                <a:solidFill>
                  <a:srgbClr val="000000"/>
                </a:solidFill>
                <a:latin typeface="Montserrat Bold" panose="00000800000000000000"/>
                <a:ea typeface="Montserrat Bold" panose="00000800000000000000"/>
                <a:cs typeface="Montserrat Bold" panose="00000800000000000000"/>
                <a:sym typeface="Montserrat Bold" panose="00000800000000000000"/>
              </a:rPr>
              <a:t>“What would life be</a:t>
            </a:r>
            <a:endParaRPr lang="en-US" sz="370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a:p>
            <a:pPr algn="just">
              <a:lnSpc>
                <a:spcPts val="5180"/>
              </a:lnSpc>
            </a:pPr>
            <a:r>
              <a:rPr lang="en-US" sz="3700" b="1">
                <a:solidFill>
                  <a:srgbClr val="000000"/>
                </a:solidFill>
                <a:latin typeface="Montserrat Bold" panose="00000800000000000000"/>
                <a:ea typeface="Montserrat Bold" panose="00000800000000000000"/>
                <a:cs typeface="Montserrat Bold" panose="00000800000000000000"/>
                <a:sym typeface="Montserrat Bold" panose="00000800000000000000"/>
              </a:rPr>
              <a:t>  if we had no courage</a:t>
            </a:r>
            <a:endParaRPr lang="en-US" sz="370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a:p>
            <a:pPr algn="just">
              <a:lnSpc>
                <a:spcPts val="5180"/>
              </a:lnSpc>
            </a:pPr>
            <a:r>
              <a:rPr lang="en-US" sz="3700" b="1">
                <a:solidFill>
                  <a:srgbClr val="000000"/>
                </a:solidFill>
                <a:latin typeface="Montserrat Bold" panose="00000800000000000000"/>
                <a:ea typeface="Montserrat Bold" panose="00000800000000000000"/>
                <a:cs typeface="Montserrat Bold" panose="00000800000000000000"/>
                <a:sym typeface="Montserrat Bold" panose="00000800000000000000"/>
              </a:rPr>
              <a:t>  to attempt anything ?”</a:t>
            </a:r>
            <a:endParaRPr lang="en-US" sz="370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2" name="TextBox 12"/>
          <p:cNvSpPr txBox="1"/>
          <p:nvPr/>
        </p:nvSpPr>
        <p:spPr>
          <a:xfrm>
            <a:off x="6998131" y="6042442"/>
            <a:ext cx="3144322" cy="438785"/>
          </a:xfrm>
          <a:prstGeom prst="rect">
            <a:avLst/>
          </a:prstGeom>
        </p:spPr>
        <p:txBody>
          <a:bodyPr lIns="0" tIns="0" rIns="0" bIns="0" rtlCol="0" anchor="t">
            <a:spAutoFit/>
          </a:bodyPr>
          <a:lstStyle/>
          <a:p>
            <a:pPr algn="ctr">
              <a:lnSpc>
                <a:spcPts val="3640"/>
              </a:lnSpc>
              <a:spcBef>
                <a:spcPct val="0"/>
              </a:spcBef>
            </a:pPr>
            <a:r>
              <a:rPr lang="en-US" sz="2600" b="1">
                <a:solidFill>
                  <a:srgbClr val="57C1D4"/>
                </a:solidFill>
                <a:latin typeface="Montserrat Bold" panose="00000800000000000000"/>
                <a:ea typeface="Montserrat Bold" panose="00000800000000000000"/>
                <a:cs typeface="Montserrat Bold" panose="00000800000000000000"/>
                <a:sym typeface="Montserrat Bold" panose="00000800000000000000"/>
              </a:rPr>
              <a:t>Vincent Van Gogh</a:t>
            </a:r>
            <a:endParaRPr lang="en-US" sz="2600" b="1">
              <a:solidFill>
                <a:srgbClr val="57C1D4"/>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3" name="AutoShape 13"/>
          <p:cNvSpPr/>
          <p:nvPr/>
        </p:nvSpPr>
        <p:spPr>
          <a:xfrm>
            <a:off x="-2324362" y="8686584"/>
            <a:ext cx="10277367" cy="2739331"/>
          </a:xfrm>
          <a:prstGeom prst="rect">
            <a:avLst/>
          </a:prstGeom>
          <a:solidFill>
            <a:srgbClr val="19598D"/>
          </a:solidFill>
        </p:spPr>
      </p:sp>
      <p:sp>
        <p:nvSpPr>
          <p:cNvPr id="14" name="AutoShape 14"/>
          <p:cNvSpPr/>
          <p:nvPr/>
        </p:nvSpPr>
        <p:spPr>
          <a:xfrm>
            <a:off x="-14129969" y="-817657"/>
            <a:ext cx="16256977" cy="11922315"/>
          </a:xfrm>
          <a:prstGeom prst="rect">
            <a:avLst/>
          </a:prstGeom>
          <a:solidFill>
            <a:srgbClr val="57C1D4"/>
          </a:solidFill>
        </p:spPr>
      </p:sp>
      <p:sp>
        <p:nvSpPr>
          <p:cNvPr id="15" name="Freeform 15"/>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5"/>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AutoShape 4"/>
          <p:cNvSpPr/>
          <p:nvPr/>
        </p:nvSpPr>
        <p:spPr>
          <a:xfrm>
            <a:off x="-13521412" y="-1090031"/>
            <a:ext cx="16256977" cy="12002388"/>
          </a:xfrm>
          <a:prstGeom prst="rect">
            <a:avLst/>
          </a:prstGeom>
          <a:solidFill>
            <a:srgbClr val="57C1D4"/>
          </a:solidFill>
        </p:spPr>
      </p:sp>
      <p:sp>
        <p:nvSpPr>
          <p:cNvPr id="5" name="Freeform 5"/>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sp>
        <p:nvSpPr>
          <p:cNvPr id="7" name="AutoShape 7"/>
          <p:cNvSpPr/>
          <p:nvPr/>
        </p:nvSpPr>
        <p:spPr>
          <a:xfrm rot="-5376337">
            <a:off x="-400441" y="3241875"/>
            <a:ext cx="2075766" cy="0"/>
          </a:xfrm>
          <a:prstGeom prst="line">
            <a:avLst/>
          </a:prstGeom>
          <a:ln w="28575" cap="rnd">
            <a:solidFill>
              <a:srgbClr val="D9D9D9">
                <a:alpha val="74902"/>
              </a:srgbClr>
            </a:solidFill>
            <a:prstDash val="solid"/>
            <a:headEnd type="none" w="sm" len="sm"/>
            <a:tailEnd type="none" w="sm" len="sm"/>
          </a:ln>
        </p:spPr>
      </p:sp>
      <p:sp>
        <p:nvSpPr>
          <p:cNvPr id="8" name="Freeform 8"/>
          <p:cNvSpPr/>
          <p:nvPr/>
        </p:nvSpPr>
        <p:spPr>
          <a:xfrm rot="-5400000">
            <a:off x="222555" y="4805656"/>
            <a:ext cx="844062" cy="211015"/>
          </a:xfrm>
          <a:custGeom>
            <a:avLst/>
            <a:gdLst/>
            <a:ahLst/>
            <a:cxnLst/>
            <a:rect l="l" t="t" r="r" b="b"/>
            <a:pathLst>
              <a:path w="844062" h="211015">
                <a:moveTo>
                  <a:pt x="0" y="0"/>
                </a:moveTo>
                <a:lnTo>
                  <a:pt x="844062" y="0"/>
                </a:lnTo>
                <a:lnTo>
                  <a:pt x="844062"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a:stretch>
          </a:blipFill>
        </p:spPr>
      </p:sp>
      <p:sp>
        <p:nvSpPr>
          <p:cNvPr id="3" name="AutoShape 3"/>
          <p:cNvSpPr/>
          <p:nvPr/>
        </p:nvSpPr>
        <p:spPr>
          <a:xfrm>
            <a:off x="4419600" y="2619375"/>
            <a:ext cx="11036300" cy="5345430"/>
          </a:xfrm>
          <a:prstGeom prst="rect">
            <a:avLst/>
          </a:prstGeom>
          <a:solidFill>
            <a:srgbClr val="19598D"/>
          </a:solidFill>
        </p:spPr>
      </p:sp>
      <p:pic>
        <p:nvPicPr>
          <p:cNvPr id="2" name="Picture 1" descr="Untitled"/>
          <p:cNvPicPr>
            <a:picLocks noChangeAspect="1"/>
          </p:cNvPicPr>
          <p:nvPr/>
        </p:nvPicPr>
        <p:blipFill>
          <a:blip r:embed="rId4"/>
          <a:stretch>
            <a:fillRect/>
          </a:stretch>
        </p:blipFill>
        <p:spPr>
          <a:xfrm>
            <a:off x="7315200" y="2771140"/>
            <a:ext cx="5041265" cy="5041265"/>
          </a:xfrm>
          <a:prstGeom prst="rect">
            <a:avLst/>
          </a:prstGeom>
        </p:spPr>
      </p:pic>
      <p:sp>
        <p:nvSpPr>
          <p:cNvPr id="6" name="Text Box 5"/>
          <p:cNvSpPr txBox="1"/>
          <p:nvPr/>
        </p:nvSpPr>
        <p:spPr>
          <a:xfrm>
            <a:off x="5691505" y="8115300"/>
            <a:ext cx="8288655" cy="645160"/>
          </a:xfrm>
          <a:prstGeom prst="rect">
            <a:avLst/>
          </a:prstGeom>
          <a:noFill/>
        </p:spPr>
        <p:txBody>
          <a:bodyPr wrap="square" rtlCol="0">
            <a:spAutoFit/>
          </a:bodyPr>
          <a:p>
            <a:pPr algn="ctr"/>
            <a:r>
              <a:rPr lang="en-US" sz="3600">
                <a:solidFill>
                  <a:schemeClr val="tx2"/>
                </a:solidFill>
              </a:rPr>
              <a:t>Artificial-Vincent-Van-Gogh repo</a:t>
            </a:r>
            <a:endParaRPr lang="en-US" sz="360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97761" y="3938911"/>
            <a:ext cx="7892477" cy="1294765"/>
          </a:xfrm>
          <a:prstGeom prst="rect">
            <a:avLst/>
          </a:prstGeom>
        </p:spPr>
        <p:txBody>
          <a:bodyPr lIns="0" tIns="0" rIns="0" bIns="0" rtlCol="0" anchor="t">
            <a:spAutoFit/>
          </a:bodyPr>
          <a:lstStyle/>
          <a:p>
            <a:pPr algn="l">
              <a:lnSpc>
                <a:spcPts val="10100"/>
              </a:lnSpc>
              <a:spcBef>
                <a:spcPct val="0"/>
              </a:spcBef>
            </a:pPr>
            <a:r>
              <a:rPr lang="en-US" sz="101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Thank You</a:t>
            </a:r>
            <a:endParaRPr lang="ar-EG" altLang="en-US" sz="101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3" name="AutoShape 3"/>
          <p:cNvSpPr/>
          <p:nvPr/>
        </p:nvSpPr>
        <p:spPr>
          <a:xfrm>
            <a:off x="-2324362" y="8686584"/>
            <a:ext cx="10277367" cy="2739331"/>
          </a:xfrm>
          <a:prstGeom prst="rect">
            <a:avLst/>
          </a:prstGeom>
          <a:solidFill>
            <a:srgbClr val="19598D"/>
          </a:solidFill>
        </p:spPr>
      </p:sp>
      <p:sp>
        <p:nvSpPr>
          <p:cNvPr id="4" name="AutoShape 4"/>
          <p:cNvSpPr/>
          <p:nvPr/>
        </p:nvSpPr>
        <p:spPr>
          <a:xfrm>
            <a:off x="-13521412" y="-1090031"/>
            <a:ext cx="16256977" cy="12002388"/>
          </a:xfrm>
          <a:prstGeom prst="rect">
            <a:avLst/>
          </a:prstGeom>
          <a:solidFill>
            <a:srgbClr val="57C1D4"/>
          </a:solidFill>
        </p:spPr>
      </p:sp>
      <p:sp>
        <p:nvSpPr>
          <p:cNvPr id="5" name="Freeform 5"/>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sp>
        <p:nvSpPr>
          <p:cNvPr id="6" name="AutoShape 6"/>
          <p:cNvSpPr/>
          <p:nvPr/>
        </p:nvSpPr>
        <p:spPr>
          <a:xfrm>
            <a:off x="10142453" y="616768"/>
            <a:ext cx="11447955" cy="2108378"/>
          </a:xfrm>
          <a:prstGeom prst="rect">
            <a:avLst/>
          </a:prstGeom>
          <a:solidFill>
            <a:srgbClr val="19598D"/>
          </a:solidFill>
        </p:spPr>
      </p:sp>
      <p:sp>
        <p:nvSpPr>
          <p:cNvPr id="7" name="AutoShape 7"/>
          <p:cNvSpPr/>
          <p:nvPr/>
        </p:nvSpPr>
        <p:spPr>
          <a:xfrm rot="-5376337">
            <a:off x="-400441" y="3241875"/>
            <a:ext cx="2075766" cy="0"/>
          </a:xfrm>
          <a:prstGeom prst="line">
            <a:avLst/>
          </a:prstGeom>
          <a:ln w="28575" cap="rnd">
            <a:solidFill>
              <a:srgbClr val="D9D9D9">
                <a:alpha val="74902"/>
              </a:srgbClr>
            </a:solidFill>
            <a:prstDash val="solid"/>
            <a:headEnd type="none" w="sm" len="sm"/>
            <a:tailEnd type="none" w="sm" len="sm"/>
          </a:ln>
        </p:spPr>
      </p:sp>
      <p:sp>
        <p:nvSpPr>
          <p:cNvPr id="8" name="Freeform 8"/>
          <p:cNvSpPr/>
          <p:nvPr/>
        </p:nvSpPr>
        <p:spPr>
          <a:xfrm rot="-5400000">
            <a:off x="222555" y="4805656"/>
            <a:ext cx="844062" cy="211015"/>
          </a:xfrm>
          <a:custGeom>
            <a:avLst/>
            <a:gdLst/>
            <a:ahLst/>
            <a:cxnLst/>
            <a:rect l="l" t="t" r="r" b="b"/>
            <a:pathLst>
              <a:path w="844062" h="211015">
                <a:moveTo>
                  <a:pt x="0" y="0"/>
                </a:moveTo>
                <a:lnTo>
                  <a:pt x="844062" y="0"/>
                </a:lnTo>
                <a:lnTo>
                  <a:pt x="844062"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a:stretch>
          </a:blipFill>
        </p:spPr>
      </p:sp>
      <p:sp>
        <p:nvSpPr>
          <p:cNvPr id="9" name="AutoShape 9"/>
          <p:cNvSpPr/>
          <p:nvPr/>
        </p:nvSpPr>
        <p:spPr>
          <a:xfrm>
            <a:off x="13603166" y="5901371"/>
            <a:ext cx="7987241" cy="2108378"/>
          </a:xfrm>
          <a:prstGeom prst="rect">
            <a:avLst/>
          </a:prstGeom>
          <a:solidFill>
            <a:srgbClr val="19598D"/>
          </a:solidFill>
        </p:spPr>
      </p:sp>
      <p:sp>
        <p:nvSpPr>
          <p:cNvPr id="10" name="Freeform 10"/>
          <p:cNvSpPr/>
          <p:nvPr/>
        </p:nvSpPr>
        <p:spPr>
          <a:xfrm rot="-5400000">
            <a:off x="17174756" y="6864637"/>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a:stretch>
          </a:blipFill>
        </p:spPr>
      </p:sp>
      <p:sp>
        <p:nvSpPr>
          <p:cNvPr id="11" name="AutoShape 11"/>
          <p:cNvSpPr/>
          <p:nvPr/>
        </p:nvSpPr>
        <p:spPr>
          <a:xfrm flipV="1">
            <a:off x="17716582" y="616866"/>
            <a:ext cx="14288" cy="2075717"/>
          </a:xfrm>
          <a:prstGeom prst="line">
            <a:avLst/>
          </a:prstGeom>
          <a:ln w="28575" cap="rnd">
            <a:solidFill>
              <a:srgbClr val="D9D9D9">
                <a:alpha val="74902"/>
              </a:srgbClr>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AutoShape 2"/>
          <p:cNvSpPr/>
          <p:nvPr/>
        </p:nvSpPr>
        <p:spPr>
          <a:xfrm>
            <a:off x="-12980504" y="-1090031"/>
            <a:ext cx="16256977" cy="8229600"/>
          </a:xfrm>
          <a:prstGeom prst="rect">
            <a:avLst/>
          </a:prstGeom>
          <a:solidFill>
            <a:srgbClr val="57C1D4"/>
          </a:solidFill>
        </p:spPr>
      </p:sp>
      <p:sp>
        <p:nvSpPr>
          <p:cNvPr id="3" name="AutoShape 3"/>
          <p:cNvSpPr/>
          <p:nvPr/>
        </p:nvSpPr>
        <p:spPr>
          <a:xfrm>
            <a:off x="8153400" y="3695700"/>
            <a:ext cx="9937750" cy="5237480"/>
          </a:xfrm>
          <a:prstGeom prst="rect">
            <a:avLst/>
          </a:prstGeom>
          <a:solidFill>
            <a:srgbClr val="19598D"/>
          </a:solidFill>
        </p:spPr>
      </p:sp>
      <p:sp>
        <p:nvSpPr>
          <p:cNvPr id="8" name="TextBox 8"/>
          <p:cNvSpPr txBox="1"/>
          <p:nvPr/>
        </p:nvSpPr>
        <p:spPr>
          <a:xfrm>
            <a:off x="9343390" y="1313180"/>
            <a:ext cx="8358505" cy="2065655"/>
          </a:xfrm>
          <a:prstGeom prst="rect">
            <a:avLst/>
          </a:prstGeom>
        </p:spPr>
        <p:txBody>
          <a:bodyPr wrap="square" lIns="0" tIns="0" rIns="0" bIns="0" rtlCol="0" anchor="t">
            <a:spAutoFit/>
          </a:bodyPr>
          <a:p>
            <a:pPr algn="l">
              <a:lnSpc>
                <a:spcPts val="8055"/>
              </a:lnSpc>
            </a:pPr>
            <a:r>
              <a:rPr lang="en-US" sz="8055"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Who is Vincent</a:t>
            </a:r>
            <a:endParaRPr lang="en-US" sz="8055"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a:p>
            <a:pPr algn="l">
              <a:lnSpc>
                <a:spcPts val="8055"/>
              </a:lnSpc>
              <a:spcBef>
                <a:spcPct val="0"/>
              </a:spcBef>
            </a:pPr>
            <a:r>
              <a:rPr lang="en-US" sz="8055"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Van Gogh ?</a:t>
            </a:r>
            <a:endParaRPr lang="en-US" sz="8055"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9" name="TextBox 9"/>
          <p:cNvSpPr txBox="1"/>
          <p:nvPr/>
        </p:nvSpPr>
        <p:spPr>
          <a:xfrm>
            <a:off x="8300085" y="4229100"/>
            <a:ext cx="9643745" cy="3795395"/>
          </a:xfrm>
          <a:prstGeom prst="rect">
            <a:avLst/>
          </a:prstGeom>
        </p:spPr>
        <p:txBody>
          <a:bodyPr lIns="0" tIns="0" rIns="0" bIns="0" rtlCol="0" anchor="t">
            <a:noAutofit/>
          </a:bodyPr>
          <a:p>
            <a:pPr algn="just">
              <a:lnSpc>
                <a:spcPts val="3805"/>
              </a:lnSpc>
            </a:pPr>
            <a:r>
              <a:rPr lang="en-US" sz="2720">
                <a:solidFill>
                  <a:srgbClr val="FFFFFF"/>
                </a:solidFill>
                <a:latin typeface="Montserrat" panose="00000500000000000000"/>
                <a:ea typeface="Montserrat" panose="00000500000000000000"/>
                <a:cs typeface="Montserrat" panose="00000500000000000000"/>
                <a:sym typeface="Montserrat" panose="00000500000000000000"/>
              </a:rPr>
              <a:t>Vincent Van Gogh (1853–1890) was a Dutch post-impressionist painter renowned for his vivid use of color and expressive brushwork. Despite struggling with mental illness and poverty during his lifetime, he produced around 2,100 artworks, including about 860 oil paintings, most of which were created in the last two years of his life.</a:t>
            </a:r>
            <a:endParaRPr lang="en-US" sz="2720">
              <a:solidFill>
                <a:srgbClr val="FFFFFF"/>
              </a:solidFill>
              <a:latin typeface="Montserrat" panose="00000500000000000000"/>
              <a:ea typeface="Montserrat" panose="00000500000000000000"/>
              <a:cs typeface="Montserrat" panose="00000500000000000000"/>
              <a:sym typeface="Montserrat" panose="00000500000000000000"/>
            </a:endParaRPr>
          </a:p>
        </p:txBody>
      </p:sp>
      <p:pic>
        <p:nvPicPr>
          <p:cNvPr id="6" name="Picture 5" descr="OIP (3) (1)"/>
          <p:cNvPicPr>
            <a:picLocks noChangeAspect="1"/>
          </p:cNvPicPr>
          <p:nvPr/>
        </p:nvPicPr>
        <p:blipFill>
          <a:blip r:embed="rId1"/>
          <a:stretch>
            <a:fillRect/>
          </a:stretch>
        </p:blipFill>
        <p:spPr>
          <a:xfrm>
            <a:off x="1085850" y="990600"/>
            <a:ext cx="7009130" cy="7757160"/>
          </a:xfrm>
          <a:prstGeom prst="rect">
            <a:avLst/>
          </a:prstGeom>
        </p:spPr>
      </p:pic>
      <p:sp>
        <p:nvSpPr>
          <p:cNvPr id="7" name="Freeform 7"/>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2"/>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2980504" y="-1090031"/>
            <a:ext cx="16256977" cy="8229600"/>
          </a:xfrm>
          <a:prstGeom prst="rect">
            <a:avLst/>
          </a:prstGeom>
          <a:solidFill>
            <a:srgbClr val="57C1D4"/>
          </a:solidFill>
        </p:spPr>
      </p:sp>
      <p:sp>
        <p:nvSpPr>
          <p:cNvPr id="3" name="AutoShape 3"/>
          <p:cNvSpPr/>
          <p:nvPr/>
        </p:nvSpPr>
        <p:spPr>
          <a:xfrm>
            <a:off x="8153400" y="3695700"/>
            <a:ext cx="9937750" cy="5237480"/>
          </a:xfrm>
          <a:prstGeom prst="rect">
            <a:avLst/>
          </a:prstGeom>
          <a:solidFill>
            <a:srgbClr val="19598D"/>
          </a:solidFill>
        </p:spPr>
      </p:sp>
      <p:grpSp>
        <p:nvGrpSpPr>
          <p:cNvPr id="4" name="Group 4"/>
          <p:cNvGrpSpPr/>
          <p:nvPr/>
        </p:nvGrpSpPr>
        <p:grpSpPr>
          <a:xfrm rot="0">
            <a:off x="1085850" y="990600"/>
            <a:ext cx="6972215" cy="7676968"/>
            <a:chOff x="0" y="0"/>
            <a:chExt cx="9296287" cy="10235958"/>
          </a:xfrm>
        </p:grpSpPr>
        <p:pic>
          <p:nvPicPr>
            <p:cNvPr id="5" name="Picture 5"/>
            <p:cNvPicPr>
              <a:picLocks noChangeAspect="1"/>
            </p:cNvPicPr>
            <p:nvPr/>
          </p:nvPicPr>
          <p:blipFill>
            <a:blip r:embed="rId1"/>
            <a:srcRect t="6306" b="6306"/>
            <a:stretch>
              <a:fillRect/>
            </a:stretch>
          </p:blipFill>
          <p:spPr>
            <a:xfrm>
              <a:off x="0" y="0"/>
              <a:ext cx="9296287" cy="10235958"/>
            </a:xfrm>
            <a:prstGeom prst="rect">
              <a:avLst/>
            </a:prstGeom>
          </p:spPr>
        </p:pic>
      </p:grpSp>
      <p:sp>
        <p:nvSpPr>
          <p:cNvPr id="6" name="Freeform 6"/>
          <p:cNvSpPr/>
          <p:nvPr/>
        </p:nvSpPr>
        <p:spPr>
          <a:xfrm rot="-5400000">
            <a:off x="16731762" y="1410919"/>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4"/>
            <a:stretch>
              <a:fillRect/>
            </a:stretch>
          </a:blipFill>
        </p:spPr>
      </p:sp>
      <p:sp>
        <p:nvSpPr>
          <p:cNvPr id="8" name="TextBox 8"/>
          <p:cNvSpPr txBox="1"/>
          <p:nvPr/>
        </p:nvSpPr>
        <p:spPr>
          <a:xfrm>
            <a:off x="9343133" y="1312982"/>
            <a:ext cx="6787591" cy="2075743"/>
          </a:xfrm>
          <a:prstGeom prst="rect">
            <a:avLst/>
          </a:prstGeom>
        </p:spPr>
        <p:txBody>
          <a:bodyPr lIns="0" tIns="0" rIns="0" bIns="0" rtlCol="0" anchor="t">
            <a:spAutoFit/>
          </a:bodyPr>
          <a:lstStyle/>
          <a:p>
            <a:pPr algn="l">
              <a:lnSpc>
                <a:spcPts val="8055"/>
              </a:lnSpc>
            </a:pPr>
            <a:r>
              <a:rPr lang="en-US" sz="8055"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Project </a:t>
            </a:r>
            <a:endParaRPr lang="en-US" sz="8055"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a:p>
            <a:pPr algn="l">
              <a:lnSpc>
                <a:spcPts val="8055"/>
              </a:lnSpc>
              <a:spcBef>
                <a:spcPct val="0"/>
              </a:spcBef>
            </a:pPr>
            <a:r>
              <a:rPr lang="en-US" sz="8055"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Overview</a:t>
            </a:r>
            <a:endParaRPr lang="en-US" sz="8055"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9" name="TextBox 9"/>
          <p:cNvSpPr txBox="1"/>
          <p:nvPr/>
        </p:nvSpPr>
        <p:spPr>
          <a:xfrm>
            <a:off x="8300085" y="4229100"/>
            <a:ext cx="9643745" cy="3795395"/>
          </a:xfrm>
          <a:prstGeom prst="rect">
            <a:avLst/>
          </a:prstGeom>
        </p:spPr>
        <p:txBody>
          <a:bodyPr lIns="0" tIns="0" rIns="0" bIns="0" rtlCol="0" anchor="t">
            <a:noAutofit/>
          </a:bodyPr>
          <a:lstStyle/>
          <a:p>
            <a:pPr algn="just">
              <a:lnSpc>
                <a:spcPts val="3805"/>
              </a:lnSpc>
            </a:pPr>
            <a:r>
              <a:rPr lang="en-US" sz="2720">
                <a:solidFill>
                  <a:srgbClr val="FFFFFF"/>
                </a:solidFill>
                <a:latin typeface="Montserrat" panose="00000500000000000000"/>
                <a:ea typeface="Montserrat" panose="00000500000000000000"/>
                <a:cs typeface="Montserrat" panose="00000500000000000000"/>
                <a:sym typeface="Montserrat" panose="00000500000000000000"/>
              </a:rPr>
              <a:t>Our project leverages the power of GANs &amp; Neural Style</a:t>
            </a:r>
            <a:endParaRPr lang="en-US" sz="2720">
              <a:solidFill>
                <a:srgbClr val="FFFFFF"/>
              </a:solidFill>
              <a:latin typeface="Montserrat" panose="00000500000000000000"/>
              <a:ea typeface="Montserrat" panose="00000500000000000000"/>
              <a:cs typeface="Montserrat" panose="00000500000000000000"/>
              <a:sym typeface="Montserrat" panose="00000500000000000000"/>
            </a:endParaRPr>
          </a:p>
          <a:p>
            <a:pPr algn="just">
              <a:lnSpc>
                <a:spcPts val="3805"/>
              </a:lnSpc>
            </a:pPr>
            <a:r>
              <a:rPr lang="en-US" sz="2720">
                <a:solidFill>
                  <a:srgbClr val="FFFFFF"/>
                </a:solidFill>
                <a:latin typeface="Montserrat" panose="00000500000000000000"/>
                <a:ea typeface="Montserrat" panose="00000500000000000000"/>
                <a:cs typeface="Montserrat" panose="00000500000000000000"/>
                <a:sym typeface="Montserrat" panose="00000500000000000000"/>
              </a:rPr>
              <a:t>Transfer to analyze and learn from a comprehensive data set of Van Gogh's paintings. By training on this data, our model aims to generate new, unique Style images that </a:t>
            </a:r>
            <a:endParaRPr lang="en-US" sz="2720">
              <a:solidFill>
                <a:srgbClr val="FFFFFF"/>
              </a:solidFill>
              <a:latin typeface="Montserrat" panose="00000500000000000000"/>
              <a:ea typeface="Montserrat" panose="00000500000000000000"/>
              <a:cs typeface="Montserrat" panose="00000500000000000000"/>
              <a:sym typeface="Montserrat" panose="00000500000000000000"/>
            </a:endParaRPr>
          </a:p>
          <a:p>
            <a:pPr algn="just">
              <a:lnSpc>
                <a:spcPts val="3805"/>
              </a:lnSpc>
            </a:pPr>
            <a:r>
              <a:rPr lang="en-US" sz="2720">
                <a:solidFill>
                  <a:srgbClr val="FFFFFF"/>
                </a:solidFill>
                <a:latin typeface="Montserrat" panose="00000500000000000000"/>
                <a:ea typeface="Montserrat" panose="00000500000000000000"/>
                <a:cs typeface="Montserrat" panose="00000500000000000000"/>
                <a:sym typeface="Montserrat" panose="00000500000000000000"/>
              </a:rPr>
              <a:t>capture the essence of Van Gogh's post-</a:t>
            </a:r>
            <a:endParaRPr lang="en-US" sz="2720">
              <a:solidFill>
                <a:srgbClr val="FFFFFF"/>
              </a:solidFill>
              <a:latin typeface="Montserrat" panose="00000500000000000000"/>
              <a:ea typeface="Montserrat" panose="00000500000000000000"/>
              <a:cs typeface="Montserrat" panose="00000500000000000000"/>
              <a:sym typeface="Montserrat" panose="00000500000000000000"/>
            </a:endParaRPr>
          </a:p>
          <a:p>
            <a:pPr algn="just">
              <a:lnSpc>
                <a:spcPts val="3805"/>
              </a:lnSpc>
            </a:pPr>
            <a:r>
              <a:rPr lang="en-US" sz="2720">
                <a:solidFill>
                  <a:srgbClr val="FFFFFF"/>
                </a:solidFill>
                <a:latin typeface="Montserrat" panose="00000500000000000000"/>
                <a:ea typeface="Montserrat" panose="00000500000000000000"/>
                <a:cs typeface="Montserrat" panose="00000500000000000000"/>
                <a:sym typeface="Montserrat" panose="00000500000000000000"/>
              </a:rPr>
              <a:t>impressionist style, including his bold color choices,</a:t>
            </a:r>
            <a:endParaRPr lang="en-US" sz="2720">
              <a:solidFill>
                <a:srgbClr val="FFFFFF"/>
              </a:solidFill>
              <a:latin typeface="Montserrat" panose="00000500000000000000"/>
              <a:ea typeface="Montserrat" panose="00000500000000000000"/>
              <a:cs typeface="Montserrat" panose="00000500000000000000"/>
              <a:sym typeface="Montserrat" panose="00000500000000000000"/>
            </a:endParaRPr>
          </a:p>
          <a:p>
            <a:pPr algn="just">
              <a:lnSpc>
                <a:spcPts val="3805"/>
              </a:lnSpc>
            </a:pPr>
            <a:r>
              <a:rPr lang="en-US" sz="2720">
                <a:solidFill>
                  <a:srgbClr val="FFFFFF"/>
                </a:solidFill>
                <a:latin typeface="Montserrat" panose="00000500000000000000"/>
                <a:ea typeface="Montserrat" panose="00000500000000000000"/>
                <a:cs typeface="Montserrat" panose="00000500000000000000"/>
                <a:sym typeface="Montserrat" panose="00000500000000000000"/>
              </a:rPr>
              <a:t>expressive brushstrokes, and emotive compositions.</a:t>
            </a:r>
            <a:endParaRPr lang="en-US" sz="272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6942777" y="1345223"/>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1">
              <a:alphaModFix amt="75000"/>
              <a:extLst>
                <a:ext uri="{96DAC541-7B7A-43D3-8B79-37D633B846F1}">
                  <asvg:svgBlip xmlns:asvg="http://schemas.microsoft.com/office/drawing/2016/SVG/main" r:embed="rId2"/>
                </a:ext>
              </a:extLst>
            </a:blip>
            <a:stretch>
              <a:fillRect/>
            </a:stretch>
          </a:blipFill>
        </p:spPr>
      </p:sp>
      <p:sp>
        <p:nvSpPr>
          <p:cNvPr id="3" name="AutoShape 3"/>
          <p:cNvSpPr/>
          <p:nvPr/>
        </p:nvSpPr>
        <p:spPr>
          <a:xfrm>
            <a:off x="-12980504" y="-1090031"/>
            <a:ext cx="16256977" cy="8229600"/>
          </a:xfrm>
          <a:prstGeom prst="rect">
            <a:avLst/>
          </a:prstGeom>
          <a:solidFill>
            <a:srgbClr val="57C1D4"/>
          </a:solidFill>
        </p:spPr>
      </p:sp>
      <p:sp>
        <p:nvSpPr>
          <p:cNvPr id="4" name="Freeform 4"/>
          <p:cNvSpPr/>
          <p:nvPr/>
        </p:nvSpPr>
        <p:spPr>
          <a:xfrm rot="-5400000">
            <a:off x="501162" y="2534729"/>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1">
              <a:alphaModFix amt="75000"/>
              <a:extLst>
                <a:ext uri="{96DAC541-7B7A-43D3-8B79-37D633B846F1}">
                  <asvg:svgBlip xmlns:asvg="http://schemas.microsoft.com/office/drawing/2016/SVG/main" r:embed="rId2"/>
                </a:ext>
              </a:extLst>
            </a:blip>
            <a:stretch>
              <a:fillRect/>
            </a:stretch>
          </a:blipFill>
        </p:spPr>
      </p:sp>
      <p:sp>
        <p:nvSpPr>
          <p:cNvPr id="5" name="AutoShape 5"/>
          <p:cNvSpPr/>
          <p:nvPr/>
        </p:nvSpPr>
        <p:spPr>
          <a:xfrm rot="-5376337">
            <a:off x="16326925" y="3337125"/>
            <a:ext cx="2075766" cy="0"/>
          </a:xfrm>
          <a:prstGeom prst="line">
            <a:avLst/>
          </a:prstGeom>
          <a:ln w="28575" cap="rnd">
            <a:solidFill>
              <a:srgbClr val="D9D9D9">
                <a:alpha val="74902"/>
              </a:srgbClr>
            </a:solidFill>
            <a:prstDash val="solid"/>
            <a:headEnd type="none" w="sm" len="sm"/>
            <a:tailEnd type="none" w="sm" len="sm"/>
          </a:ln>
        </p:spPr>
      </p:sp>
      <p:sp>
        <p:nvSpPr>
          <p:cNvPr id="6" name="AutoShape 6"/>
          <p:cNvSpPr/>
          <p:nvPr/>
        </p:nvSpPr>
        <p:spPr>
          <a:xfrm rot="-5376337">
            <a:off x="-114691" y="4526630"/>
            <a:ext cx="2075766" cy="0"/>
          </a:xfrm>
          <a:prstGeom prst="line">
            <a:avLst/>
          </a:prstGeom>
          <a:ln w="28575" cap="rnd">
            <a:solidFill>
              <a:srgbClr val="D9D9D9">
                <a:alpha val="74902"/>
              </a:srgbClr>
            </a:solidFill>
            <a:prstDash val="solid"/>
            <a:headEnd type="none" w="sm" len="sm"/>
            <a:tailEnd type="none" w="sm" len="sm"/>
          </a:ln>
        </p:spPr>
      </p:sp>
      <p:sp>
        <p:nvSpPr>
          <p:cNvPr id="7" name="AutoShape 7"/>
          <p:cNvSpPr/>
          <p:nvPr/>
        </p:nvSpPr>
        <p:spPr>
          <a:xfrm>
            <a:off x="1548907" y="3566958"/>
            <a:ext cx="7604618" cy="2649358"/>
          </a:xfrm>
          <a:prstGeom prst="rect">
            <a:avLst/>
          </a:prstGeom>
          <a:solidFill>
            <a:srgbClr val="000000">
              <a:alpha val="11765"/>
            </a:srgbClr>
          </a:solidFill>
        </p:spPr>
      </p:sp>
      <p:sp>
        <p:nvSpPr>
          <p:cNvPr id="8" name="AutoShape 8"/>
          <p:cNvSpPr/>
          <p:nvPr/>
        </p:nvSpPr>
        <p:spPr>
          <a:xfrm>
            <a:off x="1548907" y="6515759"/>
            <a:ext cx="7604618" cy="2649358"/>
          </a:xfrm>
          <a:prstGeom prst="rect">
            <a:avLst/>
          </a:prstGeom>
          <a:solidFill>
            <a:srgbClr val="000000">
              <a:alpha val="11765"/>
            </a:srgbClr>
          </a:solidFill>
        </p:spPr>
      </p:sp>
      <p:sp>
        <p:nvSpPr>
          <p:cNvPr id="9" name="AutoShape 9"/>
          <p:cNvSpPr/>
          <p:nvPr/>
        </p:nvSpPr>
        <p:spPr>
          <a:xfrm>
            <a:off x="9396184" y="3566958"/>
            <a:ext cx="7604618" cy="2649358"/>
          </a:xfrm>
          <a:prstGeom prst="rect">
            <a:avLst/>
          </a:prstGeom>
          <a:solidFill>
            <a:srgbClr val="000000">
              <a:alpha val="11765"/>
            </a:srgbClr>
          </a:solidFill>
        </p:spPr>
      </p:sp>
      <p:sp>
        <p:nvSpPr>
          <p:cNvPr id="10" name="AutoShape 10"/>
          <p:cNvSpPr/>
          <p:nvPr/>
        </p:nvSpPr>
        <p:spPr>
          <a:xfrm>
            <a:off x="9396184" y="6515759"/>
            <a:ext cx="7604618" cy="2649358"/>
          </a:xfrm>
          <a:prstGeom prst="rect">
            <a:avLst/>
          </a:prstGeom>
          <a:solidFill>
            <a:srgbClr val="000000">
              <a:alpha val="11765"/>
            </a:srgbClr>
          </a:solidFill>
        </p:spPr>
      </p:sp>
      <p:sp>
        <p:nvSpPr>
          <p:cNvPr id="11" name="AutoShape 11"/>
          <p:cNvSpPr/>
          <p:nvPr/>
        </p:nvSpPr>
        <p:spPr>
          <a:xfrm>
            <a:off x="1418053" y="3445811"/>
            <a:ext cx="7604618" cy="2649358"/>
          </a:xfrm>
          <a:prstGeom prst="rect">
            <a:avLst/>
          </a:prstGeom>
          <a:solidFill>
            <a:srgbClr val="19598D"/>
          </a:solidFill>
        </p:spPr>
      </p:sp>
      <p:sp>
        <p:nvSpPr>
          <p:cNvPr id="12" name="AutoShape 12"/>
          <p:cNvSpPr/>
          <p:nvPr/>
        </p:nvSpPr>
        <p:spPr>
          <a:xfrm>
            <a:off x="1418053" y="6394612"/>
            <a:ext cx="7604618" cy="2649358"/>
          </a:xfrm>
          <a:prstGeom prst="rect">
            <a:avLst/>
          </a:prstGeom>
          <a:solidFill>
            <a:srgbClr val="19598D"/>
          </a:solidFill>
        </p:spPr>
      </p:sp>
      <p:sp>
        <p:nvSpPr>
          <p:cNvPr id="13" name="AutoShape 13"/>
          <p:cNvSpPr/>
          <p:nvPr/>
        </p:nvSpPr>
        <p:spPr>
          <a:xfrm>
            <a:off x="9265329" y="3445811"/>
            <a:ext cx="7604618" cy="2649358"/>
          </a:xfrm>
          <a:prstGeom prst="rect">
            <a:avLst/>
          </a:prstGeom>
          <a:solidFill>
            <a:srgbClr val="19598D"/>
          </a:solidFill>
        </p:spPr>
      </p:sp>
      <p:sp>
        <p:nvSpPr>
          <p:cNvPr id="14" name="AutoShape 14"/>
          <p:cNvSpPr/>
          <p:nvPr/>
        </p:nvSpPr>
        <p:spPr>
          <a:xfrm>
            <a:off x="9265329" y="6394612"/>
            <a:ext cx="7604618" cy="2649358"/>
          </a:xfrm>
          <a:prstGeom prst="rect">
            <a:avLst/>
          </a:prstGeom>
          <a:solidFill>
            <a:srgbClr val="19598D"/>
          </a:solidFill>
        </p:spPr>
      </p:sp>
      <p:sp>
        <p:nvSpPr>
          <p:cNvPr id="15" name="TextBox 15"/>
          <p:cNvSpPr txBox="1"/>
          <p:nvPr/>
        </p:nvSpPr>
        <p:spPr>
          <a:xfrm>
            <a:off x="2724915" y="1181100"/>
            <a:ext cx="12838170" cy="1025525"/>
          </a:xfrm>
          <a:prstGeom prst="rect">
            <a:avLst/>
          </a:prstGeom>
        </p:spPr>
        <p:txBody>
          <a:bodyPr lIns="0" tIns="0" rIns="0" bIns="0" rtlCol="0" anchor="t">
            <a:spAutoFit/>
          </a:bodyPr>
          <a:lstStyle/>
          <a:p>
            <a:pPr algn="ctr">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Project Steps</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16" name="TextBox 16"/>
          <p:cNvSpPr txBox="1"/>
          <p:nvPr/>
        </p:nvSpPr>
        <p:spPr>
          <a:xfrm>
            <a:off x="9641401" y="4732390"/>
            <a:ext cx="6852475" cy="372745"/>
          </a:xfrm>
          <a:prstGeom prst="rect">
            <a:avLst/>
          </a:prstGeom>
        </p:spPr>
        <p:txBody>
          <a:bodyPr lIns="0" tIns="0" rIns="0" bIns="0" rtlCol="0" anchor="t">
            <a:spAutoFit/>
          </a:bodyPr>
          <a:lstStyle/>
          <a:p>
            <a:pPr marL="0" lvl="0" indent="0" algn="ctr">
              <a:lnSpc>
                <a:spcPts val="3080"/>
              </a:lnSpc>
              <a:spcBef>
                <a:spcPct val="0"/>
              </a:spcBef>
            </a:pPr>
            <a:r>
              <a:rPr lang="en-US" sz="2200">
                <a:solidFill>
                  <a:srgbClr val="FFFFFF"/>
                </a:solidFill>
                <a:latin typeface="Montserrat" panose="00000500000000000000"/>
                <a:ea typeface="Montserrat" panose="00000500000000000000"/>
                <a:cs typeface="Montserrat" panose="00000500000000000000"/>
                <a:sym typeface="Montserrat" panose="00000500000000000000"/>
              </a:rPr>
              <a:t>This section outlines our data collection process,</a:t>
            </a:r>
            <a:endParaRPr lang="en-US" sz="2200">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7" name="TextBox 17"/>
          <p:cNvSpPr txBox="1"/>
          <p:nvPr/>
        </p:nvSpPr>
        <p:spPr>
          <a:xfrm>
            <a:off x="9958907" y="3872863"/>
            <a:ext cx="6217463" cy="762000"/>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rPr>
              <a:t>Data Preprocessing</a:t>
            </a:r>
            <a:endPar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8" name="TextBox 18"/>
          <p:cNvSpPr txBox="1"/>
          <p:nvPr/>
        </p:nvSpPr>
        <p:spPr>
          <a:xfrm>
            <a:off x="1820583" y="4938078"/>
            <a:ext cx="6799557" cy="763270"/>
          </a:xfrm>
          <a:prstGeom prst="rect">
            <a:avLst/>
          </a:prstGeom>
        </p:spPr>
        <p:txBody>
          <a:bodyPr lIns="0" tIns="0" rIns="0" bIns="0" rtlCol="0" anchor="t">
            <a:spAutoFit/>
          </a:bodyPr>
          <a:lstStyle/>
          <a:p>
            <a:pPr marL="0" lvl="0" indent="0" algn="ctr">
              <a:lnSpc>
                <a:spcPts val="3080"/>
              </a:lnSpc>
              <a:spcBef>
                <a:spcPct val="0"/>
              </a:spcBef>
            </a:pPr>
            <a:r>
              <a:rPr lang="en-US" sz="2200">
                <a:solidFill>
                  <a:srgbClr val="FFFFFF"/>
                </a:solidFill>
                <a:latin typeface="Montserrat" panose="00000500000000000000"/>
                <a:ea typeface="Montserrat" panose="00000500000000000000"/>
                <a:cs typeface="Montserrat" panose="00000500000000000000"/>
                <a:sym typeface="Montserrat" panose="00000500000000000000"/>
              </a:rPr>
              <a:t>This section outlines our data collection process. we collect fake &amp; real data. </a:t>
            </a:r>
            <a:endParaRPr lang="en-US" sz="2200">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9" name="TextBox 19"/>
          <p:cNvSpPr txBox="1"/>
          <p:nvPr/>
        </p:nvSpPr>
        <p:spPr>
          <a:xfrm>
            <a:off x="2111630" y="3872863"/>
            <a:ext cx="6217463" cy="762000"/>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rPr>
              <a:t>Data Collection</a:t>
            </a:r>
            <a:endPar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20" name="TextBox 20"/>
          <p:cNvSpPr txBox="1"/>
          <p:nvPr/>
        </p:nvSpPr>
        <p:spPr>
          <a:xfrm>
            <a:off x="9209507" y="7782804"/>
            <a:ext cx="7716263" cy="763270"/>
          </a:xfrm>
          <a:prstGeom prst="rect">
            <a:avLst/>
          </a:prstGeom>
        </p:spPr>
        <p:txBody>
          <a:bodyPr lIns="0" tIns="0" rIns="0" bIns="0" rtlCol="0" anchor="t">
            <a:spAutoFit/>
          </a:bodyPr>
          <a:lstStyle/>
          <a:p>
            <a:pPr algn="ctr">
              <a:lnSpc>
                <a:spcPts val="3080"/>
              </a:lnSpc>
            </a:pPr>
            <a:r>
              <a:rPr lang="en-US" sz="2200">
                <a:solidFill>
                  <a:srgbClr val="FFFFFF"/>
                </a:solidFill>
                <a:latin typeface="Montserrat" panose="00000500000000000000"/>
                <a:ea typeface="Montserrat" panose="00000500000000000000"/>
                <a:cs typeface="Montserrat" panose="00000500000000000000"/>
                <a:sym typeface="Montserrat" panose="00000500000000000000"/>
              </a:rPr>
              <a:t>an interface to interact with model in an </a:t>
            </a:r>
            <a:endParaRPr lang="en-US" sz="2200">
              <a:solidFill>
                <a:srgbClr val="FFFFFF"/>
              </a:solidFill>
              <a:latin typeface="Montserrat" panose="00000500000000000000"/>
              <a:ea typeface="Montserrat" panose="00000500000000000000"/>
              <a:cs typeface="Montserrat" panose="00000500000000000000"/>
              <a:sym typeface="Montserrat" panose="00000500000000000000"/>
            </a:endParaRPr>
          </a:p>
          <a:p>
            <a:pPr algn="ctr">
              <a:lnSpc>
                <a:spcPts val="3080"/>
              </a:lnSpc>
            </a:pPr>
            <a:r>
              <a:rPr lang="en-US" sz="2200">
                <a:solidFill>
                  <a:srgbClr val="FFFFFF"/>
                </a:solidFill>
                <a:latin typeface="Montserrat" panose="00000500000000000000"/>
                <a:ea typeface="Montserrat" panose="00000500000000000000"/>
                <a:cs typeface="Montserrat" panose="00000500000000000000"/>
                <a:sym typeface="Montserrat" panose="00000500000000000000"/>
              </a:rPr>
              <a:t>interactive way and display the results.</a:t>
            </a:r>
            <a:endParaRPr lang="en-US" sz="2200">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21" name="TextBox 21"/>
          <p:cNvSpPr txBox="1"/>
          <p:nvPr/>
        </p:nvSpPr>
        <p:spPr>
          <a:xfrm>
            <a:off x="9958907" y="6816902"/>
            <a:ext cx="6217463" cy="762000"/>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rPr>
              <a:t>Interface</a:t>
            </a:r>
            <a:endPar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22" name="TextBox 22"/>
          <p:cNvSpPr txBox="1"/>
          <p:nvPr/>
        </p:nvSpPr>
        <p:spPr>
          <a:xfrm>
            <a:off x="1820583" y="7782804"/>
            <a:ext cx="6799557" cy="763270"/>
          </a:xfrm>
          <a:prstGeom prst="rect">
            <a:avLst/>
          </a:prstGeom>
        </p:spPr>
        <p:txBody>
          <a:bodyPr lIns="0" tIns="0" rIns="0" bIns="0" rtlCol="0" anchor="t">
            <a:spAutoFit/>
          </a:bodyPr>
          <a:lstStyle/>
          <a:p>
            <a:pPr marL="0" lvl="0" indent="0" algn="ctr">
              <a:lnSpc>
                <a:spcPts val="3080"/>
              </a:lnSpc>
              <a:spcBef>
                <a:spcPct val="0"/>
              </a:spcBef>
            </a:pPr>
            <a:r>
              <a:rPr lang="en-US" sz="2200">
                <a:solidFill>
                  <a:srgbClr val="FFFFFF"/>
                </a:solidFill>
                <a:latin typeface="Montserrat" panose="00000500000000000000"/>
                <a:ea typeface="Montserrat" panose="00000500000000000000"/>
                <a:cs typeface="Montserrat" panose="00000500000000000000"/>
                <a:sym typeface="Montserrat" panose="00000500000000000000"/>
              </a:rPr>
              <a:t>Tdesigned to capture and reproduce the unique stylistic elements of Van Gogh's artwork.</a:t>
            </a:r>
            <a:endParaRPr lang="en-US" sz="2200">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23" name="TextBox 23"/>
          <p:cNvSpPr txBox="1"/>
          <p:nvPr/>
        </p:nvSpPr>
        <p:spPr>
          <a:xfrm>
            <a:off x="2111630" y="6826426"/>
            <a:ext cx="6217463" cy="762000"/>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rPr>
              <a:t>Building Model</a:t>
            </a:r>
            <a:endPar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24" name="Freeform 24"/>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3"/>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p:cNvSpPr/>
          <p:nvPr/>
        </p:nvSpPr>
        <p:spPr>
          <a:xfrm>
            <a:off x="-14129969" y="-817657"/>
            <a:ext cx="16256977" cy="11922315"/>
          </a:xfrm>
          <a:prstGeom prst="rect">
            <a:avLst/>
          </a:prstGeom>
          <a:solidFill>
            <a:srgbClr val="57C1D4"/>
          </a:solidFill>
        </p:spPr>
      </p:sp>
      <p:sp>
        <p:nvSpPr>
          <p:cNvPr id="2" name="Freeform 2"/>
          <p:cNvSpPr/>
          <p:nvPr/>
        </p:nvSpPr>
        <p:spPr>
          <a:xfrm rot="-5400000">
            <a:off x="16942777" y="1345223"/>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1">
              <a:alphaModFix amt="75000"/>
              <a:extLst>
                <a:ext uri="{96DAC541-7B7A-43D3-8B79-37D633B846F1}">
                  <asvg:svgBlip xmlns:asvg="http://schemas.microsoft.com/office/drawing/2016/SVG/main" r:embed="rId2"/>
                </a:ext>
              </a:extLst>
            </a:blip>
            <a:stretch>
              <a:fillRect/>
            </a:stretch>
          </a:blipFill>
        </p:spPr>
      </p:sp>
      <p:sp>
        <p:nvSpPr>
          <p:cNvPr id="3" name="Freeform 3"/>
          <p:cNvSpPr/>
          <p:nvPr/>
        </p:nvSpPr>
        <p:spPr>
          <a:xfrm rot="-5400000">
            <a:off x="501162" y="2534729"/>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1">
              <a:alphaModFix amt="75000"/>
              <a:extLst>
                <a:ext uri="{96DAC541-7B7A-43D3-8B79-37D633B846F1}">
                  <asvg:svgBlip xmlns:asvg="http://schemas.microsoft.com/office/drawing/2016/SVG/main" r:embed="rId2"/>
                </a:ext>
              </a:extLst>
            </a:blip>
            <a:stretch>
              <a:fillRect/>
            </a:stretch>
          </a:blipFill>
        </p:spPr>
      </p:sp>
      <p:sp>
        <p:nvSpPr>
          <p:cNvPr id="4" name="AutoShape 4"/>
          <p:cNvSpPr/>
          <p:nvPr/>
        </p:nvSpPr>
        <p:spPr>
          <a:xfrm rot="-5376337">
            <a:off x="16326925" y="3337125"/>
            <a:ext cx="2075766" cy="0"/>
          </a:xfrm>
          <a:prstGeom prst="line">
            <a:avLst/>
          </a:prstGeom>
          <a:ln w="28575" cap="rnd">
            <a:solidFill>
              <a:srgbClr val="D9D9D9">
                <a:alpha val="74902"/>
              </a:srgbClr>
            </a:solidFill>
            <a:prstDash val="solid"/>
            <a:headEnd type="none" w="sm" len="sm"/>
            <a:tailEnd type="none" w="sm" len="sm"/>
          </a:ln>
        </p:spPr>
      </p:sp>
      <p:sp>
        <p:nvSpPr>
          <p:cNvPr id="5" name="AutoShape 5"/>
          <p:cNvSpPr/>
          <p:nvPr/>
        </p:nvSpPr>
        <p:spPr>
          <a:xfrm rot="-5376337">
            <a:off x="-114691" y="4526630"/>
            <a:ext cx="2075766" cy="0"/>
          </a:xfrm>
          <a:prstGeom prst="line">
            <a:avLst/>
          </a:prstGeom>
          <a:ln w="28575" cap="rnd">
            <a:solidFill>
              <a:srgbClr val="D9D9D9">
                <a:alpha val="74902"/>
              </a:srgbClr>
            </a:solidFill>
            <a:prstDash val="solid"/>
            <a:headEnd type="none" w="sm" len="sm"/>
            <a:tailEnd type="none" w="sm" len="sm"/>
          </a:ln>
        </p:spPr>
      </p:sp>
      <p:sp>
        <p:nvSpPr>
          <p:cNvPr id="6" name="TextBox 6"/>
          <p:cNvSpPr txBox="1"/>
          <p:nvPr/>
        </p:nvSpPr>
        <p:spPr>
          <a:xfrm>
            <a:off x="2724915" y="1181100"/>
            <a:ext cx="12838170" cy="1025525"/>
          </a:xfrm>
          <a:prstGeom prst="rect">
            <a:avLst/>
          </a:prstGeom>
        </p:spPr>
        <p:txBody>
          <a:bodyPr lIns="0" tIns="0" rIns="0" bIns="0" rtlCol="0" anchor="t">
            <a:spAutoFit/>
          </a:bodyPr>
          <a:lstStyle/>
          <a:p>
            <a:pPr algn="ctr">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Project Pipeline</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7" name="Freeform 7"/>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3"/>
            <a:stretch>
              <a:fillRect/>
            </a:stretch>
          </a:blipFill>
        </p:spPr>
      </p:sp>
      <p:sp>
        <p:nvSpPr>
          <p:cNvPr id="8" name="Freeform 8"/>
          <p:cNvSpPr/>
          <p:nvPr/>
        </p:nvSpPr>
        <p:spPr>
          <a:xfrm>
            <a:off x="2473251" y="3685951"/>
            <a:ext cx="13441680" cy="3785650"/>
          </a:xfrm>
          <a:custGeom>
            <a:avLst/>
            <a:gdLst/>
            <a:ahLst/>
            <a:cxnLst/>
            <a:rect l="l" t="t" r="r" b="b"/>
            <a:pathLst>
              <a:path w="13341498" h="3785650">
                <a:moveTo>
                  <a:pt x="0" y="0"/>
                </a:moveTo>
                <a:lnTo>
                  <a:pt x="13341498" y="0"/>
                </a:lnTo>
                <a:lnTo>
                  <a:pt x="13341498" y="3785650"/>
                </a:lnTo>
                <a:lnTo>
                  <a:pt x="0" y="3785650"/>
                </a:lnTo>
                <a:lnTo>
                  <a:pt x="0" y="0"/>
                </a:lnTo>
                <a:close/>
              </a:path>
            </a:pathLst>
          </a:custGeom>
          <a:blipFill rotWithShape="1">
            <a:blip r:embed="rId4"/>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3876608" y="-817657"/>
            <a:ext cx="16256977" cy="11922315"/>
          </a:xfrm>
          <a:prstGeom prst="rect">
            <a:avLst/>
          </a:prstGeom>
          <a:solidFill>
            <a:srgbClr val="57C1D4"/>
          </a:solidFill>
        </p:spPr>
      </p:sp>
      <p:sp>
        <p:nvSpPr>
          <p:cNvPr id="3" name="TextBox 3"/>
          <p:cNvSpPr txBox="1"/>
          <p:nvPr/>
        </p:nvSpPr>
        <p:spPr>
          <a:xfrm>
            <a:off x="2927108" y="1085850"/>
            <a:ext cx="12838170" cy="1060451"/>
          </a:xfrm>
          <a:prstGeom prst="rect">
            <a:avLst/>
          </a:prstGeom>
        </p:spPr>
        <p:txBody>
          <a:bodyPr lIns="0" tIns="0" rIns="0" bIns="0" rtlCol="0" anchor="t">
            <a:spAutoFit/>
          </a:bodyPr>
          <a:lstStyle/>
          <a:p>
            <a:pPr algn="ctr">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Data Collection</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4" name="Freeform 4"/>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grpSp>
        <p:nvGrpSpPr>
          <p:cNvPr id="5" name="Group 5"/>
          <p:cNvGrpSpPr/>
          <p:nvPr/>
        </p:nvGrpSpPr>
        <p:grpSpPr>
          <a:xfrm rot="0">
            <a:off x="2532769" y="5953125"/>
            <a:ext cx="6786245" cy="3590290"/>
            <a:chOff x="0" y="-38100"/>
            <a:chExt cx="9048328" cy="4787053"/>
          </a:xfrm>
        </p:grpSpPr>
        <p:grpSp>
          <p:nvGrpSpPr>
            <p:cNvPr id="6" name="Group 6"/>
            <p:cNvGrpSpPr/>
            <p:nvPr/>
          </p:nvGrpSpPr>
          <p:grpSpPr>
            <a:xfrm rot="0">
              <a:off x="0" y="0"/>
              <a:ext cx="770409" cy="77040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598D"/>
              </a:solidFill>
            </p:spPr>
          </p:sp>
        </p:grpSp>
        <p:sp>
          <p:nvSpPr>
            <p:cNvPr id="8" name="TextBox 8"/>
            <p:cNvSpPr txBox="1"/>
            <p:nvPr/>
          </p:nvSpPr>
          <p:spPr>
            <a:xfrm>
              <a:off x="1463887" y="-38100"/>
              <a:ext cx="7584441" cy="4787053"/>
            </a:xfrm>
            <a:prstGeom prst="rect">
              <a:avLst/>
            </a:prstGeom>
          </p:spPr>
          <p:txBody>
            <a:bodyPr wrap="square" lIns="0" tIns="0" rIns="0" bIns="0" rtlCol="0" anchor="t">
              <a:spAutoFit/>
            </a:bodyPr>
            <a:lstStyle/>
            <a:p>
              <a:pPr algn="l">
                <a:lnSpc>
                  <a:spcPts val="3500"/>
                </a:lnSpc>
              </a:pPr>
              <a:r>
                <a:rPr lang="en-US" sz="2500" b="1">
                  <a:solidFill>
                    <a:srgbClr val="000000"/>
                  </a:solidFill>
                  <a:latin typeface="Montserrat Bold" panose="00000800000000000000"/>
                  <a:ea typeface="Montserrat Bold" panose="00000800000000000000"/>
                  <a:cs typeface="Montserrat Bold" panose="00000800000000000000"/>
                  <a:sym typeface="Montserrat Bold" panose="00000800000000000000"/>
                </a:rPr>
                <a:t>Van Gogh Paintings</a:t>
              </a:r>
              <a:endParaRPr lang="en-US" sz="250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a:p>
              <a:pPr algn="l">
                <a:lnSpc>
                  <a:spcPts val="3500"/>
                </a:lnSpc>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Vincent Willem van Gogh was a Dutch post-Impressionist painter whose work had far-reaching influence on 20th-century art. His paintings include portraits, self portraits, landscapes, still lifes of cypresses, wheat fields and sunflowers.</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algn="l">
                <a:lnSpc>
                  <a:spcPts val="3500"/>
                </a:lnSpc>
              </a:pPr>
              <a:r>
                <a:rPr>
                  <a:hlinkClick r:id="rId2" tooltip="" action="ppaction://hlinkfile"/>
                </a:rPr>
                <a:t>Van Gogh paintings</a:t>
              </a:r>
            </a:p>
          </p:txBody>
        </p:sp>
      </p:grpSp>
      <p:grpSp>
        <p:nvGrpSpPr>
          <p:cNvPr id="9" name="Group 9"/>
          <p:cNvGrpSpPr/>
          <p:nvPr/>
        </p:nvGrpSpPr>
        <p:grpSpPr>
          <a:xfrm rot="0">
            <a:off x="2532769" y="2933383"/>
            <a:ext cx="6308824" cy="1917700"/>
            <a:chOff x="0" y="-201507"/>
            <a:chExt cx="8411766" cy="2556933"/>
          </a:xfrm>
        </p:grpSpPr>
        <p:grpSp>
          <p:nvGrpSpPr>
            <p:cNvPr id="10" name="Group 10"/>
            <p:cNvGrpSpPr/>
            <p:nvPr/>
          </p:nvGrpSpPr>
          <p:grpSpPr>
            <a:xfrm rot="0">
              <a:off x="0" y="-201507"/>
              <a:ext cx="770409" cy="770409"/>
              <a:chOff x="0" y="-1660893"/>
              <a:chExt cx="6350000" cy="6350000"/>
            </a:xfrm>
          </p:grpSpPr>
          <p:sp>
            <p:nvSpPr>
              <p:cNvPr id="11" name="Freeform 11"/>
              <p:cNvSpPr/>
              <p:nvPr/>
            </p:nvSpPr>
            <p:spPr>
              <a:xfrm>
                <a:off x="0" y="-1660893"/>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598D"/>
              </a:solidFill>
            </p:spPr>
          </p:sp>
        </p:grpSp>
        <p:sp>
          <p:nvSpPr>
            <p:cNvPr id="12" name="TextBox 12"/>
            <p:cNvSpPr txBox="1"/>
            <p:nvPr/>
          </p:nvSpPr>
          <p:spPr>
            <a:xfrm>
              <a:off x="1463861" y="-38100"/>
              <a:ext cx="6947905" cy="2393526"/>
            </a:xfrm>
            <a:prstGeom prst="rect">
              <a:avLst/>
            </a:prstGeom>
          </p:spPr>
          <p:txBody>
            <a:bodyPr lIns="0" tIns="0" rIns="0" bIns="0" rtlCol="0" anchor="t">
              <a:spAutoFit/>
            </a:bodyPr>
            <a:lstStyle/>
            <a:p>
              <a:pPr algn="l">
                <a:lnSpc>
                  <a:spcPts val="3500"/>
                </a:lnSpc>
              </a:pPr>
              <a:r>
                <a:rPr lang="en-US" sz="2500" b="1">
                  <a:solidFill>
                    <a:srgbClr val="000000"/>
                  </a:solidFill>
                  <a:latin typeface="Montserrat Bold" panose="00000800000000000000"/>
                  <a:ea typeface="Montserrat Bold" panose="00000800000000000000"/>
                  <a:cs typeface="Montserrat Bold" panose="00000800000000000000"/>
                  <a:sym typeface="Montserrat Bold" panose="00000800000000000000"/>
                </a:rPr>
                <a:t>Van Gogh Museum</a:t>
              </a:r>
              <a:endParaRPr lang="en-US" sz="250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a:p>
              <a:pPr algn="l">
                <a:lnSpc>
                  <a:spcPts val="3500"/>
                </a:lnSpc>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Amsterdam: Provided high-resolution images of their extensive collection.</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algn="l">
                <a:lnSpc>
                  <a:spcPts val="3500"/>
                </a:lnSpc>
              </a:pPr>
              <a:r>
                <a:rPr>
                  <a:hlinkClick r:id="rId3" tooltip="" action="ppaction://hlinkfile"/>
                </a:rPr>
                <a:t>Van Gogh Museum</a:t>
              </a:r>
            </a:p>
          </p:txBody>
        </p:sp>
      </p:grpSp>
      <p:grpSp>
        <p:nvGrpSpPr>
          <p:cNvPr id="13" name="Group 13"/>
          <p:cNvGrpSpPr/>
          <p:nvPr/>
        </p:nvGrpSpPr>
        <p:grpSpPr>
          <a:xfrm rot="0">
            <a:off x="10179007" y="5953125"/>
            <a:ext cx="7645451" cy="3590290"/>
            <a:chOff x="0" y="-38100"/>
            <a:chExt cx="10193935" cy="4787053"/>
          </a:xfrm>
        </p:grpSpPr>
        <p:grpSp>
          <p:nvGrpSpPr>
            <p:cNvPr id="14" name="Group 14"/>
            <p:cNvGrpSpPr/>
            <p:nvPr/>
          </p:nvGrpSpPr>
          <p:grpSpPr>
            <a:xfrm rot="0">
              <a:off x="0" y="0"/>
              <a:ext cx="770409" cy="770409"/>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598D"/>
              </a:solidFill>
            </p:spPr>
          </p:sp>
        </p:grpSp>
        <p:sp>
          <p:nvSpPr>
            <p:cNvPr id="16" name="TextBox 16"/>
            <p:cNvSpPr txBox="1"/>
            <p:nvPr/>
          </p:nvSpPr>
          <p:spPr>
            <a:xfrm>
              <a:off x="1463861" y="-38100"/>
              <a:ext cx="8730074" cy="4787053"/>
            </a:xfrm>
            <a:prstGeom prst="rect">
              <a:avLst/>
            </a:prstGeom>
          </p:spPr>
          <p:txBody>
            <a:bodyPr lIns="0" tIns="0" rIns="0" bIns="0" rtlCol="0" anchor="t">
              <a:spAutoFit/>
            </a:bodyPr>
            <a:lstStyle/>
            <a:p>
              <a:pPr algn="l">
                <a:lnSpc>
                  <a:spcPts val="3500"/>
                </a:lnSpc>
              </a:pPr>
              <a:r>
                <a:rPr lang="en-US" sz="2500" b="1">
                  <a:solidFill>
                    <a:srgbClr val="000000"/>
                  </a:solidFill>
                  <a:latin typeface="Montserrat Bold" panose="00000800000000000000"/>
                  <a:ea typeface="Montserrat Bold" panose="00000800000000000000"/>
                  <a:cs typeface="Montserrat Bold" panose="00000800000000000000"/>
                  <a:sym typeface="Montserrat Bold" panose="00000800000000000000"/>
                </a:rPr>
                <a:t>VanGogh2Photo</a:t>
              </a:r>
              <a:endParaRPr lang="en-US" sz="250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a:p>
              <a:pPr algn="l">
                <a:lnSpc>
                  <a:spcPts val="3500"/>
                </a:lnSpc>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The VanGogh2Photo dataset is designed to bridge the gap between artistic interpretations and real-world photography. It serves as a unique resource for researchers and developers working on image-to-image translation, style transfer, and other computer vision tasks.</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algn="l">
                <a:lnSpc>
                  <a:spcPts val="3500"/>
                </a:lnSpc>
              </a:pPr>
              <a:r>
                <a:rPr lang="en-US">
                  <a:solidFill>
                    <a:srgbClr val="000000"/>
                  </a:solidFill>
                  <a:latin typeface="Calibri" panose="020F0502020204030204" charset="0"/>
                  <a:ea typeface="Montserrat" panose="00000500000000000000"/>
                  <a:cs typeface="Calibri" panose="020F0502020204030204" charset="0"/>
                  <a:sym typeface="Montserrat" panose="00000500000000000000"/>
                  <a:hlinkClick r:id="rId4" tooltip="" action="ppaction://hlinkfile"/>
                </a:rPr>
                <a:t>VanGogh2Photo</a:t>
              </a:r>
              <a:endParaRPr lang="en-US">
                <a:solidFill>
                  <a:srgbClr val="000000"/>
                </a:solidFill>
                <a:latin typeface="Calibri" panose="020F0502020204030204" charset="0"/>
                <a:ea typeface="Montserrat" panose="00000500000000000000"/>
                <a:cs typeface="Calibri" panose="020F0502020204030204" charset="0"/>
                <a:sym typeface="Montserrat" panose="00000500000000000000"/>
              </a:endParaRPr>
            </a:p>
          </p:txBody>
        </p:sp>
      </p:grpSp>
      <p:grpSp>
        <p:nvGrpSpPr>
          <p:cNvPr id="17" name="Group 17"/>
          <p:cNvGrpSpPr/>
          <p:nvPr/>
        </p:nvGrpSpPr>
        <p:grpSpPr>
          <a:xfrm rot="0">
            <a:off x="10179007" y="2904808"/>
            <a:ext cx="8072120" cy="2515870"/>
            <a:chOff x="0" y="-38100"/>
            <a:chExt cx="10762828" cy="3354493"/>
          </a:xfrm>
        </p:grpSpPr>
        <p:grpSp>
          <p:nvGrpSpPr>
            <p:cNvPr id="18" name="Group 18"/>
            <p:cNvGrpSpPr/>
            <p:nvPr/>
          </p:nvGrpSpPr>
          <p:grpSpPr>
            <a:xfrm rot="0">
              <a:off x="0" y="0"/>
              <a:ext cx="770409" cy="770409"/>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598D"/>
              </a:solidFill>
            </p:spPr>
          </p:sp>
        </p:grpSp>
        <p:sp>
          <p:nvSpPr>
            <p:cNvPr id="20" name="TextBox 20"/>
            <p:cNvSpPr txBox="1"/>
            <p:nvPr/>
          </p:nvSpPr>
          <p:spPr>
            <a:xfrm>
              <a:off x="1463887" y="-38100"/>
              <a:ext cx="9298941" cy="3354493"/>
            </a:xfrm>
            <a:prstGeom prst="rect">
              <a:avLst/>
            </a:prstGeom>
          </p:spPr>
          <p:txBody>
            <a:bodyPr wrap="square" lIns="0" tIns="0" rIns="0" bIns="0" rtlCol="0" anchor="t">
              <a:noAutofit/>
            </a:bodyPr>
            <a:lstStyle/>
            <a:p>
              <a:pPr algn="l">
                <a:lnSpc>
                  <a:spcPts val="3500"/>
                </a:lnSpc>
              </a:pPr>
              <a:r>
                <a:rPr lang="en-US" sz="2500" b="1">
                  <a:solidFill>
                    <a:srgbClr val="000000"/>
                  </a:solidFill>
                  <a:latin typeface="Montserrat Bold" panose="00000800000000000000"/>
                  <a:ea typeface="Montserrat Bold" panose="00000800000000000000"/>
                  <a:cs typeface="Montserrat Bold" panose="00000800000000000000"/>
                  <a:sym typeface="Montserrat Bold" panose="00000800000000000000"/>
                </a:rPr>
                <a:t>Impressionist Classifier data</a:t>
              </a:r>
              <a:endParaRPr lang="en-US" sz="250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a:p>
              <a:pPr algn="l">
                <a:lnSpc>
                  <a:spcPts val="3500"/>
                </a:lnSpc>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 This comprises all the downloadable paintings from wikiart for all the above 10 artists (they were chosen based on having more than 500 paintings each in the WikiArt database).</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algn="l">
                <a:lnSpc>
                  <a:spcPts val="3500"/>
                </a:lnSpc>
              </a:pPr>
              <a:r>
                <a:rPr lang="en-US">
                  <a:solidFill>
                    <a:srgbClr val="000000"/>
                  </a:solidFill>
                  <a:latin typeface="Calibri" panose="020F0502020204030204" charset="0"/>
                  <a:ea typeface="Montserrat" panose="00000500000000000000"/>
                  <a:cs typeface="Calibri" panose="020F0502020204030204" charset="0"/>
                  <a:sym typeface="Montserrat" panose="00000500000000000000"/>
                  <a:hlinkClick r:id="rId5" tooltip="" action="ppaction://hlinkfile"/>
                </a:rPr>
                <a:t>impressionist </a:t>
              </a:r>
              <a:r>
                <a:rPr lang="en-US">
                  <a:solidFill>
                    <a:srgbClr val="000000"/>
                  </a:solidFill>
                  <a:latin typeface="Montserrat" panose="00000500000000000000"/>
                  <a:ea typeface="Montserrat" panose="00000500000000000000"/>
                  <a:cs typeface="Montserrat" panose="00000500000000000000"/>
                  <a:sym typeface="Montserrat" panose="00000500000000000000"/>
                  <a:hlinkClick r:id="rId5" tooltip="" action="ppaction://hlinkfile"/>
                </a:rPr>
                <a:t>classifier data</a:t>
              </a:r>
              <a:endParaRPr lang="en-US">
                <a:solidFill>
                  <a:srgbClr val="000000"/>
                </a:solidFill>
                <a:latin typeface="Montserrat" panose="00000500000000000000"/>
                <a:ea typeface="Montserrat" panose="00000500000000000000"/>
                <a:cs typeface="Montserrat" panose="00000500000000000000"/>
                <a:sym typeface="Montserrat" panose="0000050000000000000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129969" y="-817657"/>
            <a:ext cx="16256977" cy="11922315"/>
          </a:xfrm>
          <a:prstGeom prst="rect">
            <a:avLst/>
          </a:prstGeom>
          <a:solidFill>
            <a:srgbClr val="57C1D4"/>
          </a:solidFill>
        </p:spPr>
      </p:sp>
      <p:sp>
        <p:nvSpPr>
          <p:cNvPr id="3" name="TextBox 3"/>
          <p:cNvSpPr txBox="1"/>
          <p:nvPr/>
        </p:nvSpPr>
        <p:spPr>
          <a:xfrm>
            <a:off x="2724915" y="972312"/>
            <a:ext cx="12838170" cy="1025525"/>
          </a:xfrm>
          <a:prstGeom prst="rect">
            <a:avLst/>
          </a:prstGeom>
        </p:spPr>
        <p:txBody>
          <a:bodyPr lIns="0" tIns="0" rIns="0" bIns="0" rtlCol="0" anchor="t">
            <a:spAutoFit/>
          </a:bodyPr>
          <a:lstStyle/>
          <a:p>
            <a:pPr algn="ctr">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Our Data </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4" name="Freeform 4"/>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sp>
        <p:nvSpPr>
          <p:cNvPr id="5" name="Freeform 5"/>
          <p:cNvSpPr/>
          <p:nvPr/>
        </p:nvSpPr>
        <p:spPr>
          <a:xfrm>
            <a:off x="10227221" y="2846883"/>
            <a:ext cx="7207449" cy="5649750"/>
          </a:xfrm>
          <a:custGeom>
            <a:avLst/>
            <a:gdLst/>
            <a:ahLst/>
            <a:cxnLst/>
            <a:rect l="l" t="t" r="r" b="b"/>
            <a:pathLst>
              <a:path w="7207449" h="5649750">
                <a:moveTo>
                  <a:pt x="0" y="0"/>
                </a:moveTo>
                <a:lnTo>
                  <a:pt x="7207449" y="0"/>
                </a:lnTo>
                <a:lnTo>
                  <a:pt x="7207449" y="5649750"/>
                </a:lnTo>
                <a:lnTo>
                  <a:pt x="0" y="5649750"/>
                </a:lnTo>
                <a:lnTo>
                  <a:pt x="0" y="0"/>
                </a:lnTo>
                <a:close/>
              </a:path>
            </a:pathLst>
          </a:custGeom>
          <a:blipFill>
            <a:blip r:embed="rId2"/>
            <a:stretch>
              <a:fillRect/>
            </a:stretch>
          </a:blipFill>
        </p:spPr>
      </p:sp>
      <p:sp>
        <p:nvSpPr>
          <p:cNvPr id="6" name="TextBox 6"/>
          <p:cNvSpPr txBox="1"/>
          <p:nvPr/>
        </p:nvSpPr>
        <p:spPr>
          <a:xfrm>
            <a:off x="2291636" y="3693733"/>
            <a:ext cx="7770958" cy="4039235"/>
          </a:xfrm>
          <a:prstGeom prst="rect">
            <a:avLst/>
          </a:prstGeom>
        </p:spPr>
        <p:txBody>
          <a:bodyPr lIns="0" tIns="0" rIns="0" bIns="0" rtlCol="0" anchor="t">
            <a:spAutoFit/>
          </a:bodyPr>
          <a:lstStyle/>
          <a:p>
            <a:pPr algn="ctr">
              <a:lnSpc>
                <a:spcPts val="3500"/>
              </a:lnSpc>
              <a:spcBef>
                <a:spcPct val="0"/>
              </a:spcBef>
            </a:pPr>
            <a:r>
              <a:rPr lang="en-US" sz="2500">
                <a:solidFill>
                  <a:srgbClr val="19598D"/>
                </a:solidFill>
                <a:latin typeface="Montserrat" panose="00000500000000000000"/>
                <a:ea typeface="Montserrat" panose="00000500000000000000"/>
                <a:cs typeface="Montserrat" panose="00000500000000000000"/>
                <a:sym typeface="Montserrat" panose="00000500000000000000"/>
              </a:rPr>
              <a:t>This bar chart sh</a:t>
            </a:r>
            <a:r>
              <a:rPr lang="en-US" sz="2500">
                <a:solidFill>
                  <a:srgbClr val="19598D"/>
                </a:solidFill>
                <a:latin typeface="Montserrat" panose="00000500000000000000"/>
                <a:ea typeface="Montserrat" panose="00000500000000000000"/>
                <a:cs typeface="Montserrat" panose="00000500000000000000"/>
                <a:sym typeface="Montserrat" panose="00000500000000000000"/>
              </a:rPr>
              <a:t>ows the distribution of real versus fake images in a dataset, with counts for each category. Here's a breakdown of the key elements and an exploration based on this data:</a:t>
            </a:r>
            <a:endParaRPr lang="en-US" sz="2500">
              <a:solidFill>
                <a:srgbClr val="19598D"/>
              </a:solidFill>
              <a:latin typeface="Montserrat" panose="00000500000000000000"/>
              <a:ea typeface="Montserrat" panose="00000500000000000000"/>
              <a:cs typeface="Montserrat" panose="00000500000000000000"/>
              <a:sym typeface="Montserrat" panose="00000500000000000000"/>
            </a:endParaRPr>
          </a:p>
          <a:p>
            <a:pPr algn="ctr">
              <a:lnSpc>
                <a:spcPts val="3500"/>
              </a:lnSpc>
              <a:spcBef>
                <a:spcPct val="0"/>
              </a:spcBef>
            </a:pPr>
            <a:r>
              <a:rPr lang="en-US" sz="2500">
                <a:solidFill>
                  <a:srgbClr val="19598D"/>
                </a:solidFill>
                <a:latin typeface="Montserrat" panose="00000500000000000000"/>
                <a:ea typeface="Montserrat" panose="00000500000000000000"/>
                <a:cs typeface="Montserrat" panose="00000500000000000000"/>
                <a:sym typeface="Montserrat" panose="00000500000000000000"/>
              </a:rPr>
              <a:t>-Real Images:  3274</a:t>
            </a:r>
            <a:endParaRPr lang="en-US" sz="2500">
              <a:solidFill>
                <a:srgbClr val="19598D"/>
              </a:solidFill>
              <a:latin typeface="Montserrat" panose="00000500000000000000"/>
              <a:ea typeface="Montserrat" panose="00000500000000000000"/>
              <a:cs typeface="Montserrat" panose="00000500000000000000"/>
              <a:sym typeface="Montserrat" panose="00000500000000000000"/>
            </a:endParaRPr>
          </a:p>
          <a:p>
            <a:pPr algn="ctr">
              <a:lnSpc>
                <a:spcPts val="3500"/>
              </a:lnSpc>
              <a:spcBef>
                <a:spcPct val="0"/>
              </a:spcBef>
            </a:pPr>
            <a:r>
              <a:rPr lang="en-US" sz="2500">
                <a:solidFill>
                  <a:srgbClr val="19598D"/>
                </a:solidFill>
                <a:latin typeface="Montserrat" panose="00000500000000000000"/>
                <a:ea typeface="Montserrat" panose="00000500000000000000"/>
                <a:cs typeface="Montserrat" panose="00000500000000000000"/>
                <a:sym typeface="Montserrat" panose="00000500000000000000"/>
              </a:rPr>
              <a:t>           - train: 2,619</a:t>
            </a:r>
            <a:endParaRPr lang="en-US" sz="2500">
              <a:solidFill>
                <a:srgbClr val="19598D"/>
              </a:solidFill>
              <a:latin typeface="Montserrat" panose="00000500000000000000"/>
              <a:ea typeface="Montserrat" panose="00000500000000000000"/>
              <a:cs typeface="Montserrat" panose="00000500000000000000"/>
              <a:sym typeface="Montserrat" panose="00000500000000000000"/>
            </a:endParaRPr>
          </a:p>
          <a:p>
            <a:pPr algn="ctr">
              <a:lnSpc>
                <a:spcPts val="3500"/>
              </a:lnSpc>
              <a:spcBef>
                <a:spcPct val="0"/>
              </a:spcBef>
            </a:pPr>
            <a:r>
              <a:rPr lang="en-US" sz="2500">
                <a:solidFill>
                  <a:srgbClr val="19598D"/>
                </a:solidFill>
                <a:latin typeface="Montserrat" panose="00000500000000000000"/>
                <a:ea typeface="Montserrat" panose="00000500000000000000"/>
                <a:cs typeface="Montserrat" panose="00000500000000000000"/>
                <a:sym typeface="Montserrat" panose="00000500000000000000"/>
              </a:rPr>
              <a:t>       - test: 655</a:t>
            </a:r>
            <a:endParaRPr lang="en-US" sz="2500">
              <a:solidFill>
                <a:srgbClr val="19598D"/>
              </a:solidFill>
              <a:latin typeface="Montserrat" panose="00000500000000000000"/>
              <a:ea typeface="Montserrat" panose="00000500000000000000"/>
              <a:cs typeface="Montserrat" panose="00000500000000000000"/>
              <a:sym typeface="Montserrat" panose="00000500000000000000"/>
            </a:endParaRPr>
          </a:p>
          <a:p>
            <a:pPr algn="ctr">
              <a:lnSpc>
                <a:spcPts val="3500"/>
              </a:lnSpc>
              <a:spcBef>
                <a:spcPct val="0"/>
              </a:spcBef>
            </a:pPr>
            <a:r>
              <a:rPr lang="en-US" sz="2500">
                <a:solidFill>
                  <a:srgbClr val="19598D"/>
                </a:solidFill>
                <a:latin typeface="Montserrat" panose="00000500000000000000"/>
                <a:ea typeface="Montserrat" panose="00000500000000000000"/>
                <a:cs typeface="Montserrat" panose="00000500000000000000"/>
                <a:sym typeface="Montserrat" panose="00000500000000000000"/>
              </a:rPr>
              <a:t>   -Fake images: 3,242</a:t>
            </a:r>
            <a:endParaRPr lang="en-US" sz="2500">
              <a:solidFill>
                <a:srgbClr val="19598D"/>
              </a:solidFill>
              <a:latin typeface="Montserrat" panose="00000500000000000000"/>
              <a:ea typeface="Montserrat" panose="00000500000000000000"/>
              <a:cs typeface="Montserrat" panose="00000500000000000000"/>
              <a:sym typeface="Montserrat" panose="00000500000000000000"/>
            </a:endParaRPr>
          </a:p>
          <a:p>
            <a:pPr algn="ctr">
              <a:lnSpc>
                <a:spcPts val="3500"/>
              </a:lnSpc>
              <a:spcBef>
                <a:spcPct val="0"/>
              </a:spcBef>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661097" y="6825316"/>
            <a:ext cx="10053748" cy="0"/>
          </a:xfrm>
          <a:prstGeom prst="line">
            <a:avLst/>
          </a:prstGeom>
          <a:ln w="57150" cap="rnd">
            <a:solidFill>
              <a:srgbClr val="19598D"/>
            </a:solidFill>
            <a:prstDash val="solid"/>
            <a:headEnd type="none" w="sm" len="sm"/>
            <a:tailEnd type="none" w="sm" len="sm"/>
          </a:ln>
        </p:spPr>
      </p:sp>
      <p:sp>
        <p:nvSpPr>
          <p:cNvPr id="3" name="TextBox 3"/>
          <p:cNvSpPr txBox="1"/>
          <p:nvPr/>
        </p:nvSpPr>
        <p:spPr>
          <a:xfrm>
            <a:off x="11589195" y="5849382"/>
            <a:ext cx="2871949" cy="363241"/>
          </a:xfrm>
          <a:prstGeom prst="rect">
            <a:avLst/>
          </a:prstGeom>
        </p:spPr>
        <p:txBody>
          <a:bodyPr lIns="0" tIns="0" rIns="0" bIns="0" rtlCol="0" anchor="t">
            <a:spAutoFit/>
          </a:bodyPr>
          <a:lstStyle/>
          <a:p>
            <a:pPr algn="ctr">
              <a:lnSpc>
                <a:spcPts val="2720"/>
              </a:lnSpc>
              <a:spcBef>
                <a:spcPct val="0"/>
              </a:spcBef>
            </a:pPr>
            <a:r>
              <a:rPr lang="en-US" sz="2720" b="1">
                <a:solidFill>
                  <a:srgbClr val="FFFFFF"/>
                </a:solidFill>
                <a:latin typeface="Montserrat Bold" panose="00000800000000000000"/>
                <a:ea typeface="Montserrat Bold" panose="00000800000000000000"/>
                <a:cs typeface="Montserrat Bold" panose="00000800000000000000"/>
                <a:sym typeface="Montserrat Bold" panose="00000800000000000000"/>
              </a:rPr>
              <a:t>Augmentation</a:t>
            </a:r>
            <a:endParaRPr lang="en-US" sz="272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4" name="AutoShape 4"/>
          <p:cNvSpPr/>
          <p:nvPr/>
        </p:nvSpPr>
        <p:spPr>
          <a:xfrm flipV="1">
            <a:off x="6263819" y="6426674"/>
            <a:ext cx="0" cy="428102"/>
          </a:xfrm>
          <a:prstGeom prst="line">
            <a:avLst/>
          </a:prstGeom>
          <a:ln w="47625" cap="rnd">
            <a:solidFill>
              <a:srgbClr val="19598D"/>
            </a:solidFill>
            <a:prstDash val="solid"/>
            <a:headEnd type="none" w="sm" len="sm"/>
            <a:tailEnd type="none" w="sm" len="sm"/>
          </a:ln>
        </p:spPr>
      </p:sp>
      <p:grpSp>
        <p:nvGrpSpPr>
          <p:cNvPr id="5" name="Group 5"/>
          <p:cNvGrpSpPr/>
          <p:nvPr/>
        </p:nvGrpSpPr>
        <p:grpSpPr>
          <a:xfrm rot="0">
            <a:off x="4811286" y="5570470"/>
            <a:ext cx="2862076" cy="856204"/>
            <a:chOff x="0" y="0"/>
            <a:chExt cx="1072565" cy="320863"/>
          </a:xfrm>
        </p:grpSpPr>
        <p:sp>
          <p:nvSpPr>
            <p:cNvPr id="6" name="Freeform 6"/>
            <p:cNvSpPr/>
            <p:nvPr/>
          </p:nvSpPr>
          <p:spPr>
            <a:xfrm>
              <a:off x="0" y="0"/>
              <a:ext cx="1072565" cy="320863"/>
            </a:xfrm>
            <a:custGeom>
              <a:avLst/>
              <a:gdLst/>
              <a:ahLst/>
              <a:cxnLst/>
              <a:rect l="l" t="t" r="r" b="b"/>
              <a:pathLst>
                <a:path w="1072565" h="320863">
                  <a:moveTo>
                    <a:pt x="0" y="0"/>
                  </a:moveTo>
                  <a:lnTo>
                    <a:pt x="1072565" y="0"/>
                  </a:lnTo>
                  <a:lnTo>
                    <a:pt x="1072565" y="320863"/>
                  </a:lnTo>
                  <a:lnTo>
                    <a:pt x="0" y="320863"/>
                  </a:lnTo>
                  <a:close/>
                </a:path>
              </a:pathLst>
            </a:custGeom>
            <a:solidFill>
              <a:srgbClr val="19598D"/>
            </a:solidFill>
          </p:spPr>
        </p:sp>
      </p:grpSp>
      <p:sp>
        <p:nvSpPr>
          <p:cNvPr id="7" name="TextBox 7"/>
          <p:cNvSpPr txBox="1"/>
          <p:nvPr/>
        </p:nvSpPr>
        <p:spPr>
          <a:xfrm>
            <a:off x="4661097" y="5840392"/>
            <a:ext cx="3162454" cy="363985"/>
          </a:xfrm>
          <a:prstGeom prst="rect">
            <a:avLst/>
          </a:prstGeom>
        </p:spPr>
        <p:txBody>
          <a:bodyPr lIns="0" tIns="0" rIns="0" bIns="0" rtlCol="0" anchor="t">
            <a:spAutoFit/>
          </a:bodyPr>
          <a:lstStyle/>
          <a:p>
            <a:pPr algn="ctr">
              <a:lnSpc>
                <a:spcPts val="2750"/>
              </a:lnSpc>
              <a:spcBef>
                <a:spcPct val="0"/>
              </a:spcBef>
            </a:pPr>
            <a:r>
              <a:rPr lang="en-US" sz="2750" b="1">
                <a:solidFill>
                  <a:srgbClr val="FFFFFF"/>
                </a:solidFill>
                <a:latin typeface="Montserrat Bold" panose="00000800000000000000"/>
                <a:ea typeface="Montserrat Bold" panose="00000800000000000000"/>
                <a:cs typeface="Montserrat Bold" panose="00000800000000000000"/>
                <a:sym typeface="Montserrat Bold" panose="00000800000000000000"/>
              </a:rPr>
              <a:t>Standrization</a:t>
            </a:r>
            <a:endParaRPr lang="en-US" sz="275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8" name="TextBox 8"/>
          <p:cNvSpPr txBox="1"/>
          <p:nvPr/>
        </p:nvSpPr>
        <p:spPr>
          <a:xfrm>
            <a:off x="3626819" y="4161079"/>
            <a:ext cx="5231011" cy="1190317"/>
          </a:xfrm>
          <a:prstGeom prst="rect">
            <a:avLst/>
          </a:prstGeom>
        </p:spPr>
        <p:txBody>
          <a:bodyPr lIns="0" tIns="0" rIns="0" bIns="0" rtlCol="0" anchor="t">
            <a:spAutoFit/>
          </a:bodyPr>
          <a:lstStyle/>
          <a:p>
            <a:pPr algn="ctr">
              <a:lnSpc>
                <a:spcPts val="3165"/>
              </a:lnSpc>
            </a:pPr>
            <a:r>
              <a:rPr lang="en-US" sz="2260" b="1">
                <a:solidFill>
                  <a:srgbClr val="000000"/>
                </a:solidFill>
                <a:latin typeface="Montserrat Bold" panose="00000800000000000000"/>
                <a:ea typeface="Montserrat Bold" panose="00000800000000000000"/>
                <a:cs typeface="Montserrat Bold" panose="00000800000000000000"/>
                <a:sym typeface="Montserrat Bold" panose="00000800000000000000"/>
              </a:rPr>
              <a:t>Resized all images to Converted </a:t>
            </a:r>
            <a:endParaRPr lang="en-US" sz="226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a:p>
            <a:pPr algn="ctr">
              <a:lnSpc>
                <a:spcPts val="3165"/>
              </a:lnSpc>
            </a:pPr>
            <a:r>
              <a:rPr lang="en-US" sz="2260" b="1">
                <a:solidFill>
                  <a:srgbClr val="000000"/>
                </a:solidFill>
                <a:latin typeface="Montserrat Bold" panose="00000800000000000000"/>
                <a:ea typeface="Montserrat Bold" panose="00000800000000000000"/>
                <a:cs typeface="Montserrat Bold" panose="00000800000000000000"/>
                <a:sym typeface="Montserrat Bold" panose="00000800000000000000"/>
              </a:rPr>
              <a:t>all images (64 x 64) to RGB format </a:t>
            </a:r>
            <a:endParaRPr lang="en-US" sz="226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a:p>
            <a:pPr algn="ctr">
              <a:lnSpc>
                <a:spcPts val="3165"/>
              </a:lnSpc>
              <a:spcBef>
                <a:spcPct val="0"/>
              </a:spcBef>
            </a:pPr>
            <a:r>
              <a:rPr lang="en-US" sz="2260" b="1">
                <a:solidFill>
                  <a:srgbClr val="000000"/>
                </a:solidFill>
                <a:latin typeface="Montserrat Bold" panose="00000800000000000000"/>
                <a:ea typeface="Montserrat Bold" panose="00000800000000000000"/>
                <a:cs typeface="Montserrat Bold" panose="00000800000000000000"/>
                <a:sym typeface="Montserrat Bold" panose="00000800000000000000"/>
              </a:rPr>
              <a:t>padding where necessary.</a:t>
            </a:r>
            <a:endParaRPr lang="en-US" sz="226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9" name="TextBox 9"/>
          <p:cNvSpPr txBox="1"/>
          <p:nvPr/>
        </p:nvSpPr>
        <p:spPr>
          <a:xfrm>
            <a:off x="3203730" y="999964"/>
            <a:ext cx="12838170" cy="1060451"/>
          </a:xfrm>
          <a:prstGeom prst="rect">
            <a:avLst/>
          </a:prstGeom>
        </p:spPr>
        <p:txBody>
          <a:bodyPr lIns="0" tIns="0" rIns="0" bIns="0" rtlCol="0" anchor="t">
            <a:spAutoFit/>
          </a:bodyPr>
          <a:lstStyle/>
          <a:p>
            <a:pPr algn="ctr">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Data Preprocessing</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10" name="AutoShape 10"/>
          <p:cNvSpPr/>
          <p:nvPr/>
        </p:nvSpPr>
        <p:spPr>
          <a:xfrm>
            <a:off x="-14129969" y="-817657"/>
            <a:ext cx="16256977" cy="11922315"/>
          </a:xfrm>
          <a:prstGeom prst="rect">
            <a:avLst/>
          </a:prstGeom>
          <a:solidFill>
            <a:srgbClr val="57C1D4"/>
          </a:solidFill>
        </p:spPr>
      </p:sp>
      <p:sp>
        <p:nvSpPr>
          <p:cNvPr id="11" name="Freeform 11"/>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sp>
        <p:nvSpPr>
          <p:cNvPr id="12" name="TextBox 12"/>
          <p:cNvSpPr txBox="1"/>
          <p:nvPr/>
        </p:nvSpPr>
        <p:spPr>
          <a:xfrm>
            <a:off x="4615881" y="2646870"/>
            <a:ext cx="3487932" cy="365410"/>
          </a:xfrm>
          <a:prstGeom prst="rect">
            <a:avLst/>
          </a:prstGeom>
        </p:spPr>
        <p:txBody>
          <a:bodyPr lIns="0" tIns="0" rIns="0" bIns="0" rtlCol="0" anchor="t">
            <a:spAutoFit/>
          </a:bodyPr>
          <a:lstStyle/>
          <a:p>
            <a:pPr algn="ctr">
              <a:lnSpc>
                <a:spcPts val="2735"/>
              </a:lnSpc>
              <a:spcBef>
                <a:spcPct val="0"/>
              </a:spcBef>
            </a:pPr>
            <a:r>
              <a:rPr lang="en-US" sz="2735" b="1">
                <a:solidFill>
                  <a:srgbClr val="FFFFFF"/>
                </a:solidFill>
                <a:latin typeface="Montserrat Bold" panose="00000800000000000000"/>
                <a:ea typeface="Montserrat Bold" panose="00000800000000000000"/>
                <a:cs typeface="Montserrat Bold" panose="00000800000000000000"/>
                <a:sym typeface="Montserrat Bold" panose="00000800000000000000"/>
              </a:rPr>
              <a:t>Segmentation</a:t>
            </a:r>
            <a:endParaRPr lang="en-US" sz="273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4" name="AutoShape 14"/>
          <p:cNvSpPr/>
          <p:nvPr/>
        </p:nvSpPr>
        <p:spPr>
          <a:xfrm flipV="1">
            <a:off x="12717178" y="6854776"/>
            <a:ext cx="0" cy="426906"/>
          </a:xfrm>
          <a:prstGeom prst="line">
            <a:avLst/>
          </a:prstGeom>
          <a:ln w="47625" cap="rnd">
            <a:solidFill>
              <a:srgbClr val="19598D"/>
            </a:solidFill>
            <a:prstDash val="solid"/>
            <a:headEnd type="none" w="sm" len="sm"/>
            <a:tailEnd type="none" w="sm" len="sm"/>
          </a:ln>
        </p:spPr>
      </p:sp>
      <p:grpSp>
        <p:nvGrpSpPr>
          <p:cNvPr id="15" name="Group 15"/>
          <p:cNvGrpSpPr/>
          <p:nvPr/>
        </p:nvGrpSpPr>
        <p:grpSpPr>
          <a:xfrm rot="0">
            <a:off x="11290138" y="7284088"/>
            <a:ext cx="2854080" cy="853811"/>
            <a:chOff x="0" y="0"/>
            <a:chExt cx="1072565" cy="320863"/>
          </a:xfrm>
        </p:grpSpPr>
        <p:sp>
          <p:nvSpPr>
            <p:cNvPr id="16" name="Freeform 16"/>
            <p:cNvSpPr/>
            <p:nvPr/>
          </p:nvSpPr>
          <p:spPr>
            <a:xfrm>
              <a:off x="0" y="0"/>
              <a:ext cx="1072565" cy="320863"/>
            </a:xfrm>
            <a:custGeom>
              <a:avLst/>
              <a:gdLst/>
              <a:ahLst/>
              <a:cxnLst/>
              <a:rect l="l" t="t" r="r" b="b"/>
              <a:pathLst>
                <a:path w="1072565" h="320863">
                  <a:moveTo>
                    <a:pt x="0" y="0"/>
                  </a:moveTo>
                  <a:lnTo>
                    <a:pt x="1072565" y="0"/>
                  </a:lnTo>
                  <a:lnTo>
                    <a:pt x="1072565" y="320863"/>
                  </a:lnTo>
                  <a:lnTo>
                    <a:pt x="0" y="320863"/>
                  </a:lnTo>
                  <a:close/>
                </a:path>
              </a:pathLst>
            </a:custGeom>
            <a:solidFill>
              <a:srgbClr val="19598D"/>
            </a:solidFill>
          </p:spPr>
        </p:sp>
      </p:grpSp>
      <p:sp>
        <p:nvSpPr>
          <p:cNvPr id="17" name="TextBox 17"/>
          <p:cNvSpPr txBox="1"/>
          <p:nvPr/>
        </p:nvSpPr>
        <p:spPr>
          <a:xfrm>
            <a:off x="10973212" y="7552101"/>
            <a:ext cx="3487932" cy="350520"/>
          </a:xfrm>
          <a:prstGeom prst="rect">
            <a:avLst/>
          </a:prstGeom>
        </p:spPr>
        <p:txBody>
          <a:bodyPr lIns="0" tIns="0" rIns="0" bIns="0" rtlCol="0" anchor="t">
            <a:spAutoFit/>
          </a:bodyPr>
          <a:lstStyle/>
          <a:p>
            <a:pPr algn="ctr">
              <a:lnSpc>
                <a:spcPts val="2735"/>
              </a:lnSpc>
              <a:spcBef>
                <a:spcPct val="0"/>
              </a:spcBef>
            </a:pPr>
            <a:r>
              <a:rPr lang="en-US" sz="2735" b="1">
                <a:solidFill>
                  <a:srgbClr val="FFFFFF"/>
                </a:solidFill>
                <a:latin typeface="Montserrat Bold" panose="00000800000000000000"/>
                <a:ea typeface="Montserrat Bold" panose="00000800000000000000"/>
                <a:cs typeface="Montserrat Bold" panose="00000800000000000000"/>
                <a:sym typeface="Montserrat Bold" panose="00000800000000000000"/>
              </a:rPr>
              <a:t>Normalization</a:t>
            </a:r>
            <a:endParaRPr lang="en-US" sz="273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8" name="TextBox 18"/>
          <p:cNvSpPr txBox="1"/>
          <p:nvPr/>
        </p:nvSpPr>
        <p:spPr>
          <a:xfrm>
            <a:off x="10293965" y="8309350"/>
            <a:ext cx="4875490" cy="1211580"/>
          </a:xfrm>
          <a:prstGeom prst="rect">
            <a:avLst/>
          </a:prstGeom>
        </p:spPr>
        <p:txBody>
          <a:bodyPr lIns="0" tIns="0" rIns="0" bIns="0" rtlCol="0" anchor="t">
            <a:spAutoFit/>
          </a:bodyPr>
          <a:lstStyle/>
          <a:p>
            <a:pPr algn="ctr">
              <a:lnSpc>
                <a:spcPts val="3150"/>
              </a:lnSpc>
              <a:spcBef>
                <a:spcPct val="0"/>
              </a:spcBef>
            </a:pPr>
            <a:r>
              <a:rPr lang="en-US" sz="2250" b="1">
                <a:solidFill>
                  <a:srgbClr val="000000"/>
                </a:solidFill>
                <a:latin typeface="Montserrat Bold" panose="00000800000000000000"/>
                <a:ea typeface="Montserrat Bold" panose="00000800000000000000"/>
                <a:cs typeface="Montserrat Bold" panose="00000800000000000000"/>
                <a:sym typeface="Montserrat Bold" panose="00000800000000000000"/>
              </a:rPr>
              <a:t>make all the images’ pixels between 0 and 1 by dividing on 255</a:t>
            </a:r>
            <a:endParaRPr lang="en-US" sz="225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8010633" y="0"/>
            <a:ext cx="10277367" cy="2739331"/>
          </a:xfrm>
          <a:prstGeom prst="rect">
            <a:avLst/>
          </a:prstGeom>
          <a:solidFill>
            <a:srgbClr val="19598D"/>
          </a:solidFill>
        </p:spPr>
      </p:sp>
      <p:sp>
        <p:nvSpPr>
          <p:cNvPr id="3" name="AutoShape 3"/>
          <p:cNvSpPr/>
          <p:nvPr/>
        </p:nvSpPr>
        <p:spPr>
          <a:xfrm>
            <a:off x="11998720" y="-597972"/>
            <a:ext cx="4688171" cy="8725930"/>
          </a:xfrm>
          <a:prstGeom prst="rect">
            <a:avLst/>
          </a:prstGeom>
          <a:solidFill>
            <a:srgbClr val="000000">
              <a:alpha val="21961"/>
            </a:srgbClr>
          </a:solidFill>
        </p:spPr>
      </p:sp>
      <p:grpSp>
        <p:nvGrpSpPr>
          <p:cNvPr id="4" name="Group 4"/>
          <p:cNvGrpSpPr/>
          <p:nvPr/>
        </p:nvGrpSpPr>
        <p:grpSpPr>
          <a:xfrm rot="0">
            <a:off x="11855845" y="0"/>
            <a:ext cx="4688171" cy="7985083"/>
            <a:chOff x="0" y="0"/>
            <a:chExt cx="6250894" cy="10646778"/>
          </a:xfrm>
        </p:grpSpPr>
        <p:pic>
          <p:nvPicPr>
            <p:cNvPr id="5" name="Picture 5"/>
            <p:cNvPicPr>
              <a:picLocks noChangeAspect="1"/>
            </p:cNvPicPr>
            <p:nvPr/>
          </p:nvPicPr>
          <p:blipFill>
            <a:blip r:embed="rId1"/>
            <a:srcRect l="38560" r="38560"/>
            <a:stretch>
              <a:fillRect/>
            </a:stretch>
          </p:blipFill>
          <p:spPr>
            <a:xfrm>
              <a:off x="0" y="0"/>
              <a:ext cx="6250894" cy="10646778"/>
            </a:xfrm>
            <a:prstGeom prst="rect">
              <a:avLst/>
            </a:prstGeom>
          </p:spPr>
        </p:pic>
      </p:grpSp>
      <p:grpSp>
        <p:nvGrpSpPr>
          <p:cNvPr id="6" name="Group 6"/>
          <p:cNvGrpSpPr/>
          <p:nvPr/>
        </p:nvGrpSpPr>
        <p:grpSpPr>
          <a:xfrm rot="0">
            <a:off x="11655480" y="-974287"/>
            <a:ext cx="4888536" cy="8959371"/>
            <a:chOff x="0" y="0"/>
            <a:chExt cx="6518048" cy="11945828"/>
          </a:xfrm>
        </p:grpSpPr>
        <p:pic>
          <p:nvPicPr>
            <p:cNvPr id="7" name="Picture 7"/>
            <p:cNvPicPr>
              <a:picLocks noChangeAspect="1"/>
            </p:cNvPicPr>
            <p:nvPr/>
          </p:nvPicPr>
          <p:blipFill>
            <a:blip r:embed="rId2"/>
            <a:srcRect l="14911" r="14911"/>
            <a:stretch>
              <a:fillRect/>
            </a:stretch>
          </p:blipFill>
          <p:spPr>
            <a:xfrm>
              <a:off x="0" y="0"/>
              <a:ext cx="6518048" cy="11945828"/>
            </a:xfrm>
            <a:prstGeom prst="rect">
              <a:avLst/>
            </a:prstGeom>
          </p:spPr>
        </p:pic>
      </p:grpSp>
      <p:sp>
        <p:nvSpPr>
          <p:cNvPr id="8" name="Freeform 8"/>
          <p:cNvSpPr/>
          <p:nvPr/>
        </p:nvSpPr>
        <p:spPr>
          <a:xfrm rot="-5400000">
            <a:off x="215412" y="1249973"/>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3">
              <a:alphaModFix amt="75000"/>
              <a:extLst>
                <a:ext uri="{96DAC541-7B7A-43D3-8B79-37D633B846F1}">
                  <asvg:svgBlip xmlns:asvg="http://schemas.microsoft.com/office/drawing/2016/SVG/main" r:embed="rId4"/>
                </a:ext>
              </a:extLst>
            </a:blip>
            <a:stretch>
              <a:fillRect/>
            </a:stretch>
          </a:blipFill>
        </p:spPr>
      </p:sp>
      <p:sp>
        <p:nvSpPr>
          <p:cNvPr id="9" name="AutoShape 9"/>
          <p:cNvSpPr/>
          <p:nvPr/>
        </p:nvSpPr>
        <p:spPr>
          <a:xfrm rot="-5376337">
            <a:off x="-400441" y="3241875"/>
            <a:ext cx="2075766" cy="0"/>
          </a:xfrm>
          <a:prstGeom prst="line">
            <a:avLst/>
          </a:prstGeom>
          <a:ln w="28575" cap="rnd">
            <a:solidFill>
              <a:srgbClr val="D9D9D9">
                <a:alpha val="74902"/>
              </a:srgbClr>
            </a:solidFill>
            <a:prstDash val="solid"/>
            <a:headEnd type="none" w="sm" len="sm"/>
            <a:tailEnd type="none" w="sm" len="sm"/>
          </a:ln>
        </p:spPr>
      </p:sp>
      <p:sp>
        <p:nvSpPr>
          <p:cNvPr id="11" name="TextBox 11"/>
          <p:cNvSpPr txBox="1"/>
          <p:nvPr/>
        </p:nvSpPr>
        <p:spPr>
          <a:xfrm>
            <a:off x="1316454" y="1828106"/>
            <a:ext cx="7097448" cy="1060451"/>
          </a:xfrm>
          <a:prstGeom prst="rect">
            <a:avLst/>
          </a:prstGeom>
        </p:spPr>
        <p:txBody>
          <a:bodyPr lIns="0" tIns="0" rIns="0" bIns="0" rtlCol="0" anchor="t">
            <a:spAutoFit/>
          </a:bodyPr>
          <a:lstStyle/>
          <a:p>
            <a:pPr algn="l">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GAN Model</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12" name="TextBox 12"/>
          <p:cNvSpPr txBox="1"/>
          <p:nvPr/>
        </p:nvSpPr>
        <p:spPr>
          <a:xfrm>
            <a:off x="1316454" y="3613150"/>
            <a:ext cx="8825999" cy="2603500"/>
          </a:xfrm>
          <a:prstGeom prst="rect">
            <a:avLst/>
          </a:prstGeom>
        </p:spPr>
        <p:txBody>
          <a:bodyPr lIns="0" tIns="0" rIns="0" bIns="0" rtlCol="0" anchor="t">
            <a:spAutoFit/>
          </a:bodyPr>
          <a:lstStyle/>
          <a:p>
            <a:pPr algn="just">
              <a:lnSpc>
                <a:spcPts val="3500"/>
              </a:lnSpc>
            </a:pPr>
            <a:r>
              <a:rPr lang="en-US" sz="2500">
                <a:solidFill>
                  <a:srgbClr val="000000"/>
                </a:solidFill>
                <a:latin typeface="Montserrat" panose="00000500000000000000"/>
                <a:ea typeface="Montserrat" panose="00000500000000000000"/>
                <a:cs typeface="Montserrat" panose="00000500000000000000"/>
                <a:sym typeface="Montserrat" panose="00000500000000000000"/>
              </a:rPr>
              <a:t>Our project utilizes a custom Generative Adversarial Network (GAN) architecture designed specifically to capture and reproduce the unique stylistic elements of Van Gogh's artwork. This section details the overall architecture and the specific designs of the generator and discriminator networks.</a:t>
            </a:r>
            <a:endParaRPr lang="en-US" sz="2500">
              <a:solidFill>
                <a:srgbClr val="000000"/>
              </a:solidFill>
              <a:latin typeface="Montserrat" panose="00000500000000000000"/>
              <a:ea typeface="Montserrat" panose="00000500000000000000"/>
              <a:cs typeface="Montserrat" panose="00000500000000000000"/>
              <a:sym typeface="Montserrat" panose="00000500000000000000"/>
            </a:endParaRPr>
          </a:p>
        </p:txBody>
      </p:sp>
      <p:sp>
        <p:nvSpPr>
          <p:cNvPr id="13" name="TextBox 13"/>
          <p:cNvSpPr txBox="1"/>
          <p:nvPr/>
        </p:nvSpPr>
        <p:spPr>
          <a:xfrm>
            <a:off x="1733429" y="8062266"/>
            <a:ext cx="2303456" cy="436185"/>
          </a:xfrm>
          <a:prstGeom prst="rect">
            <a:avLst/>
          </a:prstGeom>
        </p:spPr>
        <p:txBody>
          <a:bodyPr lIns="0" tIns="0" rIns="0" bIns="0" rtlCol="0" anchor="t">
            <a:spAutoFit/>
          </a:bodyPr>
          <a:lstStyle/>
          <a:p>
            <a:pPr algn="ctr">
              <a:lnSpc>
                <a:spcPts val="3630"/>
              </a:lnSpc>
            </a:pPr>
            <a:r>
              <a:rPr lang="en-US" sz="2590" b="1">
                <a:solidFill>
                  <a:srgbClr val="FFFFFF"/>
                </a:solidFill>
                <a:latin typeface="Montserrat Semi-Bold" panose="00000700000000000000"/>
                <a:ea typeface="Montserrat Semi-Bold" panose="00000700000000000000"/>
                <a:cs typeface="Montserrat Semi-Bold" panose="00000700000000000000"/>
                <a:sym typeface="Montserrat Semi-Bold" panose="00000700000000000000"/>
              </a:rPr>
              <a:t>View More</a:t>
            </a:r>
            <a:endParaRPr lang="en-US" sz="2590" b="1">
              <a:solidFill>
                <a:srgbClr val="FFFFFF"/>
              </a:solidFill>
              <a:latin typeface="Montserrat Semi-Bold" panose="00000700000000000000"/>
              <a:ea typeface="Montserrat Semi-Bold" panose="00000700000000000000"/>
              <a:cs typeface="Montserrat Semi-Bold" panose="00000700000000000000"/>
              <a:sym typeface="Montserrat Semi-Bold" panose="00000700000000000000"/>
            </a:endParaRPr>
          </a:p>
        </p:txBody>
      </p:sp>
      <p:sp>
        <p:nvSpPr>
          <p:cNvPr id="14" name="TextBox 14"/>
          <p:cNvSpPr txBox="1"/>
          <p:nvPr/>
        </p:nvSpPr>
        <p:spPr>
          <a:xfrm>
            <a:off x="1028700" y="6884967"/>
            <a:ext cx="4821793" cy="412750"/>
          </a:xfrm>
          <a:prstGeom prst="rect">
            <a:avLst/>
          </a:prstGeom>
        </p:spPr>
        <p:txBody>
          <a:bodyPr lIns="0" tIns="0" rIns="0" bIns="0" rtlCol="0" anchor="t">
            <a:spAutoFit/>
          </a:bodyPr>
          <a:lstStyle/>
          <a:p>
            <a:pPr marL="539750" lvl="1" indent="-269875" algn="ctr">
              <a:lnSpc>
                <a:spcPts val="3500"/>
              </a:lnSpc>
              <a:buFont typeface="Arial" panose="020B0604020202020204"/>
              <a:buChar char="•"/>
            </a:pPr>
            <a:r>
              <a:rPr lang="en-US" sz="2500">
                <a:solidFill>
                  <a:srgbClr val="000000"/>
                </a:solidFill>
                <a:latin typeface="Montserrat" panose="00000500000000000000"/>
                <a:ea typeface="Montserrat" panose="00000500000000000000"/>
                <a:cs typeface="Montserrat" panose="00000500000000000000"/>
                <a:sym typeface="Montserrat" panose="00000500000000000000"/>
              </a:rPr>
              <a:t>Generator Network Design</a:t>
            </a:r>
            <a:endParaRPr lang="en-US" sz="2500">
              <a:solidFill>
                <a:srgbClr val="000000"/>
              </a:solidFill>
              <a:latin typeface="Montserrat" panose="00000500000000000000"/>
              <a:ea typeface="Montserrat" panose="00000500000000000000"/>
              <a:cs typeface="Montserrat" panose="00000500000000000000"/>
              <a:sym typeface="Montserrat" panose="00000500000000000000"/>
            </a:endParaRPr>
          </a:p>
        </p:txBody>
      </p:sp>
      <p:sp>
        <p:nvSpPr>
          <p:cNvPr id="15" name="TextBox 15"/>
          <p:cNvSpPr txBox="1"/>
          <p:nvPr/>
        </p:nvSpPr>
        <p:spPr>
          <a:xfrm>
            <a:off x="6070885" y="6884967"/>
            <a:ext cx="5382101" cy="412750"/>
          </a:xfrm>
          <a:prstGeom prst="rect">
            <a:avLst/>
          </a:prstGeom>
        </p:spPr>
        <p:txBody>
          <a:bodyPr lIns="0" tIns="0" rIns="0" bIns="0" rtlCol="0" anchor="t">
            <a:spAutoFit/>
          </a:bodyPr>
          <a:lstStyle/>
          <a:p>
            <a:pPr marL="539750" lvl="1" indent="-269875" algn="ctr">
              <a:lnSpc>
                <a:spcPts val="3500"/>
              </a:lnSpc>
              <a:buFont typeface="Arial" panose="020B0604020202020204"/>
              <a:buChar char="•"/>
            </a:pPr>
            <a:r>
              <a:rPr lang="en-US" sz="2500">
                <a:solidFill>
                  <a:srgbClr val="000000"/>
                </a:solidFill>
                <a:latin typeface="Montserrat" panose="00000500000000000000"/>
                <a:ea typeface="Montserrat" panose="00000500000000000000"/>
                <a:cs typeface="Montserrat" panose="00000500000000000000"/>
                <a:sym typeface="Montserrat" panose="00000500000000000000"/>
              </a:rPr>
              <a:t>Discriminator Network Design</a:t>
            </a:r>
            <a:endParaRPr lang="en-US" sz="2500">
              <a:solidFill>
                <a:srgbClr val="00000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4115</Words>
  <Application>WPS Presentation</Application>
  <PresentationFormat>On-screen Show (4:3)</PresentationFormat>
  <Paragraphs>144</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Montserrat Bold</vt:lpstr>
      <vt:lpstr>Montserrat</vt:lpstr>
      <vt:lpstr>Montserrat Ultra-Bold</vt:lpstr>
      <vt:lpstr>Montserrat Semi-Bold</vt:lpstr>
      <vt:lpstr>Arial</vt:lpstr>
      <vt:lpstr>Wingdings</vt:lpstr>
      <vt:lpstr>Microsoft YaHei</vt:lpstr>
      <vt:lpstr>Arial Unicode MS</vt:lpstr>
      <vt:lpstr>Calibri</vt:lpstr>
      <vt:lpstr>Bahnschrift SemiLight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Vincent  Van Gogh</dc:title>
  <dc:creator/>
  <cp:lastModifiedBy>yosefhessen -يوسف حسين</cp:lastModifiedBy>
  <cp:revision>9</cp:revision>
  <dcterms:created xsi:type="dcterms:W3CDTF">2006-08-16T00:00:00Z</dcterms:created>
  <dcterms:modified xsi:type="dcterms:W3CDTF">2024-10-31T14:51:04Z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C33B26E6BECC46788379CF1BB91D4919_13</vt:lpwstr>
  </property>
  <property fmtid="{D5CDD505-2E9C-101B-9397-08002B2CF9AE}" pid="3" name="KSOProductBuildVer">
    <vt:lpwstr>1033-12.2.0.18638</vt:lpwstr>
  </property>
</Properties>
</file>