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Montserrat Bold" charset="1" panose="00000800000000000000"/>
      <p:regular r:id="rId25"/>
    </p:embeddedFont>
    <p:embeddedFont>
      <p:font typeface="Montserrat" charset="1" panose="00000500000000000000"/>
      <p:regular r:id="rId26"/>
    </p:embeddedFont>
    <p:embeddedFont>
      <p:font typeface="Montserrat Ultra-Bold" charset="1" panose="00000900000000000000"/>
      <p:regular r:id="rId27"/>
    </p:embeddedFont>
    <p:embeddedFont>
      <p:font typeface="Montserrat Semi-Bold" charset="1" panose="00000700000000000000"/>
      <p:regular r:id="rId28"/>
    </p:embeddedFont>
    <p:embeddedFont>
      <p:font typeface="Montserrat Italics" charset="1" panose="00000500000000000000"/>
      <p:regular r:id="rId29"/>
    </p:embeddedFont>
    <p:embeddedFont>
      <p:font typeface="Montserrat Bold Italics"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0.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1.jpeg" Type="http://schemas.openxmlformats.org/officeDocument/2006/relationships/image"/><Relationship Id="rId4" Target="../media/image12.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598D"/>
        </a:solidFill>
      </p:bgPr>
    </p:bg>
    <p:spTree>
      <p:nvGrpSpPr>
        <p:cNvPr id="1" name=""/>
        <p:cNvGrpSpPr/>
        <p:nvPr/>
      </p:nvGrpSpPr>
      <p:grpSpPr>
        <a:xfrm>
          <a:off x="0" y="0"/>
          <a:ext cx="0" cy="0"/>
          <a:chOff x="0" y="0"/>
          <a:chExt cx="0" cy="0"/>
        </a:xfrm>
      </p:grpSpPr>
      <p:grpSp>
        <p:nvGrpSpPr>
          <p:cNvPr name="Group 2" id="2"/>
          <p:cNvGrpSpPr/>
          <p:nvPr/>
        </p:nvGrpSpPr>
        <p:grpSpPr>
          <a:xfrm rot="0">
            <a:off x="7158324" y="0"/>
            <a:ext cx="11129676" cy="10287000"/>
            <a:chOff x="0" y="0"/>
            <a:chExt cx="14839567" cy="13716000"/>
          </a:xfrm>
        </p:grpSpPr>
        <p:pic>
          <p:nvPicPr>
            <p:cNvPr name="Picture 3" id="3"/>
            <p:cNvPicPr>
              <a:picLocks noChangeAspect="true"/>
            </p:cNvPicPr>
            <p:nvPr/>
          </p:nvPicPr>
          <p:blipFill>
            <a:blip r:embed="rId2"/>
            <a:srcRect l="0" t="0" r="0" b="28136"/>
            <a:stretch>
              <a:fillRect/>
            </a:stretch>
          </p:blipFill>
          <p:spPr>
            <a:xfrm flipH="false" flipV="false">
              <a:off x="0" y="0"/>
              <a:ext cx="14839567" cy="13716000"/>
            </a:xfrm>
            <a:prstGeom prst="rect">
              <a:avLst/>
            </a:prstGeom>
          </p:spPr>
        </p:pic>
      </p:grpSp>
      <p:sp>
        <p:nvSpPr>
          <p:cNvPr name="TextBox 4" id="4"/>
          <p:cNvSpPr txBox="true"/>
          <p:nvPr/>
        </p:nvSpPr>
        <p:spPr>
          <a:xfrm rot="0">
            <a:off x="1028700" y="3104435"/>
            <a:ext cx="14192557" cy="2525169"/>
          </a:xfrm>
          <a:prstGeom prst="rect">
            <a:avLst/>
          </a:prstGeom>
        </p:spPr>
        <p:txBody>
          <a:bodyPr anchor="t" rtlCol="false" tIns="0" lIns="0" bIns="0" rIns="0">
            <a:spAutoFit/>
          </a:bodyPr>
          <a:lstStyle/>
          <a:p>
            <a:pPr algn="l">
              <a:lnSpc>
                <a:spcPts val="9637"/>
              </a:lnSpc>
            </a:pPr>
            <a:r>
              <a:rPr lang="en-US" sz="10475" b="true">
                <a:solidFill>
                  <a:srgbClr val="FFFFFF"/>
                </a:solidFill>
                <a:latin typeface="Montserrat Bold"/>
                <a:ea typeface="Montserrat Bold"/>
                <a:cs typeface="Montserrat Bold"/>
                <a:sym typeface="Montserrat Bold"/>
              </a:rPr>
              <a:t>Artificial Vincent </a:t>
            </a:r>
          </a:p>
          <a:p>
            <a:pPr algn="l">
              <a:lnSpc>
                <a:spcPts val="9637"/>
              </a:lnSpc>
            </a:pPr>
            <a:r>
              <a:rPr lang="en-US" sz="10475" b="true">
                <a:solidFill>
                  <a:srgbClr val="FFFFFF"/>
                </a:solidFill>
                <a:latin typeface="Montserrat Bold"/>
                <a:ea typeface="Montserrat Bold"/>
                <a:cs typeface="Montserrat Bold"/>
                <a:sym typeface="Montserrat Bold"/>
              </a:rPr>
              <a:t>Van Gogh</a:t>
            </a:r>
          </a:p>
        </p:txBody>
      </p:sp>
      <p:sp>
        <p:nvSpPr>
          <p:cNvPr name="AutoShape 5" id="5"/>
          <p:cNvSpPr/>
          <p:nvPr/>
        </p:nvSpPr>
        <p:spPr>
          <a:xfrm>
            <a:off x="1028700" y="5681991"/>
            <a:ext cx="2261045" cy="0"/>
          </a:xfrm>
          <a:prstGeom prst="line">
            <a:avLst/>
          </a:prstGeom>
          <a:ln cap="rnd" w="104775">
            <a:solidFill>
              <a:srgbClr val="FFFFFF"/>
            </a:solidFill>
            <a:prstDash val="solid"/>
            <a:headEnd type="none" len="sm" w="sm"/>
            <a:tailEnd type="none" len="sm" w="sm"/>
          </a:ln>
        </p:spPr>
      </p:sp>
      <p:sp>
        <p:nvSpPr>
          <p:cNvPr name="Freeform 6" id="6"/>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3"/>
            <a:stretch>
              <a:fillRect l="0" t="0" r="0" b="0"/>
            </a:stretch>
          </a:blipFill>
        </p:spPr>
      </p:sp>
      <p:sp>
        <p:nvSpPr>
          <p:cNvPr name="TextBox 7" id="7"/>
          <p:cNvSpPr txBox="true"/>
          <p:nvPr/>
        </p:nvSpPr>
        <p:spPr>
          <a:xfrm rot="0">
            <a:off x="1028700" y="6212920"/>
            <a:ext cx="6129624" cy="1884045"/>
          </a:xfrm>
          <a:prstGeom prst="rect">
            <a:avLst/>
          </a:prstGeom>
        </p:spPr>
        <p:txBody>
          <a:bodyPr anchor="t" rtlCol="false" tIns="0" lIns="0" bIns="0" rIns="0">
            <a:spAutoFit/>
          </a:bodyPr>
          <a:lstStyle/>
          <a:p>
            <a:pPr algn="l">
              <a:lnSpc>
                <a:spcPts val="3779"/>
              </a:lnSpc>
            </a:pPr>
            <a:r>
              <a:rPr lang="en-US" sz="2699">
                <a:solidFill>
                  <a:srgbClr val="FFFFFF"/>
                </a:solidFill>
                <a:latin typeface="Montserrat"/>
                <a:ea typeface="Montserrat"/>
                <a:cs typeface="Montserrat"/>
                <a:sym typeface="Montserrat"/>
              </a:rPr>
              <a:t>Our ideal goal is to create new and unique images of Christianity that embody Van Gogh's later style and expression.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48188" y="1485424"/>
            <a:ext cx="6550201" cy="1237804"/>
          </a:xfrm>
          <a:prstGeom prst="rect">
            <a:avLst/>
          </a:prstGeom>
        </p:spPr>
        <p:txBody>
          <a:bodyPr anchor="t" rtlCol="false" tIns="0" lIns="0" bIns="0" rIns="0">
            <a:spAutoFit/>
          </a:bodyPr>
          <a:lstStyle/>
          <a:p>
            <a:pPr algn="l">
              <a:lnSpc>
                <a:spcPts val="9358"/>
              </a:lnSpc>
              <a:spcBef>
                <a:spcPct val="0"/>
              </a:spcBef>
            </a:pPr>
            <a:r>
              <a:rPr lang="en-US" b="true" sz="9358">
                <a:solidFill>
                  <a:srgbClr val="19598D"/>
                </a:solidFill>
                <a:latin typeface="Montserrat Ultra-Bold"/>
                <a:ea typeface="Montserrat Ultra-Bold"/>
                <a:cs typeface="Montserrat Ultra-Bold"/>
                <a:sym typeface="Montserrat Ultra-Bold"/>
              </a:rPr>
              <a:t>Generator</a:t>
            </a:r>
          </a:p>
        </p:txBody>
      </p:sp>
      <p:sp>
        <p:nvSpPr>
          <p:cNvPr name="TextBox 3" id="3"/>
          <p:cNvSpPr txBox="true"/>
          <p:nvPr/>
        </p:nvSpPr>
        <p:spPr>
          <a:xfrm rot="0">
            <a:off x="2248188" y="3192053"/>
            <a:ext cx="14299288" cy="5904865"/>
          </a:xfrm>
          <a:prstGeom prst="rect">
            <a:avLst/>
          </a:prstGeom>
        </p:spPr>
        <p:txBody>
          <a:bodyPr anchor="t" rtlCol="false" tIns="0" lIns="0" bIns="0" rIns="0">
            <a:spAutoFit/>
          </a:bodyPr>
          <a:lstStyle/>
          <a:p>
            <a:pPr algn="l">
              <a:lnSpc>
                <a:spcPts val="3919"/>
              </a:lnSpc>
              <a:spcBef>
                <a:spcPct val="0"/>
              </a:spcBef>
            </a:pPr>
            <a:r>
              <a:rPr lang="en-US" b="true" sz="2799">
                <a:solidFill>
                  <a:srgbClr val="19598D"/>
                </a:solidFill>
                <a:latin typeface="Montserrat Bold"/>
                <a:ea typeface="Montserrat Bold"/>
                <a:cs typeface="Montserrat Bold"/>
                <a:sym typeface="Montserrat Bold"/>
              </a:rPr>
              <a:t>1.M</a:t>
            </a:r>
            <a:r>
              <a:rPr lang="en-US" b="true" sz="2799">
                <a:solidFill>
                  <a:srgbClr val="19598D"/>
                </a:solidFill>
                <a:latin typeface="Montserrat Bold"/>
                <a:ea typeface="Montserrat Bold"/>
                <a:cs typeface="Montserrat Bold"/>
                <a:sym typeface="Montserrat Bold"/>
              </a:rPr>
              <a:t>apping Network</a:t>
            </a:r>
          </a:p>
          <a:p>
            <a:pPr algn="l">
              <a:lnSpc>
                <a:spcPts val="3499"/>
              </a:lnSpc>
              <a:spcBef>
                <a:spcPct val="0"/>
              </a:spcBef>
            </a:pPr>
            <a:r>
              <a:rPr lang="en-US" sz="2499">
                <a:solidFill>
                  <a:srgbClr val="19598D"/>
                </a:solidFill>
                <a:latin typeface="Montserrat"/>
                <a:ea typeface="Montserrat"/>
                <a:cs typeface="Montserrat"/>
                <a:sym typeface="Montserrat"/>
              </a:rPr>
              <a:t>8-layer MLP that transforms a random latent vector into an intermediate latent space (W).</a:t>
            </a:r>
          </a:p>
          <a:p>
            <a:pPr algn="l">
              <a:lnSpc>
                <a:spcPts val="3524"/>
              </a:lnSpc>
            </a:pPr>
            <a:r>
              <a:rPr lang="en-US" sz="2499">
                <a:solidFill>
                  <a:srgbClr val="19598D"/>
                </a:solidFill>
                <a:latin typeface="Montserrat"/>
                <a:ea typeface="Montserrat"/>
                <a:cs typeface="Montserrat"/>
                <a:sym typeface="Montserrat"/>
              </a:rPr>
              <a:t>Helps in disentangling various aspects of the generated images.</a:t>
            </a:r>
          </a:p>
          <a:p>
            <a:pPr algn="l">
              <a:lnSpc>
                <a:spcPts val="3524"/>
              </a:lnSpc>
            </a:pPr>
          </a:p>
          <a:p>
            <a:pPr algn="l">
              <a:lnSpc>
                <a:spcPts val="3919"/>
              </a:lnSpc>
              <a:spcBef>
                <a:spcPct val="0"/>
              </a:spcBef>
            </a:pPr>
            <a:r>
              <a:rPr lang="en-US" b="true" sz="2799">
                <a:solidFill>
                  <a:srgbClr val="19598D"/>
                </a:solidFill>
                <a:latin typeface="Montserrat Bold"/>
                <a:ea typeface="Montserrat Bold"/>
                <a:cs typeface="Montserrat Bold"/>
                <a:sym typeface="Montserrat Bold"/>
              </a:rPr>
              <a:t>2.Synthesis Network</a:t>
            </a:r>
          </a:p>
          <a:p>
            <a:pPr algn="l">
              <a:lnSpc>
                <a:spcPts val="3499"/>
              </a:lnSpc>
              <a:spcBef>
                <a:spcPct val="0"/>
              </a:spcBef>
            </a:pPr>
            <a:r>
              <a:rPr lang="en-US" sz="2499" i="true">
                <a:solidFill>
                  <a:srgbClr val="19598D"/>
                </a:solidFill>
                <a:latin typeface="Montserrat Italics"/>
                <a:ea typeface="Montserrat Italics"/>
                <a:cs typeface="Montserrat Italics"/>
                <a:sym typeface="Montserrat Italics"/>
              </a:rPr>
              <a:t>Consists of multiple resolution-specific blocks (64 x 64).</a:t>
            </a:r>
          </a:p>
          <a:p>
            <a:pPr algn="l">
              <a:lnSpc>
                <a:spcPts val="3499"/>
              </a:lnSpc>
              <a:spcBef>
                <a:spcPct val="0"/>
              </a:spcBef>
            </a:pPr>
          </a:p>
          <a:p>
            <a:pPr algn="l">
              <a:lnSpc>
                <a:spcPts val="3919"/>
              </a:lnSpc>
              <a:spcBef>
                <a:spcPct val="0"/>
              </a:spcBef>
            </a:pPr>
            <a:r>
              <a:rPr lang="en-US" b="true" sz="2799">
                <a:solidFill>
                  <a:srgbClr val="19598D"/>
                </a:solidFill>
                <a:latin typeface="Montserrat Bold"/>
                <a:ea typeface="Montserrat Bold"/>
                <a:cs typeface="Montserrat Bold"/>
                <a:sym typeface="Montserrat Bold"/>
              </a:rPr>
              <a:t>3.Van Gogh Style Block</a:t>
            </a:r>
          </a:p>
          <a:p>
            <a:pPr algn="l">
              <a:lnSpc>
                <a:spcPts val="3499"/>
              </a:lnSpc>
              <a:spcBef>
                <a:spcPct val="0"/>
              </a:spcBef>
            </a:pPr>
            <a:r>
              <a:rPr lang="en-US" sz="2499" i="true">
                <a:solidFill>
                  <a:srgbClr val="19598D"/>
                </a:solidFill>
                <a:latin typeface="Montserrat Italics"/>
                <a:ea typeface="Montserrat Italics"/>
                <a:cs typeface="Montserrat Italics"/>
                <a:sym typeface="Montserrat Italics"/>
              </a:rPr>
              <a:t>Custom convolutional layers with dilated convolutions to capture broad brush strokes.</a:t>
            </a:r>
          </a:p>
          <a:p>
            <a:pPr algn="l">
              <a:lnSpc>
                <a:spcPts val="3499"/>
              </a:lnSpc>
              <a:spcBef>
                <a:spcPct val="0"/>
              </a:spcBef>
            </a:pPr>
          </a:p>
          <a:p>
            <a:pPr algn="l">
              <a:lnSpc>
                <a:spcPts val="3919"/>
              </a:lnSpc>
              <a:spcBef>
                <a:spcPct val="0"/>
              </a:spcBef>
            </a:pPr>
            <a:r>
              <a:rPr lang="en-US" b="true" sz="2799">
                <a:solidFill>
                  <a:srgbClr val="19598D"/>
                </a:solidFill>
                <a:latin typeface="Montserrat Bold"/>
                <a:ea typeface="Montserrat Bold"/>
                <a:cs typeface="Montserrat Bold"/>
                <a:sym typeface="Montserrat Bold"/>
              </a:rPr>
              <a:t>4.Skip Connections</a:t>
            </a:r>
          </a:p>
          <a:p>
            <a:pPr algn="l">
              <a:lnSpc>
                <a:spcPts val="3499"/>
              </a:lnSpc>
              <a:spcBef>
                <a:spcPct val="0"/>
              </a:spcBef>
            </a:pPr>
            <a:r>
              <a:rPr lang="en-US" sz="2499" i="true">
                <a:solidFill>
                  <a:srgbClr val="19598D"/>
                </a:solidFill>
                <a:latin typeface="Montserrat Italics"/>
                <a:ea typeface="Montserrat Italics"/>
                <a:cs typeface="Montserrat Italics"/>
                <a:sym typeface="Montserrat Italics"/>
              </a:rPr>
              <a:t>Allows for better preservation of both fine and coarse details</a:t>
            </a:r>
          </a:p>
          <a:p>
            <a:pPr algn="l">
              <a:lnSpc>
                <a:spcPts val="3499"/>
              </a:lnSpc>
              <a:spcBef>
                <a:spcPct val="0"/>
              </a:spcBef>
            </a:pPr>
          </a:p>
        </p:txBody>
      </p:sp>
      <p:sp>
        <p:nvSpPr>
          <p:cNvPr name="AutoShape 4" id="4"/>
          <p:cNvSpPr/>
          <p:nvPr/>
        </p:nvSpPr>
        <p:spPr>
          <a:xfrm rot="0">
            <a:off x="-14129969" y="-817657"/>
            <a:ext cx="16256977" cy="11922315"/>
          </a:xfrm>
          <a:prstGeom prst="rect">
            <a:avLst/>
          </a:prstGeom>
          <a:solidFill>
            <a:srgbClr val="57C1D4"/>
          </a:solidFill>
        </p:spPr>
      </p:sp>
      <p:sp>
        <p:nvSpPr>
          <p:cNvPr name="Freeform 5" id="5"/>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2"/>
            <a:stretch>
              <a:fillRect l="0" t="0" r="0" b="0"/>
            </a:stretch>
          </a:blipFill>
        </p:spPr>
      </p:sp>
      <p:sp>
        <p:nvSpPr>
          <p:cNvPr name="AutoShape 6" id="6"/>
          <p:cNvSpPr/>
          <p:nvPr/>
        </p:nvSpPr>
        <p:spPr>
          <a:xfrm rot="0">
            <a:off x="16738366" y="296522"/>
            <a:ext cx="1041869" cy="5370875"/>
          </a:xfrm>
          <a:prstGeom prst="rect">
            <a:avLst/>
          </a:prstGeom>
          <a:solidFill>
            <a:srgbClr val="19598D"/>
          </a:solid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48188" y="1485424"/>
            <a:ext cx="6550201" cy="1237804"/>
          </a:xfrm>
          <a:prstGeom prst="rect">
            <a:avLst/>
          </a:prstGeom>
        </p:spPr>
        <p:txBody>
          <a:bodyPr anchor="t" rtlCol="false" tIns="0" lIns="0" bIns="0" rIns="0">
            <a:spAutoFit/>
          </a:bodyPr>
          <a:lstStyle/>
          <a:p>
            <a:pPr algn="l">
              <a:lnSpc>
                <a:spcPts val="9358"/>
              </a:lnSpc>
              <a:spcBef>
                <a:spcPct val="0"/>
              </a:spcBef>
            </a:pPr>
            <a:r>
              <a:rPr lang="en-US" b="true" sz="9358">
                <a:solidFill>
                  <a:srgbClr val="19598D"/>
                </a:solidFill>
                <a:latin typeface="Montserrat Ultra-Bold"/>
                <a:ea typeface="Montserrat Ultra-Bold"/>
                <a:cs typeface="Montserrat Ultra-Bold"/>
                <a:sym typeface="Montserrat Ultra-Bold"/>
              </a:rPr>
              <a:t>Generator</a:t>
            </a:r>
          </a:p>
        </p:txBody>
      </p:sp>
      <p:sp>
        <p:nvSpPr>
          <p:cNvPr name="AutoShape 3" id="3"/>
          <p:cNvSpPr/>
          <p:nvPr/>
        </p:nvSpPr>
        <p:spPr>
          <a:xfrm rot="0">
            <a:off x="-14129969" y="-817657"/>
            <a:ext cx="16256977" cy="11922315"/>
          </a:xfrm>
          <a:prstGeom prst="rect">
            <a:avLst/>
          </a:prstGeom>
          <a:solidFill>
            <a:srgbClr val="57C1D4"/>
          </a:solidFill>
        </p:spPr>
      </p:sp>
      <p:sp>
        <p:nvSpPr>
          <p:cNvPr name="Freeform 4" id="4"/>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2"/>
            <a:stretch>
              <a:fillRect l="0" t="0" r="0" b="0"/>
            </a:stretch>
          </a:blipFill>
        </p:spPr>
      </p:sp>
      <p:sp>
        <p:nvSpPr>
          <p:cNvPr name="AutoShape 5" id="5"/>
          <p:cNvSpPr/>
          <p:nvPr/>
        </p:nvSpPr>
        <p:spPr>
          <a:xfrm rot="0">
            <a:off x="16738366" y="296522"/>
            <a:ext cx="1041869" cy="5370875"/>
          </a:xfrm>
          <a:prstGeom prst="rect">
            <a:avLst/>
          </a:prstGeom>
          <a:solidFill>
            <a:srgbClr val="19598D"/>
          </a:solidFill>
        </p:spPr>
      </p:sp>
      <p:sp>
        <p:nvSpPr>
          <p:cNvPr name="Freeform 6" id="6"/>
          <p:cNvSpPr/>
          <p:nvPr/>
        </p:nvSpPr>
        <p:spPr>
          <a:xfrm flipH="false" flipV="false" rot="0">
            <a:off x="1047699" y="4189822"/>
            <a:ext cx="16192602" cy="2955150"/>
          </a:xfrm>
          <a:custGeom>
            <a:avLst/>
            <a:gdLst/>
            <a:ahLst/>
            <a:cxnLst/>
            <a:rect r="r" b="b" t="t" l="l"/>
            <a:pathLst>
              <a:path h="2955150" w="16192602">
                <a:moveTo>
                  <a:pt x="0" y="0"/>
                </a:moveTo>
                <a:lnTo>
                  <a:pt x="16192602" y="0"/>
                </a:lnTo>
                <a:lnTo>
                  <a:pt x="16192602" y="2955150"/>
                </a:lnTo>
                <a:lnTo>
                  <a:pt x="0" y="2955150"/>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6738366" y="296522"/>
            <a:ext cx="1041869" cy="5370875"/>
          </a:xfrm>
          <a:prstGeom prst="rect">
            <a:avLst/>
          </a:prstGeom>
          <a:solidFill>
            <a:srgbClr val="19598D"/>
          </a:solidFill>
        </p:spPr>
      </p:sp>
      <p:sp>
        <p:nvSpPr>
          <p:cNvPr name="TextBox 3" id="3"/>
          <p:cNvSpPr txBox="true"/>
          <p:nvPr/>
        </p:nvSpPr>
        <p:spPr>
          <a:xfrm rot="0">
            <a:off x="2248188" y="1485424"/>
            <a:ext cx="8784481" cy="1237804"/>
          </a:xfrm>
          <a:prstGeom prst="rect">
            <a:avLst/>
          </a:prstGeom>
        </p:spPr>
        <p:txBody>
          <a:bodyPr anchor="t" rtlCol="false" tIns="0" lIns="0" bIns="0" rIns="0">
            <a:spAutoFit/>
          </a:bodyPr>
          <a:lstStyle/>
          <a:p>
            <a:pPr algn="l">
              <a:lnSpc>
                <a:spcPts val="9358"/>
              </a:lnSpc>
              <a:spcBef>
                <a:spcPct val="0"/>
              </a:spcBef>
            </a:pPr>
            <a:r>
              <a:rPr lang="en-US" b="true" sz="9358">
                <a:solidFill>
                  <a:srgbClr val="19598D"/>
                </a:solidFill>
                <a:latin typeface="Montserrat Ultra-Bold"/>
                <a:ea typeface="Montserrat Ultra-Bold"/>
                <a:cs typeface="Montserrat Ultra-Bold"/>
                <a:sym typeface="Montserrat Ultra-Bold"/>
              </a:rPr>
              <a:t>Discriminator </a:t>
            </a:r>
          </a:p>
        </p:txBody>
      </p:sp>
      <p:sp>
        <p:nvSpPr>
          <p:cNvPr name="TextBox 4" id="4"/>
          <p:cNvSpPr txBox="true"/>
          <p:nvPr/>
        </p:nvSpPr>
        <p:spPr>
          <a:xfrm rot="0">
            <a:off x="2248188" y="2934335"/>
            <a:ext cx="16039812" cy="7352665"/>
          </a:xfrm>
          <a:prstGeom prst="rect">
            <a:avLst/>
          </a:prstGeom>
        </p:spPr>
        <p:txBody>
          <a:bodyPr anchor="t" rtlCol="false" tIns="0" lIns="0" bIns="0" rIns="0">
            <a:spAutoFit/>
          </a:bodyPr>
          <a:lstStyle/>
          <a:p>
            <a:pPr algn="l">
              <a:lnSpc>
                <a:spcPts val="3919"/>
              </a:lnSpc>
              <a:spcBef>
                <a:spcPct val="0"/>
              </a:spcBef>
            </a:pPr>
            <a:r>
              <a:rPr lang="en-US" b="true" sz="2799">
                <a:solidFill>
                  <a:srgbClr val="19598D"/>
                </a:solidFill>
                <a:latin typeface="Montserrat Bold"/>
                <a:ea typeface="Montserrat Bold"/>
                <a:cs typeface="Montserrat Bold"/>
                <a:sym typeface="Montserrat Bold"/>
              </a:rPr>
              <a:t>1.Progressive Grow</a:t>
            </a:r>
            <a:r>
              <a:rPr lang="en-US" b="true" sz="2799">
                <a:solidFill>
                  <a:srgbClr val="19598D"/>
                </a:solidFill>
                <a:latin typeface="Montserrat Bold"/>
                <a:ea typeface="Montserrat Bold"/>
                <a:cs typeface="Montserrat Bold"/>
                <a:sym typeface="Montserrat Bold"/>
              </a:rPr>
              <a:t>ing Structure:</a:t>
            </a:r>
          </a:p>
          <a:p>
            <a:pPr algn="l">
              <a:lnSpc>
                <a:spcPts val="3919"/>
              </a:lnSpc>
              <a:spcBef>
                <a:spcPct val="0"/>
              </a:spcBef>
            </a:pPr>
            <a:r>
              <a:rPr lang="en-US" sz="2799">
                <a:solidFill>
                  <a:srgbClr val="19598D"/>
                </a:solidFill>
                <a:latin typeface="Montserrat"/>
                <a:ea typeface="Montserrat"/>
                <a:cs typeface="Montserrat"/>
                <a:sym typeface="Montserrat"/>
              </a:rPr>
              <a:t>Multip</a:t>
            </a:r>
            <a:r>
              <a:rPr lang="en-US" sz="2799">
                <a:solidFill>
                  <a:srgbClr val="19598D"/>
                </a:solidFill>
                <a:latin typeface="Montserrat"/>
                <a:ea typeface="Montserrat"/>
                <a:cs typeface="Montserrat"/>
                <a:sym typeface="Montserrat"/>
              </a:rPr>
              <a:t>le resolution-specific blocks (64 x 64).</a:t>
            </a:r>
          </a:p>
          <a:p>
            <a:pPr algn="l">
              <a:lnSpc>
                <a:spcPts val="3919"/>
              </a:lnSpc>
              <a:spcBef>
                <a:spcPct val="0"/>
              </a:spcBef>
            </a:pPr>
            <a:r>
              <a:rPr lang="en-US" sz="2799">
                <a:solidFill>
                  <a:srgbClr val="19598D"/>
                </a:solidFill>
                <a:latin typeface="Montserrat"/>
                <a:ea typeface="Montserrat"/>
                <a:cs typeface="Montserrat"/>
                <a:sym typeface="Montserrat"/>
              </a:rPr>
              <a:t>Each block includes downsampling layers and residual connections.</a:t>
            </a:r>
          </a:p>
          <a:p>
            <a:pPr algn="l">
              <a:lnSpc>
                <a:spcPts val="3919"/>
              </a:lnSpc>
              <a:spcBef>
                <a:spcPct val="0"/>
              </a:spcBef>
            </a:pPr>
          </a:p>
          <a:p>
            <a:pPr algn="l">
              <a:lnSpc>
                <a:spcPts val="3919"/>
              </a:lnSpc>
              <a:spcBef>
                <a:spcPct val="0"/>
              </a:spcBef>
            </a:pPr>
            <a:r>
              <a:rPr lang="en-US" b="true" sz="2799">
                <a:solidFill>
                  <a:srgbClr val="19598D"/>
                </a:solidFill>
                <a:latin typeface="Montserrat Bold"/>
                <a:ea typeface="Montserrat Bold"/>
                <a:cs typeface="Montserrat Bold"/>
                <a:sym typeface="Montserrat Bold"/>
              </a:rPr>
              <a:t>2.</a:t>
            </a:r>
            <a:r>
              <a:rPr lang="en-US" b="true" sz="2799">
                <a:solidFill>
                  <a:srgbClr val="19598D"/>
                </a:solidFill>
                <a:latin typeface="Montserrat Bold"/>
                <a:ea typeface="Montserrat Bold"/>
                <a:cs typeface="Montserrat Bold"/>
                <a:sym typeface="Montserrat Bold"/>
              </a:rPr>
              <a:t>Minibatch Standard Deviation:</a:t>
            </a:r>
          </a:p>
          <a:p>
            <a:pPr algn="l">
              <a:lnSpc>
                <a:spcPts val="3919"/>
              </a:lnSpc>
              <a:spcBef>
                <a:spcPct val="0"/>
              </a:spcBef>
            </a:pPr>
            <a:r>
              <a:rPr lang="en-US" sz="2799">
                <a:solidFill>
                  <a:srgbClr val="19598D"/>
                </a:solidFill>
                <a:latin typeface="Montserrat"/>
                <a:ea typeface="Montserrat"/>
                <a:cs typeface="Montserrat"/>
                <a:sym typeface="Montserrat"/>
              </a:rPr>
              <a:t>Introduced in the final layers to increase variation in generated images.</a:t>
            </a:r>
          </a:p>
          <a:p>
            <a:pPr algn="l">
              <a:lnSpc>
                <a:spcPts val="3919"/>
              </a:lnSpc>
              <a:spcBef>
                <a:spcPct val="0"/>
              </a:spcBef>
            </a:pPr>
          </a:p>
          <a:p>
            <a:pPr algn="l">
              <a:lnSpc>
                <a:spcPts val="3919"/>
              </a:lnSpc>
            </a:pPr>
            <a:r>
              <a:rPr lang="en-US" b="true" sz="2799">
                <a:solidFill>
                  <a:srgbClr val="19598D"/>
                </a:solidFill>
                <a:latin typeface="Montserrat Bold"/>
                <a:ea typeface="Montserrat Bold"/>
                <a:cs typeface="Montserrat Bold"/>
                <a:sym typeface="Montserrat Bold"/>
              </a:rPr>
              <a:t>3.</a:t>
            </a:r>
            <a:r>
              <a:rPr lang="en-US" b="true" sz="2799">
                <a:solidFill>
                  <a:srgbClr val="19598D"/>
                </a:solidFill>
                <a:latin typeface="Montserrat Bold"/>
                <a:ea typeface="Montserrat Bold"/>
                <a:cs typeface="Montserrat Bold"/>
                <a:sym typeface="Montserrat Bold"/>
              </a:rPr>
              <a:t>Ada</a:t>
            </a:r>
            <a:r>
              <a:rPr lang="en-US" b="true" sz="2799">
                <a:solidFill>
                  <a:srgbClr val="19598D"/>
                </a:solidFill>
                <a:latin typeface="Montserrat Bold"/>
                <a:ea typeface="Montserrat Bold"/>
                <a:cs typeface="Montserrat Bold"/>
                <a:sym typeface="Montserrat Bold"/>
              </a:rPr>
              <a:t>ptive Discriminator Augmentation (ADA):</a:t>
            </a:r>
          </a:p>
          <a:p>
            <a:pPr algn="l">
              <a:lnSpc>
                <a:spcPts val="3919"/>
              </a:lnSpc>
            </a:pPr>
            <a:r>
              <a:rPr lang="en-US" sz="2799">
                <a:solidFill>
                  <a:srgbClr val="19598D"/>
                </a:solidFill>
                <a:latin typeface="Montserrat"/>
                <a:ea typeface="Montserrat"/>
                <a:cs typeface="Montserrat"/>
                <a:sym typeface="Montserrat"/>
              </a:rPr>
              <a:t>Dynamically applies augmentations to both real and generated images during training.</a:t>
            </a:r>
          </a:p>
          <a:p>
            <a:pPr algn="l">
              <a:lnSpc>
                <a:spcPts val="3919"/>
              </a:lnSpc>
              <a:spcBef>
                <a:spcPct val="0"/>
              </a:spcBef>
            </a:pPr>
            <a:r>
              <a:rPr lang="en-US" sz="2799">
                <a:solidFill>
                  <a:srgbClr val="19598D"/>
                </a:solidFill>
                <a:latin typeface="Montserrat"/>
                <a:ea typeface="Montserrat"/>
                <a:cs typeface="Montserrat"/>
                <a:sym typeface="Montserrat"/>
              </a:rPr>
              <a:t>Augme</a:t>
            </a:r>
            <a:r>
              <a:rPr lang="en-US" sz="2799">
                <a:solidFill>
                  <a:srgbClr val="19598D"/>
                </a:solidFill>
                <a:latin typeface="Montserrat"/>
                <a:ea typeface="Montserrat"/>
                <a:cs typeface="Montserrat"/>
                <a:sym typeface="Montserrat"/>
              </a:rPr>
              <a:t>ntations include color transformations, geometric distorti</a:t>
            </a:r>
            <a:r>
              <a:rPr lang="en-US" sz="2799">
                <a:solidFill>
                  <a:srgbClr val="19598D"/>
                </a:solidFill>
                <a:latin typeface="Montserrat"/>
                <a:ea typeface="Montserrat"/>
                <a:cs typeface="Montserrat"/>
                <a:sym typeface="Montserrat"/>
              </a:rPr>
              <a:t>ons</a:t>
            </a:r>
            <a:r>
              <a:rPr lang="en-US" sz="2799">
                <a:solidFill>
                  <a:srgbClr val="19598D"/>
                </a:solidFill>
                <a:latin typeface="Montserrat"/>
                <a:ea typeface="Montserrat"/>
                <a:cs typeface="Montserrat"/>
                <a:sym typeface="Montserrat"/>
              </a:rPr>
              <a:t>, and no</a:t>
            </a:r>
            <a:r>
              <a:rPr lang="en-US" sz="2799">
                <a:solidFill>
                  <a:srgbClr val="19598D"/>
                </a:solidFill>
                <a:latin typeface="Montserrat"/>
                <a:ea typeface="Montserrat"/>
                <a:cs typeface="Montserrat"/>
                <a:sym typeface="Montserrat"/>
              </a:rPr>
              <a:t>is</a:t>
            </a:r>
            <a:r>
              <a:rPr lang="en-US" sz="2799">
                <a:solidFill>
                  <a:srgbClr val="19598D"/>
                </a:solidFill>
                <a:latin typeface="Montserrat"/>
                <a:ea typeface="Montserrat"/>
                <a:cs typeface="Montserrat"/>
                <a:sym typeface="Montserrat"/>
              </a:rPr>
              <a:t>e injec</a:t>
            </a:r>
            <a:r>
              <a:rPr lang="en-US" sz="2799">
                <a:solidFill>
                  <a:srgbClr val="19598D"/>
                </a:solidFill>
                <a:latin typeface="Montserrat"/>
                <a:ea typeface="Montserrat"/>
                <a:cs typeface="Montserrat"/>
                <a:sym typeface="Montserrat"/>
              </a:rPr>
              <a:t>t</a:t>
            </a:r>
            <a:r>
              <a:rPr lang="en-US" sz="2799">
                <a:solidFill>
                  <a:srgbClr val="19598D"/>
                </a:solidFill>
                <a:latin typeface="Montserrat"/>
                <a:ea typeface="Montserrat"/>
                <a:cs typeface="Montserrat"/>
                <a:sym typeface="Montserrat"/>
              </a:rPr>
              <a:t>ion.</a:t>
            </a:r>
          </a:p>
          <a:p>
            <a:pPr algn="l">
              <a:lnSpc>
                <a:spcPts val="3919"/>
              </a:lnSpc>
              <a:spcBef>
                <a:spcPct val="0"/>
              </a:spcBef>
            </a:pPr>
          </a:p>
          <a:p>
            <a:pPr algn="l">
              <a:lnSpc>
                <a:spcPts val="3919"/>
              </a:lnSpc>
              <a:spcBef>
                <a:spcPct val="0"/>
              </a:spcBef>
            </a:pPr>
            <a:r>
              <a:rPr lang="en-US" b="true" sz="2799" i="true">
                <a:solidFill>
                  <a:srgbClr val="19598D"/>
                </a:solidFill>
                <a:latin typeface="Montserrat Bold Italics"/>
                <a:ea typeface="Montserrat Bold Italics"/>
                <a:cs typeface="Montserrat Bold Italics"/>
                <a:sym typeface="Montserrat Bold Italics"/>
              </a:rPr>
              <a:t>4.</a:t>
            </a:r>
            <a:r>
              <a:rPr lang="en-US" b="true" sz="2799">
                <a:solidFill>
                  <a:srgbClr val="19598D"/>
                </a:solidFill>
                <a:latin typeface="Montserrat Bold"/>
                <a:ea typeface="Montserrat Bold"/>
                <a:cs typeface="Montserrat Bold"/>
                <a:sym typeface="Montserrat Bold"/>
              </a:rPr>
              <a:t>Custom "</a:t>
            </a:r>
            <a:r>
              <a:rPr lang="en-US" b="true" sz="2799">
                <a:solidFill>
                  <a:srgbClr val="19598D"/>
                </a:solidFill>
                <a:latin typeface="Montserrat Bold"/>
                <a:ea typeface="Montserrat Bold"/>
                <a:cs typeface="Montserrat Bold"/>
                <a:sym typeface="Montserrat Bold"/>
              </a:rPr>
              <a:t>Van Gogh Authentication Block":</a:t>
            </a:r>
          </a:p>
          <a:p>
            <a:pPr algn="l">
              <a:lnSpc>
                <a:spcPts val="3919"/>
              </a:lnSpc>
              <a:spcBef>
                <a:spcPct val="0"/>
              </a:spcBef>
            </a:pPr>
            <a:r>
              <a:rPr lang="en-US" sz="2799">
                <a:solidFill>
                  <a:srgbClr val="19598D"/>
                </a:solidFill>
                <a:latin typeface="Montserrat"/>
                <a:ea typeface="Montserrat"/>
                <a:cs typeface="Montserrat"/>
                <a:sym typeface="Montserrat"/>
              </a:rPr>
              <a:t>Specialized</a:t>
            </a:r>
            <a:r>
              <a:rPr lang="en-US" sz="2799">
                <a:solidFill>
                  <a:srgbClr val="19598D"/>
                </a:solidFill>
                <a:latin typeface="Montserrat"/>
                <a:ea typeface="Montserrat"/>
                <a:cs typeface="Montserrat"/>
                <a:sym typeface="Montserrat"/>
              </a:rPr>
              <a:t> convolutional layers d</a:t>
            </a:r>
            <a:r>
              <a:rPr lang="en-US" sz="2799">
                <a:solidFill>
                  <a:srgbClr val="19598D"/>
                </a:solidFill>
                <a:latin typeface="Montserrat"/>
                <a:ea typeface="Montserrat"/>
                <a:cs typeface="Montserrat"/>
                <a:sym typeface="Montserrat"/>
              </a:rPr>
              <a:t>es</a:t>
            </a:r>
            <a:r>
              <a:rPr lang="en-US" sz="2799">
                <a:solidFill>
                  <a:srgbClr val="19598D"/>
                </a:solidFill>
                <a:latin typeface="Montserrat"/>
                <a:ea typeface="Montserrat"/>
                <a:cs typeface="Montserrat"/>
                <a:sym typeface="Montserrat"/>
              </a:rPr>
              <a:t>i</a:t>
            </a:r>
            <a:r>
              <a:rPr lang="en-US" sz="2799">
                <a:solidFill>
                  <a:srgbClr val="19598D"/>
                </a:solidFill>
                <a:latin typeface="Montserrat"/>
                <a:ea typeface="Montserrat"/>
                <a:cs typeface="Montserrat"/>
                <a:sym typeface="Montserrat"/>
              </a:rPr>
              <a:t>gn</a:t>
            </a:r>
            <a:r>
              <a:rPr lang="en-US" sz="2799">
                <a:solidFill>
                  <a:srgbClr val="19598D"/>
                </a:solidFill>
                <a:latin typeface="Montserrat"/>
                <a:ea typeface="Montserrat"/>
                <a:cs typeface="Montserrat"/>
                <a:sym typeface="Montserrat"/>
              </a:rPr>
              <a:t>ed </a:t>
            </a:r>
            <a:r>
              <a:rPr lang="en-US" sz="2799">
                <a:solidFill>
                  <a:srgbClr val="19598D"/>
                </a:solidFill>
                <a:latin typeface="Montserrat"/>
                <a:ea typeface="Montserrat"/>
                <a:cs typeface="Montserrat"/>
                <a:sym typeface="Montserrat"/>
              </a:rPr>
              <a:t>t</a:t>
            </a:r>
            <a:r>
              <a:rPr lang="en-US" sz="2799">
                <a:solidFill>
                  <a:srgbClr val="19598D"/>
                </a:solidFill>
                <a:latin typeface="Montserrat"/>
                <a:ea typeface="Montserrat"/>
                <a:cs typeface="Montserrat"/>
                <a:sym typeface="Montserrat"/>
              </a:rPr>
              <a:t>o</a:t>
            </a:r>
            <a:r>
              <a:rPr lang="en-US" sz="2799">
                <a:solidFill>
                  <a:srgbClr val="19598D"/>
                </a:solidFill>
                <a:latin typeface="Montserrat"/>
                <a:ea typeface="Montserrat"/>
                <a:cs typeface="Montserrat"/>
                <a:sym typeface="Montserrat"/>
              </a:rPr>
              <a:t> ide</a:t>
            </a:r>
            <a:r>
              <a:rPr lang="en-US" sz="2799">
                <a:solidFill>
                  <a:srgbClr val="19598D"/>
                </a:solidFill>
                <a:latin typeface="Montserrat"/>
                <a:ea typeface="Montserrat"/>
                <a:cs typeface="Montserrat"/>
                <a:sym typeface="Montserrat"/>
              </a:rPr>
              <a:t>nti</a:t>
            </a:r>
            <a:r>
              <a:rPr lang="en-US" sz="2799">
                <a:solidFill>
                  <a:srgbClr val="19598D"/>
                </a:solidFill>
                <a:latin typeface="Montserrat"/>
                <a:ea typeface="Montserrat"/>
                <a:cs typeface="Montserrat"/>
                <a:sym typeface="Montserrat"/>
              </a:rPr>
              <a:t>fy Va</a:t>
            </a:r>
            <a:r>
              <a:rPr lang="en-US" sz="2799">
                <a:solidFill>
                  <a:srgbClr val="19598D"/>
                </a:solidFill>
                <a:latin typeface="Montserrat"/>
                <a:ea typeface="Montserrat"/>
                <a:cs typeface="Montserrat"/>
                <a:sym typeface="Montserrat"/>
              </a:rPr>
              <a:t>n </a:t>
            </a:r>
            <a:r>
              <a:rPr lang="en-US" sz="2799">
                <a:solidFill>
                  <a:srgbClr val="19598D"/>
                </a:solidFill>
                <a:latin typeface="Montserrat"/>
                <a:ea typeface="Montserrat"/>
                <a:cs typeface="Montserrat"/>
                <a:sym typeface="Montserrat"/>
              </a:rPr>
              <a:t>G</a:t>
            </a:r>
            <a:r>
              <a:rPr lang="en-US" sz="2799">
                <a:solidFill>
                  <a:srgbClr val="19598D"/>
                </a:solidFill>
                <a:latin typeface="Montserrat"/>
                <a:ea typeface="Montserrat"/>
                <a:cs typeface="Montserrat"/>
                <a:sym typeface="Montserrat"/>
              </a:rPr>
              <a:t>o</a:t>
            </a:r>
            <a:r>
              <a:rPr lang="en-US" sz="2799">
                <a:solidFill>
                  <a:srgbClr val="19598D"/>
                </a:solidFill>
                <a:latin typeface="Montserrat"/>
                <a:ea typeface="Montserrat"/>
                <a:cs typeface="Montserrat"/>
                <a:sym typeface="Montserrat"/>
              </a:rPr>
              <a:t>gh-spe</a:t>
            </a:r>
            <a:r>
              <a:rPr lang="en-US" sz="2799">
                <a:solidFill>
                  <a:srgbClr val="19598D"/>
                </a:solidFill>
                <a:latin typeface="Montserrat"/>
                <a:ea typeface="Montserrat"/>
                <a:cs typeface="Montserrat"/>
                <a:sym typeface="Montserrat"/>
              </a:rPr>
              <a:t>c</a:t>
            </a:r>
            <a:r>
              <a:rPr lang="en-US" sz="2799">
                <a:solidFill>
                  <a:srgbClr val="19598D"/>
                </a:solidFill>
                <a:latin typeface="Montserrat"/>
                <a:ea typeface="Montserrat"/>
                <a:cs typeface="Montserrat"/>
                <a:sym typeface="Montserrat"/>
              </a:rPr>
              <a:t>ific fe</a:t>
            </a:r>
            <a:r>
              <a:rPr lang="en-US" sz="2799">
                <a:solidFill>
                  <a:srgbClr val="19598D"/>
                </a:solidFill>
                <a:latin typeface="Montserrat"/>
                <a:ea typeface="Montserrat"/>
                <a:cs typeface="Montserrat"/>
                <a:sym typeface="Montserrat"/>
              </a:rPr>
              <a:t>ature</a:t>
            </a:r>
            <a:r>
              <a:rPr lang="en-US" sz="2799">
                <a:solidFill>
                  <a:srgbClr val="19598D"/>
                </a:solidFill>
                <a:latin typeface="Montserrat"/>
                <a:ea typeface="Montserrat"/>
                <a:cs typeface="Montserrat"/>
                <a:sym typeface="Montserrat"/>
              </a:rPr>
              <a:t>s</a:t>
            </a:r>
            <a:r>
              <a:rPr lang="en-US" sz="2799">
                <a:solidFill>
                  <a:srgbClr val="19598D"/>
                </a:solidFill>
                <a:latin typeface="Montserrat"/>
                <a:ea typeface="Montserrat"/>
                <a:cs typeface="Montserrat"/>
                <a:sym typeface="Montserrat"/>
              </a:rPr>
              <a:t> </a:t>
            </a:r>
            <a:r>
              <a:rPr lang="en-US" sz="2799">
                <a:solidFill>
                  <a:srgbClr val="19598D"/>
                </a:solidFill>
                <a:latin typeface="Montserrat"/>
                <a:ea typeface="Montserrat"/>
                <a:cs typeface="Montserrat"/>
                <a:sym typeface="Montserrat"/>
              </a:rPr>
              <a:t>like</a:t>
            </a:r>
            <a:r>
              <a:rPr lang="en-US" sz="2799">
                <a:solidFill>
                  <a:srgbClr val="19598D"/>
                </a:solidFill>
                <a:latin typeface="Montserrat"/>
                <a:ea typeface="Montserrat"/>
                <a:cs typeface="Montserrat"/>
                <a:sym typeface="Montserrat"/>
              </a:rPr>
              <a:t> brushstroke patte</a:t>
            </a:r>
            <a:r>
              <a:rPr lang="en-US" sz="2799">
                <a:solidFill>
                  <a:srgbClr val="19598D"/>
                </a:solidFill>
                <a:latin typeface="Montserrat"/>
                <a:ea typeface="Montserrat"/>
                <a:cs typeface="Montserrat"/>
                <a:sym typeface="Montserrat"/>
              </a:rPr>
              <a:t>rns</a:t>
            </a:r>
            <a:r>
              <a:rPr lang="en-US" sz="2799">
                <a:solidFill>
                  <a:srgbClr val="19598D"/>
                </a:solidFill>
                <a:latin typeface="Montserrat"/>
                <a:ea typeface="Montserrat"/>
                <a:cs typeface="Montserrat"/>
                <a:sym typeface="Montserrat"/>
              </a:rPr>
              <a:t> and co</a:t>
            </a:r>
            <a:r>
              <a:rPr lang="en-US" sz="2799">
                <a:solidFill>
                  <a:srgbClr val="19598D"/>
                </a:solidFill>
                <a:latin typeface="Montserrat"/>
                <a:ea typeface="Montserrat"/>
                <a:cs typeface="Montserrat"/>
                <a:sym typeface="Montserrat"/>
              </a:rPr>
              <a:t>lo</a:t>
            </a:r>
            <a:r>
              <a:rPr lang="en-US" sz="2799">
                <a:solidFill>
                  <a:srgbClr val="19598D"/>
                </a:solidFill>
                <a:latin typeface="Montserrat"/>
                <a:ea typeface="Montserrat"/>
                <a:cs typeface="Montserrat"/>
                <a:sym typeface="Montserrat"/>
              </a:rPr>
              <a:t>r </a:t>
            </a:r>
            <a:r>
              <a:rPr lang="en-US" sz="2799">
                <a:solidFill>
                  <a:srgbClr val="19598D"/>
                </a:solidFill>
                <a:latin typeface="Montserrat"/>
                <a:ea typeface="Montserrat"/>
                <a:cs typeface="Montserrat"/>
                <a:sym typeface="Montserrat"/>
              </a:rPr>
              <a:t>usag</a:t>
            </a:r>
            <a:r>
              <a:rPr lang="en-US" sz="2799">
                <a:solidFill>
                  <a:srgbClr val="19598D"/>
                </a:solidFill>
                <a:latin typeface="Montserrat"/>
                <a:ea typeface="Montserrat"/>
                <a:cs typeface="Montserrat"/>
                <a:sym typeface="Montserrat"/>
              </a:rPr>
              <a:t>e</a:t>
            </a:r>
            <a:r>
              <a:rPr lang="en-US" sz="2799">
                <a:solidFill>
                  <a:srgbClr val="19598D"/>
                </a:solidFill>
                <a:latin typeface="Montserrat"/>
                <a:ea typeface="Montserrat"/>
                <a:cs typeface="Montserrat"/>
                <a:sym typeface="Montserrat"/>
              </a:rPr>
              <a:t>.</a:t>
            </a:r>
          </a:p>
          <a:p>
            <a:pPr algn="l">
              <a:lnSpc>
                <a:spcPts val="3499"/>
              </a:lnSpc>
              <a:spcBef>
                <a:spcPct val="0"/>
              </a:spcBef>
            </a:pPr>
          </a:p>
        </p:txBody>
      </p:sp>
      <p:sp>
        <p:nvSpPr>
          <p:cNvPr name="AutoShape 5" id="5"/>
          <p:cNvSpPr/>
          <p:nvPr/>
        </p:nvSpPr>
        <p:spPr>
          <a:xfrm rot="0">
            <a:off x="-14129969" y="-817657"/>
            <a:ext cx="16256977" cy="11922315"/>
          </a:xfrm>
          <a:prstGeom prst="rect">
            <a:avLst/>
          </a:prstGeom>
          <a:solidFill>
            <a:srgbClr val="57C1D4"/>
          </a:solidFill>
        </p:spPr>
      </p:sp>
      <p:sp>
        <p:nvSpPr>
          <p:cNvPr name="Freeform 6" id="6"/>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6738366" y="296522"/>
            <a:ext cx="1041869" cy="5370875"/>
          </a:xfrm>
          <a:prstGeom prst="rect">
            <a:avLst/>
          </a:prstGeom>
          <a:solidFill>
            <a:srgbClr val="19598D"/>
          </a:solidFill>
        </p:spPr>
      </p:sp>
      <p:sp>
        <p:nvSpPr>
          <p:cNvPr name="TextBox 3" id="3"/>
          <p:cNvSpPr txBox="true"/>
          <p:nvPr/>
        </p:nvSpPr>
        <p:spPr>
          <a:xfrm rot="0">
            <a:off x="2248188" y="1485424"/>
            <a:ext cx="8784481" cy="1237804"/>
          </a:xfrm>
          <a:prstGeom prst="rect">
            <a:avLst/>
          </a:prstGeom>
        </p:spPr>
        <p:txBody>
          <a:bodyPr anchor="t" rtlCol="false" tIns="0" lIns="0" bIns="0" rIns="0">
            <a:spAutoFit/>
          </a:bodyPr>
          <a:lstStyle/>
          <a:p>
            <a:pPr algn="l">
              <a:lnSpc>
                <a:spcPts val="9358"/>
              </a:lnSpc>
              <a:spcBef>
                <a:spcPct val="0"/>
              </a:spcBef>
            </a:pPr>
            <a:r>
              <a:rPr lang="en-US" b="true" sz="9358">
                <a:solidFill>
                  <a:srgbClr val="19598D"/>
                </a:solidFill>
                <a:latin typeface="Montserrat Ultra-Bold"/>
                <a:ea typeface="Montserrat Ultra-Bold"/>
                <a:cs typeface="Montserrat Ultra-Bold"/>
                <a:sym typeface="Montserrat Ultra-Bold"/>
              </a:rPr>
              <a:t>Discriminator </a:t>
            </a:r>
          </a:p>
        </p:txBody>
      </p:sp>
      <p:sp>
        <p:nvSpPr>
          <p:cNvPr name="AutoShape 4" id="4"/>
          <p:cNvSpPr/>
          <p:nvPr/>
        </p:nvSpPr>
        <p:spPr>
          <a:xfrm rot="0">
            <a:off x="-14129969" y="-817657"/>
            <a:ext cx="16256977" cy="11922315"/>
          </a:xfrm>
          <a:prstGeom prst="rect">
            <a:avLst/>
          </a:prstGeom>
          <a:solidFill>
            <a:srgbClr val="57C1D4"/>
          </a:solidFill>
        </p:spPr>
      </p:sp>
      <p:sp>
        <p:nvSpPr>
          <p:cNvPr name="Freeform 5" id="5"/>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2"/>
            <a:stretch>
              <a:fillRect l="0" t="0" r="0" b="0"/>
            </a:stretch>
          </a:blipFill>
        </p:spPr>
      </p:sp>
      <p:sp>
        <p:nvSpPr>
          <p:cNvPr name="Freeform 6" id="6"/>
          <p:cNvSpPr/>
          <p:nvPr/>
        </p:nvSpPr>
        <p:spPr>
          <a:xfrm flipH="false" flipV="false" rot="0">
            <a:off x="798841" y="4089924"/>
            <a:ext cx="16690318" cy="2107153"/>
          </a:xfrm>
          <a:custGeom>
            <a:avLst/>
            <a:gdLst/>
            <a:ahLst/>
            <a:cxnLst/>
            <a:rect r="r" b="b" t="t" l="l"/>
            <a:pathLst>
              <a:path h="2107153" w="16690318">
                <a:moveTo>
                  <a:pt x="0" y="0"/>
                </a:moveTo>
                <a:lnTo>
                  <a:pt x="16690318" y="0"/>
                </a:lnTo>
                <a:lnTo>
                  <a:pt x="16690318" y="2107152"/>
                </a:lnTo>
                <a:lnTo>
                  <a:pt x="0" y="2107152"/>
                </a:lnTo>
                <a:lnTo>
                  <a:pt x="0" y="0"/>
                </a:lnTo>
                <a:close/>
              </a:path>
            </a:pathLst>
          </a:custGeom>
          <a:blipFill>
            <a:blip r:embed="rId3"/>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8010633" y="0"/>
            <a:ext cx="10277367" cy="2739331"/>
          </a:xfrm>
          <a:prstGeom prst="rect">
            <a:avLst/>
          </a:prstGeom>
          <a:solidFill>
            <a:srgbClr val="19598D"/>
          </a:solidFill>
        </p:spPr>
      </p:sp>
      <p:sp>
        <p:nvSpPr>
          <p:cNvPr name="AutoShape 3" id="3"/>
          <p:cNvSpPr/>
          <p:nvPr/>
        </p:nvSpPr>
        <p:spPr>
          <a:xfrm rot="0">
            <a:off x="11998720" y="-597972"/>
            <a:ext cx="4688171" cy="8725930"/>
          </a:xfrm>
          <a:prstGeom prst="rect">
            <a:avLst/>
          </a:prstGeom>
          <a:solidFill>
            <a:srgbClr val="000000">
              <a:alpha val="21961"/>
            </a:srgbClr>
          </a:solidFill>
        </p:spPr>
      </p:sp>
      <p:grpSp>
        <p:nvGrpSpPr>
          <p:cNvPr name="Group 4" id="4"/>
          <p:cNvGrpSpPr/>
          <p:nvPr/>
        </p:nvGrpSpPr>
        <p:grpSpPr>
          <a:xfrm rot="0">
            <a:off x="11855845" y="0"/>
            <a:ext cx="4688171" cy="7985083"/>
            <a:chOff x="0" y="0"/>
            <a:chExt cx="6250894" cy="10646778"/>
          </a:xfrm>
        </p:grpSpPr>
        <p:pic>
          <p:nvPicPr>
            <p:cNvPr name="Picture 5" id="5"/>
            <p:cNvPicPr>
              <a:picLocks noChangeAspect="true"/>
            </p:cNvPicPr>
            <p:nvPr/>
          </p:nvPicPr>
          <p:blipFill>
            <a:blip r:embed="rId2"/>
            <a:srcRect l="38560" t="0" r="38560" b="0"/>
            <a:stretch>
              <a:fillRect/>
            </a:stretch>
          </p:blipFill>
          <p:spPr>
            <a:xfrm flipH="false" flipV="false">
              <a:off x="0" y="0"/>
              <a:ext cx="6250894" cy="10646778"/>
            </a:xfrm>
            <a:prstGeom prst="rect">
              <a:avLst/>
            </a:prstGeom>
          </p:spPr>
        </p:pic>
      </p:grpSp>
      <p:grpSp>
        <p:nvGrpSpPr>
          <p:cNvPr name="Group 6" id="6"/>
          <p:cNvGrpSpPr/>
          <p:nvPr/>
        </p:nvGrpSpPr>
        <p:grpSpPr>
          <a:xfrm rot="0">
            <a:off x="11655480" y="-974287"/>
            <a:ext cx="4888536" cy="8959371"/>
            <a:chOff x="0" y="0"/>
            <a:chExt cx="6518048" cy="11945828"/>
          </a:xfrm>
        </p:grpSpPr>
        <p:pic>
          <p:nvPicPr>
            <p:cNvPr name="Picture 7" id="7"/>
            <p:cNvPicPr>
              <a:picLocks noChangeAspect="true"/>
            </p:cNvPicPr>
            <p:nvPr/>
          </p:nvPicPr>
          <p:blipFill>
            <a:blip r:embed="rId3"/>
            <a:srcRect l="14911" t="0" r="14911" b="0"/>
            <a:stretch>
              <a:fillRect/>
            </a:stretch>
          </p:blipFill>
          <p:spPr>
            <a:xfrm flipH="false" flipV="false">
              <a:off x="0" y="0"/>
              <a:ext cx="6518048" cy="11945828"/>
            </a:xfrm>
            <a:prstGeom prst="rect">
              <a:avLst/>
            </a:prstGeom>
          </p:spPr>
        </p:pic>
      </p:grpSp>
      <p:sp>
        <p:nvSpPr>
          <p:cNvPr name="Freeform 8" id="8"/>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4">
              <a:alphaModFix amt="75000"/>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TextBox 10" id="10"/>
          <p:cNvSpPr txBox="true"/>
          <p:nvPr/>
        </p:nvSpPr>
        <p:spPr>
          <a:xfrm rot="0">
            <a:off x="2608452" y="2704543"/>
            <a:ext cx="7097448" cy="1060451"/>
          </a:xfrm>
          <a:prstGeom prst="rect">
            <a:avLst/>
          </a:prstGeom>
        </p:spPr>
        <p:txBody>
          <a:bodyPr anchor="t" rtlCol="false" tIns="0" lIns="0" bIns="0" rIns="0">
            <a:spAutoFit/>
          </a:bodyPr>
          <a:lstStyle/>
          <a:p>
            <a:pPr algn="l">
              <a:lnSpc>
                <a:spcPts val="8000"/>
              </a:lnSpc>
              <a:spcBef>
                <a:spcPct val="0"/>
              </a:spcBef>
            </a:pPr>
            <a:r>
              <a:rPr lang="en-US" b="true" sz="8000">
                <a:solidFill>
                  <a:srgbClr val="19598D"/>
                </a:solidFill>
                <a:latin typeface="Montserrat Ultra-Bold"/>
                <a:ea typeface="Montserrat Ultra-Bold"/>
                <a:cs typeface="Montserrat Ultra-Bold"/>
                <a:sym typeface="Montserrat Ultra-Bold"/>
              </a:rPr>
              <a:t>Interface</a:t>
            </a:r>
          </a:p>
        </p:txBody>
      </p:sp>
      <p:sp>
        <p:nvSpPr>
          <p:cNvPr name="TextBox 11" id="11"/>
          <p:cNvSpPr txBox="true"/>
          <p:nvPr/>
        </p:nvSpPr>
        <p:spPr>
          <a:xfrm rot="0">
            <a:off x="2478244" y="4667293"/>
            <a:ext cx="8825999" cy="2453005"/>
          </a:xfrm>
          <a:prstGeom prst="rect">
            <a:avLst/>
          </a:prstGeom>
        </p:spPr>
        <p:txBody>
          <a:bodyPr anchor="t" rtlCol="false" tIns="0" lIns="0" bIns="0" rIns="0">
            <a:spAutoFit/>
          </a:bodyPr>
          <a:lstStyle/>
          <a:p>
            <a:pPr algn="just">
              <a:lnSpc>
                <a:spcPts val="3919"/>
              </a:lnSpc>
            </a:pPr>
            <a:r>
              <a:rPr lang="en-US" sz="2799">
                <a:solidFill>
                  <a:srgbClr val="000000"/>
                </a:solidFill>
                <a:latin typeface="Montserrat"/>
                <a:ea typeface="Montserrat"/>
                <a:cs typeface="Montserrat"/>
                <a:sym typeface="Montserrat"/>
              </a:rPr>
              <a:t>we created an User interface (UI) for an application related to artificial style transfer &amp; GANS based on Vincent Van Gogh's artwork to interact with our model  that built-in Dash &amp; Keras.</a:t>
            </a:r>
          </a:p>
        </p:txBody>
      </p:sp>
      <p:sp>
        <p:nvSpPr>
          <p:cNvPr name="AutoShape 12" id="12"/>
          <p:cNvSpPr/>
          <p:nvPr/>
        </p:nvSpPr>
        <p:spPr>
          <a:xfrm rot="0">
            <a:off x="-14129969" y="-817657"/>
            <a:ext cx="16256977" cy="11617898"/>
          </a:xfrm>
          <a:prstGeom prst="rect">
            <a:avLst/>
          </a:prstGeom>
          <a:solidFill>
            <a:srgbClr val="57C1D4"/>
          </a:solidFill>
        </p:spPr>
      </p:sp>
      <p:sp>
        <p:nvSpPr>
          <p:cNvPr name="Freeform 13" id="13"/>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6"/>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129969" y="-817657"/>
            <a:ext cx="16256977" cy="9396494"/>
          </a:xfrm>
          <a:prstGeom prst="rect">
            <a:avLst/>
          </a:prstGeom>
          <a:solidFill>
            <a:srgbClr val="57C1D4"/>
          </a:solidFill>
        </p:spPr>
      </p:sp>
      <p:sp>
        <p:nvSpPr>
          <p:cNvPr name="AutoShape 3" id="3"/>
          <p:cNvSpPr/>
          <p:nvPr/>
        </p:nvSpPr>
        <p:spPr>
          <a:xfrm rot="0">
            <a:off x="-729911" y="5143500"/>
            <a:ext cx="21923287" cy="3874606"/>
          </a:xfrm>
          <a:prstGeom prst="rect">
            <a:avLst/>
          </a:prstGeom>
          <a:solidFill>
            <a:srgbClr val="19598D"/>
          </a:solidFill>
        </p:spPr>
      </p:sp>
      <p:sp>
        <p:nvSpPr>
          <p:cNvPr name="Freeform 4" id="4"/>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2"/>
            <a:stretch>
              <a:fillRect l="0" t="0" r="0" b="0"/>
            </a:stretch>
          </a:blipFill>
        </p:spPr>
      </p:sp>
      <p:sp>
        <p:nvSpPr>
          <p:cNvPr name="Freeform 5" id="5"/>
          <p:cNvSpPr/>
          <p:nvPr/>
        </p:nvSpPr>
        <p:spPr>
          <a:xfrm flipH="false" flipV="false" rot="0">
            <a:off x="2159415" y="1803789"/>
            <a:ext cx="13969169" cy="6775047"/>
          </a:xfrm>
          <a:custGeom>
            <a:avLst/>
            <a:gdLst/>
            <a:ahLst/>
            <a:cxnLst/>
            <a:rect r="r" b="b" t="t" l="l"/>
            <a:pathLst>
              <a:path h="6775047" w="13969169">
                <a:moveTo>
                  <a:pt x="0" y="0"/>
                </a:moveTo>
                <a:lnTo>
                  <a:pt x="13969170" y="0"/>
                </a:lnTo>
                <a:lnTo>
                  <a:pt x="13969170" y="6775048"/>
                </a:lnTo>
                <a:lnTo>
                  <a:pt x="0" y="6775048"/>
                </a:lnTo>
                <a:lnTo>
                  <a:pt x="0" y="0"/>
                </a:lnTo>
                <a:close/>
              </a:path>
            </a:pathLst>
          </a:custGeom>
          <a:blipFill>
            <a:blip r:embed="rId3"/>
            <a:stretch>
              <a:fillRect l="0" t="0" r="0" b="0"/>
            </a:stretch>
          </a:blipFill>
        </p:spPr>
      </p:sp>
      <p:sp>
        <p:nvSpPr>
          <p:cNvPr name="Freeform 6" id="6"/>
          <p:cNvSpPr/>
          <p:nvPr/>
        </p:nvSpPr>
        <p:spPr>
          <a:xfrm flipH="false" flipV="false" rot="0">
            <a:off x="8379589" y="5360747"/>
            <a:ext cx="1528821" cy="987193"/>
          </a:xfrm>
          <a:custGeom>
            <a:avLst/>
            <a:gdLst/>
            <a:ahLst/>
            <a:cxnLst/>
            <a:rect r="r" b="b" t="t" l="l"/>
            <a:pathLst>
              <a:path h="987193" w="1528821">
                <a:moveTo>
                  <a:pt x="0" y="0"/>
                </a:moveTo>
                <a:lnTo>
                  <a:pt x="1528822" y="0"/>
                </a:lnTo>
                <a:lnTo>
                  <a:pt x="1528822" y="987193"/>
                </a:lnTo>
                <a:lnTo>
                  <a:pt x="0" y="987193"/>
                </a:lnTo>
                <a:lnTo>
                  <a:pt x="0" y="0"/>
                </a:lnTo>
                <a:close/>
              </a:path>
            </a:pathLst>
          </a:custGeom>
          <a:blipFill>
            <a:blip r:embed="rId4"/>
            <a:stretch>
              <a:fillRect l="-4848" t="0" r="-6042" b="0"/>
            </a:stretch>
          </a:blipFill>
        </p:spPr>
      </p:sp>
      <p:sp>
        <p:nvSpPr>
          <p:cNvPr name="TextBox 7" id="7"/>
          <p:cNvSpPr txBox="true"/>
          <p:nvPr/>
        </p:nvSpPr>
        <p:spPr>
          <a:xfrm rot="0">
            <a:off x="6620703" y="574675"/>
            <a:ext cx="5046595" cy="1060451"/>
          </a:xfrm>
          <a:prstGeom prst="rect">
            <a:avLst/>
          </a:prstGeom>
        </p:spPr>
        <p:txBody>
          <a:bodyPr anchor="t" rtlCol="false" tIns="0" lIns="0" bIns="0" rIns="0">
            <a:spAutoFit/>
          </a:bodyPr>
          <a:lstStyle/>
          <a:p>
            <a:pPr algn="l">
              <a:lnSpc>
                <a:spcPts val="8000"/>
              </a:lnSpc>
              <a:spcBef>
                <a:spcPct val="0"/>
              </a:spcBef>
            </a:pPr>
            <a:r>
              <a:rPr lang="en-US" b="true" sz="8000">
                <a:solidFill>
                  <a:srgbClr val="19598D"/>
                </a:solidFill>
                <a:latin typeface="Montserrat Ultra-Bold"/>
                <a:ea typeface="Montserrat Ultra-Bold"/>
                <a:cs typeface="Montserrat Ultra-Bold"/>
                <a:sym typeface="Montserrat Ultra-Bold"/>
              </a:rPr>
              <a:t>Interface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9413625" y="-14185"/>
            <a:ext cx="10277367" cy="2739331"/>
          </a:xfrm>
          <a:prstGeom prst="rect">
            <a:avLst/>
          </a:prstGeom>
          <a:solidFill>
            <a:srgbClr val="19598D"/>
          </a:solidFill>
        </p:spPr>
      </p:sp>
      <p:sp>
        <p:nvSpPr>
          <p:cNvPr name="AutoShape 3" id="3"/>
          <p:cNvSpPr/>
          <p:nvPr/>
        </p:nvSpPr>
        <p:spPr>
          <a:xfrm rot="5400000">
            <a:off x="12687272" y="10882385"/>
            <a:ext cx="10277367" cy="2739331"/>
          </a:xfrm>
          <a:prstGeom prst="rect">
            <a:avLst/>
          </a:prstGeom>
          <a:solidFill>
            <a:srgbClr val="19598D"/>
          </a:solidFill>
        </p:spPr>
      </p:sp>
      <p:sp>
        <p:nvSpPr>
          <p:cNvPr name="AutoShape 4" id="4"/>
          <p:cNvSpPr/>
          <p:nvPr/>
        </p:nvSpPr>
        <p:spPr>
          <a:xfrm rot="5400000">
            <a:off x="12687272" y="-3002951"/>
            <a:ext cx="10277367" cy="2739331"/>
          </a:xfrm>
          <a:prstGeom prst="rect">
            <a:avLst/>
          </a:prstGeom>
          <a:solidFill>
            <a:srgbClr val="19598D"/>
          </a:solidFill>
        </p:spPr>
      </p:sp>
      <p:sp>
        <p:nvSpPr>
          <p:cNvPr name="TextBox 5" id="5"/>
          <p:cNvSpPr txBox="true"/>
          <p:nvPr/>
        </p:nvSpPr>
        <p:spPr>
          <a:xfrm rot="0">
            <a:off x="2742829" y="2091643"/>
            <a:ext cx="7097448" cy="1060451"/>
          </a:xfrm>
          <a:prstGeom prst="rect">
            <a:avLst/>
          </a:prstGeom>
        </p:spPr>
        <p:txBody>
          <a:bodyPr anchor="t" rtlCol="false" tIns="0" lIns="0" bIns="0" rIns="0">
            <a:spAutoFit/>
          </a:bodyPr>
          <a:lstStyle/>
          <a:p>
            <a:pPr algn="l">
              <a:lnSpc>
                <a:spcPts val="8000"/>
              </a:lnSpc>
              <a:spcBef>
                <a:spcPct val="0"/>
              </a:spcBef>
            </a:pPr>
            <a:r>
              <a:rPr lang="en-US" b="true" sz="8000">
                <a:solidFill>
                  <a:srgbClr val="19598D"/>
                </a:solidFill>
                <a:latin typeface="Montserrat Ultra-Bold"/>
                <a:ea typeface="Montserrat Ultra-Bold"/>
                <a:cs typeface="Montserrat Ultra-Bold"/>
                <a:sym typeface="Montserrat Ultra-Bold"/>
              </a:rPr>
              <a:t>Future Work</a:t>
            </a:r>
          </a:p>
        </p:txBody>
      </p:sp>
      <p:sp>
        <p:nvSpPr>
          <p:cNvPr name="TextBox 6" id="6"/>
          <p:cNvSpPr txBox="true"/>
          <p:nvPr/>
        </p:nvSpPr>
        <p:spPr>
          <a:xfrm rot="0">
            <a:off x="2742829" y="4165062"/>
            <a:ext cx="10018542" cy="2948305"/>
          </a:xfrm>
          <a:prstGeom prst="rect">
            <a:avLst/>
          </a:prstGeom>
        </p:spPr>
        <p:txBody>
          <a:bodyPr anchor="t" rtlCol="false" tIns="0" lIns="0" bIns="0" rIns="0">
            <a:spAutoFit/>
          </a:bodyPr>
          <a:lstStyle/>
          <a:p>
            <a:pPr algn="just">
              <a:lnSpc>
                <a:spcPts val="3919"/>
              </a:lnSpc>
            </a:pPr>
            <a:r>
              <a:rPr lang="en-US" sz="2799">
                <a:solidFill>
                  <a:srgbClr val="000000"/>
                </a:solidFill>
                <a:latin typeface="Montserrat"/>
                <a:ea typeface="Montserrat"/>
                <a:cs typeface="Montserrat"/>
                <a:sym typeface="Montserrat"/>
              </a:rPr>
              <a:t>Our project utilizes a custom Generative Adversarial Network (GAN) architecture designed specifically to capture and reproduce the unique stylistic elements of Van Gogh's artwork. This section details the overall architecture and the specific designs of the generator and discriminator networks.</a:t>
            </a:r>
          </a:p>
        </p:txBody>
      </p:sp>
      <p:sp>
        <p:nvSpPr>
          <p:cNvPr name="AutoShape 7" id="7"/>
          <p:cNvSpPr/>
          <p:nvPr/>
        </p:nvSpPr>
        <p:spPr>
          <a:xfrm rot="0">
            <a:off x="-14129969" y="-817657"/>
            <a:ext cx="16256977" cy="11922315"/>
          </a:xfrm>
          <a:prstGeom prst="rect">
            <a:avLst/>
          </a:prstGeom>
          <a:solidFill>
            <a:srgbClr val="57C1D4"/>
          </a:solidFill>
        </p:spPr>
      </p:sp>
      <p:sp>
        <p:nvSpPr>
          <p:cNvPr name="Freeform 8" id="8"/>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3752150" y="-1089787"/>
            <a:ext cx="16256977" cy="12002388"/>
          </a:xfrm>
          <a:prstGeom prst="rect">
            <a:avLst/>
          </a:prstGeom>
          <a:solidFill>
            <a:srgbClr val="57C1D4"/>
          </a:solidFill>
        </p:spPr>
      </p:sp>
      <p:sp>
        <p:nvSpPr>
          <p:cNvPr name="AutoShape 3" id="3"/>
          <p:cNvSpPr/>
          <p:nvPr/>
        </p:nvSpPr>
        <p:spPr>
          <a:xfrm rot="0">
            <a:off x="-932667" y="2619563"/>
            <a:ext cx="22964499" cy="5345266"/>
          </a:xfrm>
          <a:prstGeom prst="rect">
            <a:avLst/>
          </a:prstGeom>
          <a:solidFill>
            <a:srgbClr val="19598D"/>
          </a:solidFill>
        </p:spPr>
      </p:sp>
      <p:sp>
        <p:nvSpPr>
          <p:cNvPr name="Freeform 4" id="4"/>
          <p:cNvSpPr/>
          <p:nvPr/>
        </p:nvSpPr>
        <p:spPr>
          <a:xfrm flipH="false" flipV="false" rot="-5400000">
            <a:off x="17386782" y="6851458"/>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flipH="true" flipV="true">
            <a:off x="1697100" y="4599804"/>
            <a:ext cx="0" cy="1384785"/>
          </a:xfrm>
          <a:prstGeom prst="line">
            <a:avLst/>
          </a:prstGeom>
          <a:ln cap="rnd" w="28575">
            <a:solidFill>
              <a:srgbClr val="D9D9D9">
                <a:alpha val="74902"/>
              </a:srgbClr>
            </a:solidFill>
            <a:prstDash val="solid"/>
            <a:headEnd type="none" len="sm" w="sm"/>
            <a:tailEnd type="none" len="sm" w="sm"/>
          </a:ln>
        </p:spPr>
      </p:sp>
      <p:sp>
        <p:nvSpPr>
          <p:cNvPr name="TextBox 6" id="6"/>
          <p:cNvSpPr txBox="true"/>
          <p:nvPr/>
        </p:nvSpPr>
        <p:spPr>
          <a:xfrm rot="0">
            <a:off x="4861068" y="1181100"/>
            <a:ext cx="8565864" cy="1060451"/>
          </a:xfrm>
          <a:prstGeom prst="rect">
            <a:avLst/>
          </a:prstGeom>
        </p:spPr>
        <p:txBody>
          <a:bodyPr anchor="t" rtlCol="false" tIns="0" lIns="0" bIns="0" rIns="0">
            <a:spAutoFit/>
          </a:bodyPr>
          <a:lstStyle/>
          <a:p>
            <a:pPr algn="ctr">
              <a:lnSpc>
                <a:spcPts val="8000"/>
              </a:lnSpc>
              <a:spcBef>
                <a:spcPct val="0"/>
              </a:spcBef>
            </a:pPr>
            <a:r>
              <a:rPr lang="en-US" b="true" sz="8000">
                <a:solidFill>
                  <a:srgbClr val="000000"/>
                </a:solidFill>
                <a:latin typeface="Montserrat Ultra-Bold"/>
                <a:ea typeface="Montserrat Ultra-Bold"/>
                <a:cs typeface="Montserrat Ultra-Bold"/>
                <a:sym typeface="Montserrat Ultra-Bold"/>
              </a:rPr>
              <a:t>Team Members</a:t>
            </a:r>
          </a:p>
        </p:txBody>
      </p:sp>
      <p:sp>
        <p:nvSpPr>
          <p:cNvPr name="Freeform 7" id="7"/>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4"/>
            <a:stretch>
              <a:fillRect l="0" t="0" r="0" b="0"/>
            </a:stretch>
          </a:blipFill>
        </p:spPr>
      </p:sp>
      <p:sp>
        <p:nvSpPr>
          <p:cNvPr name="TextBox 8" id="8"/>
          <p:cNvSpPr txBox="true"/>
          <p:nvPr/>
        </p:nvSpPr>
        <p:spPr>
          <a:xfrm rot="0">
            <a:off x="1382298" y="4835207"/>
            <a:ext cx="5686783" cy="695961"/>
          </a:xfrm>
          <a:prstGeom prst="rect">
            <a:avLst/>
          </a:prstGeom>
        </p:spPr>
        <p:txBody>
          <a:bodyPr anchor="t" rtlCol="false" tIns="0" lIns="0" bIns="0" rIns="0">
            <a:spAutoFit/>
          </a:bodyPr>
          <a:lstStyle/>
          <a:p>
            <a:pPr algn="ctr" marL="885181" indent="-442590" lvl="1">
              <a:lnSpc>
                <a:spcPts val="5739"/>
              </a:lnSpc>
              <a:buFont typeface="Arial"/>
              <a:buChar char="•"/>
            </a:pPr>
            <a:r>
              <a:rPr lang="en-US" b="true" sz="4099">
                <a:solidFill>
                  <a:srgbClr val="FFFFFF"/>
                </a:solidFill>
                <a:latin typeface="Montserrat Bold"/>
                <a:ea typeface="Montserrat Bold"/>
                <a:cs typeface="Montserrat Bold"/>
                <a:sym typeface="Montserrat Bold"/>
              </a:rPr>
              <a:t>Abdallah Beshary</a:t>
            </a:r>
          </a:p>
        </p:txBody>
      </p:sp>
      <p:sp>
        <p:nvSpPr>
          <p:cNvPr name="TextBox 9" id="9"/>
          <p:cNvSpPr txBox="true"/>
          <p:nvPr/>
        </p:nvSpPr>
        <p:spPr>
          <a:xfrm rot="0">
            <a:off x="10843752" y="4835207"/>
            <a:ext cx="3963948" cy="695961"/>
          </a:xfrm>
          <a:prstGeom prst="rect">
            <a:avLst/>
          </a:prstGeom>
        </p:spPr>
        <p:txBody>
          <a:bodyPr anchor="t" rtlCol="false" tIns="0" lIns="0" bIns="0" rIns="0">
            <a:spAutoFit/>
          </a:bodyPr>
          <a:lstStyle/>
          <a:p>
            <a:pPr algn="ctr" marL="885181" indent="-442590" lvl="1">
              <a:lnSpc>
                <a:spcPts val="5739"/>
              </a:lnSpc>
              <a:buFont typeface="Arial"/>
              <a:buChar char="•"/>
            </a:pPr>
            <a:r>
              <a:rPr lang="en-US" b="true" sz="4099">
                <a:solidFill>
                  <a:srgbClr val="FFFFFF"/>
                </a:solidFill>
                <a:latin typeface="Montserrat Bold"/>
                <a:ea typeface="Montserrat Bold"/>
                <a:cs typeface="Montserrat Bold"/>
                <a:sym typeface="Montserrat Bold"/>
              </a:rPr>
              <a:t>Shahd Alaa</a:t>
            </a:r>
          </a:p>
        </p:txBody>
      </p:sp>
      <p:sp>
        <p:nvSpPr>
          <p:cNvPr name="TextBox 10" id="10"/>
          <p:cNvSpPr txBox="true"/>
          <p:nvPr/>
        </p:nvSpPr>
        <p:spPr>
          <a:xfrm rot="0">
            <a:off x="1347591" y="5680393"/>
            <a:ext cx="4990148" cy="695961"/>
          </a:xfrm>
          <a:prstGeom prst="rect">
            <a:avLst/>
          </a:prstGeom>
        </p:spPr>
        <p:txBody>
          <a:bodyPr anchor="t" rtlCol="false" tIns="0" lIns="0" bIns="0" rIns="0">
            <a:spAutoFit/>
          </a:bodyPr>
          <a:lstStyle/>
          <a:p>
            <a:pPr algn="ctr" marL="885181" indent="-442590" lvl="1">
              <a:lnSpc>
                <a:spcPts val="5739"/>
              </a:lnSpc>
              <a:buFont typeface="Arial"/>
              <a:buChar char="•"/>
            </a:pPr>
            <a:r>
              <a:rPr lang="en-US" b="true" sz="4099">
                <a:solidFill>
                  <a:srgbClr val="FFFFFF"/>
                </a:solidFill>
                <a:latin typeface="Montserrat Bold"/>
                <a:ea typeface="Montserrat Bold"/>
                <a:cs typeface="Montserrat Bold"/>
                <a:sym typeface="Montserrat Bold"/>
              </a:rPr>
              <a:t>Mariam Safwat</a:t>
            </a:r>
          </a:p>
        </p:txBody>
      </p:sp>
      <p:sp>
        <p:nvSpPr>
          <p:cNvPr name="TextBox 11" id="11"/>
          <p:cNvSpPr txBox="true"/>
          <p:nvPr/>
        </p:nvSpPr>
        <p:spPr>
          <a:xfrm rot="0">
            <a:off x="10843752" y="5680393"/>
            <a:ext cx="6706791" cy="695961"/>
          </a:xfrm>
          <a:prstGeom prst="rect">
            <a:avLst/>
          </a:prstGeom>
        </p:spPr>
        <p:txBody>
          <a:bodyPr anchor="t" rtlCol="false" tIns="0" lIns="0" bIns="0" rIns="0">
            <a:spAutoFit/>
          </a:bodyPr>
          <a:lstStyle/>
          <a:p>
            <a:pPr algn="ctr" marL="885181" indent="-442590" lvl="1">
              <a:lnSpc>
                <a:spcPts val="5739"/>
              </a:lnSpc>
              <a:buFont typeface="Arial"/>
              <a:buChar char="•"/>
            </a:pPr>
            <a:r>
              <a:rPr lang="en-US" b="true" sz="4099">
                <a:solidFill>
                  <a:srgbClr val="FFFFFF"/>
                </a:solidFill>
                <a:latin typeface="Montserrat Bold"/>
                <a:ea typeface="Montserrat Bold"/>
                <a:cs typeface="Montserrat Bold"/>
                <a:sym typeface="Montserrat Bold"/>
              </a:rPr>
              <a:t>Mahmoud Abdelawal</a:t>
            </a:r>
          </a:p>
        </p:txBody>
      </p:sp>
      <p:sp>
        <p:nvSpPr>
          <p:cNvPr name="TextBox 12" id="12"/>
          <p:cNvSpPr txBox="true"/>
          <p:nvPr/>
        </p:nvSpPr>
        <p:spPr>
          <a:xfrm rot="0">
            <a:off x="1426351" y="3985728"/>
            <a:ext cx="5325428" cy="695961"/>
          </a:xfrm>
          <a:prstGeom prst="rect">
            <a:avLst/>
          </a:prstGeom>
        </p:spPr>
        <p:txBody>
          <a:bodyPr anchor="t" rtlCol="false" tIns="0" lIns="0" bIns="0" rIns="0">
            <a:spAutoFit/>
          </a:bodyPr>
          <a:lstStyle/>
          <a:p>
            <a:pPr algn="ctr" marL="885181" indent="-442590" lvl="1">
              <a:lnSpc>
                <a:spcPts val="5739"/>
              </a:lnSpc>
              <a:buFont typeface="Arial"/>
              <a:buChar char="•"/>
            </a:pPr>
            <a:r>
              <a:rPr lang="en-US" b="true" sz="4099">
                <a:solidFill>
                  <a:srgbClr val="FFFFFF"/>
                </a:solidFill>
                <a:latin typeface="Montserrat Bold"/>
                <a:ea typeface="Montserrat Bold"/>
                <a:cs typeface="Montserrat Bold"/>
                <a:sym typeface="Montserrat Bold"/>
              </a:rPr>
              <a:t>Youssef Hussiny</a:t>
            </a:r>
          </a:p>
        </p:txBody>
      </p:sp>
      <p:sp>
        <p:nvSpPr>
          <p:cNvPr name="TextBox 13" id="13"/>
          <p:cNvSpPr txBox="true"/>
          <p:nvPr/>
        </p:nvSpPr>
        <p:spPr>
          <a:xfrm rot="0">
            <a:off x="10843752" y="3985728"/>
            <a:ext cx="4673560" cy="695961"/>
          </a:xfrm>
          <a:prstGeom prst="rect">
            <a:avLst/>
          </a:prstGeom>
        </p:spPr>
        <p:txBody>
          <a:bodyPr anchor="t" rtlCol="false" tIns="0" lIns="0" bIns="0" rIns="0">
            <a:spAutoFit/>
          </a:bodyPr>
          <a:lstStyle/>
          <a:p>
            <a:pPr algn="ctr" marL="885181" indent="-442590" lvl="1">
              <a:lnSpc>
                <a:spcPts val="5739"/>
              </a:lnSpc>
              <a:buFont typeface="Arial"/>
              <a:buChar char="•"/>
            </a:pPr>
            <a:r>
              <a:rPr lang="en-US" b="true" sz="4099">
                <a:solidFill>
                  <a:srgbClr val="FFFFFF"/>
                </a:solidFill>
                <a:latin typeface="Montserrat Bold"/>
                <a:ea typeface="Montserrat Bold"/>
                <a:cs typeface="Montserrat Bold"/>
                <a:sym typeface="Montserrat Bold"/>
              </a:rPr>
              <a:t>Boules Ashraf</a:t>
            </a:r>
          </a:p>
        </p:txBody>
      </p:sp>
      <p:sp>
        <p:nvSpPr>
          <p:cNvPr name="AutoShape 14" id="14"/>
          <p:cNvSpPr/>
          <p:nvPr/>
        </p:nvSpPr>
        <p:spPr>
          <a:xfrm flipV="true">
            <a:off x="11119380" y="4599804"/>
            <a:ext cx="0" cy="1384785"/>
          </a:xfrm>
          <a:prstGeom prst="line">
            <a:avLst/>
          </a:prstGeom>
          <a:ln cap="rnd" w="28575">
            <a:solidFill>
              <a:srgbClr val="D9D9D9">
                <a:alpha val="74902"/>
              </a:srgbClr>
            </a:solidFill>
            <a:prstDash val="solid"/>
            <a:headEnd type="none" len="sm" w="sm"/>
            <a:tailEnd type="none" len="sm" w="sm"/>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142453" y="616768"/>
            <a:ext cx="7987241" cy="2108378"/>
          </a:xfrm>
          <a:prstGeom prst="rect">
            <a:avLst/>
          </a:prstGeom>
          <a:solidFill>
            <a:srgbClr val="19598D"/>
          </a:solidFill>
        </p:spPr>
      </p:sp>
      <p:sp>
        <p:nvSpPr>
          <p:cNvPr name="AutoShape 3" id="3"/>
          <p:cNvSpPr/>
          <p:nvPr/>
        </p:nvSpPr>
        <p:spPr>
          <a:xfrm rot="0">
            <a:off x="11998720" y="-597972"/>
            <a:ext cx="4688171" cy="8725930"/>
          </a:xfrm>
          <a:prstGeom prst="rect">
            <a:avLst/>
          </a:prstGeom>
          <a:solidFill>
            <a:srgbClr val="000000">
              <a:alpha val="21961"/>
            </a:srgbClr>
          </a:solidFill>
        </p:spPr>
      </p:sp>
      <p:grpSp>
        <p:nvGrpSpPr>
          <p:cNvPr name="Group 4" id="4"/>
          <p:cNvGrpSpPr/>
          <p:nvPr/>
        </p:nvGrpSpPr>
        <p:grpSpPr>
          <a:xfrm rot="0">
            <a:off x="11855845" y="0"/>
            <a:ext cx="4688171" cy="7985083"/>
            <a:chOff x="0" y="0"/>
            <a:chExt cx="6250894" cy="10646778"/>
          </a:xfrm>
        </p:grpSpPr>
        <p:pic>
          <p:nvPicPr>
            <p:cNvPr name="Picture 5" id="5"/>
            <p:cNvPicPr>
              <a:picLocks noChangeAspect="true"/>
            </p:cNvPicPr>
            <p:nvPr/>
          </p:nvPicPr>
          <p:blipFill>
            <a:blip r:embed="rId2"/>
            <a:srcRect l="38560" t="0" r="38560" b="0"/>
            <a:stretch>
              <a:fillRect/>
            </a:stretch>
          </p:blipFill>
          <p:spPr>
            <a:xfrm flipH="false" flipV="false">
              <a:off x="0" y="0"/>
              <a:ext cx="6250894" cy="10646778"/>
            </a:xfrm>
            <a:prstGeom prst="rect">
              <a:avLst/>
            </a:prstGeom>
          </p:spPr>
        </p:pic>
      </p:grpSp>
      <p:grpSp>
        <p:nvGrpSpPr>
          <p:cNvPr name="Group 6" id="6"/>
          <p:cNvGrpSpPr/>
          <p:nvPr/>
        </p:nvGrpSpPr>
        <p:grpSpPr>
          <a:xfrm rot="0">
            <a:off x="11827100" y="224156"/>
            <a:ext cx="5031411" cy="8959371"/>
            <a:chOff x="0" y="0"/>
            <a:chExt cx="6708548" cy="11945828"/>
          </a:xfrm>
        </p:grpSpPr>
        <p:pic>
          <p:nvPicPr>
            <p:cNvPr name="Picture 7" id="7"/>
            <p:cNvPicPr>
              <a:picLocks noChangeAspect="true"/>
            </p:cNvPicPr>
            <p:nvPr/>
          </p:nvPicPr>
          <p:blipFill>
            <a:blip r:embed="rId3"/>
            <a:srcRect l="9205" t="0" r="13335" b="0"/>
            <a:stretch>
              <a:fillRect/>
            </a:stretch>
          </p:blipFill>
          <p:spPr>
            <a:xfrm flipH="false" flipV="false">
              <a:off x="0" y="0"/>
              <a:ext cx="6708548" cy="11945828"/>
            </a:xfrm>
            <a:prstGeom prst="rect">
              <a:avLst/>
            </a:prstGeom>
          </p:spPr>
        </p:pic>
      </p:grpSp>
      <p:sp>
        <p:nvSpPr>
          <p:cNvPr name="Freeform 8" id="8"/>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4">
              <a:alphaModFix amt="75000"/>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TextBox 10" id="10"/>
          <p:cNvSpPr txBox="true"/>
          <p:nvPr/>
        </p:nvSpPr>
        <p:spPr>
          <a:xfrm rot="0">
            <a:off x="2577940" y="1507881"/>
            <a:ext cx="7097448" cy="1060451"/>
          </a:xfrm>
          <a:prstGeom prst="rect">
            <a:avLst/>
          </a:prstGeom>
        </p:spPr>
        <p:txBody>
          <a:bodyPr anchor="t" rtlCol="false" tIns="0" lIns="0" bIns="0" rIns="0">
            <a:spAutoFit/>
          </a:bodyPr>
          <a:lstStyle/>
          <a:p>
            <a:pPr algn="l">
              <a:lnSpc>
                <a:spcPts val="8000"/>
              </a:lnSpc>
              <a:spcBef>
                <a:spcPct val="0"/>
              </a:spcBef>
            </a:pPr>
            <a:r>
              <a:rPr lang="en-US" b="true" sz="8000">
                <a:solidFill>
                  <a:srgbClr val="19598D"/>
                </a:solidFill>
                <a:latin typeface="Montserrat Ultra-Bold"/>
                <a:ea typeface="Montserrat Ultra-Bold"/>
                <a:cs typeface="Montserrat Ultra-Bold"/>
                <a:sym typeface="Montserrat Ultra-Bold"/>
              </a:rPr>
              <a:t>Quote</a:t>
            </a:r>
          </a:p>
        </p:txBody>
      </p:sp>
      <p:sp>
        <p:nvSpPr>
          <p:cNvPr name="TextBox 11" id="11"/>
          <p:cNvSpPr txBox="true"/>
          <p:nvPr/>
        </p:nvSpPr>
        <p:spPr>
          <a:xfrm rot="0">
            <a:off x="3001101" y="3698318"/>
            <a:ext cx="8825999" cy="1944371"/>
          </a:xfrm>
          <a:prstGeom prst="rect">
            <a:avLst/>
          </a:prstGeom>
        </p:spPr>
        <p:txBody>
          <a:bodyPr anchor="t" rtlCol="false" tIns="0" lIns="0" bIns="0" rIns="0">
            <a:spAutoFit/>
          </a:bodyPr>
          <a:lstStyle/>
          <a:p>
            <a:pPr algn="just">
              <a:lnSpc>
                <a:spcPts val="5179"/>
              </a:lnSpc>
            </a:pPr>
            <a:r>
              <a:rPr lang="en-US" sz="3699" b="true">
                <a:solidFill>
                  <a:srgbClr val="000000"/>
                </a:solidFill>
                <a:latin typeface="Montserrat Bold"/>
                <a:ea typeface="Montserrat Bold"/>
                <a:cs typeface="Montserrat Bold"/>
                <a:sym typeface="Montserrat Bold"/>
              </a:rPr>
              <a:t>“What would life be</a:t>
            </a:r>
          </a:p>
          <a:p>
            <a:pPr algn="just">
              <a:lnSpc>
                <a:spcPts val="5179"/>
              </a:lnSpc>
            </a:pPr>
            <a:r>
              <a:rPr lang="en-US" sz="3699" b="true">
                <a:solidFill>
                  <a:srgbClr val="000000"/>
                </a:solidFill>
                <a:latin typeface="Montserrat Bold"/>
                <a:ea typeface="Montserrat Bold"/>
                <a:cs typeface="Montserrat Bold"/>
                <a:sym typeface="Montserrat Bold"/>
              </a:rPr>
              <a:t>  if we had no courage</a:t>
            </a:r>
          </a:p>
          <a:p>
            <a:pPr algn="just">
              <a:lnSpc>
                <a:spcPts val="5179"/>
              </a:lnSpc>
            </a:pPr>
            <a:r>
              <a:rPr lang="en-US" b="true" sz="3699">
                <a:solidFill>
                  <a:srgbClr val="000000"/>
                </a:solidFill>
                <a:latin typeface="Montserrat Bold"/>
                <a:ea typeface="Montserrat Bold"/>
                <a:cs typeface="Montserrat Bold"/>
                <a:sym typeface="Montserrat Bold"/>
              </a:rPr>
              <a:t>  to attempt anything ?”</a:t>
            </a:r>
          </a:p>
        </p:txBody>
      </p:sp>
      <p:sp>
        <p:nvSpPr>
          <p:cNvPr name="TextBox 12" id="12"/>
          <p:cNvSpPr txBox="true"/>
          <p:nvPr/>
        </p:nvSpPr>
        <p:spPr>
          <a:xfrm rot="0">
            <a:off x="6998131" y="6042442"/>
            <a:ext cx="3144322" cy="438785"/>
          </a:xfrm>
          <a:prstGeom prst="rect">
            <a:avLst/>
          </a:prstGeom>
        </p:spPr>
        <p:txBody>
          <a:bodyPr anchor="t" rtlCol="false" tIns="0" lIns="0" bIns="0" rIns="0">
            <a:spAutoFit/>
          </a:bodyPr>
          <a:lstStyle/>
          <a:p>
            <a:pPr algn="ctr">
              <a:lnSpc>
                <a:spcPts val="3639"/>
              </a:lnSpc>
              <a:spcBef>
                <a:spcPct val="0"/>
              </a:spcBef>
            </a:pPr>
            <a:r>
              <a:rPr lang="en-US" b="true" sz="2599">
                <a:solidFill>
                  <a:srgbClr val="57C1D4"/>
                </a:solidFill>
                <a:latin typeface="Montserrat Bold"/>
                <a:ea typeface="Montserrat Bold"/>
                <a:cs typeface="Montserrat Bold"/>
                <a:sym typeface="Montserrat Bold"/>
              </a:rPr>
              <a:t>Vincent Van Gogh</a:t>
            </a:r>
          </a:p>
        </p:txBody>
      </p:sp>
      <p:sp>
        <p:nvSpPr>
          <p:cNvPr name="AutoShape 13" id="13"/>
          <p:cNvSpPr/>
          <p:nvPr/>
        </p:nvSpPr>
        <p:spPr>
          <a:xfrm rot="0">
            <a:off x="-2324362" y="8686584"/>
            <a:ext cx="10277367" cy="2739331"/>
          </a:xfrm>
          <a:prstGeom prst="rect">
            <a:avLst/>
          </a:prstGeom>
          <a:solidFill>
            <a:srgbClr val="19598D"/>
          </a:solidFill>
        </p:spPr>
      </p:sp>
      <p:sp>
        <p:nvSpPr>
          <p:cNvPr name="AutoShape 14" id="14"/>
          <p:cNvSpPr/>
          <p:nvPr/>
        </p:nvSpPr>
        <p:spPr>
          <a:xfrm rot="0">
            <a:off x="-14129969" y="-817657"/>
            <a:ext cx="16256977" cy="11922315"/>
          </a:xfrm>
          <a:prstGeom prst="rect">
            <a:avLst/>
          </a:prstGeom>
          <a:solidFill>
            <a:srgbClr val="57C1D4"/>
          </a:solidFill>
        </p:spPr>
      </p:sp>
      <p:sp>
        <p:nvSpPr>
          <p:cNvPr name="Freeform 15" id="15"/>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6"/>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97761" y="3938911"/>
            <a:ext cx="7892477" cy="2609202"/>
          </a:xfrm>
          <a:prstGeom prst="rect">
            <a:avLst/>
          </a:prstGeom>
        </p:spPr>
        <p:txBody>
          <a:bodyPr anchor="t" rtlCol="false" tIns="0" lIns="0" bIns="0" rIns="0">
            <a:spAutoFit/>
          </a:bodyPr>
          <a:lstStyle/>
          <a:p>
            <a:pPr algn="l">
              <a:lnSpc>
                <a:spcPts val="10099"/>
              </a:lnSpc>
              <a:spcBef>
                <a:spcPct val="0"/>
              </a:spcBef>
            </a:pPr>
            <a:r>
              <a:rPr lang="en-US" b="true" sz="10099">
                <a:solidFill>
                  <a:srgbClr val="19598D"/>
                </a:solidFill>
                <a:latin typeface="Montserrat Ultra-Bold"/>
                <a:ea typeface="Montserrat Ultra-Bold"/>
                <a:cs typeface="Montserrat Ultra-Bold"/>
                <a:sym typeface="Montserrat Ultra-Bold"/>
              </a:rPr>
              <a:t>Thanks For Watch</a:t>
            </a:r>
            <a:r>
              <a:rPr lang="en-US" b="true" sz="10099">
                <a:solidFill>
                  <a:srgbClr val="57C1D4"/>
                </a:solidFill>
                <a:latin typeface="Montserrat Ultra-Bold"/>
                <a:ea typeface="Montserrat Ultra-Bold"/>
                <a:cs typeface="Montserrat Ultra-Bold"/>
                <a:sym typeface="Montserrat Ultra-Bold"/>
              </a:rPr>
              <a:t>ing</a:t>
            </a:r>
          </a:p>
        </p:txBody>
      </p:sp>
      <p:sp>
        <p:nvSpPr>
          <p:cNvPr name="AutoShape 3" id="3"/>
          <p:cNvSpPr/>
          <p:nvPr/>
        </p:nvSpPr>
        <p:spPr>
          <a:xfrm rot="0">
            <a:off x="-2324362" y="8686584"/>
            <a:ext cx="10277367" cy="2739331"/>
          </a:xfrm>
          <a:prstGeom prst="rect">
            <a:avLst/>
          </a:prstGeom>
          <a:solidFill>
            <a:srgbClr val="19598D"/>
          </a:solidFill>
        </p:spPr>
      </p:sp>
      <p:sp>
        <p:nvSpPr>
          <p:cNvPr name="AutoShape 4" id="4"/>
          <p:cNvSpPr/>
          <p:nvPr/>
        </p:nvSpPr>
        <p:spPr>
          <a:xfrm rot="0">
            <a:off x="-13521412" y="-1090031"/>
            <a:ext cx="16256977" cy="12002388"/>
          </a:xfrm>
          <a:prstGeom prst="rect">
            <a:avLst/>
          </a:prstGeom>
          <a:solidFill>
            <a:srgbClr val="57C1D4"/>
          </a:solidFill>
        </p:spPr>
      </p:sp>
      <p:sp>
        <p:nvSpPr>
          <p:cNvPr name="Freeform 5" id="5"/>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2"/>
            <a:stretch>
              <a:fillRect l="0" t="0" r="0" b="0"/>
            </a:stretch>
          </a:blipFill>
        </p:spPr>
      </p:sp>
      <p:sp>
        <p:nvSpPr>
          <p:cNvPr name="AutoShape 6" id="6"/>
          <p:cNvSpPr/>
          <p:nvPr/>
        </p:nvSpPr>
        <p:spPr>
          <a:xfrm rot="0">
            <a:off x="10142453" y="616768"/>
            <a:ext cx="11447955" cy="2108378"/>
          </a:xfrm>
          <a:prstGeom prst="rect">
            <a:avLst/>
          </a:prstGeom>
          <a:solidFill>
            <a:srgbClr val="19598D"/>
          </a:solidFill>
        </p:spPr>
      </p:sp>
      <p:sp>
        <p:nvSpPr>
          <p:cNvPr name="AutoShape 7" id="7"/>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Freeform 8" id="8"/>
          <p:cNvSpPr/>
          <p:nvPr/>
        </p:nvSpPr>
        <p:spPr>
          <a:xfrm flipH="false" flipV="false" rot="-5400000">
            <a:off x="222555" y="4805656"/>
            <a:ext cx="844062" cy="211015"/>
          </a:xfrm>
          <a:custGeom>
            <a:avLst/>
            <a:gdLst/>
            <a:ahLst/>
            <a:cxnLst/>
            <a:rect r="r" b="b" t="t" l="l"/>
            <a:pathLst>
              <a:path h="211015" w="844062">
                <a:moveTo>
                  <a:pt x="0" y="0"/>
                </a:moveTo>
                <a:lnTo>
                  <a:pt x="844062" y="0"/>
                </a:lnTo>
                <a:lnTo>
                  <a:pt x="844062" y="211015"/>
                </a:lnTo>
                <a:lnTo>
                  <a:pt x="0" y="211015"/>
                </a:lnTo>
                <a:lnTo>
                  <a:pt x="0" y="0"/>
                </a:lnTo>
                <a:close/>
              </a:path>
            </a:pathLst>
          </a:custGeom>
          <a:blipFill>
            <a:blip r:embed="rId3">
              <a:alphaModFix amt="75000"/>
              <a:extLst>
                <a:ext uri="{96DAC541-7B7A-43D3-8B79-37D633B846F1}">
                  <asvg:svgBlip xmlns:asvg="http://schemas.microsoft.com/office/drawing/2016/SVG/main" r:embed="rId4"/>
                </a:ext>
              </a:extLst>
            </a:blip>
            <a:stretch>
              <a:fillRect l="0" t="0" r="0" b="0"/>
            </a:stretch>
          </a:blipFill>
        </p:spPr>
      </p:sp>
      <p:sp>
        <p:nvSpPr>
          <p:cNvPr name="AutoShape 9" id="9"/>
          <p:cNvSpPr/>
          <p:nvPr/>
        </p:nvSpPr>
        <p:spPr>
          <a:xfrm rot="0">
            <a:off x="13603166" y="5901371"/>
            <a:ext cx="7987241" cy="2108378"/>
          </a:xfrm>
          <a:prstGeom prst="rect">
            <a:avLst/>
          </a:prstGeom>
          <a:solidFill>
            <a:srgbClr val="19598D"/>
          </a:solidFill>
        </p:spPr>
      </p:sp>
      <p:sp>
        <p:nvSpPr>
          <p:cNvPr name="Freeform 10" id="10"/>
          <p:cNvSpPr/>
          <p:nvPr/>
        </p:nvSpPr>
        <p:spPr>
          <a:xfrm flipH="false" flipV="false" rot="-5400000">
            <a:off x="17174756" y="6864637"/>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3">
              <a:alphaModFix amt="75000"/>
              <a:extLst>
                <a:ext uri="{96DAC541-7B7A-43D3-8B79-37D633B846F1}">
                  <asvg:svgBlip xmlns:asvg="http://schemas.microsoft.com/office/drawing/2016/SVG/main" r:embed="rId4"/>
                </a:ext>
              </a:extLst>
            </a:blip>
            <a:stretch>
              <a:fillRect l="0" t="0" r="0" b="0"/>
            </a:stretch>
          </a:blipFill>
        </p:spPr>
      </p:sp>
      <p:sp>
        <p:nvSpPr>
          <p:cNvPr name="AutoShape 11" id="11"/>
          <p:cNvSpPr/>
          <p:nvPr/>
        </p:nvSpPr>
        <p:spPr>
          <a:xfrm flipV="true">
            <a:off x="17716582" y="616866"/>
            <a:ext cx="14288" cy="2075717"/>
          </a:xfrm>
          <a:prstGeom prst="line">
            <a:avLst/>
          </a:prstGeom>
          <a:ln cap="rnd" w="28575">
            <a:solidFill>
              <a:srgbClr val="D9D9D9">
                <a:alpha val="74902"/>
              </a:srgbClr>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980504" y="-1090031"/>
            <a:ext cx="16256977" cy="8229600"/>
          </a:xfrm>
          <a:prstGeom prst="rect">
            <a:avLst/>
          </a:prstGeom>
          <a:solidFill>
            <a:srgbClr val="57C1D4"/>
          </a:solidFill>
        </p:spPr>
      </p:sp>
      <p:sp>
        <p:nvSpPr>
          <p:cNvPr name="AutoShape 3" id="3"/>
          <p:cNvSpPr/>
          <p:nvPr/>
        </p:nvSpPr>
        <p:spPr>
          <a:xfrm rot="0">
            <a:off x="8351086" y="3741150"/>
            <a:ext cx="12920610" cy="4254892"/>
          </a:xfrm>
          <a:prstGeom prst="rect">
            <a:avLst/>
          </a:prstGeom>
          <a:solidFill>
            <a:srgbClr val="19598D"/>
          </a:solidFill>
        </p:spPr>
      </p:sp>
      <p:grpSp>
        <p:nvGrpSpPr>
          <p:cNvPr name="Group 4" id="4"/>
          <p:cNvGrpSpPr/>
          <p:nvPr/>
        </p:nvGrpSpPr>
        <p:grpSpPr>
          <a:xfrm rot="0">
            <a:off x="1085850" y="990600"/>
            <a:ext cx="6972215" cy="7676968"/>
            <a:chOff x="0" y="0"/>
            <a:chExt cx="9296287" cy="10235958"/>
          </a:xfrm>
        </p:grpSpPr>
        <p:pic>
          <p:nvPicPr>
            <p:cNvPr name="Picture 5" id="5"/>
            <p:cNvPicPr>
              <a:picLocks noChangeAspect="true"/>
            </p:cNvPicPr>
            <p:nvPr/>
          </p:nvPicPr>
          <p:blipFill>
            <a:blip r:embed="rId2"/>
            <a:srcRect l="0" t="6306" r="0" b="6306"/>
            <a:stretch>
              <a:fillRect/>
            </a:stretch>
          </p:blipFill>
          <p:spPr>
            <a:xfrm flipH="false" flipV="false">
              <a:off x="0" y="0"/>
              <a:ext cx="9296287" cy="10235958"/>
            </a:xfrm>
            <a:prstGeom prst="rect">
              <a:avLst/>
            </a:prstGeom>
          </p:spPr>
        </p:pic>
      </p:grpSp>
      <p:sp>
        <p:nvSpPr>
          <p:cNvPr name="Freeform 6" id="6"/>
          <p:cNvSpPr/>
          <p:nvPr/>
        </p:nvSpPr>
        <p:spPr>
          <a:xfrm flipH="false" flipV="false" rot="-5400000">
            <a:off x="16731762" y="1410919"/>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5"/>
            <a:stretch>
              <a:fillRect l="0" t="0" r="0" b="0"/>
            </a:stretch>
          </a:blipFill>
        </p:spPr>
      </p:sp>
      <p:sp>
        <p:nvSpPr>
          <p:cNvPr name="TextBox 8" id="8"/>
          <p:cNvSpPr txBox="true"/>
          <p:nvPr/>
        </p:nvSpPr>
        <p:spPr>
          <a:xfrm rot="0">
            <a:off x="9343133" y="1312982"/>
            <a:ext cx="6787591" cy="2075743"/>
          </a:xfrm>
          <a:prstGeom prst="rect">
            <a:avLst/>
          </a:prstGeom>
        </p:spPr>
        <p:txBody>
          <a:bodyPr anchor="t" rtlCol="false" tIns="0" lIns="0" bIns="0" rIns="0">
            <a:spAutoFit/>
          </a:bodyPr>
          <a:lstStyle/>
          <a:p>
            <a:pPr algn="l">
              <a:lnSpc>
                <a:spcPts val="8057"/>
              </a:lnSpc>
            </a:pPr>
            <a:r>
              <a:rPr lang="en-US" sz="8057" b="true">
                <a:solidFill>
                  <a:srgbClr val="19598D"/>
                </a:solidFill>
                <a:latin typeface="Montserrat Ultra-Bold"/>
                <a:ea typeface="Montserrat Ultra-Bold"/>
                <a:cs typeface="Montserrat Ultra-Bold"/>
                <a:sym typeface="Montserrat Ultra-Bold"/>
              </a:rPr>
              <a:t>Project </a:t>
            </a:r>
          </a:p>
          <a:p>
            <a:pPr algn="l">
              <a:lnSpc>
                <a:spcPts val="8057"/>
              </a:lnSpc>
              <a:spcBef>
                <a:spcPct val="0"/>
              </a:spcBef>
            </a:pPr>
            <a:r>
              <a:rPr lang="en-US" b="true" sz="8057">
                <a:solidFill>
                  <a:srgbClr val="19598D"/>
                </a:solidFill>
                <a:latin typeface="Montserrat Ultra-Bold"/>
                <a:ea typeface="Montserrat Ultra-Bold"/>
                <a:cs typeface="Montserrat Ultra-Bold"/>
                <a:sym typeface="Montserrat Ultra-Bold"/>
              </a:rPr>
              <a:t>Overview</a:t>
            </a:r>
          </a:p>
        </p:txBody>
      </p:sp>
      <p:sp>
        <p:nvSpPr>
          <p:cNvPr name="TextBox 9" id="9"/>
          <p:cNvSpPr txBox="true"/>
          <p:nvPr/>
        </p:nvSpPr>
        <p:spPr>
          <a:xfrm rot="0">
            <a:off x="8519922" y="4179102"/>
            <a:ext cx="14221777" cy="3321839"/>
          </a:xfrm>
          <a:prstGeom prst="rect">
            <a:avLst/>
          </a:prstGeom>
        </p:spPr>
        <p:txBody>
          <a:bodyPr anchor="t" rtlCol="false" tIns="0" lIns="0" bIns="0" rIns="0">
            <a:spAutoFit/>
          </a:bodyPr>
          <a:lstStyle/>
          <a:p>
            <a:pPr algn="just">
              <a:lnSpc>
                <a:spcPts val="3806"/>
              </a:lnSpc>
            </a:pPr>
            <a:r>
              <a:rPr lang="en-US" sz="2718">
                <a:solidFill>
                  <a:srgbClr val="FFFFFF"/>
                </a:solidFill>
                <a:latin typeface="Montserrat"/>
                <a:ea typeface="Montserrat"/>
                <a:cs typeface="Montserrat"/>
                <a:sym typeface="Montserrat"/>
              </a:rPr>
              <a:t>Our project leverages the power of GANs &amp; Neural Style</a:t>
            </a:r>
          </a:p>
          <a:p>
            <a:pPr algn="just">
              <a:lnSpc>
                <a:spcPts val="3806"/>
              </a:lnSpc>
            </a:pPr>
            <a:r>
              <a:rPr lang="en-US" sz="2718">
                <a:solidFill>
                  <a:srgbClr val="FFFFFF"/>
                </a:solidFill>
                <a:latin typeface="Montserrat"/>
                <a:ea typeface="Montserrat"/>
                <a:cs typeface="Montserrat"/>
                <a:sym typeface="Montserrat"/>
              </a:rPr>
              <a:t>Transfer to analyze and learn from a comprehensive data</a:t>
            </a:r>
          </a:p>
          <a:p>
            <a:pPr algn="just">
              <a:lnSpc>
                <a:spcPts val="3806"/>
              </a:lnSpc>
            </a:pPr>
            <a:r>
              <a:rPr lang="en-US" sz="2718">
                <a:solidFill>
                  <a:srgbClr val="FFFFFF"/>
                </a:solidFill>
                <a:latin typeface="Montserrat"/>
                <a:ea typeface="Montserrat"/>
                <a:cs typeface="Montserrat"/>
                <a:sym typeface="Montserrat"/>
              </a:rPr>
              <a:t>set of Van Gogh's paintings. By training on this data, our model </a:t>
            </a:r>
          </a:p>
          <a:p>
            <a:pPr algn="just">
              <a:lnSpc>
                <a:spcPts val="3806"/>
              </a:lnSpc>
            </a:pPr>
            <a:r>
              <a:rPr lang="en-US" sz="2718">
                <a:solidFill>
                  <a:srgbClr val="FFFFFF"/>
                </a:solidFill>
                <a:latin typeface="Montserrat"/>
                <a:ea typeface="Montserrat"/>
                <a:cs typeface="Montserrat"/>
                <a:sym typeface="Montserrat"/>
              </a:rPr>
              <a:t>aims to generate new, unique Style images that </a:t>
            </a:r>
          </a:p>
          <a:p>
            <a:pPr algn="just">
              <a:lnSpc>
                <a:spcPts val="3806"/>
              </a:lnSpc>
            </a:pPr>
            <a:r>
              <a:rPr lang="en-US" sz="2718">
                <a:solidFill>
                  <a:srgbClr val="FFFFFF"/>
                </a:solidFill>
                <a:latin typeface="Montserrat"/>
                <a:ea typeface="Montserrat"/>
                <a:cs typeface="Montserrat"/>
                <a:sym typeface="Montserrat"/>
              </a:rPr>
              <a:t>capture the essence of Van Gogh's post-</a:t>
            </a:r>
          </a:p>
          <a:p>
            <a:pPr algn="just">
              <a:lnSpc>
                <a:spcPts val="3806"/>
              </a:lnSpc>
            </a:pPr>
            <a:r>
              <a:rPr lang="en-US" sz="2718">
                <a:solidFill>
                  <a:srgbClr val="FFFFFF"/>
                </a:solidFill>
                <a:latin typeface="Montserrat"/>
                <a:ea typeface="Montserrat"/>
                <a:cs typeface="Montserrat"/>
                <a:sym typeface="Montserrat"/>
              </a:rPr>
              <a:t>impressionist style, including his bold color choices,</a:t>
            </a:r>
          </a:p>
          <a:p>
            <a:pPr algn="just">
              <a:lnSpc>
                <a:spcPts val="3806"/>
              </a:lnSpc>
            </a:pPr>
            <a:r>
              <a:rPr lang="en-US" sz="2718">
                <a:solidFill>
                  <a:srgbClr val="FFFFFF"/>
                </a:solidFill>
                <a:latin typeface="Montserrat"/>
                <a:ea typeface="Montserrat"/>
                <a:cs typeface="Montserrat"/>
                <a:sym typeface="Montserrat"/>
              </a:rPr>
              <a:t>expressive brushstrokes, and emotive compositions.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85813" y="-158270"/>
            <a:ext cx="19659626" cy="6857990"/>
          </a:xfrm>
          <a:prstGeom prst="rect">
            <a:avLst/>
          </a:prstGeom>
          <a:solidFill>
            <a:srgbClr val="19598D"/>
          </a:solidFill>
        </p:spPr>
      </p:sp>
      <p:sp>
        <p:nvSpPr>
          <p:cNvPr name="AutoShape 3" id="3"/>
          <p:cNvSpPr/>
          <p:nvPr/>
        </p:nvSpPr>
        <p:spPr>
          <a:xfrm rot="0">
            <a:off x="9640829" y="4185866"/>
            <a:ext cx="3569582" cy="4231220"/>
          </a:xfrm>
          <a:prstGeom prst="rect">
            <a:avLst/>
          </a:prstGeom>
          <a:solidFill>
            <a:srgbClr val="000000">
              <a:alpha val="33725"/>
            </a:srgbClr>
          </a:solidFill>
        </p:spPr>
      </p:sp>
      <p:sp>
        <p:nvSpPr>
          <p:cNvPr name="AutoShape 4" id="4"/>
          <p:cNvSpPr/>
          <p:nvPr/>
        </p:nvSpPr>
        <p:spPr>
          <a:xfrm rot="0">
            <a:off x="13861168" y="4185866"/>
            <a:ext cx="3569582" cy="4231220"/>
          </a:xfrm>
          <a:prstGeom prst="rect">
            <a:avLst/>
          </a:prstGeom>
          <a:solidFill>
            <a:srgbClr val="000000">
              <a:alpha val="33725"/>
            </a:srgbClr>
          </a:solidFill>
        </p:spPr>
      </p:sp>
      <p:sp>
        <p:nvSpPr>
          <p:cNvPr name="AutoShape 5" id="5"/>
          <p:cNvSpPr/>
          <p:nvPr/>
        </p:nvSpPr>
        <p:spPr>
          <a:xfrm rot="0">
            <a:off x="1200150" y="4185866"/>
            <a:ext cx="3569582" cy="4231220"/>
          </a:xfrm>
          <a:prstGeom prst="rect">
            <a:avLst/>
          </a:prstGeom>
          <a:solidFill>
            <a:srgbClr val="000000">
              <a:alpha val="33725"/>
            </a:srgbClr>
          </a:solidFill>
        </p:spPr>
      </p:sp>
      <p:sp>
        <p:nvSpPr>
          <p:cNvPr name="AutoShape 6" id="6"/>
          <p:cNvSpPr/>
          <p:nvPr/>
        </p:nvSpPr>
        <p:spPr>
          <a:xfrm rot="0">
            <a:off x="5420489" y="4185866"/>
            <a:ext cx="3569582" cy="4231220"/>
          </a:xfrm>
          <a:prstGeom prst="rect">
            <a:avLst/>
          </a:prstGeom>
          <a:solidFill>
            <a:srgbClr val="000000">
              <a:alpha val="33725"/>
            </a:srgbClr>
          </a:solidFill>
        </p:spPr>
      </p:sp>
      <p:sp>
        <p:nvSpPr>
          <p:cNvPr name="AutoShape 7" id="7"/>
          <p:cNvSpPr/>
          <p:nvPr/>
        </p:nvSpPr>
        <p:spPr>
          <a:xfrm rot="0">
            <a:off x="9469379" y="4023941"/>
            <a:ext cx="3569582" cy="4220278"/>
          </a:xfrm>
          <a:prstGeom prst="rect">
            <a:avLst/>
          </a:prstGeom>
          <a:solidFill>
            <a:srgbClr val="FFFFFF"/>
          </a:solidFill>
        </p:spPr>
      </p:sp>
      <p:sp>
        <p:nvSpPr>
          <p:cNvPr name="AutoShape 8" id="8"/>
          <p:cNvSpPr/>
          <p:nvPr/>
        </p:nvSpPr>
        <p:spPr>
          <a:xfrm rot="0">
            <a:off x="13689718" y="4023941"/>
            <a:ext cx="3569582" cy="4220278"/>
          </a:xfrm>
          <a:prstGeom prst="rect">
            <a:avLst/>
          </a:prstGeom>
          <a:solidFill>
            <a:srgbClr val="FFFFFF"/>
          </a:solidFill>
        </p:spPr>
      </p:sp>
      <p:sp>
        <p:nvSpPr>
          <p:cNvPr name="AutoShape 9" id="9"/>
          <p:cNvSpPr/>
          <p:nvPr/>
        </p:nvSpPr>
        <p:spPr>
          <a:xfrm rot="0">
            <a:off x="1028700" y="4023941"/>
            <a:ext cx="3569582" cy="4220278"/>
          </a:xfrm>
          <a:prstGeom prst="rect">
            <a:avLst/>
          </a:prstGeom>
          <a:solidFill>
            <a:srgbClr val="FFFFFF"/>
          </a:solidFill>
        </p:spPr>
      </p:sp>
      <p:sp>
        <p:nvSpPr>
          <p:cNvPr name="AutoShape 10" id="10"/>
          <p:cNvSpPr/>
          <p:nvPr/>
        </p:nvSpPr>
        <p:spPr>
          <a:xfrm rot="0">
            <a:off x="5249039" y="4023941"/>
            <a:ext cx="3569582" cy="4220278"/>
          </a:xfrm>
          <a:prstGeom prst="rect">
            <a:avLst/>
          </a:prstGeom>
          <a:solidFill>
            <a:srgbClr val="FFFFFF"/>
          </a:solidFill>
        </p:spPr>
      </p:sp>
      <p:sp>
        <p:nvSpPr>
          <p:cNvPr name="TextBox 11" id="11"/>
          <p:cNvSpPr txBox="true"/>
          <p:nvPr/>
        </p:nvSpPr>
        <p:spPr>
          <a:xfrm rot="0">
            <a:off x="3969991" y="1181100"/>
            <a:ext cx="10348017" cy="1060451"/>
          </a:xfrm>
          <a:prstGeom prst="rect">
            <a:avLst/>
          </a:prstGeom>
        </p:spPr>
        <p:txBody>
          <a:bodyPr anchor="t" rtlCol="false" tIns="0" lIns="0" bIns="0" rIns="0">
            <a:spAutoFit/>
          </a:bodyPr>
          <a:lstStyle/>
          <a:p>
            <a:pPr algn="ctr">
              <a:lnSpc>
                <a:spcPts val="8000"/>
              </a:lnSpc>
              <a:spcBef>
                <a:spcPct val="0"/>
              </a:spcBef>
            </a:pPr>
            <a:r>
              <a:rPr lang="en-US" b="true" sz="8000">
                <a:solidFill>
                  <a:srgbClr val="FFFFFF"/>
                </a:solidFill>
                <a:latin typeface="Montserrat Ultra-Bold"/>
                <a:ea typeface="Montserrat Ultra-Bold"/>
                <a:cs typeface="Montserrat Ultra-Bold"/>
                <a:sym typeface="Montserrat Ultra-Bold"/>
              </a:rPr>
              <a:t>Project Objectives</a:t>
            </a:r>
          </a:p>
        </p:txBody>
      </p:sp>
      <p:sp>
        <p:nvSpPr>
          <p:cNvPr name="TextBox 12" id="12"/>
          <p:cNvSpPr txBox="true"/>
          <p:nvPr/>
        </p:nvSpPr>
        <p:spPr>
          <a:xfrm rot="0">
            <a:off x="1503488" y="2688246"/>
            <a:ext cx="15281024" cy="850900"/>
          </a:xfrm>
          <a:prstGeom prst="rect">
            <a:avLst/>
          </a:prstGeom>
        </p:spPr>
        <p:txBody>
          <a:bodyPr anchor="t" rtlCol="false" tIns="0" lIns="0" bIns="0" rIns="0">
            <a:spAutoFit/>
          </a:bodyPr>
          <a:lstStyle/>
          <a:p>
            <a:pPr algn="ctr">
              <a:lnSpc>
                <a:spcPts val="3499"/>
              </a:lnSpc>
            </a:pPr>
            <a:r>
              <a:rPr lang="en-US" sz="2499">
                <a:solidFill>
                  <a:srgbClr val="FFFFFF"/>
                </a:solidFill>
                <a:latin typeface="Montserrat"/>
                <a:ea typeface="Montserrat"/>
                <a:cs typeface="Montserrat"/>
                <a:sym typeface="Montserrat"/>
              </a:rPr>
              <a:t>The primary objectives of this project are</a:t>
            </a:r>
          </a:p>
          <a:p>
            <a:pPr algn="ctr">
              <a:lnSpc>
                <a:spcPts val="3499"/>
              </a:lnSpc>
            </a:pPr>
          </a:p>
        </p:txBody>
      </p:sp>
      <p:sp>
        <p:nvSpPr>
          <p:cNvPr name="TextBox 13" id="13"/>
          <p:cNvSpPr txBox="true"/>
          <p:nvPr/>
        </p:nvSpPr>
        <p:spPr>
          <a:xfrm rot="0">
            <a:off x="1266094" y="5573864"/>
            <a:ext cx="3335245" cy="2213610"/>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a:ea typeface="Montserrat"/>
                <a:cs typeface="Montserrat"/>
                <a:sym typeface="Montserrat"/>
              </a:rPr>
              <a:t>To</a:t>
            </a:r>
            <a:r>
              <a:rPr lang="en-US" sz="2100">
                <a:solidFill>
                  <a:srgbClr val="000000"/>
                </a:solidFill>
                <a:latin typeface="Montserrat"/>
                <a:ea typeface="Montserrat"/>
                <a:cs typeface="Montserrat"/>
                <a:sym typeface="Montserrat"/>
              </a:rPr>
              <a:t> develop a GAN </a:t>
            </a:r>
          </a:p>
          <a:p>
            <a:pPr algn="just">
              <a:lnSpc>
                <a:spcPts val="2940"/>
              </a:lnSpc>
            </a:pPr>
            <a:r>
              <a:rPr lang="en-US" sz="2100">
                <a:solidFill>
                  <a:srgbClr val="000000"/>
                </a:solidFill>
                <a:latin typeface="Montserrat"/>
                <a:ea typeface="Montserrat"/>
                <a:cs typeface="Montserrat"/>
                <a:sym typeface="Montserrat"/>
              </a:rPr>
              <a:t>model capable of </a:t>
            </a:r>
          </a:p>
          <a:p>
            <a:pPr algn="just">
              <a:lnSpc>
                <a:spcPts val="2940"/>
              </a:lnSpc>
            </a:pPr>
            <a:r>
              <a:rPr lang="en-US" sz="2100">
                <a:solidFill>
                  <a:srgbClr val="000000"/>
                </a:solidFill>
                <a:latin typeface="Montserrat"/>
                <a:ea typeface="Montserrat"/>
                <a:cs typeface="Montserrat"/>
                <a:sym typeface="Montserrat"/>
              </a:rPr>
              <a:t>generating high-quality</a:t>
            </a:r>
          </a:p>
          <a:p>
            <a:pPr algn="just">
              <a:lnSpc>
                <a:spcPts val="2940"/>
              </a:lnSpc>
            </a:pPr>
            <a:r>
              <a:rPr lang="en-US" sz="2100">
                <a:solidFill>
                  <a:srgbClr val="000000"/>
                </a:solidFill>
                <a:latin typeface="Montserrat"/>
                <a:ea typeface="Montserrat"/>
                <a:cs typeface="Montserrat"/>
                <a:sym typeface="Montserrat"/>
              </a:rPr>
              <a:t> images in the style</a:t>
            </a:r>
          </a:p>
          <a:p>
            <a:pPr algn="just">
              <a:lnSpc>
                <a:spcPts val="2940"/>
              </a:lnSpc>
            </a:pPr>
            <a:r>
              <a:rPr lang="en-US" sz="2100">
                <a:solidFill>
                  <a:srgbClr val="000000"/>
                </a:solidFill>
                <a:latin typeface="Montserrat"/>
                <a:ea typeface="Montserrat"/>
                <a:cs typeface="Montserrat"/>
                <a:sym typeface="Montserrat"/>
              </a:rPr>
              <a:t> of Vincent van Gogh.</a:t>
            </a:r>
          </a:p>
          <a:p>
            <a:pPr algn="just">
              <a:lnSpc>
                <a:spcPts val="2940"/>
              </a:lnSpc>
            </a:pPr>
          </a:p>
        </p:txBody>
      </p:sp>
      <p:sp>
        <p:nvSpPr>
          <p:cNvPr name="TextBox 14" id="14"/>
          <p:cNvSpPr txBox="true"/>
          <p:nvPr/>
        </p:nvSpPr>
        <p:spPr>
          <a:xfrm rot="0">
            <a:off x="5486433" y="5573864"/>
            <a:ext cx="3626921" cy="2213610"/>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a:ea typeface="Montserrat"/>
                <a:cs typeface="Montserrat"/>
                <a:sym typeface="Montserrat"/>
              </a:rPr>
              <a:t>understand the key </a:t>
            </a:r>
          </a:p>
          <a:p>
            <a:pPr algn="just">
              <a:lnSpc>
                <a:spcPts val="2940"/>
              </a:lnSpc>
            </a:pPr>
            <a:r>
              <a:rPr lang="en-US" sz="2100">
                <a:solidFill>
                  <a:srgbClr val="000000"/>
                </a:solidFill>
                <a:latin typeface="Montserrat"/>
                <a:ea typeface="Montserrat"/>
                <a:cs typeface="Montserrat"/>
                <a:sym typeface="Montserrat"/>
              </a:rPr>
              <a:t>elements of Van Gogh's </a:t>
            </a:r>
          </a:p>
          <a:p>
            <a:pPr algn="just">
              <a:lnSpc>
                <a:spcPts val="2940"/>
              </a:lnSpc>
            </a:pPr>
            <a:r>
              <a:rPr lang="en-US" sz="2100">
                <a:solidFill>
                  <a:srgbClr val="000000"/>
                </a:solidFill>
                <a:latin typeface="Montserrat"/>
                <a:ea typeface="Montserrat"/>
                <a:cs typeface="Montserrat"/>
                <a:sym typeface="Montserrat"/>
              </a:rPr>
              <a:t>artistic style that can </a:t>
            </a:r>
          </a:p>
          <a:p>
            <a:pPr algn="just">
              <a:lnSpc>
                <a:spcPts val="2940"/>
              </a:lnSpc>
            </a:pPr>
            <a:r>
              <a:rPr lang="en-US" sz="2100">
                <a:solidFill>
                  <a:srgbClr val="000000"/>
                </a:solidFill>
                <a:latin typeface="Montserrat"/>
                <a:ea typeface="Montserrat"/>
                <a:cs typeface="Montserrat"/>
                <a:sym typeface="Montserrat"/>
              </a:rPr>
              <a:t>be captured and </a:t>
            </a:r>
          </a:p>
          <a:p>
            <a:pPr algn="just">
              <a:lnSpc>
                <a:spcPts val="2940"/>
              </a:lnSpc>
            </a:pPr>
            <a:r>
              <a:rPr lang="en-US" sz="2100">
                <a:solidFill>
                  <a:srgbClr val="000000"/>
                </a:solidFill>
                <a:latin typeface="Montserrat"/>
                <a:ea typeface="Montserrat"/>
                <a:cs typeface="Montserrat"/>
                <a:sym typeface="Montserrat"/>
              </a:rPr>
              <a:t>reproduced by AI.</a:t>
            </a:r>
          </a:p>
          <a:p>
            <a:pPr algn="just">
              <a:lnSpc>
                <a:spcPts val="2940"/>
              </a:lnSpc>
            </a:pPr>
          </a:p>
        </p:txBody>
      </p:sp>
      <p:sp>
        <p:nvSpPr>
          <p:cNvPr name="TextBox 15" id="15"/>
          <p:cNvSpPr txBox="true"/>
          <p:nvPr/>
        </p:nvSpPr>
        <p:spPr>
          <a:xfrm rot="0">
            <a:off x="9830916" y="5573864"/>
            <a:ext cx="3189407" cy="2213610"/>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a:ea typeface="Montserrat"/>
                <a:cs typeface="Montserrat"/>
                <a:sym typeface="Montserrat"/>
              </a:rPr>
              <a:t>the potential and </a:t>
            </a:r>
          </a:p>
          <a:p>
            <a:pPr algn="just">
              <a:lnSpc>
                <a:spcPts val="2940"/>
              </a:lnSpc>
            </a:pPr>
            <a:r>
              <a:rPr lang="en-US" sz="2100">
                <a:solidFill>
                  <a:srgbClr val="000000"/>
                </a:solidFill>
                <a:latin typeface="Montserrat"/>
                <a:ea typeface="Montserrat"/>
                <a:cs typeface="Montserrat"/>
                <a:sym typeface="Montserrat"/>
              </a:rPr>
              <a:t>limitations of AI </a:t>
            </a:r>
          </a:p>
          <a:p>
            <a:pPr algn="just">
              <a:lnSpc>
                <a:spcPts val="2940"/>
              </a:lnSpc>
            </a:pPr>
            <a:r>
              <a:rPr lang="en-US" sz="2100">
                <a:solidFill>
                  <a:srgbClr val="000000"/>
                </a:solidFill>
                <a:latin typeface="Montserrat"/>
                <a:ea typeface="Montserrat"/>
                <a:cs typeface="Montserrat"/>
                <a:sym typeface="Montserrat"/>
              </a:rPr>
              <a:t>in replicating and </a:t>
            </a:r>
          </a:p>
          <a:p>
            <a:pPr algn="just">
              <a:lnSpc>
                <a:spcPts val="2940"/>
              </a:lnSpc>
            </a:pPr>
            <a:r>
              <a:rPr lang="en-US" sz="2100">
                <a:solidFill>
                  <a:srgbClr val="000000"/>
                </a:solidFill>
                <a:latin typeface="Montserrat"/>
                <a:ea typeface="Montserrat"/>
                <a:cs typeface="Montserrat"/>
                <a:sym typeface="Montserrat"/>
              </a:rPr>
              <a:t>extending human </a:t>
            </a:r>
          </a:p>
          <a:p>
            <a:pPr algn="just">
              <a:lnSpc>
                <a:spcPts val="2940"/>
              </a:lnSpc>
            </a:pPr>
            <a:r>
              <a:rPr lang="en-US" sz="2100">
                <a:solidFill>
                  <a:srgbClr val="000000"/>
                </a:solidFill>
                <a:latin typeface="Montserrat"/>
                <a:ea typeface="Montserrat"/>
                <a:cs typeface="Montserrat"/>
                <a:sym typeface="Montserrat"/>
              </a:rPr>
              <a:t>creativity.</a:t>
            </a:r>
          </a:p>
          <a:p>
            <a:pPr algn="just">
              <a:lnSpc>
                <a:spcPts val="2940"/>
              </a:lnSpc>
            </a:pPr>
          </a:p>
        </p:txBody>
      </p:sp>
      <p:sp>
        <p:nvSpPr>
          <p:cNvPr name="TextBox 16" id="16"/>
          <p:cNvSpPr txBox="true"/>
          <p:nvPr/>
        </p:nvSpPr>
        <p:spPr>
          <a:xfrm rot="0">
            <a:off x="14029561" y="5573864"/>
            <a:ext cx="2923344" cy="1842135"/>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a:ea typeface="Montserrat"/>
                <a:cs typeface="Montserrat"/>
                <a:sym typeface="Montserrat"/>
              </a:rPr>
              <a:t>to the ongoing</a:t>
            </a:r>
          </a:p>
          <a:p>
            <a:pPr algn="just">
              <a:lnSpc>
                <a:spcPts val="2940"/>
              </a:lnSpc>
            </a:pPr>
            <a:r>
              <a:rPr lang="en-US" sz="2100">
                <a:solidFill>
                  <a:srgbClr val="000000"/>
                </a:solidFill>
                <a:latin typeface="Montserrat"/>
                <a:ea typeface="Montserrat"/>
                <a:cs typeface="Montserrat"/>
                <a:sym typeface="Montserrat"/>
              </a:rPr>
              <a:t>dialogue about the </a:t>
            </a:r>
          </a:p>
          <a:p>
            <a:pPr algn="just">
              <a:lnSpc>
                <a:spcPts val="2940"/>
              </a:lnSpc>
            </a:pPr>
            <a:r>
              <a:rPr lang="en-US" sz="2100">
                <a:solidFill>
                  <a:srgbClr val="000000"/>
                </a:solidFill>
                <a:latin typeface="Montserrat"/>
                <a:ea typeface="Montserrat"/>
                <a:cs typeface="Montserrat"/>
                <a:sym typeface="Montserrat"/>
              </a:rPr>
              <a:t>role of artificial </a:t>
            </a:r>
          </a:p>
          <a:p>
            <a:pPr algn="just">
              <a:lnSpc>
                <a:spcPts val="2940"/>
              </a:lnSpc>
            </a:pPr>
            <a:r>
              <a:rPr lang="en-US" sz="2100">
                <a:solidFill>
                  <a:srgbClr val="000000"/>
                </a:solidFill>
                <a:latin typeface="Montserrat"/>
                <a:ea typeface="Montserrat"/>
                <a:cs typeface="Montserrat"/>
                <a:sym typeface="Montserrat"/>
              </a:rPr>
              <a:t>intelligence in art </a:t>
            </a:r>
          </a:p>
          <a:p>
            <a:pPr algn="just">
              <a:lnSpc>
                <a:spcPts val="2940"/>
              </a:lnSpc>
            </a:pPr>
            <a:r>
              <a:rPr lang="en-US" sz="2100">
                <a:solidFill>
                  <a:srgbClr val="000000"/>
                </a:solidFill>
                <a:latin typeface="Montserrat"/>
                <a:ea typeface="Montserrat"/>
                <a:cs typeface="Montserrat"/>
                <a:sym typeface="Montserrat"/>
              </a:rPr>
              <a:t>and creativity.</a:t>
            </a:r>
          </a:p>
        </p:txBody>
      </p:sp>
      <p:sp>
        <p:nvSpPr>
          <p:cNvPr name="TextBox 17" id="17"/>
          <p:cNvSpPr txBox="true"/>
          <p:nvPr/>
        </p:nvSpPr>
        <p:spPr>
          <a:xfrm rot="0">
            <a:off x="1188168" y="4357687"/>
            <a:ext cx="3094794" cy="629920"/>
          </a:xfrm>
          <a:prstGeom prst="rect">
            <a:avLst/>
          </a:prstGeom>
        </p:spPr>
        <p:txBody>
          <a:bodyPr anchor="t" rtlCol="false" tIns="0" lIns="0" bIns="0" rIns="0">
            <a:spAutoFit/>
          </a:bodyPr>
          <a:lstStyle/>
          <a:p>
            <a:pPr algn="ctr">
              <a:lnSpc>
                <a:spcPts val="5179"/>
              </a:lnSpc>
            </a:pPr>
            <a:r>
              <a:rPr lang="en-US" b="true" sz="3699">
                <a:solidFill>
                  <a:srgbClr val="19598D"/>
                </a:solidFill>
                <a:latin typeface="Montserrat Bold"/>
                <a:ea typeface="Montserrat Bold"/>
                <a:cs typeface="Montserrat Bold"/>
                <a:sym typeface="Montserrat Bold"/>
              </a:rPr>
              <a:t>Developing</a:t>
            </a:r>
          </a:p>
        </p:txBody>
      </p:sp>
      <p:sp>
        <p:nvSpPr>
          <p:cNvPr name="TextBox 18" id="18"/>
          <p:cNvSpPr txBox="true"/>
          <p:nvPr/>
        </p:nvSpPr>
        <p:spPr>
          <a:xfrm rot="0">
            <a:off x="5420489" y="4394200"/>
            <a:ext cx="3094794" cy="669925"/>
          </a:xfrm>
          <a:prstGeom prst="rect">
            <a:avLst/>
          </a:prstGeom>
        </p:spPr>
        <p:txBody>
          <a:bodyPr anchor="t" rtlCol="false" tIns="0" lIns="0" bIns="0" rIns="0">
            <a:spAutoFit/>
          </a:bodyPr>
          <a:lstStyle/>
          <a:p>
            <a:pPr algn="ctr">
              <a:lnSpc>
                <a:spcPts val="5599"/>
              </a:lnSpc>
            </a:pPr>
            <a:r>
              <a:rPr lang="en-US" b="true" sz="3999">
                <a:solidFill>
                  <a:srgbClr val="19598D"/>
                </a:solidFill>
                <a:latin typeface="Montserrat Bold"/>
                <a:ea typeface="Montserrat Bold"/>
                <a:cs typeface="Montserrat Bold"/>
                <a:sym typeface="Montserrat Bold"/>
              </a:rPr>
              <a:t>Analysis</a:t>
            </a:r>
          </a:p>
        </p:txBody>
      </p:sp>
      <p:sp>
        <p:nvSpPr>
          <p:cNvPr name="TextBox 19" id="19"/>
          <p:cNvSpPr txBox="true"/>
          <p:nvPr/>
        </p:nvSpPr>
        <p:spPr>
          <a:xfrm rot="0">
            <a:off x="9706773" y="4394200"/>
            <a:ext cx="3094794" cy="669925"/>
          </a:xfrm>
          <a:prstGeom prst="rect">
            <a:avLst/>
          </a:prstGeom>
        </p:spPr>
        <p:txBody>
          <a:bodyPr anchor="t" rtlCol="false" tIns="0" lIns="0" bIns="0" rIns="0">
            <a:spAutoFit/>
          </a:bodyPr>
          <a:lstStyle/>
          <a:p>
            <a:pPr algn="ctr">
              <a:lnSpc>
                <a:spcPts val="5599"/>
              </a:lnSpc>
            </a:pPr>
            <a:r>
              <a:rPr lang="en-US" b="true" sz="3999">
                <a:solidFill>
                  <a:srgbClr val="19598D"/>
                </a:solidFill>
                <a:latin typeface="Montserrat Bold"/>
                <a:ea typeface="Montserrat Bold"/>
                <a:cs typeface="Montserrat Bold"/>
                <a:sym typeface="Montserrat Bold"/>
              </a:rPr>
              <a:t>exploring</a:t>
            </a:r>
          </a:p>
        </p:txBody>
      </p:sp>
      <p:sp>
        <p:nvSpPr>
          <p:cNvPr name="TextBox 20" id="20"/>
          <p:cNvSpPr txBox="true"/>
          <p:nvPr/>
        </p:nvSpPr>
        <p:spPr>
          <a:xfrm rot="0">
            <a:off x="13858111" y="4384675"/>
            <a:ext cx="3401189" cy="662940"/>
          </a:xfrm>
          <a:prstGeom prst="rect">
            <a:avLst/>
          </a:prstGeom>
        </p:spPr>
        <p:txBody>
          <a:bodyPr anchor="t" rtlCol="false" tIns="0" lIns="0" bIns="0" rIns="0">
            <a:spAutoFit/>
          </a:bodyPr>
          <a:lstStyle/>
          <a:p>
            <a:pPr algn="ctr">
              <a:lnSpc>
                <a:spcPts val="5459"/>
              </a:lnSpc>
            </a:pPr>
            <a:r>
              <a:rPr lang="en-US" b="true" sz="3899">
                <a:solidFill>
                  <a:srgbClr val="19598D"/>
                </a:solidFill>
                <a:latin typeface="Montserrat Bold"/>
                <a:ea typeface="Montserrat Bold"/>
                <a:cs typeface="Montserrat Bold"/>
                <a:sym typeface="Montserrat Bold"/>
              </a:rPr>
              <a:t>contributing </a:t>
            </a:r>
          </a:p>
        </p:txBody>
      </p:sp>
      <p:sp>
        <p:nvSpPr>
          <p:cNvPr name="AutoShape 21" id="21"/>
          <p:cNvSpPr/>
          <p:nvPr/>
        </p:nvSpPr>
        <p:spPr>
          <a:xfrm>
            <a:off x="1266094" y="5153025"/>
            <a:ext cx="3094794" cy="0"/>
          </a:xfrm>
          <a:prstGeom prst="line">
            <a:avLst/>
          </a:prstGeom>
          <a:ln cap="rnd" w="19050">
            <a:solidFill>
              <a:srgbClr val="000000"/>
            </a:solidFill>
            <a:prstDash val="solid"/>
            <a:headEnd type="none" len="sm" w="sm"/>
            <a:tailEnd type="none" len="sm" w="sm"/>
          </a:ln>
        </p:spPr>
      </p:sp>
      <p:sp>
        <p:nvSpPr>
          <p:cNvPr name="AutoShape 22" id="22"/>
          <p:cNvSpPr/>
          <p:nvPr/>
        </p:nvSpPr>
        <p:spPr>
          <a:xfrm>
            <a:off x="5486433" y="5162550"/>
            <a:ext cx="3094794" cy="0"/>
          </a:xfrm>
          <a:prstGeom prst="line">
            <a:avLst/>
          </a:prstGeom>
          <a:ln cap="rnd" w="19050">
            <a:solidFill>
              <a:srgbClr val="000000"/>
            </a:solidFill>
            <a:prstDash val="solid"/>
            <a:headEnd type="none" len="sm" w="sm"/>
            <a:tailEnd type="none" len="sm" w="sm"/>
          </a:ln>
        </p:spPr>
      </p:sp>
      <p:sp>
        <p:nvSpPr>
          <p:cNvPr name="AutoShape 23" id="23"/>
          <p:cNvSpPr/>
          <p:nvPr/>
        </p:nvSpPr>
        <p:spPr>
          <a:xfrm>
            <a:off x="9706773" y="5162550"/>
            <a:ext cx="3094794" cy="0"/>
          </a:xfrm>
          <a:prstGeom prst="line">
            <a:avLst/>
          </a:prstGeom>
          <a:ln cap="rnd" w="19050">
            <a:solidFill>
              <a:srgbClr val="000000"/>
            </a:solidFill>
            <a:prstDash val="solid"/>
            <a:headEnd type="none" len="sm" w="sm"/>
            <a:tailEnd type="none" len="sm" w="sm"/>
          </a:ln>
        </p:spPr>
      </p:sp>
      <p:sp>
        <p:nvSpPr>
          <p:cNvPr name="AutoShape 24" id="24"/>
          <p:cNvSpPr/>
          <p:nvPr/>
        </p:nvSpPr>
        <p:spPr>
          <a:xfrm rot="23662">
            <a:off x="13861144" y="1014412"/>
            <a:ext cx="2075766" cy="0"/>
          </a:xfrm>
          <a:prstGeom prst="line">
            <a:avLst/>
          </a:prstGeom>
          <a:ln cap="rnd" w="28575">
            <a:solidFill>
              <a:srgbClr val="FFFFFF">
                <a:alpha val="74902"/>
              </a:srgbClr>
            </a:solidFill>
            <a:prstDash val="solid"/>
            <a:headEnd type="none" len="sm" w="sm"/>
            <a:tailEnd type="none" len="sm" w="sm"/>
          </a:ln>
        </p:spPr>
      </p:sp>
      <p:sp>
        <p:nvSpPr>
          <p:cNvPr name="AutoShape 25" id="25"/>
          <p:cNvSpPr/>
          <p:nvPr/>
        </p:nvSpPr>
        <p:spPr>
          <a:xfrm rot="-10776337">
            <a:off x="2313529" y="1014413"/>
            <a:ext cx="2075766" cy="0"/>
          </a:xfrm>
          <a:prstGeom prst="line">
            <a:avLst/>
          </a:prstGeom>
          <a:ln cap="rnd" w="28575">
            <a:solidFill>
              <a:srgbClr val="FFFFFF">
                <a:alpha val="74902"/>
              </a:srgbClr>
            </a:solidFill>
            <a:prstDash val="solid"/>
            <a:headEnd type="none" len="sm" w="sm"/>
            <a:tailEnd type="none" len="sm" w="sm"/>
          </a:ln>
        </p:spPr>
      </p:sp>
      <p:sp>
        <p:nvSpPr>
          <p:cNvPr name="Freeform 26" id="26"/>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2"/>
            <a:stretch>
              <a:fillRect l="0" t="0" r="0" b="0"/>
            </a:stretch>
          </a:blipFill>
        </p:spPr>
      </p:sp>
      <p:sp>
        <p:nvSpPr>
          <p:cNvPr name="AutoShape 27" id="27"/>
          <p:cNvSpPr/>
          <p:nvPr/>
        </p:nvSpPr>
        <p:spPr>
          <a:xfrm>
            <a:off x="13858111" y="5172075"/>
            <a:ext cx="3094794" cy="0"/>
          </a:xfrm>
          <a:prstGeom prst="line">
            <a:avLst/>
          </a:prstGeom>
          <a:ln cap="rnd" w="19050">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6942777" y="134522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2980504" y="-1090031"/>
            <a:ext cx="16256977" cy="8229600"/>
          </a:xfrm>
          <a:prstGeom prst="rect">
            <a:avLst/>
          </a:prstGeom>
          <a:solidFill>
            <a:srgbClr val="57C1D4"/>
          </a:solidFill>
        </p:spPr>
      </p:sp>
      <p:sp>
        <p:nvSpPr>
          <p:cNvPr name="Freeform 4" id="4"/>
          <p:cNvSpPr/>
          <p:nvPr/>
        </p:nvSpPr>
        <p:spPr>
          <a:xfrm flipH="false" flipV="false" rot="-5400000">
            <a:off x="501162" y="2534729"/>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376337">
            <a:off x="16326925" y="3337125"/>
            <a:ext cx="2075766" cy="0"/>
          </a:xfrm>
          <a:prstGeom prst="line">
            <a:avLst/>
          </a:prstGeom>
          <a:ln cap="rnd" w="28575">
            <a:solidFill>
              <a:srgbClr val="D9D9D9">
                <a:alpha val="74902"/>
              </a:srgbClr>
            </a:solidFill>
            <a:prstDash val="solid"/>
            <a:headEnd type="none" len="sm" w="sm"/>
            <a:tailEnd type="none" len="sm" w="sm"/>
          </a:ln>
        </p:spPr>
      </p:sp>
      <p:sp>
        <p:nvSpPr>
          <p:cNvPr name="AutoShape 6" id="6"/>
          <p:cNvSpPr/>
          <p:nvPr/>
        </p:nvSpPr>
        <p:spPr>
          <a:xfrm rot="-5376337">
            <a:off x="-114691" y="4526630"/>
            <a:ext cx="2075766" cy="0"/>
          </a:xfrm>
          <a:prstGeom prst="line">
            <a:avLst/>
          </a:prstGeom>
          <a:ln cap="rnd" w="28575">
            <a:solidFill>
              <a:srgbClr val="D9D9D9">
                <a:alpha val="74902"/>
              </a:srgbClr>
            </a:solidFill>
            <a:prstDash val="solid"/>
            <a:headEnd type="none" len="sm" w="sm"/>
            <a:tailEnd type="none" len="sm" w="sm"/>
          </a:ln>
        </p:spPr>
      </p:sp>
      <p:sp>
        <p:nvSpPr>
          <p:cNvPr name="AutoShape 7" id="7"/>
          <p:cNvSpPr/>
          <p:nvPr/>
        </p:nvSpPr>
        <p:spPr>
          <a:xfrm rot="0">
            <a:off x="1548907" y="3566958"/>
            <a:ext cx="7604618" cy="2649358"/>
          </a:xfrm>
          <a:prstGeom prst="rect">
            <a:avLst/>
          </a:prstGeom>
          <a:solidFill>
            <a:srgbClr val="000000">
              <a:alpha val="11765"/>
            </a:srgbClr>
          </a:solidFill>
        </p:spPr>
      </p:sp>
      <p:sp>
        <p:nvSpPr>
          <p:cNvPr name="AutoShape 8" id="8"/>
          <p:cNvSpPr/>
          <p:nvPr/>
        </p:nvSpPr>
        <p:spPr>
          <a:xfrm rot="0">
            <a:off x="1548907" y="6515759"/>
            <a:ext cx="7604618" cy="2649358"/>
          </a:xfrm>
          <a:prstGeom prst="rect">
            <a:avLst/>
          </a:prstGeom>
          <a:solidFill>
            <a:srgbClr val="000000">
              <a:alpha val="11765"/>
            </a:srgbClr>
          </a:solidFill>
        </p:spPr>
      </p:sp>
      <p:sp>
        <p:nvSpPr>
          <p:cNvPr name="AutoShape 9" id="9"/>
          <p:cNvSpPr/>
          <p:nvPr/>
        </p:nvSpPr>
        <p:spPr>
          <a:xfrm rot="0">
            <a:off x="9396184" y="3566958"/>
            <a:ext cx="7604618" cy="2649358"/>
          </a:xfrm>
          <a:prstGeom prst="rect">
            <a:avLst/>
          </a:prstGeom>
          <a:solidFill>
            <a:srgbClr val="000000">
              <a:alpha val="11765"/>
            </a:srgbClr>
          </a:solidFill>
        </p:spPr>
      </p:sp>
      <p:sp>
        <p:nvSpPr>
          <p:cNvPr name="AutoShape 10" id="10"/>
          <p:cNvSpPr/>
          <p:nvPr/>
        </p:nvSpPr>
        <p:spPr>
          <a:xfrm rot="0">
            <a:off x="9396184" y="6515759"/>
            <a:ext cx="7604618" cy="2649358"/>
          </a:xfrm>
          <a:prstGeom prst="rect">
            <a:avLst/>
          </a:prstGeom>
          <a:solidFill>
            <a:srgbClr val="000000">
              <a:alpha val="11765"/>
            </a:srgbClr>
          </a:solidFill>
        </p:spPr>
      </p:sp>
      <p:sp>
        <p:nvSpPr>
          <p:cNvPr name="AutoShape 11" id="11"/>
          <p:cNvSpPr/>
          <p:nvPr/>
        </p:nvSpPr>
        <p:spPr>
          <a:xfrm rot="0">
            <a:off x="1418053" y="3445811"/>
            <a:ext cx="7604618" cy="2649358"/>
          </a:xfrm>
          <a:prstGeom prst="rect">
            <a:avLst/>
          </a:prstGeom>
          <a:solidFill>
            <a:srgbClr val="19598D"/>
          </a:solidFill>
        </p:spPr>
      </p:sp>
      <p:sp>
        <p:nvSpPr>
          <p:cNvPr name="AutoShape 12" id="12"/>
          <p:cNvSpPr/>
          <p:nvPr/>
        </p:nvSpPr>
        <p:spPr>
          <a:xfrm rot="0">
            <a:off x="1418053" y="6394612"/>
            <a:ext cx="7604618" cy="2649358"/>
          </a:xfrm>
          <a:prstGeom prst="rect">
            <a:avLst/>
          </a:prstGeom>
          <a:solidFill>
            <a:srgbClr val="19598D"/>
          </a:solidFill>
        </p:spPr>
      </p:sp>
      <p:sp>
        <p:nvSpPr>
          <p:cNvPr name="AutoShape 13" id="13"/>
          <p:cNvSpPr/>
          <p:nvPr/>
        </p:nvSpPr>
        <p:spPr>
          <a:xfrm rot="0">
            <a:off x="9265329" y="3445811"/>
            <a:ext cx="7604618" cy="2649358"/>
          </a:xfrm>
          <a:prstGeom prst="rect">
            <a:avLst/>
          </a:prstGeom>
          <a:solidFill>
            <a:srgbClr val="19598D"/>
          </a:solidFill>
        </p:spPr>
      </p:sp>
      <p:sp>
        <p:nvSpPr>
          <p:cNvPr name="AutoShape 14" id="14"/>
          <p:cNvSpPr/>
          <p:nvPr/>
        </p:nvSpPr>
        <p:spPr>
          <a:xfrm rot="0">
            <a:off x="9265329" y="6394612"/>
            <a:ext cx="7604618" cy="2649358"/>
          </a:xfrm>
          <a:prstGeom prst="rect">
            <a:avLst/>
          </a:prstGeom>
          <a:solidFill>
            <a:srgbClr val="19598D"/>
          </a:solidFill>
        </p:spPr>
      </p:sp>
      <p:sp>
        <p:nvSpPr>
          <p:cNvPr name="TextBox 15" id="15"/>
          <p:cNvSpPr txBox="true"/>
          <p:nvPr/>
        </p:nvSpPr>
        <p:spPr>
          <a:xfrm rot="0">
            <a:off x="2724915" y="1181100"/>
            <a:ext cx="12838170" cy="1060451"/>
          </a:xfrm>
          <a:prstGeom prst="rect">
            <a:avLst/>
          </a:prstGeom>
        </p:spPr>
        <p:txBody>
          <a:bodyPr anchor="t" rtlCol="false" tIns="0" lIns="0" bIns="0" rIns="0">
            <a:spAutoFit/>
          </a:bodyPr>
          <a:lstStyle/>
          <a:p>
            <a:pPr algn="ctr">
              <a:lnSpc>
                <a:spcPts val="8000"/>
              </a:lnSpc>
              <a:spcBef>
                <a:spcPct val="0"/>
              </a:spcBef>
            </a:pPr>
            <a:r>
              <a:rPr lang="en-US" b="true" sz="8000">
                <a:solidFill>
                  <a:srgbClr val="19598D"/>
                </a:solidFill>
                <a:latin typeface="Montserrat Ultra-Bold"/>
                <a:ea typeface="Montserrat Ultra-Bold"/>
                <a:cs typeface="Montserrat Ultra-Bold"/>
                <a:sym typeface="Montserrat Ultra-Bold"/>
              </a:rPr>
              <a:t>Project Levels</a:t>
            </a:r>
          </a:p>
        </p:txBody>
      </p:sp>
      <p:sp>
        <p:nvSpPr>
          <p:cNvPr name="TextBox 16" id="16"/>
          <p:cNvSpPr txBox="true"/>
          <p:nvPr/>
        </p:nvSpPr>
        <p:spPr>
          <a:xfrm rot="0">
            <a:off x="9641401" y="4732390"/>
            <a:ext cx="6852475" cy="372745"/>
          </a:xfrm>
          <a:prstGeom prst="rect">
            <a:avLst/>
          </a:prstGeom>
        </p:spPr>
        <p:txBody>
          <a:bodyPr anchor="t" rtlCol="false" tIns="0" lIns="0" bIns="0" rIns="0">
            <a:spAutoFit/>
          </a:bodyPr>
          <a:lstStyle/>
          <a:p>
            <a:pPr algn="ctr" marL="0" indent="0" lvl="0">
              <a:lnSpc>
                <a:spcPts val="3080"/>
              </a:lnSpc>
              <a:spcBef>
                <a:spcPct val="0"/>
              </a:spcBef>
            </a:pPr>
            <a:r>
              <a:rPr lang="en-US" sz="2200">
                <a:solidFill>
                  <a:srgbClr val="FFFFFF"/>
                </a:solidFill>
                <a:latin typeface="Montserrat"/>
                <a:ea typeface="Montserrat"/>
                <a:cs typeface="Montserrat"/>
                <a:sym typeface="Montserrat"/>
              </a:rPr>
              <a:t>This section outlines our data collection process,</a:t>
            </a:r>
          </a:p>
        </p:txBody>
      </p:sp>
      <p:sp>
        <p:nvSpPr>
          <p:cNvPr name="TextBox 17" id="17"/>
          <p:cNvSpPr txBox="true"/>
          <p:nvPr/>
        </p:nvSpPr>
        <p:spPr>
          <a:xfrm rot="0">
            <a:off x="9958907" y="3872863"/>
            <a:ext cx="6217463" cy="762000"/>
          </a:xfrm>
          <a:prstGeom prst="rect">
            <a:avLst/>
          </a:prstGeom>
        </p:spPr>
        <p:txBody>
          <a:bodyPr anchor="t" rtlCol="false" tIns="0" lIns="0" bIns="0" rIns="0">
            <a:spAutoFit/>
          </a:bodyPr>
          <a:lstStyle/>
          <a:p>
            <a:pPr algn="ctr" marL="0" indent="0" lvl="0">
              <a:lnSpc>
                <a:spcPts val="6299"/>
              </a:lnSpc>
              <a:spcBef>
                <a:spcPct val="0"/>
              </a:spcBef>
            </a:pPr>
            <a:r>
              <a:rPr lang="en-US" b="true" sz="4500">
                <a:solidFill>
                  <a:srgbClr val="FFFFFF"/>
                </a:solidFill>
                <a:latin typeface="Montserrat Bold"/>
                <a:ea typeface="Montserrat Bold"/>
                <a:cs typeface="Montserrat Bold"/>
                <a:sym typeface="Montserrat Bold"/>
              </a:rPr>
              <a:t>Data Preprocessing</a:t>
            </a:r>
          </a:p>
        </p:txBody>
      </p:sp>
      <p:sp>
        <p:nvSpPr>
          <p:cNvPr name="TextBox 18" id="18"/>
          <p:cNvSpPr txBox="true"/>
          <p:nvPr/>
        </p:nvSpPr>
        <p:spPr>
          <a:xfrm rot="0">
            <a:off x="1820583" y="4938078"/>
            <a:ext cx="6799557" cy="763270"/>
          </a:xfrm>
          <a:prstGeom prst="rect">
            <a:avLst/>
          </a:prstGeom>
        </p:spPr>
        <p:txBody>
          <a:bodyPr anchor="t" rtlCol="false" tIns="0" lIns="0" bIns="0" rIns="0">
            <a:spAutoFit/>
          </a:bodyPr>
          <a:lstStyle/>
          <a:p>
            <a:pPr algn="ctr" marL="0" indent="0" lvl="0">
              <a:lnSpc>
                <a:spcPts val="3080"/>
              </a:lnSpc>
              <a:spcBef>
                <a:spcPct val="0"/>
              </a:spcBef>
            </a:pPr>
            <a:r>
              <a:rPr lang="en-US" sz="2200">
                <a:solidFill>
                  <a:srgbClr val="FFFFFF"/>
                </a:solidFill>
                <a:latin typeface="Montserrat"/>
                <a:ea typeface="Montserrat"/>
                <a:cs typeface="Montserrat"/>
                <a:sym typeface="Montserrat"/>
              </a:rPr>
              <a:t>This section outlines our data collection process. we collect fake &amp; real data. </a:t>
            </a:r>
          </a:p>
        </p:txBody>
      </p:sp>
      <p:sp>
        <p:nvSpPr>
          <p:cNvPr name="TextBox 19" id="19"/>
          <p:cNvSpPr txBox="true"/>
          <p:nvPr/>
        </p:nvSpPr>
        <p:spPr>
          <a:xfrm rot="0">
            <a:off x="2111630" y="3872863"/>
            <a:ext cx="6217463" cy="762000"/>
          </a:xfrm>
          <a:prstGeom prst="rect">
            <a:avLst/>
          </a:prstGeom>
        </p:spPr>
        <p:txBody>
          <a:bodyPr anchor="t" rtlCol="false" tIns="0" lIns="0" bIns="0" rIns="0">
            <a:spAutoFit/>
          </a:bodyPr>
          <a:lstStyle/>
          <a:p>
            <a:pPr algn="ctr" marL="0" indent="0" lvl="0">
              <a:lnSpc>
                <a:spcPts val="6299"/>
              </a:lnSpc>
              <a:spcBef>
                <a:spcPct val="0"/>
              </a:spcBef>
            </a:pPr>
            <a:r>
              <a:rPr lang="en-US" b="true" sz="4500">
                <a:solidFill>
                  <a:srgbClr val="FFFFFF"/>
                </a:solidFill>
                <a:latin typeface="Montserrat Bold"/>
                <a:ea typeface="Montserrat Bold"/>
                <a:cs typeface="Montserrat Bold"/>
                <a:sym typeface="Montserrat Bold"/>
              </a:rPr>
              <a:t>Data Collection</a:t>
            </a:r>
          </a:p>
        </p:txBody>
      </p:sp>
      <p:sp>
        <p:nvSpPr>
          <p:cNvPr name="TextBox 20" id="20"/>
          <p:cNvSpPr txBox="true"/>
          <p:nvPr/>
        </p:nvSpPr>
        <p:spPr>
          <a:xfrm rot="0">
            <a:off x="9209507" y="7782804"/>
            <a:ext cx="7716263" cy="763270"/>
          </a:xfrm>
          <a:prstGeom prst="rect">
            <a:avLst/>
          </a:prstGeom>
        </p:spPr>
        <p:txBody>
          <a:bodyPr anchor="t" rtlCol="false" tIns="0" lIns="0" bIns="0" rIns="0">
            <a:spAutoFit/>
          </a:bodyPr>
          <a:lstStyle/>
          <a:p>
            <a:pPr algn="ctr">
              <a:lnSpc>
                <a:spcPts val="3080"/>
              </a:lnSpc>
            </a:pPr>
            <a:r>
              <a:rPr lang="en-US" sz="2200">
                <a:solidFill>
                  <a:srgbClr val="FFFFFF"/>
                </a:solidFill>
                <a:latin typeface="Montserrat"/>
                <a:ea typeface="Montserrat"/>
                <a:cs typeface="Montserrat"/>
                <a:sym typeface="Montserrat"/>
              </a:rPr>
              <a:t>an interface to interact with model in an </a:t>
            </a:r>
          </a:p>
          <a:p>
            <a:pPr algn="ctr">
              <a:lnSpc>
                <a:spcPts val="3080"/>
              </a:lnSpc>
            </a:pPr>
            <a:r>
              <a:rPr lang="en-US" sz="2200">
                <a:solidFill>
                  <a:srgbClr val="FFFFFF"/>
                </a:solidFill>
                <a:latin typeface="Montserrat"/>
                <a:ea typeface="Montserrat"/>
                <a:cs typeface="Montserrat"/>
                <a:sym typeface="Montserrat"/>
              </a:rPr>
              <a:t>interactive way and display the results.</a:t>
            </a:r>
          </a:p>
        </p:txBody>
      </p:sp>
      <p:sp>
        <p:nvSpPr>
          <p:cNvPr name="TextBox 21" id="21"/>
          <p:cNvSpPr txBox="true"/>
          <p:nvPr/>
        </p:nvSpPr>
        <p:spPr>
          <a:xfrm rot="0">
            <a:off x="9958907" y="6816902"/>
            <a:ext cx="6217463" cy="762000"/>
          </a:xfrm>
          <a:prstGeom prst="rect">
            <a:avLst/>
          </a:prstGeom>
        </p:spPr>
        <p:txBody>
          <a:bodyPr anchor="t" rtlCol="false" tIns="0" lIns="0" bIns="0" rIns="0">
            <a:spAutoFit/>
          </a:bodyPr>
          <a:lstStyle/>
          <a:p>
            <a:pPr algn="ctr" marL="0" indent="0" lvl="0">
              <a:lnSpc>
                <a:spcPts val="6299"/>
              </a:lnSpc>
              <a:spcBef>
                <a:spcPct val="0"/>
              </a:spcBef>
            </a:pPr>
            <a:r>
              <a:rPr lang="en-US" b="true" sz="4500">
                <a:solidFill>
                  <a:srgbClr val="FFFFFF"/>
                </a:solidFill>
                <a:latin typeface="Montserrat Bold"/>
                <a:ea typeface="Montserrat Bold"/>
                <a:cs typeface="Montserrat Bold"/>
                <a:sym typeface="Montserrat Bold"/>
              </a:rPr>
              <a:t>Interface</a:t>
            </a:r>
          </a:p>
        </p:txBody>
      </p:sp>
      <p:sp>
        <p:nvSpPr>
          <p:cNvPr name="TextBox 22" id="22"/>
          <p:cNvSpPr txBox="true"/>
          <p:nvPr/>
        </p:nvSpPr>
        <p:spPr>
          <a:xfrm rot="0">
            <a:off x="1820583" y="7782804"/>
            <a:ext cx="6799557" cy="763270"/>
          </a:xfrm>
          <a:prstGeom prst="rect">
            <a:avLst/>
          </a:prstGeom>
        </p:spPr>
        <p:txBody>
          <a:bodyPr anchor="t" rtlCol="false" tIns="0" lIns="0" bIns="0" rIns="0">
            <a:spAutoFit/>
          </a:bodyPr>
          <a:lstStyle/>
          <a:p>
            <a:pPr algn="ctr" marL="0" indent="0" lvl="0">
              <a:lnSpc>
                <a:spcPts val="3080"/>
              </a:lnSpc>
              <a:spcBef>
                <a:spcPct val="0"/>
              </a:spcBef>
            </a:pPr>
            <a:r>
              <a:rPr lang="en-US" sz="2200">
                <a:solidFill>
                  <a:srgbClr val="FFFFFF"/>
                </a:solidFill>
                <a:latin typeface="Montserrat"/>
                <a:ea typeface="Montserrat"/>
                <a:cs typeface="Montserrat"/>
                <a:sym typeface="Montserrat"/>
              </a:rPr>
              <a:t>Tdesigned to capture and reproduce the unique stylistic elements of Van Gogh's artwork.</a:t>
            </a:r>
          </a:p>
        </p:txBody>
      </p:sp>
      <p:sp>
        <p:nvSpPr>
          <p:cNvPr name="TextBox 23" id="23"/>
          <p:cNvSpPr txBox="true"/>
          <p:nvPr/>
        </p:nvSpPr>
        <p:spPr>
          <a:xfrm rot="0">
            <a:off x="2111630" y="6826426"/>
            <a:ext cx="6217463" cy="762000"/>
          </a:xfrm>
          <a:prstGeom prst="rect">
            <a:avLst/>
          </a:prstGeom>
        </p:spPr>
        <p:txBody>
          <a:bodyPr anchor="t" rtlCol="false" tIns="0" lIns="0" bIns="0" rIns="0">
            <a:spAutoFit/>
          </a:bodyPr>
          <a:lstStyle/>
          <a:p>
            <a:pPr algn="ctr" marL="0" indent="0" lvl="0">
              <a:lnSpc>
                <a:spcPts val="6299"/>
              </a:lnSpc>
              <a:spcBef>
                <a:spcPct val="0"/>
              </a:spcBef>
            </a:pPr>
            <a:r>
              <a:rPr lang="en-US" b="true" sz="4500">
                <a:solidFill>
                  <a:srgbClr val="FFFFFF"/>
                </a:solidFill>
                <a:latin typeface="Montserrat Bold"/>
                <a:ea typeface="Montserrat Bold"/>
                <a:cs typeface="Montserrat Bold"/>
                <a:sym typeface="Montserrat Bold"/>
              </a:rPr>
              <a:t>Building Model</a:t>
            </a:r>
          </a:p>
        </p:txBody>
      </p:sp>
      <p:sp>
        <p:nvSpPr>
          <p:cNvPr name="Freeform 24" id="24"/>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4"/>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6942777" y="134522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501162" y="2534729"/>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5376337">
            <a:off x="16326925" y="3337125"/>
            <a:ext cx="2075766" cy="0"/>
          </a:xfrm>
          <a:prstGeom prst="line">
            <a:avLst/>
          </a:prstGeom>
          <a:ln cap="rnd" w="28575">
            <a:solidFill>
              <a:srgbClr val="D9D9D9">
                <a:alpha val="74902"/>
              </a:srgbClr>
            </a:solidFill>
            <a:prstDash val="solid"/>
            <a:headEnd type="none" len="sm" w="sm"/>
            <a:tailEnd type="none" len="sm" w="sm"/>
          </a:ln>
        </p:spPr>
      </p:sp>
      <p:sp>
        <p:nvSpPr>
          <p:cNvPr name="AutoShape 5" id="5"/>
          <p:cNvSpPr/>
          <p:nvPr/>
        </p:nvSpPr>
        <p:spPr>
          <a:xfrm rot="-5376337">
            <a:off x="-114691" y="4526630"/>
            <a:ext cx="2075766" cy="0"/>
          </a:xfrm>
          <a:prstGeom prst="line">
            <a:avLst/>
          </a:prstGeom>
          <a:ln cap="rnd" w="28575">
            <a:solidFill>
              <a:srgbClr val="D9D9D9">
                <a:alpha val="74902"/>
              </a:srgbClr>
            </a:solidFill>
            <a:prstDash val="solid"/>
            <a:headEnd type="none" len="sm" w="sm"/>
            <a:tailEnd type="none" len="sm" w="sm"/>
          </a:ln>
        </p:spPr>
      </p:sp>
      <p:sp>
        <p:nvSpPr>
          <p:cNvPr name="TextBox 6" id="6"/>
          <p:cNvSpPr txBox="true"/>
          <p:nvPr/>
        </p:nvSpPr>
        <p:spPr>
          <a:xfrm rot="0">
            <a:off x="2724915" y="1181100"/>
            <a:ext cx="12838170" cy="1060451"/>
          </a:xfrm>
          <a:prstGeom prst="rect">
            <a:avLst/>
          </a:prstGeom>
        </p:spPr>
        <p:txBody>
          <a:bodyPr anchor="t" rtlCol="false" tIns="0" lIns="0" bIns="0" rIns="0">
            <a:spAutoFit/>
          </a:bodyPr>
          <a:lstStyle/>
          <a:p>
            <a:pPr algn="ctr">
              <a:lnSpc>
                <a:spcPts val="8000"/>
              </a:lnSpc>
              <a:spcBef>
                <a:spcPct val="0"/>
              </a:spcBef>
            </a:pPr>
            <a:r>
              <a:rPr lang="en-US" b="true" sz="8000">
                <a:solidFill>
                  <a:srgbClr val="19598D"/>
                </a:solidFill>
                <a:latin typeface="Montserrat Ultra-Bold"/>
                <a:ea typeface="Montserrat Ultra-Bold"/>
                <a:cs typeface="Montserrat Ultra-Bold"/>
                <a:sym typeface="Montserrat Ultra-Bold"/>
              </a:rPr>
              <a:t>Project Levels</a:t>
            </a:r>
          </a:p>
        </p:txBody>
      </p:sp>
      <p:sp>
        <p:nvSpPr>
          <p:cNvPr name="Freeform 7" id="7"/>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4"/>
            <a:stretch>
              <a:fillRect l="0" t="0" r="0" b="0"/>
            </a:stretch>
          </a:blipFill>
        </p:spPr>
      </p:sp>
      <p:sp>
        <p:nvSpPr>
          <p:cNvPr name="Freeform 8" id="8"/>
          <p:cNvSpPr/>
          <p:nvPr/>
        </p:nvSpPr>
        <p:spPr>
          <a:xfrm flipH="false" flipV="false" rot="0">
            <a:off x="2473251" y="3685951"/>
            <a:ext cx="13341498" cy="3785650"/>
          </a:xfrm>
          <a:custGeom>
            <a:avLst/>
            <a:gdLst/>
            <a:ahLst/>
            <a:cxnLst/>
            <a:rect r="r" b="b" t="t" l="l"/>
            <a:pathLst>
              <a:path h="3785650" w="13341498">
                <a:moveTo>
                  <a:pt x="0" y="0"/>
                </a:moveTo>
                <a:lnTo>
                  <a:pt x="13341498" y="0"/>
                </a:lnTo>
                <a:lnTo>
                  <a:pt x="13341498" y="3785650"/>
                </a:lnTo>
                <a:lnTo>
                  <a:pt x="0" y="3785650"/>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3876608" y="-817657"/>
            <a:ext cx="16256977" cy="11922315"/>
          </a:xfrm>
          <a:prstGeom prst="rect">
            <a:avLst/>
          </a:prstGeom>
          <a:solidFill>
            <a:srgbClr val="57C1D4"/>
          </a:solidFill>
        </p:spPr>
      </p:sp>
      <p:sp>
        <p:nvSpPr>
          <p:cNvPr name="TextBox 3" id="3"/>
          <p:cNvSpPr txBox="true"/>
          <p:nvPr/>
        </p:nvSpPr>
        <p:spPr>
          <a:xfrm rot="0">
            <a:off x="2927108" y="1085850"/>
            <a:ext cx="12838170" cy="1060451"/>
          </a:xfrm>
          <a:prstGeom prst="rect">
            <a:avLst/>
          </a:prstGeom>
        </p:spPr>
        <p:txBody>
          <a:bodyPr anchor="t" rtlCol="false" tIns="0" lIns="0" bIns="0" rIns="0">
            <a:spAutoFit/>
          </a:bodyPr>
          <a:lstStyle/>
          <a:p>
            <a:pPr algn="ctr">
              <a:lnSpc>
                <a:spcPts val="8000"/>
              </a:lnSpc>
              <a:spcBef>
                <a:spcPct val="0"/>
              </a:spcBef>
            </a:pPr>
            <a:r>
              <a:rPr lang="en-US" b="true" sz="8000">
                <a:solidFill>
                  <a:srgbClr val="19598D"/>
                </a:solidFill>
                <a:latin typeface="Montserrat Ultra-Bold"/>
                <a:ea typeface="Montserrat Ultra-Bold"/>
                <a:cs typeface="Montserrat Ultra-Bold"/>
                <a:sym typeface="Montserrat Ultra-Bold"/>
              </a:rPr>
              <a:t>Data Collection</a:t>
            </a:r>
          </a:p>
        </p:txBody>
      </p:sp>
      <p:sp>
        <p:nvSpPr>
          <p:cNvPr name="Freeform 4" id="4"/>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2"/>
            <a:stretch>
              <a:fillRect l="0" t="0" r="0" b="0"/>
            </a:stretch>
          </a:blipFill>
        </p:spPr>
      </p:sp>
      <p:grpSp>
        <p:nvGrpSpPr>
          <p:cNvPr name="Group 5" id="5"/>
          <p:cNvGrpSpPr/>
          <p:nvPr/>
        </p:nvGrpSpPr>
        <p:grpSpPr>
          <a:xfrm rot="0">
            <a:off x="2532769" y="5848350"/>
            <a:ext cx="6308824" cy="2127250"/>
            <a:chOff x="0" y="0"/>
            <a:chExt cx="8411766" cy="2836333"/>
          </a:xfrm>
        </p:grpSpPr>
        <p:grpSp>
          <p:nvGrpSpPr>
            <p:cNvPr name="Group 6" id="6"/>
            <p:cNvGrpSpPr/>
            <p:nvPr/>
          </p:nvGrpSpPr>
          <p:grpSpPr>
            <a:xfrm rot="0">
              <a:off x="0" y="0"/>
              <a:ext cx="770409" cy="770409"/>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name="TextBox 8" id="8"/>
            <p:cNvSpPr txBox="true"/>
            <p:nvPr/>
          </p:nvSpPr>
          <p:spPr>
            <a:xfrm rot="0">
              <a:off x="1463861" y="-38100"/>
              <a:ext cx="6947905" cy="2874433"/>
            </a:xfrm>
            <a:prstGeom prst="rect">
              <a:avLst/>
            </a:prstGeom>
          </p:spPr>
          <p:txBody>
            <a:bodyPr anchor="t" rtlCol="false" tIns="0" lIns="0" bIns="0" rIns="0">
              <a:spAutoFit/>
            </a:bodyPr>
            <a:lstStyle/>
            <a:p>
              <a:pPr algn="l">
                <a:lnSpc>
                  <a:spcPts val="3499"/>
                </a:lnSpc>
              </a:pPr>
              <a:r>
                <a:rPr lang="en-US" sz="2499" b="true">
                  <a:solidFill>
                    <a:srgbClr val="000000"/>
                  </a:solidFill>
                  <a:latin typeface="Montserrat Bold"/>
                  <a:ea typeface="Montserrat Bold"/>
                  <a:cs typeface="Montserrat Bold"/>
                  <a:sym typeface="Montserrat Bold"/>
                </a:rPr>
                <a:t>The official Van Gogh project</a:t>
              </a:r>
              <a:r>
                <a:rPr lang="en-US" sz="2499">
                  <a:solidFill>
                    <a:srgbClr val="000000"/>
                  </a:solidFill>
                  <a:latin typeface="Montserrat"/>
                  <a:ea typeface="Montserrat"/>
                  <a:cs typeface="Montserrat"/>
                  <a:sym typeface="Montserrat"/>
                </a:rPr>
                <a:t> While primarily textual, sketches and paintings mentioned in Van Gogh's correspondence.</a:t>
              </a:r>
            </a:p>
            <a:p>
              <a:pPr algn="l">
                <a:lnSpc>
                  <a:spcPts val="3499"/>
                </a:lnSpc>
              </a:pPr>
            </a:p>
          </p:txBody>
        </p:sp>
      </p:grpSp>
      <p:grpSp>
        <p:nvGrpSpPr>
          <p:cNvPr name="Group 9" id="9"/>
          <p:cNvGrpSpPr/>
          <p:nvPr/>
        </p:nvGrpSpPr>
        <p:grpSpPr>
          <a:xfrm rot="0">
            <a:off x="2532769" y="3465513"/>
            <a:ext cx="6308824" cy="2127250"/>
            <a:chOff x="0" y="0"/>
            <a:chExt cx="8411766" cy="2836333"/>
          </a:xfrm>
        </p:grpSpPr>
        <p:grpSp>
          <p:nvGrpSpPr>
            <p:cNvPr name="Group 10" id="10"/>
            <p:cNvGrpSpPr/>
            <p:nvPr/>
          </p:nvGrpSpPr>
          <p:grpSpPr>
            <a:xfrm rot="0">
              <a:off x="0" y="0"/>
              <a:ext cx="770409" cy="770409"/>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name="TextBox 12" id="12"/>
            <p:cNvSpPr txBox="true"/>
            <p:nvPr/>
          </p:nvSpPr>
          <p:spPr>
            <a:xfrm rot="0">
              <a:off x="1463861" y="-38100"/>
              <a:ext cx="6947905" cy="2874433"/>
            </a:xfrm>
            <a:prstGeom prst="rect">
              <a:avLst/>
            </a:prstGeom>
          </p:spPr>
          <p:txBody>
            <a:bodyPr anchor="t" rtlCol="false" tIns="0" lIns="0" bIns="0" rIns="0">
              <a:spAutoFit/>
            </a:bodyPr>
            <a:lstStyle/>
            <a:p>
              <a:pPr algn="l">
                <a:lnSpc>
                  <a:spcPts val="3499"/>
                </a:lnSpc>
              </a:pPr>
              <a:r>
                <a:rPr lang="en-US" sz="2499" b="true">
                  <a:solidFill>
                    <a:srgbClr val="000000"/>
                  </a:solidFill>
                  <a:latin typeface="Montserrat Bold"/>
                  <a:ea typeface="Montserrat Bold"/>
                  <a:cs typeface="Montserrat Bold"/>
                  <a:sym typeface="Montserrat Bold"/>
                </a:rPr>
                <a:t>Van Gogh Museum</a:t>
              </a:r>
            </a:p>
            <a:p>
              <a:pPr algn="l">
                <a:lnSpc>
                  <a:spcPts val="3499"/>
                </a:lnSpc>
              </a:pPr>
              <a:r>
                <a:rPr lang="en-US" sz="2499">
                  <a:solidFill>
                    <a:srgbClr val="000000"/>
                  </a:solidFill>
                  <a:latin typeface="Montserrat"/>
                  <a:ea typeface="Montserrat"/>
                  <a:cs typeface="Montserrat"/>
                  <a:sym typeface="Montserrat"/>
                </a:rPr>
                <a:t>Amsterdam: Provided high-resolution images of their extensive collection.</a:t>
              </a:r>
            </a:p>
            <a:p>
              <a:pPr algn="l">
                <a:lnSpc>
                  <a:spcPts val="3499"/>
                </a:lnSpc>
              </a:pPr>
            </a:p>
          </p:txBody>
        </p:sp>
      </p:grpSp>
      <p:grpSp>
        <p:nvGrpSpPr>
          <p:cNvPr name="Group 13" id="13"/>
          <p:cNvGrpSpPr/>
          <p:nvPr/>
        </p:nvGrpSpPr>
        <p:grpSpPr>
          <a:xfrm rot="0">
            <a:off x="10179007" y="5848350"/>
            <a:ext cx="7645451" cy="2127250"/>
            <a:chOff x="0" y="0"/>
            <a:chExt cx="10193935" cy="2836333"/>
          </a:xfrm>
        </p:grpSpPr>
        <p:grpSp>
          <p:nvGrpSpPr>
            <p:cNvPr name="Group 14" id="14"/>
            <p:cNvGrpSpPr/>
            <p:nvPr/>
          </p:nvGrpSpPr>
          <p:grpSpPr>
            <a:xfrm rot="0">
              <a:off x="0" y="0"/>
              <a:ext cx="770409" cy="770409"/>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name="TextBox 16" id="16"/>
            <p:cNvSpPr txBox="true"/>
            <p:nvPr/>
          </p:nvSpPr>
          <p:spPr>
            <a:xfrm rot="0">
              <a:off x="1463861" y="-38100"/>
              <a:ext cx="8730074" cy="2874433"/>
            </a:xfrm>
            <a:prstGeom prst="rect">
              <a:avLst/>
            </a:prstGeom>
          </p:spPr>
          <p:txBody>
            <a:bodyPr anchor="t" rtlCol="false" tIns="0" lIns="0" bIns="0" rIns="0">
              <a:spAutoFit/>
            </a:bodyPr>
            <a:lstStyle/>
            <a:p>
              <a:pPr algn="l">
                <a:lnSpc>
                  <a:spcPts val="3499"/>
                </a:lnSpc>
              </a:pPr>
              <a:r>
                <a:rPr lang="en-US" sz="2499" b="true">
                  <a:solidFill>
                    <a:srgbClr val="000000"/>
                  </a:solidFill>
                  <a:latin typeface="Montserrat Bold"/>
                  <a:ea typeface="Montserrat Bold"/>
                  <a:cs typeface="Montserrat Bold"/>
                  <a:sym typeface="Montserrat Bold"/>
                </a:rPr>
                <a:t>The Complete Paintings</a:t>
              </a:r>
            </a:p>
            <a:p>
              <a:pPr algn="l">
                <a:lnSpc>
                  <a:spcPts val="3499"/>
                </a:lnSpc>
              </a:pPr>
              <a:r>
                <a:rPr lang="en-US" sz="2499">
                  <a:solidFill>
                    <a:srgbClr val="000000"/>
                  </a:solidFill>
                  <a:latin typeface="Montserrat"/>
                  <a:ea typeface="Montserrat"/>
                  <a:cs typeface="Montserrat"/>
                  <a:sym typeface="Montserrat"/>
                </a:rPr>
                <a:t>by Ingo F. Walther and Rainer Metzger: Used for cross-referencing and filling gaps in digital sources.</a:t>
              </a:r>
            </a:p>
            <a:p>
              <a:pPr algn="l">
                <a:lnSpc>
                  <a:spcPts val="3499"/>
                </a:lnSpc>
              </a:pPr>
            </a:p>
          </p:txBody>
        </p:sp>
      </p:grpSp>
      <p:grpSp>
        <p:nvGrpSpPr>
          <p:cNvPr name="Group 17" id="17"/>
          <p:cNvGrpSpPr/>
          <p:nvPr/>
        </p:nvGrpSpPr>
        <p:grpSpPr>
          <a:xfrm rot="0">
            <a:off x="10179007" y="3465513"/>
            <a:ext cx="6308824" cy="2127250"/>
            <a:chOff x="0" y="0"/>
            <a:chExt cx="8411766" cy="2836333"/>
          </a:xfrm>
        </p:grpSpPr>
        <p:grpSp>
          <p:nvGrpSpPr>
            <p:cNvPr name="Group 18" id="18"/>
            <p:cNvGrpSpPr/>
            <p:nvPr/>
          </p:nvGrpSpPr>
          <p:grpSpPr>
            <a:xfrm rot="0">
              <a:off x="0" y="0"/>
              <a:ext cx="770409" cy="770409"/>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name="TextBox 20" id="20"/>
            <p:cNvSpPr txBox="true"/>
            <p:nvPr/>
          </p:nvSpPr>
          <p:spPr>
            <a:xfrm rot="0">
              <a:off x="1463861" y="-38100"/>
              <a:ext cx="6947905" cy="2874433"/>
            </a:xfrm>
            <a:prstGeom prst="rect">
              <a:avLst/>
            </a:prstGeom>
          </p:spPr>
          <p:txBody>
            <a:bodyPr anchor="t" rtlCol="false" tIns="0" lIns="0" bIns="0" rIns="0">
              <a:spAutoFit/>
            </a:bodyPr>
            <a:lstStyle/>
            <a:p>
              <a:pPr algn="l">
                <a:lnSpc>
                  <a:spcPts val="3499"/>
                </a:lnSpc>
              </a:pPr>
              <a:r>
                <a:rPr lang="en-US" sz="2499" b="true">
                  <a:solidFill>
                    <a:srgbClr val="000000"/>
                  </a:solidFill>
                  <a:latin typeface="Montserrat Bold"/>
                  <a:ea typeface="Montserrat Bold"/>
                  <a:cs typeface="Montserrat Bold"/>
                  <a:sym typeface="Montserrat Bold"/>
                </a:rPr>
                <a:t>Google Arts &amp; Culture</a:t>
              </a:r>
            </a:p>
            <a:p>
              <a:pPr algn="l">
                <a:lnSpc>
                  <a:spcPts val="3499"/>
                </a:lnSpc>
              </a:pPr>
              <a:r>
                <a:rPr lang="en-US" sz="2499">
                  <a:solidFill>
                    <a:srgbClr val="000000"/>
                  </a:solidFill>
                  <a:latin typeface="Montserrat"/>
                  <a:ea typeface="Montserrat"/>
                  <a:cs typeface="Montserrat"/>
                  <a:sym typeface="Montserrat"/>
                </a:rPr>
                <a:t> Provided access to high-quality images from various museums worldwide.</a:t>
              </a:r>
            </a:p>
            <a:p>
              <a:pPr algn="l">
                <a:lnSpc>
                  <a:spcPts val="349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129969" y="-817657"/>
            <a:ext cx="16256977" cy="11922315"/>
          </a:xfrm>
          <a:prstGeom prst="rect">
            <a:avLst/>
          </a:prstGeom>
          <a:solidFill>
            <a:srgbClr val="57C1D4"/>
          </a:solidFill>
        </p:spPr>
      </p:sp>
      <p:sp>
        <p:nvSpPr>
          <p:cNvPr name="TextBox 3" id="3"/>
          <p:cNvSpPr txBox="true"/>
          <p:nvPr/>
        </p:nvSpPr>
        <p:spPr>
          <a:xfrm rot="0">
            <a:off x="2724915" y="972312"/>
            <a:ext cx="12838170" cy="1060451"/>
          </a:xfrm>
          <a:prstGeom prst="rect">
            <a:avLst/>
          </a:prstGeom>
        </p:spPr>
        <p:txBody>
          <a:bodyPr anchor="t" rtlCol="false" tIns="0" lIns="0" bIns="0" rIns="0">
            <a:spAutoFit/>
          </a:bodyPr>
          <a:lstStyle/>
          <a:p>
            <a:pPr algn="ctr">
              <a:lnSpc>
                <a:spcPts val="8000"/>
              </a:lnSpc>
              <a:spcBef>
                <a:spcPct val="0"/>
              </a:spcBef>
            </a:pPr>
            <a:r>
              <a:rPr lang="en-US" b="true" sz="8000">
                <a:solidFill>
                  <a:srgbClr val="19598D"/>
                </a:solidFill>
                <a:latin typeface="Montserrat Ultra-Bold"/>
                <a:ea typeface="Montserrat Ultra-Bold"/>
                <a:cs typeface="Montserrat Ultra-Bold"/>
                <a:sym typeface="Montserrat Ultra-Bold"/>
              </a:rPr>
              <a:t>Data Exploration</a:t>
            </a:r>
          </a:p>
        </p:txBody>
      </p:sp>
      <p:sp>
        <p:nvSpPr>
          <p:cNvPr name="Freeform 4" id="4"/>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2"/>
            <a:stretch>
              <a:fillRect l="0" t="0" r="0" b="0"/>
            </a:stretch>
          </a:blipFill>
        </p:spPr>
      </p:sp>
      <p:sp>
        <p:nvSpPr>
          <p:cNvPr name="Freeform 5" id="5"/>
          <p:cNvSpPr/>
          <p:nvPr/>
        </p:nvSpPr>
        <p:spPr>
          <a:xfrm flipH="false" flipV="false" rot="0">
            <a:off x="10227221" y="2846883"/>
            <a:ext cx="7207449" cy="5649750"/>
          </a:xfrm>
          <a:custGeom>
            <a:avLst/>
            <a:gdLst/>
            <a:ahLst/>
            <a:cxnLst/>
            <a:rect r="r" b="b" t="t" l="l"/>
            <a:pathLst>
              <a:path h="5649750" w="7207449">
                <a:moveTo>
                  <a:pt x="0" y="0"/>
                </a:moveTo>
                <a:lnTo>
                  <a:pt x="7207449" y="0"/>
                </a:lnTo>
                <a:lnTo>
                  <a:pt x="7207449" y="5649750"/>
                </a:lnTo>
                <a:lnTo>
                  <a:pt x="0" y="5649750"/>
                </a:lnTo>
                <a:lnTo>
                  <a:pt x="0" y="0"/>
                </a:lnTo>
                <a:close/>
              </a:path>
            </a:pathLst>
          </a:custGeom>
          <a:blipFill>
            <a:blip r:embed="rId3"/>
            <a:stretch>
              <a:fillRect l="0" t="0" r="0" b="0"/>
            </a:stretch>
          </a:blipFill>
        </p:spPr>
      </p:sp>
      <p:sp>
        <p:nvSpPr>
          <p:cNvPr name="TextBox 6" id="6"/>
          <p:cNvSpPr txBox="true"/>
          <p:nvPr/>
        </p:nvSpPr>
        <p:spPr>
          <a:xfrm rot="0">
            <a:off x="2291636" y="3693733"/>
            <a:ext cx="7770958" cy="3917950"/>
          </a:xfrm>
          <a:prstGeom prst="rect">
            <a:avLst/>
          </a:prstGeom>
        </p:spPr>
        <p:txBody>
          <a:bodyPr anchor="t" rtlCol="false" tIns="0" lIns="0" bIns="0" rIns="0">
            <a:spAutoFit/>
          </a:bodyPr>
          <a:lstStyle/>
          <a:p>
            <a:pPr algn="ctr">
              <a:lnSpc>
                <a:spcPts val="3499"/>
              </a:lnSpc>
              <a:spcBef>
                <a:spcPct val="0"/>
              </a:spcBef>
            </a:pPr>
            <a:r>
              <a:rPr lang="en-US" sz="2499">
                <a:solidFill>
                  <a:srgbClr val="19598D"/>
                </a:solidFill>
                <a:latin typeface="Montserrat"/>
                <a:ea typeface="Montserrat"/>
                <a:cs typeface="Montserrat"/>
                <a:sym typeface="Montserrat"/>
              </a:rPr>
              <a:t>This bar chart sh</a:t>
            </a:r>
            <a:r>
              <a:rPr lang="en-US" sz="2499">
                <a:solidFill>
                  <a:srgbClr val="19598D"/>
                </a:solidFill>
                <a:latin typeface="Montserrat"/>
                <a:ea typeface="Montserrat"/>
                <a:cs typeface="Montserrat"/>
                <a:sym typeface="Montserrat"/>
              </a:rPr>
              <a:t>ows the distribution of real versus fake images in a dataset, with counts for each category. Here's a breakdown of the key elements and an exploration based on this data: </a:t>
            </a:r>
          </a:p>
          <a:p>
            <a:pPr algn="ctr">
              <a:lnSpc>
                <a:spcPts val="3499"/>
              </a:lnSpc>
              <a:spcBef>
                <a:spcPct val="0"/>
              </a:spcBef>
            </a:pPr>
            <a:r>
              <a:rPr lang="en-US" sz="2499">
                <a:solidFill>
                  <a:srgbClr val="19598D"/>
                </a:solidFill>
                <a:latin typeface="Montserrat"/>
                <a:ea typeface="Montserrat"/>
                <a:cs typeface="Montserrat"/>
                <a:sym typeface="Montserrat"/>
              </a:rPr>
              <a:t>- Real images: 2,619</a:t>
            </a:r>
          </a:p>
          <a:p>
            <a:pPr algn="ctr">
              <a:lnSpc>
                <a:spcPts val="3499"/>
              </a:lnSpc>
              <a:spcBef>
                <a:spcPct val="0"/>
              </a:spcBef>
            </a:pPr>
            <a:r>
              <a:rPr lang="en-US" sz="2499">
                <a:solidFill>
                  <a:srgbClr val="19598D"/>
                </a:solidFill>
                <a:latin typeface="Montserrat"/>
                <a:ea typeface="Montserrat"/>
                <a:cs typeface="Montserrat"/>
                <a:sym typeface="Montserrat"/>
              </a:rPr>
              <a:t>-Fake images: 3,242</a:t>
            </a:r>
          </a:p>
          <a:p>
            <a:pPr algn="ctr">
              <a:lnSpc>
                <a:spcPts val="3499"/>
              </a:lnSpc>
              <a:spcBef>
                <a:spcPct val="0"/>
              </a:spcBef>
            </a:pPr>
            <a:r>
              <a:rPr lang="en-US" sz="2499">
                <a:solidFill>
                  <a:srgbClr val="19598D"/>
                </a:solidFill>
                <a:latin typeface="Montserrat"/>
                <a:ea typeface="Montserrat"/>
                <a:cs typeface="Montserrat"/>
                <a:sym typeface="Montserrat"/>
              </a:rPr>
              <a:t>The dataset appears to be imbalanced, with more fake images than real images.</a:t>
            </a:r>
          </a:p>
          <a:p>
            <a:pPr algn="ctr">
              <a:lnSpc>
                <a:spcPts val="349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4661097" y="6825316"/>
            <a:ext cx="10053748" cy="0"/>
          </a:xfrm>
          <a:prstGeom prst="line">
            <a:avLst/>
          </a:prstGeom>
          <a:ln cap="rnd" w="57150">
            <a:solidFill>
              <a:srgbClr val="19598D"/>
            </a:solidFill>
            <a:prstDash val="solid"/>
            <a:headEnd type="none" len="sm" w="sm"/>
            <a:tailEnd type="none" len="sm" w="sm"/>
          </a:ln>
        </p:spPr>
      </p:sp>
      <p:sp>
        <p:nvSpPr>
          <p:cNvPr name="TextBox 3" id="3"/>
          <p:cNvSpPr txBox="true"/>
          <p:nvPr/>
        </p:nvSpPr>
        <p:spPr>
          <a:xfrm rot="0">
            <a:off x="11589195" y="5849382"/>
            <a:ext cx="2871949" cy="363241"/>
          </a:xfrm>
          <a:prstGeom prst="rect">
            <a:avLst/>
          </a:prstGeom>
        </p:spPr>
        <p:txBody>
          <a:bodyPr anchor="t" rtlCol="false" tIns="0" lIns="0" bIns="0" rIns="0">
            <a:spAutoFit/>
          </a:bodyPr>
          <a:lstStyle/>
          <a:p>
            <a:pPr algn="ctr">
              <a:lnSpc>
                <a:spcPts val="2721"/>
              </a:lnSpc>
              <a:spcBef>
                <a:spcPct val="0"/>
              </a:spcBef>
            </a:pPr>
            <a:r>
              <a:rPr lang="en-US" b="true" sz="2721">
                <a:solidFill>
                  <a:srgbClr val="FFFFFF"/>
                </a:solidFill>
                <a:latin typeface="Montserrat Bold"/>
                <a:ea typeface="Montserrat Bold"/>
                <a:cs typeface="Montserrat Bold"/>
                <a:sym typeface="Montserrat Bold"/>
              </a:rPr>
              <a:t>Augmentation</a:t>
            </a:r>
          </a:p>
        </p:txBody>
      </p:sp>
      <p:sp>
        <p:nvSpPr>
          <p:cNvPr name="AutoShape 4" id="4"/>
          <p:cNvSpPr/>
          <p:nvPr/>
        </p:nvSpPr>
        <p:spPr>
          <a:xfrm flipV="true">
            <a:off x="6263819" y="6426674"/>
            <a:ext cx="0" cy="428102"/>
          </a:xfrm>
          <a:prstGeom prst="line">
            <a:avLst/>
          </a:prstGeom>
          <a:ln cap="rnd" w="47625">
            <a:solidFill>
              <a:srgbClr val="19598D"/>
            </a:solidFill>
            <a:prstDash val="solid"/>
            <a:headEnd type="none" len="sm" w="sm"/>
            <a:tailEnd type="none" len="sm" w="sm"/>
          </a:ln>
        </p:spPr>
      </p:sp>
      <p:grpSp>
        <p:nvGrpSpPr>
          <p:cNvPr name="Group 5" id="5"/>
          <p:cNvGrpSpPr/>
          <p:nvPr/>
        </p:nvGrpSpPr>
        <p:grpSpPr>
          <a:xfrm rot="0">
            <a:off x="4811286" y="5570470"/>
            <a:ext cx="2862076" cy="856204"/>
            <a:chOff x="0" y="0"/>
            <a:chExt cx="1072565" cy="320863"/>
          </a:xfrm>
        </p:grpSpPr>
        <p:sp>
          <p:nvSpPr>
            <p:cNvPr name="Freeform 6" id="6"/>
            <p:cNvSpPr/>
            <p:nvPr/>
          </p:nvSpPr>
          <p:spPr>
            <a:xfrm flipH="false" flipV="false" rot="0">
              <a:off x="0" y="0"/>
              <a:ext cx="1072565" cy="320863"/>
            </a:xfrm>
            <a:custGeom>
              <a:avLst/>
              <a:gdLst/>
              <a:ahLst/>
              <a:cxnLst/>
              <a:rect r="r" b="b" t="t" l="l"/>
              <a:pathLst>
                <a:path h="320863" w="1072565">
                  <a:moveTo>
                    <a:pt x="0" y="0"/>
                  </a:moveTo>
                  <a:lnTo>
                    <a:pt x="1072565" y="0"/>
                  </a:lnTo>
                  <a:lnTo>
                    <a:pt x="1072565" y="320863"/>
                  </a:lnTo>
                  <a:lnTo>
                    <a:pt x="0" y="320863"/>
                  </a:lnTo>
                  <a:close/>
                </a:path>
              </a:pathLst>
            </a:custGeom>
            <a:solidFill>
              <a:srgbClr val="19598D"/>
            </a:solidFill>
          </p:spPr>
        </p:sp>
      </p:grpSp>
      <p:sp>
        <p:nvSpPr>
          <p:cNvPr name="TextBox 7" id="7"/>
          <p:cNvSpPr txBox="true"/>
          <p:nvPr/>
        </p:nvSpPr>
        <p:spPr>
          <a:xfrm rot="0">
            <a:off x="4661097" y="5840392"/>
            <a:ext cx="3162454" cy="363985"/>
          </a:xfrm>
          <a:prstGeom prst="rect">
            <a:avLst/>
          </a:prstGeom>
        </p:spPr>
        <p:txBody>
          <a:bodyPr anchor="t" rtlCol="false" tIns="0" lIns="0" bIns="0" rIns="0">
            <a:spAutoFit/>
          </a:bodyPr>
          <a:lstStyle/>
          <a:p>
            <a:pPr algn="ctr">
              <a:lnSpc>
                <a:spcPts val="2751"/>
              </a:lnSpc>
              <a:spcBef>
                <a:spcPct val="0"/>
              </a:spcBef>
            </a:pPr>
            <a:r>
              <a:rPr lang="en-US" b="true" sz="2751">
                <a:solidFill>
                  <a:srgbClr val="FFFFFF"/>
                </a:solidFill>
                <a:latin typeface="Montserrat Bold"/>
                <a:ea typeface="Montserrat Bold"/>
                <a:cs typeface="Montserrat Bold"/>
                <a:sym typeface="Montserrat Bold"/>
              </a:rPr>
              <a:t>Standrization</a:t>
            </a:r>
          </a:p>
        </p:txBody>
      </p:sp>
      <p:sp>
        <p:nvSpPr>
          <p:cNvPr name="TextBox 8" id="8"/>
          <p:cNvSpPr txBox="true"/>
          <p:nvPr/>
        </p:nvSpPr>
        <p:spPr>
          <a:xfrm rot="0">
            <a:off x="3626819" y="4161079"/>
            <a:ext cx="5231011" cy="1190317"/>
          </a:xfrm>
          <a:prstGeom prst="rect">
            <a:avLst/>
          </a:prstGeom>
        </p:spPr>
        <p:txBody>
          <a:bodyPr anchor="t" rtlCol="false" tIns="0" lIns="0" bIns="0" rIns="0">
            <a:spAutoFit/>
          </a:bodyPr>
          <a:lstStyle/>
          <a:p>
            <a:pPr algn="ctr">
              <a:lnSpc>
                <a:spcPts val="3166"/>
              </a:lnSpc>
            </a:pPr>
            <a:r>
              <a:rPr lang="en-US" sz="2262" b="true">
                <a:solidFill>
                  <a:srgbClr val="000000"/>
                </a:solidFill>
                <a:latin typeface="Montserrat Bold"/>
                <a:ea typeface="Montserrat Bold"/>
                <a:cs typeface="Montserrat Bold"/>
                <a:sym typeface="Montserrat Bold"/>
              </a:rPr>
              <a:t>Resized all images to Converted </a:t>
            </a:r>
          </a:p>
          <a:p>
            <a:pPr algn="ctr">
              <a:lnSpc>
                <a:spcPts val="3166"/>
              </a:lnSpc>
            </a:pPr>
            <a:r>
              <a:rPr lang="en-US" sz="2262" b="true">
                <a:solidFill>
                  <a:srgbClr val="000000"/>
                </a:solidFill>
                <a:latin typeface="Montserrat Bold"/>
                <a:ea typeface="Montserrat Bold"/>
                <a:cs typeface="Montserrat Bold"/>
                <a:sym typeface="Montserrat Bold"/>
              </a:rPr>
              <a:t>all images (64 x 64) to RGB format </a:t>
            </a:r>
          </a:p>
          <a:p>
            <a:pPr algn="ctr">
              <a:lnSpc>
                <a:spcPts val="3166"/>
              </a:lnSpc>
              <a:spcBef>
                <a:spcPct val="0"/>
              </a:spcBef>
            </a:pPr>
            <a:r>
              <a:rPr lang="en-US" b="true" sz="2262">
                <a:solidFill>
                  <a:srgbClr val="000000"/>
                </a:solidFill>
                <a:latin typeface="Montserrat Bold"/>
                <a:ea typeface="Montserrat Bold"/>
                <a:cs typeface="Montserrat Bold"/>
                <a:sym typeface="Montserrat Bold"/>
              </a:rPr>
              <a:t>padding where necessary.</a:t>
            </a:r>
          </a:p>
        </p:txBody>
      </p:sp>
      <p:sp>
        <p:nvSpPr>
          <p:cNvPr name="TextBox 9" id="9"/>
          <p:cNvSpPr txBox="true"/>
          <p:nvPr/>
        </p:nvSpPr>
        <p:spPr>
          <a:xfrm rot="0">
            <a:off x="3203730" y="999964"/>
            <a:ext cx="12838170" cy="1060451"/>
          </a:xfrm>
          <a:prstGeom prst="rect">
            <a:avLst/>
          </a:prstGeom>
        </p:spPr>
        <p:txBody>
          <a:bodyPr anchor="t" rtlCol="false" tIns="0" lIns="0" bIns="0" rIns="0">
            <a:spAutoFit/>
          </a:bodyPr>
          <a:lstStyle/>
          <a:p>
            <a:pPr algn="ctr">
              <a:lnSpc>
                <a:spcPts val="8000"/>
              </a:lnSpc>
              <a:spcBef>
                <a:spcPct val="0"/>
              </a:spcBef>
            </a:pPr>
            <a:r>
              <a:rPr lang="en-US" b="true" sz="8000">
                <a:solidFill>
                  <a:srgbClr val="19598D"/>
                </a:solidFill>
                <a:latin typeface="Montserrat Ultra-Bold"/>
                <a:ea typeface="Montserrat Ultra-Bold"/>
                <a:cs typeface="Montserrat Ultra-Bold"/>
                <a:sym typeface="Montserrat Ultra-Bold"/>
              </a:rPr>
              <a:t>Data Preprocessing</a:t>
            </a:r>
          </a:p>
        </p:txBody>
      </p:sp>
      <p:sp>
        <p:nvSpPr>
          <p:cNvPr name="AutoShape 10" id="10"/>
          <p:cNvSpPr/>
          <p:nvPr/>
        </p:nvSpPr>
        <p:spPr>
          <a:xfrm rot="0">
            <a:off x="-14129969" y="-817657"/>
            <a:ext cx="16256977" cy="11922315"/>
          </a:xfrm>
          <a:prstGeom prst="rect">
            <a:avLst/>
          </a:prstGeom>
          <a:solidFill>
            <a:srgbClr val="57C1D4"/>
          </a:solidFill>
        </p:spPr>
      </p:sp>
      <p:sp>
        <p:nvSpPr>
          <p:cNvPr name="Freeform 11" id="11"/>
          <p:cNvSpPr/>
          <p:nvPr/>
        </p:nvSpPr>
        <p:spPr>
          <a:xfrm flipH="false" flipV="false" rot="0">
            <a:off x="-232197" y="24637"/>
            <a:ext cx="2967762" cy="2008126"/>
          </a:xfrm>
          <a:custGeom>
            <a:avLst/>
            <a:gdLst/>
            <a:ahLst/>
            <a:cxnLst/>
            <a:rect r="r" b="b" t="t" l="l"/>
            <a:pathLst>
              <a:path h="2008126" w="2967762">
                <a:moveTo>
                  <a:pt x="0" y="0"/>
                </a:moveTo>
                <a:lnTo>
                  <a:pt x="2967762" y="0"/>
                </a:lnTo>
                <a:lnTo>
                  <a:pt x="2967762" y="2008126"/>
                </a:lnTo>
                <a:lnTo>
                  <a:pt x="0" y="2008126"/>
                </a:lnTo>
                <a:lnTo>
                  <a:pt x="0" y="0"/>
                </a:lnTo>
                <a:close/>
              </a:path>
            </a:pathLst>
          </a:custGeom>
          <a:blipFill>
            <a:blip r:embed="rId2"/>
            <a:stretch>
              <a:fillRect l="0" t="0" r="0" b="0"/>
            </a:stretch>
          </a:blipFill>
        </p:spPr>
      </p:sp>
      <p:sp>
        <p:nvSpPr>
          <p:cNvPr name="TextBox 12" id="12"/>
          <p:cNvSpPr txBox="true"/>
          <p:nvPr/>
        </p:nvSpPr>
        <p:spPr>
          <a:xfrm rot="0">
            <a:off x="4615881" y="2646870"/>
            <a:ext cx="3487932" cy="365410"/>
          </a:xfrm>
          <a:prstGeom prst="rect">
            <a:avLst/>
          </a:prstGeom>
        </p:spPr>
        <p:txBody>
          <a:bodyPr anchor="t" rtlCol="false" tIns="0" lIns="0" bIns="0" rIns="0">
            <a:spAutoFit/>
          </a:bodyPr>
          <a:lstStyle/>
          <a:p>
            <a:pPr algn="ctr">
              <a:lnSpc>
                <a:spcPts val="2736"/>
              </a:lnSpc>
              <a:spcBef>
                <a:spcPct val="0"/>
              </a:spcBef>
            </a:pPr>
            <a:r>
              <a:rPr lang="en-US" b="true" sz="2736">
                <a:solidFill>
                  <a:srgbClr val="FFFFFF"/>
                </a:solidFill>
                <a:latin typeface="Montserrat Bold"/>
                <a:ea typeface="Montserrat Bold"/>
                <a:cs typeface="Montserrat Bold"/>
                <a:sym typeface="Montserrat Bold"/>
              </a:rPr>
              <a:t>Segmentation</a:t>
            </a:r>
          </a:p>
        </p:txBody>
      </p:sp>
      <p:sp>
        <p:nvSpPr>
          <p:cNvPr name="TextBox 13" id="13"/>
          <p:cNvSpPr txBox="true"/>
          <p:nvPr/>
        </p:nvSpPr>
        <p:spPr>
          <a:xfrm rot="0">
            <a:off x="7994035" y="2184239"/>
            <a:ext cx="2299930" cy="828042"/>
          </a:xfrm>
          <a:prstGeom prst="rect">
            <a:avLst/>
          </a:prstGeom>
        </p:spPr>
        <p:txBody>
          <a:bodyPr anchor="t" rtlCol="false" tIns="0" lIns="0" bIns="0" rIns="0">
            <a:spAutoFit/>
          </a:bodyPr>
          <a:lstStyle/>
          <a:p>
            <a:pPr algn="ctr">
              <a:lnSpc>
                <a:spcPts val="6859"/>
              </a:lnSpc>
              <a:spcBef>
                <a:spcPct val="0"/>
              </a:spcBef>
            </a:pPr>
            <a:r>
              <a:rPr lang="en-US" b="true" sz="4899">
                <a:solidFill>
                  <a:srgbClr val="57C1D4"/>
                </a:solidFill>
                <a:latin typeface="Montserrat Bold"/>
                <a:ea typeface="Montserrat Bold"/>
                <a:cs typeface="Montserrat Bold"/>
                <a:sym typeface="Montserrat Bold"/>
              </a:rPr>
              <a:t>Stage 1</a:t>
            </a:r>
          </a:p>
        </p:txBody>
      </p:sp>
      <p:sp>
        <p:nvSpPr>
          <p:cNvPr name="AutoShape 14" id="14"/>
          <p:cNvSpPr/>
          <p:nvPr/>
        </p:nvSpPr>
        <p:spPr>
          <a:xfrm flipV="true">
            <a:off x="12717178" y="6854776"/>
            <a:ext cx="0" cy="426906"/>
          </a:xfrm>
          <a:prstGeom prst="line">
            <a:avLst/>
          </a:prstGeom>
          <a:ln cap="rnd" w="47625">
            <a:solidFill>
              <a:srgbClr val="19598D"/>
            </a:solidFill>
            <a:prstDash val="solid"/>
            <a:headEnd type="none" len="sm" w="sm"/>
            <a:tailEnd type="none" len="sm" w="sm"/>
          </a:ln>
        </p:spPr>
      </p:sp>
      <p:grpSp>
        <p:nvGrpSpPr>
          <p:cNvPr name="Group 15" id="15"/>
          <p:cNvGrpSpPr/>
          <p:nvPr/>
        </p:nvGrpSpPr>
        <p:grpSpPr>
          <a:xfrm rot="0">
            <a:off x="11290138" y="7284088"/>
            <a:ext cx="2854080" cy="853811"/>
            <a:chOff x="0" y="0"/>
            <a:chExt cx="1072565" cy="320863"/>
          </a:xfrm>
        </p:grpSpPr>
        <p:sp>
          <p:nvSpPr>
            <p:cNvPr name="Freeform 16" id="16"/>
            <p:cNvSpPr/>
            <p:nvPr/>
          </p:nvSpPr>
          <p:spPr>
            <a:xfrm flipH="false" flipV="false" rot="0">
              <a:off x="0" y="0"/>
              <a:ext cx="1072565" cy="320863"/>
            </a:xfrm>
            <a:custGeom>
              <a:avLst/>
              <a:gdLst/>
              <a:ahLst/>
              <a:cxnLst/>
              <a:rect r="r" b="b" t="t" l="l"/>
              <a:pathLst>
                <a:path h="320863" w="1072565">
                  <a:moveTo>
                    <a:pt x="0" y="0"/>
                  </a:moveTo>
                  <a:lnTo>
                    <a:pt x="1072565" y="0"/>
                  </a:lnTo>
                  <a:lnTo>
                    <a:pt x="1072565" y="320863"/>
                  </a:lnTo>
                  <a:lnTo>
                    <a:pt x="0" y="320863"/>
                  </a:lnTo>
                  <a:close/>
                </a:path>
              </a:pathLst>
            </a:custGeom>
            <a:solidFill>
              <a:srgbClr val="19598D"/>
            </a:solidFill>
          </p:spPr>
        </p:sp>
      </p:grpSp>
      <p:sp>
        <p:nvSpPr>
          <p:cNvPr name="TextBox 17" id="17"/>
          <p:cNvSpPr txBox="true"/>
          <p:nvPr/>
        </p:nvSpPr>
        <p:spPr>
          <a:xfrm rot="0">
            <a:off x="10973212" y="7552101"/>
            <a:ext cx="3487932" cy="365410"/>
          </a:xfrm>
          <a:prstGeom prst="rect">
            <a:avLst/>
          </a:prstGeom>
        </p:spPr>
        <p:txBody>
          <a:bodyPr anchor="t" rtlCol="false" tIns="0" lIns="0" bIns="0" rIns="0">
            <a:spAutoFit/>
          </a:bodyPr>
          <a:lstStyle/>
          <a:p>
            <a:pPr algn="ctr">
              <a:lnSpc>
                <a:spcPts val="2736"/>
              </a:lnSpc>
              <a:spcBef>
                <a:spcPct val="0"/>
              </a:spcBef>
            </a:pPr>
            <a:r>
              <a:rPr lang="en-US" b="true" sz="2736">
                <a:solidFill>
                  <a:srgbClr val="FFFFFF"/>
                </a:solidFill>
                <a:latin typeface="Montserrat Bold"/>
                <a:ea typeface="Montserrat Bold"/>
                <a:cs typeface="Montserrat Bold"/>
                <a:sym typeface="Montserrat Bold"/>
              </a:rPr>
              <a:t>Segmentation</a:t>
            </a:r>
          </a:p>
        </p:txBody>
      </p:sp>
      <p:sp>
        <p:nvSpPr>
          <p:cNvPr name="TextBox 18" id="18"/>
          <p:cNvSpPr txBox="true"/>
          <p:nvPr/>
        </p:nvSpPr>
        <p:spPr>
          <a:xfrm rot="0">
            <a:off x="10293965" y="8309350"/>
            <a:ext cx="4875490" cy="1552575"/>
          </a:xfrm>
          <a:prstGeom prst="rect">
            <a:avLst/>
          </a:prstGeom>
        </p:spPr>
        <p:txBody>
          <a:bodyPr anchor="t" rtlCol="false" tIns="0" lIns="0" bIns="0" rIns="0">
            <a:spAutoFit/>
          </a:bodyPr>
          <a:lstStyle/>
          <a:p>
            <a:pPr algn="ctr">
              <a:lnSpc>
                <a:spcPts val="3149"/>
              </a:lnSpc>
            </a:pPr>
            <a:r>
              <a:rPr lang="en-US" sz="2249" b="true">
                <a:solidFill>
                  <a:srgbClr val="000000"/>
                </a:solidFill>
                <a:latin typeface="Montserrat Bold"/>
                <a:ea typeface="Montserrat Bold"/>
                <a:cs typeface="Montserrat Bold"/>
                <a:sym typeface="Montserrat Bold"/>
              </a:rPr>
              <a:t>For larger paintings, we created </a:t>
            </a:r>
          </a:p>
          <a:p>
            <a:pPr algn="ctr">
              <a:lnSpc>
                <a:spcPts val="3149"/>
              </a:lnSpc>
            </a:pPr>
            <a:r>
              <a:rPr lang="en-US" sz="2249" b="true">
                <a:solidFill>
                  <a:srgbClr val="000000"/>
                </a:solidFill>
                <a:latin typeface="Montserrat Bold"/>
                <a:ea typeface="Montserrat Bold"/>
                <a:cs typeface="Montserrat Bold"/>
                <a:sym typeface="Montserrat Bold"/>
              </a:rPr>
              <a:t>multiple segments to capture </a:t>
            </a:r>
          </a:p>
          <a:p>
            <a:pPr algn="ctr">
              <a:lnSpc>
                <a:spcPts val="3149"/>
              </a:lnSpc>
            </a:pPr>
            <a:r>
              <a:rPr lang="en-US" sz="2249" b="true">
                <a:solidFill>
                  <a:srgbClr val="000000"/>
                </a:solidFill>
                <a:latin typeface="Montserrat Bold"/>
                <a:ea typeface="Montserrat Bold"/>
                <a:cs typeface="Montserrat Bold"/>
                <a:sym typeface="Montserrat Bold"/>
              </a:rPr>
              <a:t>details at various scales.</a:t>
            </a:r>
          </a:p>
          <a:p>
            <a:pPr algn="ctr">
              <a:lnSpc>
                <a:spcPts val="314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8010633" y="0"/>
            <a:ext cx="10277367" cy="2739331"/>
          </a:xfrm>
          <a:prstGeom prst="rect">
            <a:avLst/>
          </a:prstGeom>
          <a:solidFill>
            <a:srgbClr val="19598D"/>
          </a:solidFill>
        </p:spPr>
      </p:sp>
      <p:sp>
        <p:nvSpPr>
          <p:cNvPr name="AutoShape 3" id="3"/>
          <p:cNvSpPr/>
          <p:nvPr/>
        </p:nvSpPr>
        <p:spPr>
          <a:xfrm rot="0">
            <a:off x="11998720" y="-597972"/>
            <a:ext cx="4688171" cy="8725930"/>
          </a:xfrm>
          <a:prstGeom prst="rect">
            <a:avLst/>
          </a:prstGeom>
          <a:solidFill>
            <a:srgbClr val="000000">
              <a:alpha val="21961"/>
            </a:srgbClr>
          </a:solidFill>
        </p:spPr>
      </p:sp>
      <p:grpSp>
        <p:nvGrpSpPr>
          <p:cNvPr name="Group 4" id="4"/>
          <p:cNvGrpSpPr/>
          <p:nvPr/>
        </p:nvGrpSpPr>
        <p:grpSpPr>
          <a:xfrm rot="0">
            <a:off x="11855845" y="0"/>
            <a:ext cx="4688171" cy="7985083"/>
            <a:chOff x="0" y="0"/>
            <a:chExt cx="6250894" cy="10646778"/>
          </a:xfrm>
        </p:grpSpPr>
        <p:pic>
          <p:nvPicPr>
            <p:cNvPr name="Picture 5" id="5"/>
            <p:cNvPicPr>
              <a:picLocks noChangeAspect="true"/>
            </p:cNvPicPr>
            <p:nvPr/>
          </p:nvPicPr>
          <p:blipFill>
            <a:blip r:embed="rId2"/>
            <a:srcRect l="38560" t="0" r="38560" b="0"/>
            <a:stretch>
              <a:fillRect/>
            </a:stretch>
          </p:blipFill>
          <p:spPr>
            <a:xfrm flipH="false" flipV="false">
              <a:off x="0" y="0"/>
              <a:ext cx="6250894" cy="10646778"/>
            </a:xfrm>
            <a:prstGeom prst="rect">
              <a:avLst/>
            </a:prstGeom>
          </p:spPr>
        </p:pic>
      </p:grpSp>
      <p:grpSp>
        <p:nvGrpSpPr>
          <p:cNvPr name="Group 6" id="6"/>
          <p:cNvGrpSpPr/>
          <p:nvPr/>
        </p:nvGrpSpPr>
        <p:grpSpPr>
          <a:xfrm rot="0">
            <a:off x="11655480" y="-974287"/>
            <a:ext cx="4888536" cy="8959371"/>
            <a:chOff x="0" y="0"/>
            <a:chExt cx="6518048" cy="11945828"/>
          </a:xfrm>
        </p:grpSpPr>
        <p:pic>
          <p:nvPicPr>
            <p:cNvPr name="Picture 7" id="7"/>
            <p:cNvPicPr>
              <a:picLocks noChangeAspect="true"/>
            </p:cNvPicPr>
            <p:nvPr/>
          </p:nvPicPr>
          <p:blipFill>
            <a:blip r:embed="rId3"/>
            <a:srcRect l="14911" t="0" r="14911" b="0"/>
            <a:stretch>
              <a:fillRect/>
            </a:stretch>
          </p:blipFill>
          <p:spPr>
            <a:xfrm flipH="false" flipV="false">
              <a:off x="0" y="0"/>
              <a:ext cx="6518048" cy="11945828"/>
            </a:xfrm>
            <a:prstGeom prst="rect">
              <a:avLst/>
            </a:prstGeom>
          </p:spPr>
        </p:pic>
      </p:grpSp>
      <p:sp>
        <p:nvSpPr>
          <p:cNvPr name="Freeform 8" id="8"/>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4">
              <a:alphaModFix amt="75000"/>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AutoShape 10" id="10"/>
          <p:cNvSpPr/>
          <p:nvPr/>
        </p:nvSpPr>
        <p:spPr>
          <a:xfrm>
            <a:off x="1554579" y="8304171"/>
            <a:ext cx="2661157" cy="0"/>
          </a:xfrm>
          <a:prstGeom prst="line">
            <a:avLst/>
          </a:prstGeom>
          <a:ln cap="rnd" w="600075">
            <a:solidFill>
              <a:srgbClr val="19598D"/>
            </a:solidFill>
            <a:prstDash val="solid"/>
            <a:headEnd type="none" len="sm" w="sm"/>
            <a:tailEnd type="none" len="sm" w="sm"/>
          </a:ln>
        </p:spPr>
      </p:sp>
      <p:sp>
        <p:nvSpPr>
          <p:cNvPr name="TextBox 11" id="11"/>
          <p:cNvSpPr txBox="true"/>
          <p:nvPr/>
        </p:nvSpPr>
        <p:spPr>
          <a:xfrm rot="0">
            <a:off x="1316454" y="1828106"/>
            <a:ext cx="7097448" cy="1060451"/>
          </a:xfrm>
          <a:prstGeom prst="rect">
            <a:avLst/>
          </a:prstGeom>
        </p:spPr>
        <p:txBody>
          <a:bodyPr anchor="t" rtlCol="false" tIns="0" lIns="0" bIns="0" rIns="0">
            <a:spAutoFit/>
          </a:bodyPr>
          <a:lstStyle/>
          <a:p>
            <a:pPr algn="l">
              <a:lnSpc>
                <a:spcPts val="8000"/>
              </a:lnSpc>
              <a:spcBef>
                <a:spcPct val="0"/>
              </a:spcBef>
            </a:pPr>
            <a:r>
              <a:rPr lang="en-US" b="true" sz="8000">
                <a:solidFill>
                  <a:srgbClr val="19598D"/>
                </a:solidFill>
                <a:latin typeface="Montserrat Ultra-Bold"/>
                <a:ea typeface="Montserrat Ultra-Bold"/>
                <a:cs typeface="Montserrat Ultra-Bold"/>
                <a:sym typeface="Montserrat Ultra-Bold"/>
              </a:rPr>
              <a:t>GAN Model</a:t>
            </a:r>
          </a:p>
        </p:txBody>
      </p:sp>
      <p:sp>
        <p:nvSpPr>
          <p:cNvPr name="TextBox 12" id="12"/>
          <p:cNvSpPr txBox="true"/>
          <p:nvPr/>
        </p:nvSpPr>
        <p:spPr>
          <a:xfrm rot="0">
            <a:off x="1316454" y="3613150"/>
            <a:ext cx="8825999" cy="2603500"/>
          </a:xfrm>
          <a:prstGeom prst="rect">
            <a:avLst/>
          </a:prstGeom>
        </p:spPr>
        <p:txBody>
          <a:bodyPr anchor="t" rtlCol="false" tIns="0" lIns="0" bIns="0" rIns="0">
            <a:spAutoFit/>
          </a:bodyPr>
          <a:lstStyle/>
          <a:p>
            <a:pPr algn="just">
              <a:lnSpc>
                <a:spcPts val="3499"/>
              </a:lnSpc>
            </a:pPr>
            <a:r>
              <a:rPr lang="en-US" sz="2499">
                <a:solidFill>
                  <a:srgbClr val="000000"/>
                </a:solidFill>
                <a:latin typeface="Montserrat"/>
                <a:ea typeface="Montserrat"/>
                <a:cs typeface="Montserrat"/>
                <a:sym typeface="Montserrat"/>
              </a:rPr>
              <a:t>Our project utilizes a custom Generative Adversarial Network (GAN) architecture designed specifically to capture and reproduce the unique stylistic elements of Van Gogh's artwork. This section details the overall architecture and the specific designs of the generator and discriminator networks.</a:t>
            </a:r>
          </a:p>
        </p:txBody>
      </p:sp>
      <p:sp>
        <p:nvSpPr>
          <p:cNvPr name="TextBox 13" id="13"/>
          <p:cNvSpPr txBox="true"/>
          <p:nvPr/>
        </p:nvSpPr>
        <p:spPr>
          <a:xfrm rot="0">
            <a:off x="1733429" y="8062266"/>
            <a:ext cx="2303456" cy="436185"/>
          </a:xfrm>
          <a:prstGeom prst="rect">
            <a:avLst/>
          </a:prstGeom>
        </p:spPr>
        <p:txBody>
          <a:bodyPr anchor="t" rtlCol="false" tIns="0" lIns="0" bIns="0" rIns="0">
            <a:spAutoFit/>
          </a:bodyPr>
          <a:lstStyle/>
          <a:p>
            <a:pPr algn="ctr">
              <a:lnSpc>
                <a:spcPts val="3629"/>
              </a:lnSpc>
            </a:pPr>
            <a:r>
              <a:rPr lang="en-US" b="true" sz="2592">
                <a:solidFill>
                  <a:srgbClr val="FFFFFF"/>
                </a:solidFill>
                <a:latin typeface="Montserrat Semi-Bold"/>
                <a:ea typeface="Montserrat Semi-Bold"/>
                <a:cs typeface="Montserrat Semi-Bold"/>
                <a:sym typeface="Montserrat Semi-Bold"/>
              </a:rPr>
              <a:t>View More</a:t>
            </a:r>
          </a:p>
        </p:txBody>
      </p:sp>
      <p:sp>
        <p:nvSpPr>
          <p:cNvPr name="TextBox 14" id="14"/>
          <p:cNvSpPr txBox="true"/>
          <p:nvPr/>
        </p:nvSpPr>
        <p:spPr>
          <a:xfrm rot="0">
            <a:off x="1028700" y="6884967"/>
            <a:ext cx="4821793" cy="412750"/>
          </a:xfrm>
          <a:prstGeom prst="rect">
            <a:avLst/>
          </a:prstGeom>
        </p:spPr>
        <p:txBody>
          <a:bodyPr anchor="t" rtlCol="false" tIns="0" lIns="0" bIns="0" rIns="0">
            <a:spAutoFit/>
          </a:bodyPr>
          <a:lstStyle/>
          <a:p>
            <a:pPr algn="ctr" marL="539749" indent="-269875" lvl="1">
              <a:lnSpc>
                <a:spcPts val="3499"/>
              </a:lnSpc>
              <a:buFont typeface="Arial"/>
              <a:buChar char="•"/>
            </a:pPr>
            <a:r>
              <a:rPr lang="en-US" sz="2499">
                <a:solidFill>
                  <a:srgbClr val="000000"/>
                </a:solidFill>
                <a:latin typeface="Montserrat"/>
                <a:ea typeface="Montserrat"/>
                <a:cs typeface="Montserrat"/>
                <a:sym typeface="Montserrat"/>
              </a:rPr>
              <a:t>Generator Network Design</a:t>
            </a:r>
          </a:p>
        </p:txBody>
      </p:sp>
      <p:sp>
        <p:nvSpPr>
          <p:cNvPr name="TextBox 15" id="15"/>
          <p:cNvSpPr txBox="true"/>
          <p:nvPr/>
        </p:nvSpPr>
        <p:spPr>
          <a:xfrm rot="0">
            <a:off x="6070885" y="6884967"/>
            <a:ext cx="5382101" cy="412750"/>
          </a:xfrm>
          <a:prstGeom prst="rect">
            <a:avLst/>
          </a:prstGeom>
        </p:spPr>
        <p:txBody>
          <a:bodyPr anchor="t" rtlCol="false" tIns="0" lIns="0" bIns="0" rIns="0">
            <a:spAutoFit/>
          </a:bodyPr>
          <a:lstStyle/>
          <a:p>
            <a:pPr algn="ctr" marL="539749" indent="-269875" lvl="1">
              <a:lnSpc>
                <a:spcPts val="3499"/>
              </a:lnSpc>
              <a:buFont typeface="Arial"/>
              <a:buChar char="•"/>
            </a:pPr>
            <a:r>
              <a:rPr lang="en-US" sz="2499">
                <a:solidFill>
                  <a:srgbClr val="000000"/>
                </a:solidFill>
                <a:latin typeface="Montserrat"/>
                <a:ea typeface="Montserrat"/>
                <a:cs typeface="Montserrat"/>
                <a:sym typeface="Montserrat"/>
              </a:rPr>
              <a:t>Discriminator Network Design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DAGT1Exav8w</dc:identifier>
  <dcterms:modified xsi:type="dcterms:W3CDTF">2011-08-01T06:04:30Z</dcterms:modified>
  <cp:revision>1</cp:revision>
  <dc:title>Artificial Vincent  Van Gogh</dc:title>
</cp:coreProperties>
</file>