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9" r:id="rId5"/>
    <p:sldId id="260" r:id="rId6"/>
    <p:sldId id="261" r:id="rId7"/>
    <p:sldId id="262" r:id="rId8"/>
    <p:sldId id="263" r:id="rId9"/>
    <p:sldId id="264" r:id="rId10"/>
    <p:sldId id="266" r:id="rId11"/>
    <p:sldId id="268" r:id="rId12"/>
    <p:sldId id="275" r:id="rId13"/>
    <p:sldId id="269" r:id="rId14"/>
    <p:sldId id="270" r:id="rId15"/>
    <p:sldId id="271" r:id="rId16"/>
    <p:sldId id="272" r:id="rId17"/>
    <p:sldId id="273" r:id="rId18"/>
    <p:sldId id="274" r:id="rId19"/>
  </p:sldIdLst>
  <p:sldSz cx="18288000" cy="10287000"/>
  <p:notesSz cx="6858000" cy="9144000"/>
  <p:embeddedFontLst>
    <p:embeddedFont>
      <p:font typeface="Montserrat Bold" panose="00000800000000000000"/>
      <p:bold r:id="rId23"/>
    </p:embeddedFont>
    <p:embeddedFont>
      <p:font typeface="Montserrat" panose="00000500000000000000"/>
      <p:regular r:id="rId24"/>
    </p:embeddedFont>
    <p:embeddedFont>
      <p:font typeface="Montserrat Ultra-Bold" panose="00000900000000000000"/>
      <p:bold r:id="rId25"/>
    </p:embeddedFont>
    <p:embeddedFont>
      <p:font typeface="Montserrat Semi-Bold" panose="00000700000000000000"/>
      <p:bold r:id="rId26"/>
    </p:embeddedFont>
    <p:embeddedFont>
      <p:font typeface="Calibri" panose="020F050202020403020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90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598D"/>
        </a:solidFill>
        <a:effectLst/>
      </p:bgPr>
    </p:bg>
    <p:spTree>
      <p:nvGrpSpPr>
        <p:cNvPr id="1" name=""/>
        <p:cNvGrpSpPr/>
        <p:nvPr/>
      </p:nvGrpSpPr>
      <p:grpSpPr>
        <a:xfrm>
          <a:off x="0" y="0"/>
          <a:ext cx="0" cy="0"/>
          <a:chOff x="0" y="0"/>
          <a:chExt cx="0" cy="0"/>
        </a:xfrm>
      </p:grpSpPr>
      <p:grpSp>
        <p:nvGrpSpPr>
          <p:cNvPr id="2" name="Group 2"/>
          <p:cNvGrpSpPr/>
          <p:nvPr/>
        </p:nvGrpSpPr>
        <p:grpSpPr>
          <a:xfrm rot="0">
            <a:off x="7158324" y="0"/>
            <a:ext cx="11129676" cy="10287000"/>
            <a:chOff x="0" y="0"/>
            <a:chExt cx="14839567" cy="13716000"/>
          </a:xfrm>
        </p:grpSpPr>
        <p:pic>
          <p:nvPicPr>
            <p:cNvPr id="3" name="Picture 3"/>
            <p:cNvPicPr>
              <a:picLocks noChangeAspect="1"/>
            </p:cNvPicPr>
            <p:nvPr/>
          </p:nvPicPr>
          <p:blipFill>
            <a:blip r:embed="rId1"/>
            <a:srcRect b="28136"/>
            <a:stretch>
              <a:fillRect/>
            </a:stretch>
          </p:blipFill>
          <p:spPr>
            <a:xfrm>
              <a:off x="0" y="0"/>
              <a:ext cx="14839567" cy="13716000"/>
            </a:xfrm>
            <a:prstGeom prst="rect">
              <a:avLst/>
            </a:prstGeom>
          </p:spPr>
        </p:pic>
      </p:grpSp>
      <p:sp>
        <p:nvSpPr>
          <p:cNvPr id="4" name="TextBox 4"/>
          <p:cNvSpPr txBox="1"/>
          <p:nvPr/>
        </p:nvSpPr>
        <p:spPr>
          <a:xfrm>
            <a:off x="1028700" y="3104435"/>
            <a:ext cx="14192557" cy="2525169"/>
          </a:xfrm>
          <a:prstGeom prst="rect">
            <a:avLst/>
          </a:prstGeom>
        </p:spPr>
        <p:txBody>
          <a:bodyPr lIns="0" tIns="0" rIns="0" bIns="0" rtlCol="0" anchor="t">
            <a:spAutoFit/>
          </a:bodyPr>
          <a:lstStyle/>
          <a:p>
            <a:pPr algn="l">
              <a:lnSpc>
                <a:spcPts val="9635"/>
              </a:lnSpc>
            </a:pPr>
            <a:r>
              <a:rPr lang="en-US" sz="10475" b="1">
                <a:solidFill>
                  <a:srgbClr val="FFFFFF"/>
                </a:solidFill>
                <a:latin typeface="Montserrat Bold" panose="00000800000000000000"/>
                <a:ea typeface="Montserrat Bold" panose="00000800000000000000"/>
                <a:cs typeface="Montserrat Bold" panose="00000800000000000000"/>
                <a:sym typeface="Montserrat Bold" panose="00000800000000000000"/>
              </a:rPr>
              <a:t>Artificial Vincent </a:t>
            </a:r>
            <a:endParaRPr lang="en-US" sz="1047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l">
              <a:lnSpc>
                <a:spcPts val="9635"/>
              </a:lnSpc>
            </a:pPr>
            <a:r>
              <a:rPr lang="en-US" sz="10475" b="1">
                <a:solidFill>
                  <a:srgbClr val="FFFFFF"/>
                </a:solidFill>
                <a:latin typeface="Montserrat Bold" panose="00000800000000000000"/>
                <a:ea typeface="Montserrat Bold" panose="00000800000000000000"/>
                <a:cs typeface="Montserrat Bold" panose="00000800000000000000"/>
                <a:sym typeface="Montserrat Bold" panose="00000800000000000000"/>
              </a:rPr>
              <a:t>Van Gogh</a:t>
            </a:r>
            <a:endParaRPr lang="en-US" sz="1047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5" name="AutoShape 5"/>
          <p:cNvSpPr/>
          <p:nvPr/>
        </p:nvSpPr>
        <p:spPr>
          <a:xfrm>
            <a:off x="1028700" y="5681991"/>
            <a:ext cx="2261045" cy="0"/>
          </a:xfrm>
          <a:prstGeom prst="line">
            <a:avLst/>
          </a:prstGeom>
          <a:ln w="104775" cap="rnd">
            <a:solidFill>
              <a:srgbClr val="FFFFFF"/>
            </a:solidFill>
            <a:prstDash val="solid"/>
            <a:headEnd type="none" w="sm" len="sm"/>
            <a:tailEnd type="none" w="sm" len="sm"/>
          </a:ln>
        </p:spPr>
      </p:sp>
      <p:sp>
        <p:nvSpPr>
          <p:cNvPr id="6" name="Freeform 6"/>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2"/>
            <a:stretch>
              <a:fillRect/>
            </a:stretch>
          </a:blipFill>
        </p:spPr>
      </p:sp>
      <p:sp>
        <p:nvSpPr>
          <p:cNvPr id="7" name="TextBox 7"/>
          <p:cNvSpPr txBox="1"/>
          <p:nvPr/>
        </p:nvSpPr>
        <p:spPr>
          <a:xfrm>
            <a:off x="1028700" y="6212920"/>
            <a:ext cx="6129624" cy="1884045"/>
          </a:xfrm>
          <a:prstGeom prst="rect">
            <a:avLst/>
          </a:prstGeom>
        </p:spPr>
        <p:txBody>
          <a:bodyPr lIns="0" tIns="0" rIns="0" bIns="0" rtlCol="0" anchor="t">
            <a:spAutoFit/>
          </a:bodyPr>
          <a:lstStyle/>
          <a:p>
            <a:pPr algn="l">
              <a:lnSpc>
                <a:spcPts val="3780"/>
              </a:lnSpc>
            </a:pPr>
            <a:r>
              <a:rPr lang="en-US" sz="2700">
                <a:solidFill>
                  <a:srgbClr val="FFFFFF"/>
                </a:solidFill>
                <a:latin typeface="Montserrat" panose="00000500000000000000"/>
                <a:ea typeface="Montserrat" panose="00000500000000000000"/>
                <a:cs typeface="Montserrat" panose="00000500000000000000"/>
                <a:sym typeface="Montserrat" panose="00000500000000000000"/>
              </a:rPr>
              <a:t>Our ideal goal is to create new and unique images of Christianity that embody Van Gogh's later style and expression.</a:t>
            </a:r>
            <a:endParaRPr lang="en-US" sz="270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6738366" y="296522"/>
            <a:ext cx="1041869" cy="5370875"/>
          </a:xfrm>
          <a:prstGeom prst="rect">
            <a:avLst/>
          </a:prstGeom>
          <a:solidFill>
            <a:srgbClr val="19598D"/>
          </a:solidFill>
        </p:spPr>
      </p:sp>
      <p:sp>
        <p:nvSpPr>
          <p:cNvPr id="3" name="TextBox 3"/>
          <p:cNvSpPr txBox="1"/>
          <p:nvPr/>
        </p:nvSpPr>
        <p:spPr>
          <a:xfrm>
            <a:off x="2248188" y="1485424"/>
            <a:ext cx="8784481" cy="1237804"/>
          </a:xfrm>
          <a:prstGeom prst="rect">
            <a:avLst/>
          </a:prstGeom>
        </p:spPr>
        <p:txBody>
          <a:bodyPr lIns="0" tIns="0" rIns="0" bIns="0" rtlCol="0" anchor="t">
            <a:spAutoFit/>
          </a:bodyPr>
          <a:lstStyle/>
          <a:p>
            <a:pPr algn="l">
              <a:lnSpc>
                <a:spcPts val="9360"/>
              </a:lnSpc>
              <a:spcBef>
                <a:spcPct val="0"/>
              </a:spcBef>
            </a:pPr>
            <a:r>
              <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Discriminator </a:t>
            </a:r>
            <a:endPar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4" name="AutoShape 4"/>
          <p:cNvSpPr/>
          <p:nvPr/>
        </p:nvSpPr>
        <p:spPr>
          <a:xfrm>
            <a:off x="-14129969" y="-817657"/>
            <a:ext cx="16256977" cy="11922315"/>
          </a:xfrm>
          <a:prstGeom prst="rect">
            <a:avLst/>
          </a:prstGeom>
          <a:solidFill>
            <a:srgbClr val="57C1D4"/>
          </a:solidFill>
        </p:spPr>
      </p:sp>
      <p:sp>
        <p:nvSpPr>
          <p:cNvPr id="5" name="Freeform 5"/>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6" name="Freeform 6"/>
          <p:cNvSpPr/>
          <p:nvPr/>
        </p:nvSpPr>
        <p:spPr>
          <a:xfrm>
            <a:off x="2607945" y="4295775"/>
            <a:ext cx="14230350" cy="1924685"/>
          </a:xfrm>
          <a:custGeom>
            <a:avLst/>
            <a:gdLst/>
            <a:ahLst/>
            <a:cxnLst/>
            <a:rect l="l" t="t" r="r" b="b"/>
            <a:pathLst>
              <a:path w="16690318" h="2107153">
                <a:moveTo>
                  <a:pt x="0" y="0"/>
                </a:moveTo>
                <a:lnTo>
                  <a:pt x="16690318" y="0"/>
                </a:lnTo>
                <a:lnTo>
                  <a:pt x="16690318" y="2107152"/>
                </a:lnTo>
                <a:lnTo>
                  <a:pt x="0" y="2107152"/>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2362200" y="2705100"/>
            <a:ext cx="14163040" cy="6104890"/>
          </a:xfrm>
          <a:prstGeom prst="rect">
            <a:avLst/>
          </a:prstGeom>
        </p:spPr>
        <p:txBody>
          <a:bodyPr wrap="square" lIns="0" tIns="0" rIns="0" bIns="0" rtlCol="0" anchor="t">
            <a:noAutofit/>
          </a:bodyPr>
          <a:p>
            <a:pPr marL="342900" indent="-342900" algn="just">
              <a:lnSpc>
                <a:spcPts val="3920"/>
              </a:lnSpc>
              <a:buFont typeface="Arial" panose="020B0604020202020204" pitchFamily="34" charset="0"/>
              <a:buChar char="•"/>
            </a:pPr>
            <a:r>
              <a:rPr lang="en-US" sz="2000" b="1">
                <a:solidFill>
                  <a:srgbClr val="000000"/>
                </a:solidFill>
                <a:latin typeface="Montserrat" panose="00000500000000000000"/>
                <a:ea typeface="Montserrat" panose="00000500000000000000"/>
                <a:cs typeface="Montserrat" panose="00000500000000000000"/>
                <a:sym typeface="Montserrat" panose="00000500000000000000"/>
              </a:rPr>
              <a:t>Discriminator Training:</a:t>
            </a:r>
            <a:endParaRPr lang="en-US" sz="2000" b="1">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Train on a batch of real images (label: 1).</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Train on pre-existing fake images (label: 0).</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Arial" panose="020B0604020202020204" pitchFamily="34" charset="0"/>
              <a:buChar char="•"/>
            </a:pPr>
            <a:r>
              <a:rPr lang="en-US" sz="2000" b="1">
                <a:solidFill>
                  <a:srgbClr val="000000"/>
                </a:solidFill>
                <a:latin typeface="Montserrat" panose="00000500000000000000"/>
                <a:ea typeface="Montserrat" panose="00000500000000000000"/>
                <a:cs typeface="Montserrat" panose="00000500000000000000"/>
                <a:sym typeface="Montserrat" panose="00000500000000000000"/>
              </a:rPr>
              <a:t>Generator Training:</a:t>
            </a:r>
            <a:endParaRPr lang="en-US" sz="2000" b="1">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Generate new images and train with labels as real (1.0), aiming to </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indent="0" algn="just">
              <a:lnSpc>
                <a:spcPts val="3920"/>
              </a:lnSpc>
              <a:buFont typeface="Wingdings" panose="05000000000000000000" charset="0"/>
              <a:buNone/>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fool the Discriminator.</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Arial" panose="020B0604020202020204" pitchFamily="34" charset="0"/>
              <a:buChar char="•"/>
            </a:pPr>
            <a:r>
              <a:rPr lang="en-US" sz="2000" b="1">
                <a:solidFill>
                  <a:srgbClr val="000000"/>
                </a:solidFill>
                <a:latin typeface="Montserrat" panose="00000500000000000000"/>
                <a:ea typeface="Montserrat" panose="00000500000000000000"/>
                <a:cs typeface="Montserrat" panose="00000500000000000000"/>
                <a:sym typeface="Montserrat" panose="00000500000000000000"/>
              </a:rPr>
              <a:t>Evaluation &amp; Checkpointing:</a:t>
            </a:r>
            <a:endParaRPr lang="en-US" sz="2000" b="1">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Save Generated Images: Save sample images at regular intervals.</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Model Checkpoints: Save model weights every 2000 epochs to allow resuming training.</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Monitor Losses: Track Discriminator and Generator losses throughout the process.</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Arial" panose="020B0604020202020204" pitchFamily="34" charset="0"/>
              <a:buChar char="•"/>
            </a:pPr>
            <a:r>
              <a:rPr lang="en-US" sz="2000" b="1">
                <a:solidFill>
                  <a:srgbClr val="000000"/>
                </a:solidFill>
                <a:latin typeface="Montserrat" panose="00000500000000000000"/>
                <a:ea typeface="Montserrat" panose="00000500000000000000"/>
                <a:cs typeface="Montserrat" panose="00000500000000000000"/>
                <a:sym typeface="Montserrat" panose="00000500000000000000"/>
              </a:rPr>
              <a:t>Training Duration:</a:t>
            </a:r>
            <a:endParaRPr lang="en-US" sz="2000" b="1">
              <a:solidFill>
                <a:srgbClr val="000000"/>
              </a:solidFill>
              <a:latin typeface="Montserrat" panose="00000500000000000000"/>
              <a:ea typeface="Montserrat" panose="00000500000000000000"/>
              <a:cs typeface="Montserrat" panose="00000500000000000000"/>
              <a:sym typeface="Montserrat" panose="00000500000000000000"/>
            </a:endParaRPr>
          </a:p>
          <a:p>
            <a:pPr marL="342900" indent="-342900" algn="just">
              <a:lnSpc>
                <a:spcPts val="3920"/>
              </a:lnSpc>
              <a:buFont typeface="Wingdings" panose="05000000000000000000" charset="0"/>
              <a:buChar char="Ø"/>
            </a:pPr>
            <a:r>
              <a:rPr lang="en-US" sz="2000">
                <a:solidFill>
                  <a:srgbClr val="000000"/>
                </a:solidFill>
                <a:latin typeface="Montserrat" panose="00000500000000000000"/>
                <a:ea typeface="Montserrat" panose="00000500000000000000"/>
                <a:cs typeface="Montserrat" panose="00000500000000000000"/>
                <a:sym typeface="Montserrat" panose="00000500000000000000"/>
              </a:rPr>
              <a:t>   Train for 6100 epochs with a batch size of 64, allowing the model to improve over time.</a:t>
            </a:r>
            <a:endParaRPr lang="en-US" sz="2000">
              <a:solidFill>
                <a:srgbClr val="000000"/>
              </a:solidFill>
              <a:latin typeface="Montserrat" panose="00000500000000000000"/>
              <a:ea typeface="Montserrat" panose="00000500000000000000"/>
              <a:cs typeface="Montserrat" panose="00000500000000000000"/>
              <a:sym typeface="Montserrat" panose="00000500000000000000"/>
            </a:endParaRPr>
          </a:p>
        </p:txBody>
      </p:sp>
      <p:sp>
        <p:nvSpPr>
          <p:cNvPr id="2" name="AutoShape 2"/>
          <p:cNvSpPr/>
          <p:nvPr/>
        </p:nvSpPr>
        <p:spPr>
          <a:xfrm>
            <a:off x="16738366" y="296522"/>
            <a:ext cx="1041869" cy="5370875"/>
          </a:xfrm>
          <a:prstGeom prst="rect">
            <a:avLst/>
          </a:prstGeom>
          <a:solidFill>
            <a:srgbClr val="19598D"/>
          </a:solidFill>
        </p:spPr>
      </p:sp>
      <p:sp>
        <p:nvSpPr>
          <p:cNvPr id="3" name="TextBox 3"/>
          <p:cNvSpPr txBox="1"/>
          <p:nvPr/>
        </p:nvSpPr>
        <p:spPr>
          <a:xfrm>
            <a:off x="2248188" y="190659"/>
            <a:ext cx="8784481" cy="2400300"/>
          </a:xfrm>
          <a:prstGeom prst="rect">
            <a:avLst/>
          </a:prstGeom>
        </p:spPr>
        <p:txBody>
          <a:bodyPr lIns="0" tIns="0" rIns="0" bIns="0" rtlCol="0" anchor="t">
            <a:spAutoFit/>
          </a:bodyPr>
          <a:lstStyle/>
          <a:p>
            <a:pPr algn="l">
              <a:lnSpc>
                <a:spcPts val="9360"/>
              </a:lnSpc>
              <a:spcBef>
                <a:spcPct val="0"/>
              </a:spcBef>
            </a:pPr>
            <a:r>
              <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Training Process</a:t>
            </a:r>
            <a:endPar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4" name="AutoShape 4"/>
          <p:cNvSpPr/>
          <p:nvPr/>
        </p:nvSpPr>
        <p:spPr>
          <a:xfrm>
            <a:off x="-14129969" y="-817657"/>
            <a:ext cx="16256977" cy="11922315"/>
          </a:xfrm>
          <a:prstGeom prst="rect">
            <a:avLst/>
          </a:prstGeom>
          <a:solidFill>
            <a:srgbClr val="57C1D4"/>
          </a:solidFill>
        </p:spPr>
      </p:sp>
      <p:sp>
        <p:nvSpPr>
          <p:cNvPr id="5" name="Freeform 5"/>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pic>
        <p:nvPicPr>
          <p:cNvPr id="7" name="Picture 6" descr="Screenshot 2024-10-21 184101"/>
          <p:cNvPicPr>
            <a:picLocks noChangeAspect="1"/>
          </p:cNvPicPr>
          <p:nvPr/>
        </p:nvPicPr>
        <p:blipFill>
          <a:blip r:embed="rId2"/>
          <a:stretch>
            <a:fillRect/>
          </a:stretch>
        </p:blipFill>
        <p:spPr>
          <a:xfrm>
            <a:off x="11506200" y="3086100"/>
            <a:ext cx="4886325" cy="2724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010633" y="0"/>
            <a:ext cx="10277367" cy="2739331"/>
          </a:xfrm>
          <a:prstGeom prst="rect">
            <a:avLst/>
          </a:prstGeom>
          <a:solidFill>
            <a:srgbClr val="19598D"/>
          </a:solidFill>
        </p:spPr>
      </p:sp>
      <p:sp>
        <p:nvSpPr>
          <p:cNvPr id="3" name="AutoShape 3"/>
          <p:cNvSpPr/>
          <p:nvPr/>
        </p:nvSpPr>
        <p:spPr>
          <a:xfrm>
            <a:off x="11998720" y="-597972"/>
            <a:ext cx="4688171" cy="8725930"/>
          </a:xfrm>
          <a:prstGeom prst="rect">
            <a:avLst/>
          </a:prstGeom>
          <a:solidFill>
            <a:srgbClr val="000000">
              <a:alpha val="21961"/>
            </a:srgbClr>
          </a:solidFill>
        </p:spPr>
      </p:sp>
      <p:grpSp>
        <p:nvGrpSpPr>
          <p:cNvPr id="4" name="Group 4"/>
          <p:cNvGrpSpPr/>
          <p:nvPr/>
        </p:nvGrpSpPr>
        <p:grpSpPr>
          <a:xfrm rot="0">
            <a:off x="11855845" y="0"/>
            <a:ext cx="4688171" cy="7985083"/>
            <a:chOff x="0" y="0"/>
            <a:chExt cx="6250894" cy="10646778"/>
          </a:xfrm>
        </p:grpSpPr>
        <p:pic>
          <p:nvPicPr>
            <p:cNvPr id="5" name="Picture 5"/>
            <p:cNvPicPr>
              <a:picLocks noChangeAspect="1"/>
            </p:cNvPicPr>
            <p:nvPr/>
          </p:nvPicPr>
          <p:blipFill>
            <a:blip r:embed="rId1"/>
            <a:srcRect l="38560" r="38560"/>
            <a:stretch>
              <a:fillRect/>
            </a:stretch>
          </p:blipFill>
          <p:spPr>
            <a:xfrm>
              <a:off x="0" y="0"/>
              <a:ext cx="6250894" cy="10646778"/>
            </a:xfrm>
            <a:prstGeom prst="rect">
              <a:avLst/>
            </a:prstGeom>
          </p:spPr>
        </p:pic>
      </p:grpSp>
      <p:grpSp>
        <p:nvGrpSpPr>
          <p:cNvPr id="6" name="Group 6"/>
          <p:cNvGrpSpPr/>
          <p:nvPr/>
        </p:nvGrpSpPr>
        <p:grpSpPr>
          <a:xfrm rot="0">
            <a:off x="11655480" y="-974287"/>
            <a:ext cx="4888536" cy="8959371"/>
            <a:chOff x="0" y="0"/>
            <a:chExt cx="6518048" cy="11945828"/>
          </a:xfrm>
        </p:grpSpPr>
        <p:pic>
          <p:nvPicPr>
            <p:cNvPr id="7" name="Picture 7"/>
            <p:cNvPicPr>
              <a:picLocks noChangeAspect="1"/>
            </p:cNvPicPr>
            <p:nvPr/>
          </p:nvPicPr>
          <p:blipFill>
            <a:blip r:embed="rId2"/>
            <a:srcRect l="14911" r="14911"/>
            <a:stretch>
              <a:fillRect/>
            </a:stretch>
          </p:blipFill>
          <p:spPr>
            <a:xfrm>
              <a:off x="0" y="0"/>
              <a:ext cx="6518048" cy="11945828"/>
            </a:xfrm>
            <a:prstGeom prst="rect">
              <a:avLst/>
            </a:prstGeom>
          </p:spPr>
        </p:pic>
      </p:grpSp>
      <p:sp>
        <p:nvSpPr>
          <p:cNvPr id="8" name="Freeform 8"/>
          <p:cNvSpPr/>
          <p:nvPr/>
        </p:nvSpPr>
        <p:spPr>
          <a:xfrm rot="-5400000">
            <a:off x="215412" y="124997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9" name="AutoShape 9"/>
          <p:cNvSpPr/>
          <p:nvPr/>
        </p:nvSpPr>
        <p:spPr>
          <a:xfrm rot="-5376337">
            <a:off x="-400441" y="3241875"/>
            <a:ext cx="2075766" cy="0"/>
          </a:xfrm>
          <a:prstGeom prst="line">
            <a:avLst/>
          </a:prstGeom>
          <a:ln w="28575" cap="rnd">
            <a:solidFill>
              <a:srgbClr val="D9D9D9">
                <a:alpha val="74902"/>
              </a:srgbClr>
            </a:solidFill>
            <a:prstDash val="solid"/>
            <a:headEnd type="none" w="sm" len="sm"/>
            <a:tailEnd type="none" w="sm" len="sm"/>
          </a:ln>
        </p:spPr>
      </p:sp>
      <p:sp>
        <p:nvSpPr>
          <p:cNvPr id="10" name="TextBox 10"/>
          <p:cNvSpPr txBox="1"/>
          <p:nvPr/>
        </p:nvSpPr>
        <p:spPr>
          <a:xfrm>
            <a:off x="2608452" y="2704543"/>
            <a:ext cx="7097448"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Interface</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11" name="TextBox 11"/>
          <p:cNvSpPr txBox="1"/>
          <p:nvPr/>
        </p:nvSpPr>
        <p:spPr>
          <a:xfrm>
            <a:off x="2478244" y="4667293"/>
            <a:ext cx="8825999" cy="2453005"/>
          </a:xfrm>
          <a:prstGeom prst="rect">
            <a:avLst/>
          </a:prstGeom>
        </p:spPr>
        <p:txBody>
          <a:bodyPr lIns="0" tIns="0" rIns="0" bIns="0" rtlCol="0" anchor="t">
            <a:spAutoFit/>
          </a:bodyPr>
          <a:lstStyle/>
          <a:p>
            <a:pPr algn="just">
              <a:lnSpc>
                <a:spcPts val="3920"/>
              </a:lnSpc>
            </a:pPr>
            <a:r>
              <a:rPr lang="en-US" sz="2800">
                <a:solidFill>
                  <a:srgbClr val="000000"/>
                </a:solidFill>
                <a:latin typeface="Montserrat" panose="00000500000000000000"/>
                <a:ea typeface="Montserrat" panose="00000500000000000000"/>
                <a:cs typeface="Montserrat" panose="00000500000000000000"/>
                <a:sym typeface="Montserrat" panose="00000500000000000000"/>
              </a:rPr>
              <a:t>we created an User interface (UI) for an application related to artificial style transfer &amp; GANS based on Vincent Van Gogh's artwork to interact with our model  that built-in Dash &amp; Keras.</a:t>
            </a:r>
            <a:endParaRPr lang="en-US" sz="2800">
              <a:solidFill>
                <a:srgbClr val="000000"/>
              </a:solidFill>
              <a:latin typeface="Montserrat" panose="00000500000000000000"/>
              <a:ea typeface="Montserrat" panose="00000500000000000000"/>
              <a:cs typeface="Montserrat" panose="00000500000000000000"/>
              <a:sym typeface="Montserrat" panose="00000500000000000000"/>
            </a:endParaRPr>
          </a:p>
        </p:txBody>
      </p:sp>
      <p:sp>
        <p:nvSpPr>
          <p:cNvPr id="12" name="AutoShape 12"/>
          <p:cNvSpPr/>
          <p:nvPr/>
        </p:nvSpPr>
        <p:spPr>
          <a:xfrm>
            <a:off x="-14129969" y="-817657"/>
            <a:ext cx="16256977" cy="11617898"/>
          </a:xfrm>
          <a:prstGeom prst="rect">
            <a:avLst/>
          </a:prstGeom>
          <a:solidFill>
            <a:srgbClr val="57C1D4"/>
          </a:solidFill>
        </p:spPr>
      </p:sp>
      <p:sp>
        <p:nvSpPr>
          <p:cNvPr id="13" name="Freeform 13"/>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5"/>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129969" y="-817657"/>
            <a:ext cx="16256977" cy="9396494"/>
          </a:xfrm>
          <a:prstGeom prst="rect">
            <a:avLst/>
          </a:prstGeom>
          <a:solidFill>
            <a:srgbClr val="57C1D4"/>
          </a:solidFill>
        </p:spPr>
      </p:sp>
      <p:sp>
        <p:nvSpPr>
          <p:cNvPr id="3" name="AutoShape 3"/>
          <p:cNvSpPr/>
          <p:nvPr/>
        </p:nvSpPr>
        <p:spPr>
          <a:xfrm>
            <a:off x="-729911" y="5143500"/>
            <a:ext cx="21923287" cy="3874606"/>
          </a:xfrm>
          <a:prstGeom prst="rect">
            <a:avLst/>
          </a:prstGeom>
          <a:solidFill>
            <a:srgbClr val="19598D"/>
          </a:solidFill>
        </p:spPr>
      </p:sp>
      <p:sp>
        <p:nvSpPr>
          <p:cNvPr id="4" name="Freeform 4"/>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5" name="Freeform 5"/>
          <p:cNvSpPr/>
          <p:nvPr/>
        </p:nvSpPr>
        <p:spPr>
          <a:xfrm>
            <a:off x="2159415" y="1803789"/>
            <a:ext cx="13969169" cy="6775047"/>
          </a:xfrm>
          <a:custGeom>
            <a:avLst/>
            <a:gdLst/>
            <a:ahLst/>
            <a:cxnLst/>
            <a:rect l="l" t="t" r="r" b="b"/>
            <a:pathLst>
              <a:path w="13969169" h="6775047">
                <a:moveTo>
                  <a:pt x="0" y="0"/>
                </a:moveTo>
                <a:lnTo>
                  <a:pt x="13969170" y="0"/>
                </a:lnTo>
                <a:lnTo>
                  <a:pt x="13969170" y="6775048"/>
                </a:lnTo>
                <a:lnTo>
                  <a:pt x="0" y="6775048"/>
                </a:lnTo>
                <a:lnTo>
                  <a:pt x="0" y="0"/>
                </a:lnTo>
                <a:close/>
              </a:path>
            </a:pathLst>
          </a:custGeom>
          <a:blipFill>
            <a:blip r:embed="rId2"/>
            <a:stretch>
              <a:fillRect/>
            </a:stretch>
          </a:blipFill>
        </p:spPr>
      </p:sp>
      <p:sp>
        <p:nvSpPr>
          <p:cNvPr id="6" name="Freeform 6"/>
          <p:cNvSpPr/>
          <p:nvPr/>
        </p:nvSpPr>
        <p:spPr>
          <a:xfrm>
            <a:off x="8379589" y="5360747"/>
            <a:ext cx="1528821" cy="987193"/>
          </a:xfrm>
          <a:custGeom>
            <a:avLst/>
            <a:gdLst/>
            <a:ahLst/>
            <a:cxnLst/>
            <a:rect l="l" t="t" r="r" b="b"/>
            <a:pathLst>
              <a:path w="1528821" h="987193">
                <a:moveTo>
                  <a:pt x="0" y="0"/>
                </a:moveTo>
                <a:lnTo>
                  <a:pt x="1528822" y="0"/>
                </a:lnTo>
                <a:lnTo>
                  <a:pt x="1528822" y="987193"/>
                </a:lnTo>
                <a:lnTo>
                  <a:pt x="0" y="987193"/>
                </a:lnTo>
                <a:lnTo>
                  <a:pt x="0" y="0"/>
                </a:lnTo>
                <a:close/>
              </a:path>
            </a:pathLst>
          </a:custGeom>
          <a:blipFill>
            <a:blip r:embed="rId3"/>
            <a:stretch>
              <a:fillRect l="-4848" r="-6042"/>
            </a:stretch>
          </a:blipFill>
        </p:spPr>
      </p:sp>
      <p:sp>
        <p:nvSpPr>
          <p:cNvPr id="7" name="TextBox 7"/>
          <p:cNvSpPr txBox="1"/>
          <p:nvPr/>
        </p:nvSpPr>
        <p:spPr>
          <a:xfrm>
            <a:off x="6620703" y="574675"/>
            <a:ext cx="5046595"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Interface</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9413625" y="-14185"/>
            <a:ext cx="10277367" cy="2739331"/>
          </a:xfrm>
          <a:prstGeom prst="rect">
            <a:avLst/>
          </a:prstGeom>
          <a:solidFill>
            <a:srgbClr val="19598D"/>
          </a:solidFill>
        </p:spPr>
      </p:sp>
      <p:sp>
        <p:nvSpPr>
          <p:cNvPr id="3" name="AutoShape 3"/>
          <p:cNvSpPr/>
          <p:nvPr/>
        </p:nvSpPr>
        <p:spPr>
          <a:xfrm rot="5400000">
            <a:off x="12687272" y="10882385"/>
            <a:ext cx="10277367" cy="2739331"/>
          </a:xfrm>
          <a:prstGeom prst="rect">
            <a:avLst/>
          </a:prstGeom>
          <a:solidFill>
            <a:srgbClr val="19598D"/>
          </a:solidFill>
        </p:spPr>
      </p:sp>
      <p:sp>
        <p:nvSpPr>
          <p:cNvPr id="4" name="AutoShape 4"/>
          <p:cNvSpPr/>
          <p:nvPr/>
        </p:nvSpPr>
        <p:spPr>
          <a:xfrm rot="5400000">
            <a:off x="12687272" y="-3002951"/>
            <a:ext cx="10277367" cy="2739331"/>
          </a:xfrm>
          <a:prstGeom prst="rect">
            <a:avLst/>
          </a:prstGeom>
          <a:solidFill>
            <a:srgbClr val="19598D"/>
          </a:solidFill>
        </p:spPr>
      </p:sp>
      <p:sp>
        <p:nvSpPr>
          <p:cNvPr id="5" name="TextBox 5"/>
          <p:cNvSpPr txBox="1"/>
          <p:nvPr/>
        </p:nvSpPr>
        <p:spPr>
          <a:xfrm>
            <a:off x="2742829" y="2091643"/>
            <a:ext cx="7097448"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Future Work</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6" name="TextBox 6"/>
          <p:cNvSpPr txBox="1"/>
          <p:nvPr/>
        </p:nvSpPr>
        <p:spPr>
          <a:xfrm>
            <a:off x="2742829" y="4165062"/>
            <a:ext cx="10018542" cy="2010410"/>
          </a:xfrm>
          <a:prstGeom prst="rect">
            <a:avLst/>
          </a:prstGeom>
        </p:spPr>
        <p:txBody>
          <a:bodyPr lIns="0" tIns="0" rIns="0" bIns="0" rtlCol="0" anchor="t">
            <a:spAutoFit/>
          </a:bodyPr>
          <a:lstStyle/>
          <a:p>
            <a:pPr marL="457200" indent="-457200" algn="just">
              <a:lnSpc>
                <a:spcPts val="3920"/>
              </a:lnSpc>
              <a:buFont typeface="Arial" panose="020B0604020202020204" pitchFamily="34" charset="0"/>
              <a:buChar char="•"/>
            </a:pPr>
            <a:r>
              <a:rPr lang="en-US" sz="2800">
                <a:solidFill>
                  <a:srgbClr val="000000"/>
                </a:solidFill>
                <a:latin typeface="Montserrat" panose="00000500000000000000"/>
                <a:ea typeface="Montserrat" panose="00000500000000000000"/>
                <a:cs typeface="Montserrat" panose="00000500000000000000"/>
                <a:sym typeface="Montserrat" panose="00000500000000000000"/>
              </a:rPr>
              <a:t>Fix the bug that exist in the function process in the interface</a:t>
            </a:r>
            <a:endParaRPr lang="en-US" sz="2800">
              <a:solidFill>
                <a:srgbClr val="000000"/>
              </a:solidFill>
              <a:latin typeface="Montserrat" panose="00000500000000000000"/>
              <a:ea typeface="Montserrat" panose="00000500000000000000"/>
              <a:cs typeface="Montserrat" panose="00000500000000000000"/>
              <a:sym typeface="Montserrat" panose="00000500000000000000"/>
            </a:endParaRPr>
          </a:p>
          <a:p>
            <a:pPr marL="457200" indent="-457200" algn="just">
              <a:lnSpc>
                <a:spcPts val="3920"/>
              </a:lnSpc>
              <a:buFont typeface="Arial" panose="020B0604020202020204" pitchFamily="34" charset="0"/>
              <a:buChar char="•"/>
            </a:pPr>
            <a:r>
              <a:rPr lang="en-US" sz="2800">
                <a:solidFill>
                  <a:srgbClr val="000000"/>
                </a:solidFill>
                <a:latin typeface="Montserrat" panose="00000500000000000000"/>
                <a:ea typeface="Montserrat" panose="00000500000000000000"/>
                <a:cs typeface="Montserrat" panose="00000500000000000000"/>
                <a:sym typeface="Montserrat" panose="00000500000000000000"/>
              </a:rPr>
              <a:t>try to change the model to make more variety </a:t>
            </a:r>
            <a:endParaRPr lang="en-US" sz="2800">
              <a:solidFill>
                <a:srgbClr val="000000"/>
              </a:solidFill>
              <a:latin typeface="Montserrat" panose="00000500000000000000"/>
              <a:ea typeface="Montserrat" panose="00000500000000000000"/>
              <a:cs typeface="Montserrat" panose="00000500000000000000"/>
              <a:sym typeface="Montserrat" panose="00000500000000000000"/>
            </a:endParaRPr>
          </a:p>
          <a:p>
            <a:pPr marL="457200" indent="-457200" algn="just">
              <a:lnSpc>
                <a:spcPts val="3920"/>
              </a:lnSpc>
              <a:buFont typeface="Arial" panose="020B0604020202020204" pitchFamily="34" charset="0"/>
              <a:buChar char="•"/>
            </a:pPr>
            <a:r>
              <a:rPr lang="en-US" sz="2800">
                <a:solidFill>
                  <a:srgbClr val="000000"/>
                </a:solidFill>
                <a:latin typeface="Montserrat" panose="00000500000000000000"/>
                <a:ea typeface="Montserrat" panose="00000500000000000000"/>
                <a:cs typeface="Montserrat" panose="00000500000000000000"/>
                <a:sym typeface="Montserrat" panose="00000500000000000000"/>
              </a:rPr>
              <a:t>try different data sets</a:t>
            </a:r>
            <a:endParaRPr lang="en-US" sz="2800">
              <a:solidFill>
                <a:srgbClr val="000000"/>
              </a:solidFill>
              <a:latin typeface="Montserrat" panose="00000500000000000000"/>
              <a:ea typeface="Montserrat" panose="00000500000000000000"/>
              <a:cs typeface="Montserrat" panose="00000500000000000000"/>
              <a:sym typeface="Montserrat" panose="00000500000000000000"/>
            </a:endParaRPr>
          </a:p>
        </p:txBody>
      </p:sp>
      <p:sp>
        <p:nvSpPr>
          <p:cNvPr id="7" name="AutoShape 7"/>
          <p:cNvSpPr/>
          <p:nvPr/>
        </p:nvSpPr>
        <p:spPr>
          <a:xfrm>
            <a:off x="-14129969" y="-817657"/>
            <a:ext cx="16256977" cy="11922315"/>
          </a:xfrm>
          <a:prstGeom prst="rect">
            <a:avLst/>
          </a:prstGeom>
          <a:solidFill>
            <a:srgbClr val="57C1D4"/>
          </a:solidFill>
        </p:spPr>
      </p:sp>
      <p:sp>
        <p:nvSpPr>
          <p:cNvPr id="8" name="Freeform 8"/>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3752150" y="-1089787"/>
            <a:ext cx="16256977" cy="12002388"/>
          </a:xfrm>
          <a:prstGeom prst="rect">
            <a:avLst/>
          </a:prstGeom>
          <a:solidFill>
            <a:srgbClr val="57C1D4"/>
          </a:solidFill>
        </p:spPr>
      </p:sp>
      <p:sp>
        <p:nvSpPr>
          <p:cNvPr id="3" name="AutoShape 3"/>
          <p:cNvSpPr/>
          <p:nvPr/>
        </p:nvSpPr>
        <p:spPr>
          <a:xfrm>
            <a:off x="-932667" y="2619563"/>
            <a:ext cx="22964499" cy="5345266"/>
          </a:xfrm>
          <a:prstGeom prst="rect">
            <a:avLst/>
          </a:prstGeom>
          <a:solidFill>
            <a:srgbClr val="19598D"/>
          </a:solidFill>
        </p:spPr>
      </p:sp>
      <p:sp>
        <p:nvSpPr>
          <p:cNvPr id="4" name="Freeform 4"/>
          <p:cNvSpPr/>
          <p:nvPr/>
        </p:nvSpPr>
        <p:spPr>
          <a:xfrm rot="-5400000">
            <a:off x="17386782" y="6851458"/>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1">
              <a:alphaModFix amt="75000"/>
              <a:extLst>
                <a:ext uri="{96DAC541-7B7A-43D3-8B79-37D633B846F1}">
                  <asvg:svgBlip xmlns:asvg="http://schemas.microsoft.com/office/drawing/2016/SVG/main" r:embed="rId2"/>
                </a:ext>
              </a:extLst>
            </a:blip>
            <a:stretch>
              <a:fillRect/>
            </a:stretch>
          </a:blipFill>
        </p:spPr>
      </p:sp>
      <p:sp>
        <p:nvSpPr>
          <p:cNvPr id="5" name="AutoShape 5"/>
          <p:cNvSpPr/>
          <p:nvPr/>
        </p:nvSpPr>
        <p:spPr>
          <a:xfrm flipH="1" flipV="1">
            <a:off x="1697100" y="4599804"/>
            <a:ext cx="0" cy="1384785"/>
          </a:xfrm>
          <a:prstGeom prst="line">
            <a:avLst/>
          </a:prstGeom>
          <a:ln w="28575" cap="rnd">
            <a:solidFill>
              <a:srgbClr val="D9D9D9">
                <a:alpha val="74902"/>
              </a:srgbClr>
            </a:solidFill>
            <a:prstDash val="solid"/>
            <a:headEnd type="none" w="sm" len="sm"/>
            <a:tailEnd type="none" w="sm" len="sm"/>
          </a:ln>
        </p:spPr>
      </p:sp>
      <p:sp>
        <p:nvSpPr>
          <p:cNvPr id="6" name="TextBox 6"/>
          <p:cNvSpPr txBox="1"/>
          <p:nvPr/>
        </p:nvSpPr>
        <p:spPr>
          <a:xfrm>
            <a:off x="4861068" y="1181100"/>
            <a:ext cx="8565864" cy="1060451"/>
          </a:xfrm>
          <a:prstGeom prst="rect">
            <a:avLst/>
          </a:prstGeom>
        </p:spPr>
        <p:txBody>
          <a:bodyPr lIns="0" tIns="0" rIns="0" bIns="0" rtlCol="0" anchor="t">
            <a:spAutoFit/>
          </a:bodyPr>
          <a:lstStyle/>
          <a:p>
            <a:pPr algn="ctr">
              <a:lnSpc>
                <a:spcPts val="8000"/>
              </a:lnSpc>
              <a:spcBef>
                <a:spcPct val="0"/>
              </a:spcBef>
            </a:pPr>
            <a:r>
              <a:rPr lang="en-US" sz="8000" b="1">
                <a:solidFill>
                  <a:srgbClr val="000000"/>
                </a:solidFill>
                <a:latin typeface="Montserrat Ultra-Bold" panose="00000900000000000000"/>
                <a:ea typeface="Montserrat Ultra-Bold" panose="00000900000000000000"/>
                <a:cs typeface="Montserrat Ultra-Bold" panose="00000900000000000000"/>
                <a:sym typeface="Montserrat Ultra-Bold" panose="00000900000000000000"/>
              </a:rPr>
              <a:t>Team Members</a:t>
            </a:r>
            <a:endParaRPr lang="en-US" sz="8000" b="1">
              <a:solidFill>
                <a:srgbClr val="000000"/>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7" name="Freeform 7"/>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3"/>
            <a:stretch>
              <a:fillRect/>
            </a:stretch>
          </a:blipFill>
        </p:spPr>
      </p:sp>
      <p:sp>
        <p:nvSpPr>
          <p:cNvPr id="8" name="TextBox 8"/>
          <p:cNvSpPr txBox="1"/>
          <p:nvPr/>
        </p:nvSpPr>
        <p:spPr>
          <a:xfrm>
            <a:off x="1382298" y="4835207"/>
            <a:ext cx="5686783" cy="695961"/>
          </a:xfrm>
          <a:prstGeom prst="rect">
            <a:avLst/>
          </a:prstGeom>
        </p:spPr>
        <p:txBody>
          <a:bodyPr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Abdallah Beshary</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9" name="TextBox 9"/>
          <p:cNvSpPr txBox="1"/>
          <p:nvPr/>
        </p:nvSpPr>
        <p:spPr>
          <a:xfrm>
            <a:off x="9220200" y="4834890"/>
            <a:ext cx="7454900" cy="735965"/>
          </a:xfrm>
          <a:prstGeom prst="rect">
            <a:avLst/>
          </a:prstGeom>
        </p:spPr>
        <p:txBody>
          <a:bodyPr wrap="square"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Shahd Alaa</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0" name="TextBox 10"/>
          <p:cNvSpPr txBox="1"/>
          <p:nvPr/>
        </p:nvSpPr>
        <p:spPr>
          <a:xfrm>
            <a:off x="1347591" y="5680393"/>
            <a:ext cx="4990148" cy="695961"/>
          </a:xfrm>
          <a:prstGeom prst="rect">
            <a:avLst/>
          </a:prstGeom>
        </p:spPr>
        <p:txBody>
          <a:bodyPr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Mariam Safwat</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1" name="TextBox 11"/>
          <p:cNvSpPr txBox="1"/>
          <p:nvPr/>
        </p:nvSpPr>
        <p:spPr>
          <a:xfrm>
            <a:off x="10843752" y="5680393"/>
            <a:ext cx="6706791" cy="695961"/>
          </a:xfrm>
          <a:prstGeom prst="rect">
            <a:avLst/>
          </a:prstGeom>
        </p:spPr>
        <p:txBody>
          <a:bodyPr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Mahmoud Abdelawal</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2" name="TextBox 12"/>
          <p:cNvSpPr txBox="1"/>
          <p:nvPr/>
        </p:nvSpPr>
        <p:spPr>
          <a:xfrm>
            <a:off x="1426210" y="3985895"/>
            <a:ext cx="6196330" cy="735965"/>
          </a:xfrm>
          <a:prstGeom prst="rect">
            <a:avLst/>
          </a:prstGeom>
        </p:spPr>
        <p:txBody>
          <a:bodyPr wrap="square"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Youssef Husseiny</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3" name="TextBox 13"/>
          <p:cNvSpPr txBox="1"/>
          <p:nvPr/>
        </p:nvSpPr>
        <p:spPr>
          <a:xfrm>
            <a:off x="10843752" y="3985728"/>
            <a:ext cx="4673560" cy="695961"/>
          </a:xfrm>
          <a:prstGeom prst="rect">
            <a:avLst/>
          </a:prstGeom>
        </p:spPr>
        <p:txBody>
          <a:bodyPr lIns="0" tIns="0" rIns="0" bIns="0" rtlCol="0" anchor="t">
            <a:spAutoFit/>
          </a:bodyPr>
          <a:lstStyle/>
          <a:p>
            <a:pPr marL="885190" lvl="1" indent="-442595" algn="ctr">
              <a:lnSpc>
                <a:spcPts val="5740"/>
              </a:lnSpc>
              <a:buFont typeface="Arial" panose="020B0604020202020204"/>
              <a:buChar char="•"/>
            </a:pPr>
            <a:r>
              <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rPr>
              <a:t>Boules Ashraf</a:t>
            </a:r>
            <a:endParaRPr lang="en-US" sz="41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4" name="AutoShape 14"/>
          <p:cNvSpPr/>
          <p:nvPr/>
        </p:nvSpPr>
        <p:spPr>
          <a:xfrm flipV="1">
            <a:off x="11119380" y="4599804"/>
            <a:ext cx="0" cy="1384785"/>
          </a:xfrm>
          <a:prstGeom prst="line">
            <a:avLst/>
          </a:prstGeom>
          <a:ln w="28575" cap="rnd">
            <a:solidFill>
              <a:srgbClr val="D9D9D9">
                <a:alpha val="74902"/>
              </a:srgbClr>
            </a:solidFill>
            <a:prstDash val="solid"/>
            <a:headEnd type="none" w="sm" len="sm"/>
            <a:tailEnd type="none" w="sm"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142453" y="616768"/>
            <a:ext cx="7987241" cy="2108378"/>
          </a:xfrm>
          <a:prstGeom prst="rect">
            <a:avLst/>
          </a:prstGeom>
          <a:solidFill>
            <a:srgbClr val="19598D"/>
          </a:solidFill>
        </p:spPr>
      </p:sp>
      <p:sp>
        <p:nvSpPr>
          <p:cNvPr id="3" name="AutoShape 3"/>
          <p:cNvSpPr/>
          <p:nvPr/>
        </p:nvSpPr>
        <p:spPr>
          <a:xfrm>
            <a:off x="11998720" y="-597972"/>
            <a:ext cx="4688171" cy="8725930"/>
          </a:xfrm>
          <a:prstGeom prst="rect">
            <a:avLst/>
          </a:prstGeom>
          <a:solidFill>
            <a:srgbClr val="000000">
              <a:alpha val="21961"/>
            </a:srgbClr>
          </a:solidFill>
        </p:spPr>
      </p:sp>
      <p:grpSp>
        <p:nvGrpSpPr>
          <p:cNvPr id="4" name="Group 4"/>
          <p:cNvGrpSpPr/>
          <p:nvPr/>
        </p:nvGrpSpPr>
        <p:grpSpPr>
          <a:xfrm rot="0">
            <a:off x="11855845" y="0"/>
            <a:ext cx="4688171" cy="7985083"/>
            <a:chOff x="0" y="0"/>
            <a:chExt cx="6250894" cy="10646778"/>
          </a:xfrm>
        </p:grpSpPr>
        <p:pic>
          <p:nvPicPr>
            <p:cNvPr id="5" name="Picture 5"/>
            <p:cNvPicPr>
              <a:picLocks noChangeAspect="1"/>
            </p:cNvPicPr>
            <p:nvPr/>
          </p:nvPicPr>
          <p:blipFill>
            <a:blip r:embed="rId1"/>
            <a:srcRect l="38560" r="38560"/>
            <a:stretch>
              <a:fillRect/>
            </a:stretch>
          </p:blipFill>
          <p:spPr>
            <a:xfrm>
              <a:off x="0" y="0"/>
              <a:ext cx="6250894" cy="10646778"/>
            </a:xfrm>
            <a:prstGeom prst="rect">
              <a:avLst/>
            </a:prstGeom>
          </p:spPr>
        </p:pic>
      </p:grpSp>
      <p:grpSp>
        <p:nvGrpSpPr>
          <p:cNvPr id="6" name="Group 6"/>
          <p:cNvGrpSpPr/>
          <p:nvPr/>
        </p:nvGrpSpPr>
        <p:grpSpPr>
          <a:xfrm rot="0">
            <a:off x="11827100" y="224156"/>
            <a:ext cx="5031411" cy="8959371"/>
            <a:chOff x="0" y="0"/>
            <a:chExt cx="6708548" cy="11945828"/>
          </a:xfrm>
        </p:grpSpPr>
        <p:pic>
          <p:nvPicPr>
            <p:cNvPr id="7" name="Picture 7"/>
            <p:cNvPicPr>
              <a:picLocks noChangeAspect="1"/>
            </p:cNvPicPr>
            <p:nvPr/>
          </p:nvPicPr>
          <p:blipFill>
            <a:blip r:embed="rId2"/>
            <a:srcRect l="9205" r="13335"/>
            <a:stretch>
              <a:fillRect/>
            </a:stretch>
          </p:blipFill>
          <p:spPr>
            <a:xfrm>
              <a:off x="0" y="0"/>
              <a:ext cx="6708548" cy="11945828"/>
            </a:xfrm>
            <a:prstGeom prst="rect">
              <a:avLst/>
            </a:prstGeom>
          </p:spPr>
        </p:pic>
      </p:grpSp>
      <p:sp>
        <p:nvSpPr>
          <p:cNvPr id="8" name="Freeform 8"/>
          <p:cNvSpPr/>
          <p:nvPr/>
        </p:nvSpPr>
        <p:spPr>
          <a:xfrm rot="-5400000">
            <a:off x="215412" y="124997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9" name="AutoShape 9"/>
          <p:cNvSpPr/>
          <p:nvPr/>
        </p:nvSpPr>
        <p:spPr>
          <a:xfrm rot="-5376337">
            <a:off x="-400441" y="3241875"/>
            <a:ext cx="2075766" cy="0"/>
          </a:xfrm>
          <a:prstGeom prst="line">
            <a:avLst/>
          </a:prstGeom>
          <a:ln w="28575" cap="rnd">
            <a:solidFill>
              <a:srgbClr val="D9D9D9">
                <a:alpha val="74902"/>
              </a:srgbClr>
            </a:solidFill>
            <a:prstDash val="solid"/>
            <a:headEnd type="none" w="sm" len="sm"/>
            <a:tailEnd type="none" w="sm" len="sm"/>
          </a:ln>
        </p:spPr>
      </p:sp>
      <p:sp>
        <p:nvSpPr>
          <p:cNvPr id="10" name="TextBox 10"/>
          <p:cNvSpPr txBox="1"/>
          <p:nvPr/>
        </p:nvSpPr>
        <p:spPr>
          <a:xfrm>
            <a:off x="2577940" y="1507881"/>
            <a:ext cx="7097448"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Quote</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11" name="TextBox 11"/>
          <p:cNvSpPr txBox="1"/>
          <p:nvPr/>
        </p:nvSpPr>
        <p:spPr>
          <a:xfrm>
            <a:off x="3001101" y="3698318"/>
            <a:ext cx="8825999" cy="1944371"/>
          </a:xfrm>
          <a:prstGeom prst="rect">
            <a:avLst/>
          </a:prstGeom>
        </p:spPr>
        <p:txBody>
          <a:bodyPr lIns="0" tIns="0" rIns="0" bIns="0" rtlCol="0" anchor="t">
            <a:spAutoFit/>
          </a:bodyPr>
          <a:lstStyle/>
          <a:p>
            <a:pPr algn="just">
              <a:lnSpc>
                <a:spcPts val="5180"/>
              </a:lnSpc>
            </a:pPr>
            <a:r>
              <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rPr>
              <a:t>“What would life be</a:t>
            </a:r>
            <a:endPar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just">
              <a:lnSpc>
                <a:spcPts val="5180"/>
              </a:lnSpc>
            </a:pPr>
            <a:r>
              <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rPr>
              <a:t>  if we had no courage</a:t>
            </a:r>
            <a:endPar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just">
              <a:lnSpc>
                <a:spcPts val="5180"/>
              </a:lnSpc>
            </a:pPr>
            <a:r>
              <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rPr>
              <a:t>  to attempt anything ?”</a:t>
            </a:r>
            <a:endParaRPr lang="en-US" sz="37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2" name="TextBox 12"/>
          <p:cNvSpPr txBox="1"/>
          <p:nvPr/>
        </p:nvSpPr>
        <p:spPr>
          <a:xfrm>
            <a:off x="6998131" y="6042442"/>
            <a:ext cx="3144322" cy="438785"/>
          </a:xfrm>
          <a:prstGeom prst="rect">
            <a:avLst/>
          </a:prstGeom>
        </p:spPr>
        <p:txBody>
          <a:bodyPr lIns="0" tIns="0" rIns="0" bIns="0" rtlCol="0" anchor="t">
            <a:spAutoFit/>
          </a:bodyPr>
          <a:lstStyle/>
          <a:p>
            <a:pPr algn="ctr">
              <a:lnSpc>
                <a:spcPts val="3640"/>
              </a:lnSpc>
              <a:spcBef>
                <a:spcPct val="0"/>
              </a:spcBef>
            </a:pPr>
            <a:r>
              <a:rPr lang="en-US" sz="2600" b="1">
                <a:solidFill>
                  <a:srgbClr val="57C1D4"/>
                </a:solidFill>
                <a:latin typeface="Montserrat Bold" panose="00000800000000000000"/>
                <a:ea typeface="Montserrat Bold" panose="00000800000000000000"/>
                <a:cs typeface="Montserrat Bold" panose="00000800000000000000"/>
                <a:sym typeface="Montserrat Bold" panose="00000800000000000000"/>
              </a:rPr>
              <a:t>Vincent Van Gogh</a:t>
            </a:r>
            <a:endParaRPr lang="en-US" sz="2600" b="1">
              <a:solidFill>
                <a:srgbClr val="57C1D4"/>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3" name="AutoShape 13"/>
          <p:cNvSpPr/>
          <p:nvPr/>
        </p:nvSpPr>
        <p:spPr>
          <a:xfrm>
            <a:off x="-2324362" y="8686584"/>
            <a:ext cx="10277367" cy="2739331"/>
          </a:xfrm>
          <a:prstGeom prst="rect">
            <a:avLst/>
          </a:prstGeom>
          <a:solidFill>
            <a:srgbClr val="19598D"/>
          </a:solidFill>
        </p:spPr>
      </p:sp>
      <p:sp>
        <p:nvSpPr>
          <p:cNvPr id="14" name="AutoShape 14"/>
          <p:cNvSpPr/>
          <p:nvPr/>
        </p:nvSpPr>
        <p:spPr>
          <a:xfrm>
            <a:off x="-14129969" y="-817657"/>
            <a:ext cx="16256977" cy="11922315"/>
          </a:xfrm>
          <a:prstGeom prst="rect">
            <a:avLst/>
          </a:prstGeom>
          <a:solidFill>
            <a:srgbClr val="57C1D4"/>
          </a:solidFill>
        </p:spPr>
      </p:sp>
      <p:sp>
        <p:nvSpPr>
          <p:cNvPr id="15" name="Freeform 15"/>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5"/>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97761" y="3938911"/>
            <a:ext cx="7892477" cy="1294765"/>
          </a:xfrm>
          <a:prstGeom prst="rect">
            <a:avLst/>
          </a:prstGeom>
        </p:spPr>
        <p:txBody>
          <a:bodyPr lIns="0" tIns="0" rIns="0" bIns="0" rtlCol="0" anchor="t">
            <a:spAutoFit/>
          </a:bodyPr>
          <a:lstStyle/>
          <a:p>
            <a:pPr algn="l">
              <a:lnSpc>
                <a:spcPts val="10100"/>
              </a:lnSpc>
              <a:spcBef>
                <a:spcPct val="0"/>
              </a:spcBef>
            </a:pPr>
            <a:r>
              <a:rPr lang="en-US" sz="101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Thank You</a:t>
            </a:r>
            <a:endParaRPr lang="ar-EG" altLang="en-US" sz="101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3" name="AutoShape 3"/>
          <p:cNvSpPr/>
          <p:nvPr/>
        </p:nvSpPr>
        <p:spPr>
          <a:xfrm>
            <a:off x="-2324362" y="8686584"/>
            <a:ext cx="10277367" cy="2739331"/>
          </a:xfrm>
          <a:prstGeom prst="rect">
            <a:avLst/>
          </a:prstGeom>
          <a:solidFill>
            <a:srgbClr val="19598D"/>
          </a:solidFill>
        </p:spPr>
      </p:sp>
      <p:sp>
        <p:nvSpPr>
          <p:cNvPr id="4" name="AutoShape 4"/>
          <p:cNvSpPr/>
          <p:nvPr/>
        </p:nvSpPr>
        <p:spPr>
          <a:xfrm>
            <a:off x="-13521412" y="-1090031"/>
            <a:ext cx="16256977" cy="12002388"/>
          </a:xfrm>
          <a:prstGeom prst="rect">
            <a:avLst/>
          </a:prstGeom>
          <a:solidFill>
            <a:srgbClr val="57C1D4"/>
          </a:solidFill>
        </p:spPr>
      </p:sp>
      <p:sp>
        <p:nvSpPr>
          <p:cNvPr id="5" name="Freeform 5"/>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6" name="AutoShape 6"/>
          <p:cNvSpPr/>
          <p:nvPr/>
        </p:nvSpPr>
        <p:spPr>
          <a:xfrm>
            <a:off x="10142453" y="616768"/>
            <a:ext cx="11447955" cy="2108378"/>
          </a:xfrm>
          <a:prstGeom prst="rect">
            <a:avLst/>
          </a:prstGeom>
          <a:solidFill>
            <a:srgbClr val="19598D"/>
          </a:solidFill>
        </p:spPr>
      </p:sp>
      <p:sp>
        <p:nvSpPr>
          <p:cNvPr id="7" name="AutoShape 7"/>
          <p:cNvSpPr/>
          <p:nvPr/>
        </p:nvSpPr>
        <p:spPr>
          <a:xfrm rot="-5376337">
            <a:off x="-400441" y="3241875"/>
            <a:ext cx="2075766" cy="0"/>
          </a:xfrm>
          <a:prstGeom prst="line">
            <a:avLst/>
          </a:prstGeom>
          <a:ln w="28575" cap="rnd">
            <a:solidFill>
              <a:srgbClr val="D9D9D9">
                <a:alpha val="74902"/>
              </a:srgbClr>
            </a:solidFill>
            <a:prstDash val="solid"/>
            <a:headEnd type="none" w="sm" len="sm"/>
            <a:tailEnd type="none" w="sm" len="sm"/>
          </a:ln>
        </p:spPr>
      </p:sp>
      <p:sp>
        <p:nvSpPr>
          <p:cNvPr id="8" name="Freeform 8"/>
          <p:cNvSpPr/>
          <p:nvPr/>
        </p:nvSpPr>
        <p:spPr>
          <a:xfrm rot="-5400000">
            <a:off x="222555" y="4805656"/>
            <a:ext cx="844062" cy="211015"/>
          </a:xfrm>
          <a:custGeom>
            <a:avLst/>
            <a:gdLst/>
            <a:ahLst/>
            <a:cxnLst/>
            <a:rect l="l" t="t" r="r" b="b"/>
            <a:pathLst>
              <a:path w="844062" h="211015">
                <a:moveTo>
                  <a:pt x="0" y="0"/>
                </a:moveTo>
                <a:lnTo>
                  <a:pt x="844062" y="0"/>
                </a:lnTo>
                <a:lnTo>
                  <a:pt x="844062"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9" name="AutoShape 9"/>
          <p:cNvSpPr/>
          <p:nvPr/>
        </p:nvSpPr>
        <p:spPr>
          <a:xfrm>
            <a:off x="13603166" y="5901371"/>
            <a:ext cx="7987241" cy="2108378"/>
          </a:xfrm>
          <a:prstGeom prst="rect">
            <a:avLst/>
          </a:prstGeom>
          <a:solidFill>
            <a:srgbClr val="19598D"/>
          </a:solidFill>
        </p:spPr>
      </p:sp>
      <p:sp>
        <p:nvSpPr>
          <p:cNvPr id="10" name="Freeform 10"/>
          <p:cNvSpPr/>
          <p:nvPr/>
        </p:nvSpPr>
        <p:spPr>
          <a:xfrm rot="-5400000">
            <a:off x="17174756" y="6864637"/>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11" name="AutoShape 11"/>
          <p:cNvSpPr/>
          <p:nvPr/>
        </p:nvSpPr>
        <p:spPr>
          <a:xfrm flipV="1">
            <a:off x="17716582" y="616866"/>
            <a:ext cx="14288" cy="2075717"/>
          </a:xfrm>
          <a:prstGeom prst="line">
            <a:avLst/>
          </a:prstGeom>
          <a:ln w="28575" cap="rnd">
            <a:solidFill>
              <a:srgbClr val="D9D9D9">
                <a:alpha val="74902"/>
              </a:srgbClr>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2980504" y="-1090031"/>
            <a:ext cx="16256977" cy="8229600"/>
          </a:xfrm>
          <a:prstGeom prst="rect">
            <a:avLst/>
          </a:prstGeom>
          <a:solidFill>
            <a:srgbClr val="57C1D4"/>
          </a:solidFill>
        </p:spPr>
      </p:sp>
      <p:sp>
        <p:nvSpPr>
          <p:cNvPr id="3" name="AutoShape 3"/>
          <p:cNvSpPr/>
          <p:nvPr/>
        </p:nvSpPr>
        <p:spPr>
          <a:xfrm>
            <a:off x="8351086" y="3741150"/>
            <a:ext cx="12920610" cy="4254892"/>
          </a:xfrm>
          <a:prstGeom prst="rect">
            <a:avLst/>
          </a:prstGeom>
          <a:solidFill>
            <a:srgbClr val="19598D"/>
          </a:solidFill>
        </p:spPr>
      </p:sp>
      <p:grpSp>
        <p:nvGrpSpPr>
          <p:cNvPr id="4" name="Group 4"/>
          <p:cNvGrpSpPr/>
          <p:nvPr/>
        </p:nvGrpSpPr>
        <p:grpSpPr>
          <a:xfrm rot="0">
            <a:off x="1085850" y="990600"/>
            <a:ext cx="6972215" cy="7676968"/>
            <a:chOff x="0" y="0"/>
            <a:chExt cx="9296287" cy="10235958"/>
          </a:xfrm>
        </p:grpSpPr>
        <p:pic>
          <p:nvPicPr>
            <p:cNvPr id="5" name="Picture 5"/>
            <p:cNvPicPr>
              <a:picLocks noChangeAspect="1"/>
            </p:cNvPicPr>
            <p:nvPr/>
          </p:nvPicPr>
          <p:blipFill>
            <a:blip r:embed="rId1"/>
            <a:srcRect t="6306" b="6306"/>
            <a:stretch>
              <a:fillRect/>
            </a:stretch>
          </p:blipFill>
          <p:spPr>
            <a:xfrm>
              <a:off x="0" y="0"/>
              <a:ext cx="9296287" cy="10235958"/>
            </a:xfrm>
            <a:prstGeom prst="rect">
              <a:avLst/>
            </a:prstGeom>
          </p:spPr>
        </p:pic>
      </p:grpSp>
      <p:sp>
        <p:nvSpPr>
          <p:cNvPr id="6" name="Freeform 6"/>
          <p:cNvSpPr/>
          <p:nvPr/>
        </p:nvSpPr>
        <p:spPr>
          <a:xfrm rot="-5400000">
            <a:off x="16731762" y="1410919"/>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4"/>
            <a:stretch>
              <a:fillRect/>
            </a:stretch>
          </a:blipFill>
        </p:spPr>
      </p:sp>
      <p:sp>
        <p:nvSpPr>
          <p:cNvPr id="8" name="TextBox 8"/>
          <p:cNvSpPr txBox="1"/>
          <p:nvPr/>
        </p:nvSpPr>
        <p:spPr>
          <a:xfrm>
            <a:off x="9343133" y="1312982"/>
            <a:ext cx="6787591" cy="2075743"/>
          </a:xfrm>
          <a:prstGeom prst="rect">
            <a:avLst/>
          </a:prstGeom>
        </p:spPr>
        <p:txBody>
          <a:bodyPr lIns="0" tIns="0" rIns="0" bIns="0" rtlCol="0" anchor="t">
            <a:spAutoFit/>
          </a:bodyPr>
          <a:lstStyle/>
          <a:p>
            <a:pPr algn="l">
              <a:lnSpc>
                <a:spcPts val="8055"/>
              </a:lnSpc>
            </a:pPr>
            <a:r>
              <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Project </a:t>
            </a:r>
            <a:endPar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a:p>
            <a:pPr algn="l">
              <a:lnSpc>
                <a:spcPts val="8055"/>
              </a:lnSpc>
              <a:spcBef>
                <a:spcPct val="0"/>
              </a:spcBef>
            </a:pPr>
            <a:r>
              <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Overview</a:t>
            </a:r>
            <a:endParaRPr lang="en-US" sz="8055"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9" name="TextBox 9"/>
          <p:cNvSpPr txBox="1"/>
          <p:nvPr/>
        </p:nvSpPr>
        <p:spPr>
          <a:xfrm>
            <a:off x="8519922" y="4179102"/>
            <a:ext cx="14221777" cy="3321839"/>
          </a:xfrm>
          <a:prstGeom prst="rect">
            <a:avLst/>
          </a:prstGeom>
        </p:spPr>
        <p:txBody>
          <a:bodyPr lIns="0" tIns="0" rIns="0" bIns="0" rtlCol="0" anchor="t">
            <a:spAutoFit/>
          </a:bodyPr>
          <a:lstStyle/>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Our project leverages the power of GANs &amp; Neural Style</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Transfer to analyze and learn from a comprehensive data</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set of Van Gogh's paintings. By training on this data, our model </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aims to generate new, unique Style images that </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capture the essence of Van Gogh's post-</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impressionist style, including his bold color choices,</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a:p>
            <a:pPr algn="just">
              <a:lnSpc>
                <a:spcPts val="3805"/>
              </a:lnSpc>
            </a:pPr>
            <a:r>
              <a:rPr lang="en-US" sz="2720">
                <a:solidFill>
                  <a:srgbClr val="FFFFFF"/>
                </a:solidFill>
                <a:latin typeface="Montserrat" panose="00000500000000000000"/>
                <a:ea typeface="Montserrat" panose="00000500000000000000"/>
                <a:cs typeface="Montserrat" panose="00000500000000000000"/>
                <a:sym typeface="Montserrat" panose="00000500000000000000"/>
              </a:rPr>
              <a:t>expressive brushstrokes, and emotive compositions.</a:t>
            </a:r>
            <a:endParaRPr lang="en-US" sz="272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6942777" y="134522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1">
              <a:alphaModFix amt="75000"/>
              <a:extLst>
                <a:ext uri="{96DAC541-7B7A-43D3-8B79-37D633B846F1}">
                  <asvg:svgBlip xmlns:asvg="http://schemas.microsoft.com/office/drawing/2016/SVG/main" r:embed="rId2"/>
                </a:ext>
              </a:extLst>
            </a:blip>
            <a:stretch>
              <a:fillRect/>
            </a:stretch>
          </a:blipFill>
        </p:spPr>
      </p:sp>
      <p:sp>
        <p:nvSpPr>
          <p:cNvPr id="3" name="AutoShape 3"/>
          <p:cNvSpPr/>
          <p:nvPr/>
        </p:nvSpPr>
        <p:spPr>
          <a:xfrm>
            <a:off x="-12980504" y="-1090031"/>
            <a:ext cx="16256977" cy="8229600"/>
          </a:xfrm>
          <a:prstGeom prst="rect">
            <a:avLst/>
          </a:prstGeom>
          <a:solidFill>
            <a:srgbClr val="57C1D4"/>
          </a:solidFill>
        </p:spPr>
      </p:sp>
      <p:sp>
        <p:nvSpPr>
          <p:cNvPr id="4" name="Freeform 4"/>
          <p:cNvSpPr/>
          <p:nvPr/>
        </p:nvSpPr>
        <p:spPr>
          <a:xfrm rot="-5400000">
            <a:off x="501162" y="2534729"/>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1">
              <a:alphaModFix amt="75000"/>
              <a:extLst>
                <a:ext uri="{96DAC541-7B7A-43D3-8B79-37D633B846F1}">
                  <asvg:svgBlip xmlns:asvg="http://schemas.microsoft.com/office/drawing/2016/SVG/main" r:embed="rId2"/>
                </a:ext>
              </a:extLst>
            </a:blip>
            <a:stretch>
              <a:fillRect/>
            </a:stretch>
          </a:blipFill>
        </p:spPr>
      </p:sp>
      <p:sp>
        <p:nvSpPr>
          <p:cNvPr id="5" name="AutoShape 5"/>
          <p:cNvSpPr/>
          <p:nvPr/>
        </p:nvSpPr>
        <p:spPr>
          <a:xfrm rot="-5376337">
            <a:off x="16326925" y="3337125"/>
            <a:ext cx="2075766" cy="0"/>
          </a:xfrm>
          <a:prstGeom prst="line">
            <a:avLst/>
          </a:prstGeom>
          <a:ln w="28575" cap="rnd">
            <a:solidFill>
              <a:srgbClr val="D9D9D9">
                <a:alpha val="74902"/>
              </a:srgbClr>
            </a:solidFill>
            <a:prstDash val="solid"/>
            <a:headEnd type="none" w="sm" len="sm"/>
            <a:tailEnd type="none" w="sm" len="sm"/>
          </a:ln>
        </p:spPr>
      </p:sp>
      <p:sp>
        <p:nvSpPr>
          <p:cNvPr id="6" name="AutoShape 6"/>
          <p:cNvSpPr/>
          <p:nvPr/>
        </p:nvSpPr>
        <p:spPr>
          <a:xfrm rot="-5376337">
            <a:off x="-114691" y="4526630"/>
            <a:ext cx="2075766" cy="0"/>
          </a:xfrm>
          <a:prstGeom prst="line">
            <a:avLst/>
          </a:prstGeom>
          <a:ln w="28575" cap="rnd">
            <a:solidFill>
              <a:srgbClr val="D9D9D9">
                <a:alpha val="74902"/>
              </a:srgbClr>
            </a:solidFill>
            <a:prstDash val="solid"/>
            <a:headEnd type="none" w="sm" len="sm"/>
            <a:tailEnd type="none" w="sm" len="sm"/>
          </a:ln>
        </p:spPr>
      </p:sp>
      <p:sp>
        <p:nvSpPr>
          <p:cNvPr id="7" name="AutoShape 7"/>
          <p:cNvSpPr/>
          <p:nvPr/>
        </p:nvSpPr>
        <p:spPr>
          <a:xfrm>
            <a:off x="1548907" y="3566958"/>
            <a:ext cx="7604618" cy="2649358"/>
          </a:xfrm>
          <a:prstGeom prst="rect">
            <a:avLst/>
          </a:prstGeom>
          <a:solidFill>
            <a:srgbClr val="000000">
              <a:alpha val="11765"/>
            </a:srgbClr>
          </a:solidFill>
        </p:spPr>
      </p:sp>
      <p:sp>
        <p:nvSpPr>
          <p:cNvPr id="8" name="AutoShape 8"/>
          <p:cNvSpPr/>
          <p:nvPr/>
        </p:nvSpPr>
        <p:spPr>
          <a:xfrm>
            <a:off x="1548907" y="6515759"/>
            <a:ext cx="7604618" cy="2649358"/>
          </a:xfrm>
          <a:prstGeom prst="rect">
            <a:avLst/>
          </a:prstGeom>
          <a:solidFill>
            <a:srgbClr val="000000">
              <a:alpha val="11765"/>
            </a:srgbClr>
          </a:solidFill>
        </p:spPr>
      </p:sp>
      <p:sp>
        <p:nvSpPr>
          <p:cNvPr id="9" name="AutoShape 9"/>
          <p:cNvSpPr/>
          <p:nvPr/>
        </p:nvSpPr>
        <p:spPr>
          <a:xfrm>
            <a:off x="9396184" y="3566958"/>
            <a:ext cx="7604618" cy="2649358"/>
          </a:xfrm>
          <a:prstGeom prst="rect">
            <a:avLst/>
          </a:prstGeom>
          <a:solidFill>
            <a:srgbClr val="000000">
              <a:alpha val="11765"/>
            </a:srgbClr>
          </a:solidFill>
        </p:spPr>
      </p:sp>
      <p:sp>
        <p:nvSpPr>
          <p:cNvPr id="10" name="AutoShape 10"/>
          <p:cNvSpPr/>
          <p:nvPr/>
        </p:nvSpPr>
        <p:spPr>
          <a:xfrm>
            <a:off x="9396184" y="6515759"/>
            <a:ext cx="7604618" cy="2649358"/>
          </a:xfrm>
          <a:prstGeom prst="rect">
            <a:avLst/>
          </a:prstGeom>
          <a:solidFill>
            <a:srgbClr val="000000">
              <a:alpha val="11765"/>
            </a:srgbClr>
          </a:solidFill>
        </p:spPr>
      </p:sp>
      <p:sp>
        <p:nvSpPr>
          <p:cNvPr id="11" name="AutoShape 11"/>
          <p:cNvSpPr/>
          <p:nvPr/>
        </p:nvSpPr>
        <p:spPr>
          <a:xfrm>
            <a:off x="1418053" y="3445811"/>
            <a:ext cx="7604618" cy="2649358"/>
          </a:xfrm>
          <a:prstGeom prst="rect">
            <a:avLst/>
          </a:prstGeom>
          <a:solidFill>
            <a:srgbClr val="19598D"/>
          </a:solidFill>
        </p:spPr>
      </p:sp>
      <p:sp>
        <p:nvSpPr>
          <p:cNvPr id="12" name="AutoShape 12"/>
          <p:cNvSpPr/>
          <p:nvPr/>
        </p:nvSpPr>
        <p:spPr>
          <a:xfrm>
            <a:off x="1418053" y="6394612"/>
            <a:ext cx="7604618" cy="2649358"/>
          </a:xfrm>
          <a:prstGeom prst="rect">
            <a:avLst/>
          </a:prstGeom>
          <a:solidFill>
            <a:srgbClr val="19598D"/>
          </a:solidFill>
        </p:spPr>
      </p:sp>
      <p:sp>
        <p:nvSpPr>
          <p:cNvPr id="13" name="AutoShape 13"/>
          <p:cNvSpPr/>
          <p:nvPr/>
        </p:nvSpPr>
        <p:spPr>
          <a:xfrm>
            <a:off x="9265329" y="3445811"/>
            <a:ext cx="7604618" cy="2649358"/>
          </a:xfrm>
          <a:prstGeom prst="rect">
            <a:avLst/>
          </a:prstGeom>
          <a:solidFill>
            <a:srgbClr val="19598D"/>
          </a:solidFill>
        </p:spPr>
      </p:sp>
      <p:sp>
        <p:nvSpPr>
          <p:cNvPr id="14" name="AutoShape 14"/>
          <p:cNvSpPr/>
          <p:nvPr/>
        </p:nvSpPr>
        <p:spPr>
          <a:xfrm>
            <a:off x="9265329" y="6394612"/>
            <a:ext cx="7604618" cy="2649358"/>
          </a:xfrm>
          <a:prstGeom prst="rect">
            <a:avLst/>
          </a:prstGeom>
          <a:solidFill>
            <a:srgbClr val="19598D"/>
          </a:solidFill>
        </p:spPr>
      </p:sp>
      <p:sp>
        <p:nvSpPr>
          <p:cNvPr id="15" name="TextBox 15"/>
          <p:cNvSpPr txBox="1"/>
          <p:nvPr/>
        </p:nvSpPr>
        <p:spPr>
          <a:xfrm>
            <a:off x="2724915" y="1181100"/>
            <a:ext cx="12838170" cy="1060451"/>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Project Levels</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16" name="TextBox 16"/>
          <p:cNvSpPr txBox="1"/>
          <p:nvPr/>
        </p:nvSpPr>
        <p:spPr>
          <a:xfrm>
            <a:off x="9641401" y="4732390"/>
            <a:ext cx="6852475" cy="372745"/>
          </a:xfrm>
          <a:prstGeom prst="rect">
            <a:avLst/>
          </a:prstGeom>
        </p:spPr>
        <p:txBody>
          <a:bodyPr lIns="0" tIns="0" rIns="0" bIns="0" rtlCol="0" anchor="t">
            <a:spAutoFit/>
          </a:bodyPr>
          <a:lstStyle/>
          <a:p>
            <a:pPr marL="0" lvl="0" indent="0" algn="ctr">
              <a:lnSpc>
                <a:spcPts val="3080"/>
              </a:lnSpc>
              <a:spcBef>
                <a:spcPct val="0"/>
              </a:spcBef>
            </a:pPr>
            <a:r>
              <a:rPr lang="en-US" sz="2200">
                <a:solidFill>
                  <a:srgbClr val="FFFFFF"/>
                </a:solidFill>
                <a:latin typeface="Montserrat" panose="00000500000000000000"/>
                <a:ea typeface="Montserrat" panose="00000500000000000000"/>
                <a:cs typeface="Montserrat" panose="00000500000000000000"/>
                <a:sym typeface="Montserrat" panose="00000500000000000000"/>
              </a:rPr>
              <a:t>This section outlines our data collection process,</a:t>
            </a:r>
            <a:endParaRPr lang="en-US" sz="2200">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7" name="TextBox 17"/>
          <p:cNvSpPr txBox="1"/>
          <p:nvPr/>
        </p:nvSpPr>
        <p:spPr>
          <a:xfrm>
            <a:off x="9958907" y="3872863"/>
            <a:ext cx="6217463" cy="762000"/>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rPr>
              <a:t>Data Preprocessing</a:t>
            </a:r>
            <a:endPar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8" name="TextBox 18"/>
          <p:cNvSpPr txBox="1"/>
          <p:nvPr/>
        </p:nvSpPr>
        <p:spPr>
          <a:xfrm>
            <a:off x="1820583" y="4938078"/>
            <a:ext cx="6799557" cy="763270"/>
          </a:xfrm>
          <a:prstGeom prst="rect">
            <a:avLst/>
          </a:prstGeom>
        </p:spPr>
        <p:txBody>
          <a:bodyPr lIns="0" tIns="0" rIns="0" bIns="0" rtlCol="0" anchor="t">
            <a:spAutoFit/>
          </a:bodyPr>
          <a:lstStyle/>
          <a:p>
            <a:pPr marL="0" lvl="0" indent="0" algn="ctr">
              <a:lnSpc>
                <a:spcPts val="3080"/>
              </a:lnSpc>
              <a:spcBef>
                <a:spcPct val="0"/>
              </a:spcBef>
            </a:pPr>
            <a:r>
              <a:rPr lang="en-US" sz="2200">
                <a:solidFill>
                  <a:srgbClr val="FFFFFF"/>
                </a:solidFill>
                <a:latin typeface="Montserrat" panose="00000500000000000000"/>
                <a:ea typeface="Montserrat" panose="00000500000000000000"/>
                <a:cs typeface="Montserrat" panose="00000500000000000000"/>
                <a:sym typeface="Montserrat" panose="00000500000000000000"/>
              </a:rPr>
              <a:t>This section outlines our data collection process. we collect fake &amp; real data. </a:t>
            </a:r>
            <a:endParaRPr lang="en-US" sz="2200">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9" name="TextBox 19"/>
          <p:cNvSpPr txBox="1"/>
          <p:nvPr/>
        </p:nvSpPr>
        <p:spPr>
          <a:xfrm>
            <a:off x="2111630" y="3872863"/>
            <a:ext cx="6217463" cy="762000"/>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rPr>
              <a:t>Data Collection</a:t>
            </a:r>
            <a:endPar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20" name="TextBox 20"/>
          <p:cNvSpPr txBox="1"/>
          <p:nvPr/>
        </p:nvSpPr>
        <p:spPr>
          <a:xfrm>
            <a:off x="9209507" y="7782804"/>
            <a:ext cx="7716263" cy="763270"/>
          </a:xfrm>
          <a:prstGeom prst="rect">
            <a:avLst/>
          </a:prstGeom>
        </p:spPr>
        <p:txBody>
          <a:bodyPr lIns="0" tIns="0" rIns="0" bIns="0" rtlCol="0" anchor="t">
            <a:spAutoFit/>
          </a:bodyPr>
          <a:lstStyle/>
          <a:p>
            <a:pPr algn="ctr">
              <a:lnSpc>
                <a:spcPts val="3080"/>
              </a:lnSpc>
            </a:pPr>
            <a:r>
              <a:rPr lang="en-US" sz="2200">
                <a:solidFill>
                  <a:srgbClr val="FFFFFF"/>
                </a:solidFill>
                <a:latin typeface="Montserrat" panose="00000500000000000000"/>
                <a:ea typeface="Montserrat" panose="00000500000000000000"/>
                <a:cs typeface="Montserrat" panose="00000500000000000000"/>
                <a:sym typeface="Montserrat" panose="00000500000000000000"/>
              </a:rPr>
              <a:t>an interface to interact with model in an </a:t>
            </a:r>
            <a:endParaRPr lang="en-US" sz="2200">
              <a:solidFill>
                <a:srgbClr val="FFFFFF"/>
              </a:solidFill>
              <a:latin typeface="Montserrat" panose="00000500000000000000"/>
              <a:ea typeface="Montserrat" panose="00000500000000000000"/>
              <a:cs typeface="Montserrat" panose="00000500000000000000"/>
              <a:sym typeface="Montserrat" panose="00000500000000000000"/>
            </a:endParaRPr>
          </a:p>
          <a:p>
            <a:pPr algn="ctr">
              <a:lnSpc>
                <a:spcPts val="3080"/>
              </a:lnSpc>
            </a:pPr>
            <a:r>
              <a:rPr lang="en-US" sz="2200">
                <a:solidFill>
                  <a:srgbClr val="FFFFFF"/>
                </a:solidFill>
                <a:latin typeface="Montserrat" panose="00000500000000000000"/>
                <a:ea typeface="Montserrat" panose="00000500000000000000"/>
                <a:cs typeface="Montserrat" panose="00000500000000000000"/>
                <a:sym typeface="Montserrat" panose="00000500000000000000"/>
              </a:rPr>
              <a:t>interactive way and display the results.</a:t>
            </a:r>
            <a:endParaRPr lang="en-US" sz="2200">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21" name="TextBox 21"/>
          <p:cNvSpPr txBox="1"/>
          <p:nvPr/>
        </p:nvSpPr>
        <p:spPr>
          <a:xfrm>
            <a:off x="9958907" y="6816902"/>
            <a:ext cx="6217463" cy="762000"/>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rPr>
              <a:t>Interface</a:t>
            </a:r>
            <a:endPar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22" name="TextBox 22"/>
          <p:cNvSpPr txBox="1"/>
          <p:nvPr/>
        </p:nvSpPr>
        <p:spPr>
          <a:xfrm>
            <a:off x="1820583" y="7782804"/>
            <a:ext cx="6799557" cy="763270"/>
          </a:xfrm>
          <a:prstGeom prst="rect">
            <a:avLst/>
          </a:prstGeom>
        </p:spPr>
        <p:txBody>
          <a:bodyPr lIns="0" tIns="0" rIns="0" bIns="0" rtlCol="0" anchor="t">
            <a:spAutoFit/>
          </a:bodyPr>
          <a:lstStyle/>
          <a:p>
            <a:pPr marL="0" lvl="0" indent="0" algn="ctr">
              <a:lnSpc>
                <a:spcPts val="3080"/>
              </a:lnSpc>
              <a:spcBef>
                <a:spcPct val="0"/>
              </a:spcBef>
            </a:pPr>
            <a:r>
              <a:rPr lang="en-US" sz="2200">
                <a:solidFill>
                  <a:srgbClr val="FFFFFF"/>
                </a:solidFill>
                <a:latin typeface="Montserrat" panose="00000500000000000000"/>
                <a:ea typeface="Montserrat" panose="00000500000000000000"/>
                <a:cs typeface="Montserrat" panose="00000500000000000000"/>
                <a:sym typeface="Montserrat" panose="00000500000000000000"/>
              </a:rPr>
              <a:t>Tdesigned to capture and reproduce the unique stylistic elements of Van Gogh's artwork.</a:t>
            </a:r>
            <a:endParaRPr lang="en-US" sz="2200">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23" name="TextBox 23"/>
          <p:cNvSpPr txBox="1"/>
          <p:nvPr/>
        </p:nvSpPr>
        <p:spPr>
          <a:xfrm>
            <a:off x="2111630" y="6826426"/>
            <a:ext cx="6217463" cy="762000"/>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rPr>
              <a:t>Building Model</a:t>
            </a:r>
            <a:endParaRPr lang="en-US" sz="450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24" name="Freeform 24"/>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3"/>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6942777" y="134522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1">
              <a:alphaModFix amt="75000"/>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501162" y="2534729"/>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1">
              <a:alphaModFix amt="75000"/>
              <a:extLst>
                <a:ext uri="{96DAC541-7B7A-43D3-8B79-37D633B846F1}">
                  <asvg:svgBlip xmlns:asvg="http://schemas.microsoft.com/office/drawing/2016/SVG/main" r:embed="rId2"/>
                </a:ext>
              </a:extLst>
            </a:blip>
            <a:stretch>
              <a:fillRect/>
            </a:stretch>
          </a:blipFill>
        </p:spPr>
      </p:sp>
      <p:sp>
        <p:nvSpPr>
          <p:cNvPr id="4" name="AutoShape 4"/>
          <p:cNvSpPr/>
          <p:nvPr/>
        </p:nvSpPr>
        <p:spPr>
          <a:xfrm rot="-5376337">
            <a:off x="16326925" y="3337125"/>
            <a:ext cx="2075766" cy="0"/>
          </a:xfrm>
          <a:prstGeom prst="line">
            <a:avLst/>
          </a:prstGeom>
          <a:ln w="28575" cap="rnd">
            <a:solidFill>
              <a:srgbClr val="D9D9D9">
                <a:alpha val="74902"/>
              </a:srgbClr>
            </a:solidFill>
            <a:prstDash val="solid"/>
            <a:headEnd type="none" w="sm" len="sm"/>
            <a:tailEnd type="none" w="sm" len="sm"/>
          </a:ln>
        </p:spPr>
      </p:sp>
      <p:sp>
        <p:nvSpPr>
          <p:cNvPr id="5" name="AutoShape 5"/>
          <p:cNvSpPr/>
          <p:nvPr/>
        </p:nvSpPr>
        <p:spPr>
          <a:xfrm rot="-5376337">
            <a:off x="-114691" y="4526630"/>
            <a:ext cx="2075766" cy="0"/>
          </a:xfrm>
          <a:prstGeom prst="line">
            <a:avLst/>
          </a:prstGeom>
          <a:ln w="28575" cap="rnd">
            <a:solidFill>
              <a:srgbClr val="D9D9D9">
                <a:alpha val="74902"/>
              </a:srgbClr>
            </a:solidFill>
            <a:prstDash val="solid"/>
            <a:headEnd type="none" w="sm" len="sm"/>
            <a:tailEnd type="none" w="sm" len="sm"/>
          </a:ln>
        </p:spPr>
      </p:sp>
      <p:sp>
        <p:nvSpPr>
          <p:cNvPr id="6" name="TextBox 6"/>
          <p:cNvSpPr txBox="1"/>
          <p:nvPr/>
        </p:nvSpPr>
        <p:spPr>
          <a:xfrm>
            <a:off x="2724915" y="1181100"/>
            <a:ext cx="12838170" cy="1060451"/>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Project Levels</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7" name="Freeform 7"/>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3"/>
            <a:stretch>
              <a:fillRect/>
            </a:stretch>
          </a:blipFill>
        </p:spPr>
      </p:sp>
      <p:sp>
        <p:nvSpPr>
          <p:cNvPr id="8" name="Freeform 8"/>
          <p:cNvSpPr/>
          <p:nvPr/>
        </p:nvSpPr>
        <p:spPr>
          <a:xfrm>
            <a:off x="2473251" y="3685951"/>
            <a:ext cx="13341498" cy="3785650"/>
          </a:xfrm>
          <a:custGeom>
            <a:avLst/>
            <a:gdLst/>
            <a:ahLst/>
            <a:cxnLst/>
            <a:rect l="l" t="t" r="r" b="b"/>
            <a:pathLst>
              <a:path w="13341498" h="3785650">
                <a:moveTo>
                  <a:pt x="0" y="0"/>
                </a:moveTo>
                <a:lnTo>
                  <a:pt x="13341498" y="0"/>
                </a:lnTo>
                <a:lnTo>
                  <a:pt x="13341498" y="3785650"/>
                </a:lnTo>
                <a:lnTo>
                  <a:pt x="0" y="3785650"/>
                </a:lnTo>
                <a:lnTo>
                  <a:pt x="0" y="0"/>
                </a:lnTo>
                <a:close/>
              </a:path>
            </a:pathLst>
          </a:custGeom>
          <a:blipFill>
            <a:blip r:embed="rId4"/>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3876608" y="-817657"/>
            <a:ext cx="16256977" cy="11922315"/>
          </a:xfrm>
          <a:prstGeom prst="rect">
            <a:avLst/>
          </a:prstGeom>
          <a:solidFill>
            <a:srgbClr val="57C1D4"/>
          </a:solidFill>
        </p:spPr>
      </p:sp>
      <p:sp>
        <p:nvSpPr>
          <p:cNvPr id="3" name="TextBox 3"/>
          <p:cNvSpPr txBox="1"/>
          <p:nvPr/>
        </p:nvSpPr>
        <p:spPr>
          <a:xfrm>
            <a:off x="2927108" y="1085850"/>
            <a:ext cx="12838170" cy="1060451"/>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Data Collection</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4" name="Freeform 4"/>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grpSp>
        <p:nvGrpSpPr>
          <p:cNvPr id="5" name="Group 5"/>
          <p:cNvGrpSpPr/>
          <p:nvPr/>
        </p:nvGrpSpPr>
        <p:grpSpPr>
          <a:xfrm rot="0">
            <a:off x="2532769" y="5848350"/>
            <a:ext cx="6308824" cy="2127250"/>
            <a:chOff x="0" y="0"/>
            <a:chExt cx="8411766" cy="2836333"/>
          </a:xfrm>
        </p:grpSpPr>
        <p:grpSp>
          <p:nvGrpSpPr>
            <p:cNvPr id="6" name="Group 6"/>
            <p:cNvGrpSpPr/>
            <p:nvPr/>
          </p:nvGrpSpPr>
          <p:grpSpPr>
            <a:xfrm rot="0">
              <a:off x="0" y="0"/>
              <a:ext cx="770409" cy="770409"/>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id="8" name="TextBox 8"/>
            <p:cNvSpPr txBox="1"/>
            <p:nvPr/>
          </p:nvSpPr>
          <p:spPr>
            <a:xfrm>
              <a:off x="1463861" y="-38100"/>
              <a:ext cx="6947905" cy="2874433"/>
            </a:xfrm>
            <a:prstGeom prst="rect">
              <a:avLst/>
            </a:prstGeom>
          </p:spPr>
          <p:txBody>
            <a:bodyPr lIns="0" tIns="0" rIns="0" bIns="0" rtlCol="0" anchor="t">
              <a:spAutoFit/>
            </a:bodyPr>
            <a:lstStyle/>
            <a:p>
              <a:pPr algn="l">
                <a:lnSpc>
                  <a:spcPts val="3500"/>
                </a:lnSpc>
              </a:pPr>
              <a:r>
                <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rPr>
                <a:t>The official Van Gogh project</a:t>
              </a:r>
              <a:r>
                <a:rPr lang="en-US" sz="2500">
                  <a:solidFill>
                    <a:srgbClr val="000000"/>
                  </a:solidFill>
                  <a:latin typeface="Montserrat" panose="00000500000000000000"/>
                  <a:ea typeface="Montserrat" panose="00000500000000000000"/>
                  <a:cs typeface="Montserrat" panose="00000500000000000000"/>
                  <a:sym typeface="Montserrat" panose="00000500000000000000"/>
                </a:rPr>
                <a:t> While primarily textual, sketches and paintings mentioned in Van Gogh's correspondence.</a:t>
              </a:r>
              <a:endParaRPr lang="en-US" sz="2500">
                <a:solidFill>
                  <a:srgbClr val="000000"/>
                </a:solidFill>
                <a:latin typeface="Montserrat" panose="00000500000000000000"/>
                <a:ea typeface="Montserrat" panose="00000500000000000000"/>
                <a:cs typeface="Montserrat" panose="00000500000000000000"/>
                <a:sym typeface="Montserrat" panose="00000500000000000000"/>
              </a:endParaRPr>
            </a:p>
            <a:p>
              <a:pPr algn="l">
                <a:lnSpc>
                  <a:spcPts val="3500"/>
                </a:lnSpc>
              </a:pPr>
            </a:p>
          </p:txBody>
        </p:sp>
      </p:grpSp>
      <p:grpSp>
        <p:nvGrpSpPr>
          <p:cNvPr id="9" name="Group 9"/>
          <p:cNvGrpSpPr/>
          <p:nvPr/>
        </p:nvGrpSpPr>
        <p:grpSpPr>
          <a:xfrm rot="0">
            <a:off x="2532769" y="3465513"/>
            <a:ext cx="6308824" cy="2127250"/>
            <a:chOff x="0" y="0"/>
            <a:chExt cx="8411766" cy="2836333"/>
          </a:xfrm>
        </p:grpSpPr>
        <p:grpSp>
          <p:nvGrpSpPr>
            <p:cNvPr id="10" name="Group 10"/>
            <p:cNvGrpSpPr/>
            <p:nvPr/>
          </p:nvGrpSpPr>
          <p:grpSpPr>
            <a:xfrm rot="0">
              <a:off x="0" y="0"/>
              <a:ext cx="770409" cy="770409"/>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id="12" name="TextBox 12"/>
            <p:cNvSpPr txBox="1"/>
            <p:nvPr/>
          </p:nvSpPr>
          <p:spPr>
            <a:xfrm>
              <a:off x="1463861" y="-38100"/>
              <a:ext cx="6947905" cy="2874433"/>
            </a:xfrm>
            <a:prstGeom prst="rect">
              <a:avLst/>
            </a:prstGeom>
          </p:spPr>
          <p:txBody>
            <a:bodyPr lIns="0" tIns="0" rIns="0" bIns="0" rtlCol="0" anchor="t">
              <a:spAutoFit/>
            </a:bodyPr>
            <a:lstStyle/>
            <a:p>
              <a:pPr algn="l">
                <a:lnSpc>
                  <a:spcPts val="3500"/>
                </a:lnSpc>
              </a:pPr>
              <a:r>
                <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rPr>
                <a:t>Van Gogh Museum</a:t>
              </a:r>
              <a:endPar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l">
                <a:lnSpc>
                  <a:spcPts val="3500"/>
                </a:lnSpc>
              </a:pPr>
              <a:r>
                <a:rPr lang="en-US" sz="2500">
                  <a:solidFill>
                    <a:srgbClr val="000000"/>
                  </a:solidFill>
                  <a:latin typeface="Montserrat" panose="00000500000000000000"/>
                  <a:ea typeface="Montserrat" panose="00000500000000000000"/>
                  <a:cs typeface="Montserrat" panose="00000500000000000000"/>
                  <a:sym typeface="Montserrat" panose="00000500000000000000"/>
                </a:rPr>
                <a:t>Amsterdam: Provided high-resolution images of their extensive collection.</a:t>
              </a:r>
              <a:endParaRPr lang="en-US" sz="2500">
                <a:solidFill>
                  <a:srgbClr val="000000"/>
                </a:solidFill>
                <a:latin typeface="Montserrat" panose="00000500000000000000"/>
                <a:ea typeface="Montserrat" panose="00000500000000000000"/>
                <a:cs typeface="Montserrat" panose="00000500000000000000"/>
                <a:sym typeface="Montserrat" panose="00000500000000000000"/>
              </a:endParaRPr>
            </a:p>
            <a:p>
              <a:pPr algn="l">
                <a:lnSpc>
                  <a:spcPts val="3500"/>
                </a:lnSpc>
              </a:pPr>
            </a:p>
          </p:txBody>
        </p:sp>
      </p:grpSp>
      <p:grpSp>
        <p:nvGrpSpPr>
          <p:cNvPr id="13" name="Group 13"/>
          <p:cNvGrpSpPr/>
          <p:nvPr/>
        </p:nvGrpSpPr>
        <p:grpSpPr>
          <a:xfrm rot="0">
            <a:off x="10179007" y="5848350"/>
            <a:ext cx="7645451" cy="2127250"/>
            <a:chOff x="0" y="0"/>
            <a:chExt cx="10193935" cy="2836333"/>
          </a:xfrm>
        </p:grpSpPr>
        <p:grpSp>
          <p:nvGrpSpPr>
            <p:cNvPr id="14" name="Group 14"/>
            <p:cNvGrpSpPr/>
            <p:nvPr/>
          </p:nvGrpSpPr>
          <p:grpSpPr>
            <a:xfrm rot="0">
              <a:off x="0" y="0"/>
              <a:ext cx="770409" cy="770409"/>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id="16" name="TextBox 16"/>
            <p:cNvSpPr txBox="1"/>
            <p:nvPr/>
          </p:nvSpPr>
          <p:spPr>
            <a:xfrm>
              <a:off x="1463861" y="-38100"/>
              <a:ext cx="8730074" cy="2874433"/>
            </a:xfrm>
            <a:prstGeom prst="rect">
              <a:avLst/>
            </a:prstGeom>
          </p:spPr>
          <p:txBody>
            <a:bodyPr lIns="0" tIns="0" rIns="0" bIns="0" rtlCol="0" anchor="t">
              <a:spAutoFit/>
            </a:bodyPr>
            <a:lstStyle/>
            <a:p>
              <a:pPr algn="l">
                <a:lnSpc>
                  <a:spcPts val="3500"/>
                </a:lnSpc>
              </a:pPr>
              <a:r>
                <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rPr>
                <a:t>The Complete Paintings</a:t>
              </a:r>
              <a:endPar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l">
                <a:lnSpc>
                  <a:spcPts val="3500"/>
                </a:lnSpc>
              </a:pPr>
              <a:r>
                <a:rPr lang="en-US" sz="2500">
                  <a:solidFill>
                    <a:srgbClr val="000000"/>
                  </a:solidFill>
                  <a:latin typeface="Montserrat" panose="00000500000000000000"/>
                  <a:ea typeface="Montserrat" panose="00000500000000000000"/>
                  <a:cs typeface="Montserrat" panose="00000500000000000000"/>
                  <a:sym typeface="Montserrat" panose="00000500000000000000"/>
                </a:rPr>
                <a:t>by Ingo F. Walther and Rainer Metzger: Used for cross-referencing and filling gaps in digital sources.</a:t>
              </a:r>
              <a:endParaRPr lang="en-US" sz="2500">
                <a:solidFill>
                  <a:srgbClr val="000000"/>
                </a:solidFill>
                <a:latin typeface="Montserrat" panose="00000500000000000000"/>
                <a:ea typeface="Montserrat" panose="00000500000000000000"/>
                <a:cs typeface="Montserrat" panose="00000500000000000000"/>
                <a:sym typeface="Montserrat" panose="00000500000000000000"/>
              </a:endParaRPr>
            </a:p>
            <a:p>
              <a:pPr algn="l">
                <a:lnSpc>
                  <a:spcPts val="3500"/>
                </a:lnSpc>
              </a:pPr>
            </a:p>
          </p:txBody>
        </p:sp>
      </p:grpSp>
      <p:grpSp>
        <p:nvGrpSpPr>
          <p:cNvPr id="17" name="Group 17"/>
          <p:cNvGrpSpPr/>
          <p:nvPr/>
        </p:nvGrpSpPr>
        <p:grpSpPr>
          <a:xfrm rot="0">
            <a:off x="10179007" y="3465513"/>
            <a:ext cx="6308824" cy="2127250"/>
            <a:chOff x="0" y="0"/>
            <a:chExt cx="8411766" cy="2836333"/>
          </a:xfrm>
        </p:grpSpPr>
        <p:grpSp>
          <p:nvGrpSpPr>
            <p:cNvPr id="18" name="Group 18"/>
            <p:cNvGrpSpPr/>
            <p:nvPr/>
          </p:nvGrpSpPr>
          <p:grpSpPr>
            <a:xfrm rot="0">
              <a:off x="0" y="0"/>
              <a:ext cx="770409" cy="770409"/>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id="20" name="TextBox 20"/>
            <p:cNvSpPr txBox="1"/>
            <p:nvPr/>
          </p:nvSpPr>
          <p:spPr>
            <a:xfrm>
              <a:off x="1463861" y="-38100"/>
              <a:ext cx="6947905" cy="2874433"/>
            </a:xfrm>
            <a:prstGeom prst="rect">
              <a:avLst/>
            </a:prstGeom>
          </p:spPr>
          <p:txBody>
            <a:bodyPr lIns="0" tIns="0" rIns="0" bIns="0" rtlCol="0" anchor="t">
              <a:spAutoFit/>
            </a:bodyPr>
            <a:lstStyle/>
            <a:p>
              <a:pPr algn="l">
                <a:lnSpc>
                  <a:spcPts val="3500"/>
                </a:lnSpc>
              </a:pPr>
              <a:r>
                <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rPr>
                <a:t>Google Arts &amp; Culture</a:t>
              </a:r>
              <a:endParaRPr lang="en-US" sz="250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l">
                <a:lnSpc>
                  <a:spcPts val="3500"/>
                </a:lnSpc>
              </a:pPr>
              <a:r>
                <a:rPr lang="en-US" sz="2500">
                  <a:solidFill>
                    <a:srgbClr val="000000"/>
                  </a:solidFill>
                  <a:latin typeface="Montserrat" panose="00000500000000000000"/>
                  <a:ea typeface="Montserrat" panose="00000500000000000000"/>
                  <a:cs typeface="Montserrat" panose="00000500000000000000"/>
                  <a:sym typeface="Montserrat" panose="00000500000000000000"/>
                </a:rPr>
                <a:t> Provided access to high-quality images from various museums worldwide.</a:t>
              </a:r>
              <a:endParaRPr lang="en-US" sz="2500">
                <a:solidFill>
                  <a:srgbClr val="000000"/>
                </a:solidFill>
                <a:latin typeface="Montserrat" panose="00000500000000000000"/>
                <a:ea typeface="Montserrat" panose="00000500000000000000"/>
                <a:cs typeface="Montserrat" panose="00000500000000000000"/>
                <a:sym typeface="Montserrat" panose="00000500000000000000"/>
              </a:endParaRPr>
            </a:p>
            <a:p>
              <a:pPr algn="l">
                <a:lnSpc>
                  <a:spcPts val="3500"/>
                </a:lnSpc>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129969" y="-817657"/>
            <a:ext cx="16256977" cy="11922315"/>
          </a:xfrm>
          <a:prstGeom prst="rect">
            <a:avLst/>
          </a:prstGeom>
          <a:solidFill>
            <a:srgbClr val="57C1D4"/>
          </a:solidFill>
        </p:spPr>
      </p:sp>
      <p:sp>
        <p:nvSpPr>
          <p:cNvPr id="3" name="TextBox 3"/>
          <p:cNvSpPr txBox="1"/>
          <p:nvPr/>
        </p:nvSpPr>
        <p:spPr>
          <a:xfrm>
            <a:off x="2724915" y="972312"/>
            <a:ext cx="12838170" cy="1060451"/>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Data Exploration</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4" name="Freeform 4"/>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5" name="Freeform 5"/>
          <p:cNvSpPr/>
          <p:nvPr/>
        </p:nvSpPr>
        <p:spPr>
          <a:xfrm>
            <a:off x="10227221" y="2846883"/>
            <a:ext cx="7207449" cy="5649750"/>
          </a:xfrm>
          <a:custGeom>
            <a:avLst/>
            <a:gdLst/>
            <a:ahLst/>
            <a:cxnLst/>
            <a:rect l="l" t="t" r="r" b="b"/>
            <a:pathLst>
              <a:path w="7207449" h="5649750">
                <a:moveTo>
                  <a:pt x="0" y="0"/>
                </a:moveTo>
                <a:lnTo>
                  <a:pt x="7207449" y="0"/>
                </a:lnTo>
                <a:lnTo>
                  <a:pt x="7207449" y="5649750"/>
                </a:lnTo>
                <a:lnTo>
                  <a:pt x="0" y="5649750"/>
                </a:lnTo>
                <a:lnTo>
                  <a:pt x="0" y="0"/>
                </a:lnTo>
                <a:close/>
              </a:path>
            </a:pathLst>
          </a:custGeom>
          <a:blipFill>
            <a:blip r:embed="rId2"/>
            <a:stretch>
              <a:fillRect/>
            </a:stretch>
          </a:blipFill>
        </p:spPr>
      </p:sp>
      <p:sp>
        <p:nvSpPr>
          <p:cNvPr id="6" name="TextBox 6"/>
          <p:cNvSpPr txBox="1"/>
          <p:nvPr/>
        </p:nvSpPr>
        <p:spPr>
          <a:xfrm>
            <a:off x="2291636" y="3693733"/>
            <a:ext cx="7770958" cy="4039235"/>
          </a:xfrm>
          <a:prstGeom prst="rect">
            <a:avLst/>
          </a:prstGeom>
        </p:spPr>
        <p:txBody>
          <a:bodyPr lIns="0" tIns="0" rIns="0" bIns="0" rtlCol="0" anchor="t">
            <a:spAutoFit/>
          </a:bodyPr>
          <a:lstStyle/>
          <a:p>
            <a:pPr algn="ctr">
              <a:lnSpc>
                <a:spcPts val="3500"/>
              </a:lnSpc>
              <a:spcBef>
                <a:spcPct val="0"/>
              </a:spcBef>
            </a:pPr>
            <a:r>
              <a:rPr lang="en-US" sz="2500">
                <a:solidFill>
                  <a:srgbClr val="19598D"/>
                </a:solidFill>
                <a:latin typeface="Montserrat" panose="00000500000000000000"/>
                <a:ea typeface="Montserrat" panose="00000500000000000000"/>
                <a:cs typeface="Montserrat" panose="00000500000000000000"/>
                <a:sym typeface="Montserrat" panose="00000500000000000000"/>
              </a:rPr>
              <a:t>This bar chart sh</a:t>
            </a:r>
            <a:r>
              <a:rPr lang="en-US" sz="2500">
                <a:solidFill>
                  <a:srgbClr val="19598D"/>
                </a:solidFill>
                <a:latin typeface="Montserrat" panose="00000500000000000000"/>
                <a:ea typeface="Montserrat" panose="00000500000000000000"/>
                <a:cs typeface="Montserrat" panose="00000500000000000000"/>
                <a:sym typeface="Montserrat" panose="00000500000000000000"/>
              </a:rPr>
              <a:t>ows the distribution of real versus fake images in a dataset, with counts for each category. Here's a breakdown of the key elements and an exploration based on this data:</a:t>
            </a:r>
            <a:endParaRPr lang="en-US" sz="2500">
              <a:solidFill>
                <a:srgbClr val="19598D"/>
              </a:solidFill>
              <a:latin typeface="Montserrat" panose="00000500000000000000"/>
              <a:ea typeface="Montserrat" panose="00000500000000000000"/>
              <a:cs typeface="Montserrat" panose="00000500000000000000"/>
              <a:sym typeface="Montserrat" panose="00000500000000000000"/>
            </a:endParaRPr>
          </a:p>
          <a:p>
            <a:pPr algn="ctr">
              <a:lnSpc>
                <a:spcPts val="3500"/>
              </a:lnSpc>
              <a:spcBef>
                <a:spcPct val="0"/>
              </a:spcBef>
            </a:pPr>
            <a:r>
              <a:rPr lang="en-US" sz="2500">
                <a:solidFill>
                  <a:srgbClr val="19598D"/>
                </a:solidFill>
                <a:latin typeface="Montserrat" panose="00000500000000000000"/>
                <a:ea typeface="Montserrat" panose="00000500000000000000"/>
                <a:cs typeface="Montserrat" panose="00000500000000000000"/>
                <a:sym typeface="Montserrat" panose="00000500000000000000"/>
              </a:rPr>
              <a:t>-Real Images:  3274</a:t>
            </a:r>
            <a:endParaRPr lang="en-US" sz="2500">
              <a:solidFill>
                <a:srgbClr val="19598D"/>
              </a:solidFill>
              <a:latin typeface="Montserrat" panose="00000500000000000000"/>
              <a:ea typeface="Montserrat" panose="00000500000000000000"/>
              <a:cs typeface="Montserrat" panose="00000500000000000000"/>
              <a:sym typeface="Montserrat" panose="00000500000000000000"/>
            </a:endParaRPr>
          </a:p>
          <a:p>
            <a:pPr algn="ctr">
              <a:lnSpc>
                <a:spcPts val="3500"/>
              </a:lnSpc>
              <a:spcBef>
                <a:spcPct val="0"/>
              </a:spcBef>
            </a:pPr>
            <a:r>
              <a:rPr lang="en-US" sz="2500">
                <a:solidFill>
                  <a:srgbClr val="19598D"/>
                </a:solidFill>
                <a:latin typeface="Montserrat" panose="00000500000000000000"/>
                <a:ea typeface="Montserrat" panose="00000500000000000000"/>
                <a:cs typeface="Montserrat" panose="00000500000000000000"/>
                <a:sym typeface="Montserrat" panose="00000500000000000000"/>
              </a:rPr>
              <a:t>           - train: 2,619</a:t>
            </a:r>
            <a:endParaRPr lang="en-US" sz="2500">
              <a:solidFill>
                <a:srgbClr val="19598D"/>
              </a:solidFill>
              <a:latin typeface="Montserrat" panose="00000500000000000000"/>
              <a:ea typeface="Montserrat" panose="00000500000000000000"/>
              <a:cs typeface="Montserrat" panose="00000500000000000000"/>
              <a:sym typeface="Montserrat" panose="00000500000000000000"/>
            </a:endParaRPr>
          </a:p>
          <a:p>
            <a:pPr algn="ctr">
              <a:lnSpc>
                <a:spcPts val="3500"/>
              </a:lnSpc>
              <a:spcBef>
                <a:spcPct val="0"/>
              </a:spcBef>
            </a:pPr>
            <a:r>
              <a:rPr lang="en-US" sz="2500">
                <a:solidFill>
                  <a:srgbClr val="19598D"/>
                </a:solidFill>
                <a:latin typeface="Montserrat" panose="00000500000000000000"/>
                <a:ea typeface="Montserrat" panose="00000500000000000000"/>
                <a:cs typeface="Montserrat" panose="00000500000000000000"/>
                <a:sym typeface="Montserrat" panose="00000500000000000000"/>
              </a:rPr>
              <a:t>       - test: 655</a:t>
            </a:r>
            <a:endParaRPr lang="en-US" sz="2500">
              <a:solidFill>
                <a:srgbClr val="19598D"/>
              </a:solidFill>
              <a:latin typeface="Montserrat" panose="00000500000000000000"/>
              <a:ea typeface="Montserrat" panose="00000500000000000000"/>
              <a:cs typeface="Montserrat" panose="00000500000000000000"/>
              <a:sym typeface="Montserrat" panose="00000500000000000000"/>
            </a:endParaRPr>
          </a:p>
          <a:p>
            <a:pPr algn="ctr">
              <a:lnSpc>
                <a:spcPts val="3500"/>
              </a:lnSpc>
              <a:spcBef>
                <a:spcPct val="0"/>
              </a:spcBef>
            </a:pPr>
            <a:r>
              <a:rPr lang="en-US" sz="2500">
                <a:solidFill>
                  <a:srgbClr val="19598D"/>
                </a:solidFill>
                <a:latin typeface="Montserrat" panose="00000500000000000000"/>
                <a:ea typeface="Montserrat" panose="00000500000000000000"/>
                <a:cs typeface="Montserrat" panose="00000500000000000000"/>
                <a:sym typeface="Montserrat" panose="00000500000000000000"/>
              </a:rPr>
              <a:t>   -Fake images: 3,242</a:t>
            </a:r>
            <a:endParaRPr lang="en-US" sz="2500">
              <a:solidFill>
                <a:srgbClr val="19598D"/>
              </a:solidFill>
              <a:latin typeface="Montserrat" panose="00000500000000000000"/>
              <a:ea typeface="Montserrat" panose="00000500000000000000"/>
              <a:cs typeface="Montserrat" panose="00000500000000000000"/>
              <a:sym typeface="Montserrat" panose="00000500000000000000"/>
            </a:endParaRPr>
          </a:p>
          <a:p>
            <a:pPr algn="ctr">
              <a:lnSpc>
                <a:spcPts val="3500"/>
              </a:lnSpc>
              <a:spcBef>
                <a:spcPct val="0"/>
              </a:spcBef>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661097" y="6825316"/>
            <a:ext cx="10053748" cy="0"/>
          </a:xfrm>
          <a:prstGeom prst="line">
            <a:avLst/>
          </a:prstGeom>
          <a:ln w="57150" cap="rnd">
            <a:solidFill>
              <a:srgbClr val="19598D"/>
            </a:solidFill>
            <a:prstDash val="solid"/>
            <a:headEnd type="none" w="sm" len="sm"/>
            <a:tailEnd type="none" w="sm" len="sm"/>
          </a:ln>
        </p:spPr>
      </p:sp>
      <p:sp>
        <p:nvSpPr>
          <p:cNvPr id="3" name="TextBox 3"/>
          <p:cNvSpPr txBox="1"/>
          <p:nvPr/>
        </p:nvSpPr>
        <p:spPr>
          <a:xfrm>
            <a:off x="11589195" y="5849382"/>
            <a:ext cx="2871949" cy="363241"/>
          </a:xfrm>
          <a:prstGeom prst="rect">
            <a:avLst/>
          </a:prstGeom>
        </p:spPr>
        <p:txBody>
          <a:bodyPr lIns="0" tIns="0" rIns="0" bIns="0" rtlCol="0" anchor="t">
            <a:spAutoFit/>
          </a:bodyPr>
          <a:lstStyle/>
          <a:p>
            <a:pPr algn="ctr">
              <a:lnSpc>
                <a:spcPts val="2720"/>
              </a:lnSpc>
              <a:spcBef>
                <a:spcPct val="0"/>
              </a:spcBef>
            </a:pPr>
            <a:r>
              <a:rPr lang="en-US" sz="2720" b="1">
                <a:solidFill>
                  <a:srgbClr val="FFFFFF"/>
                </a:solidFill>
                <a:latin typeface="Montserrat Bold" panose="00000800000000000000"/>
                <a:ea typeface="Montserrat Bold" panose="00000800000000000000"/>
                <a:cs typeface="Montserrat Bold" panose="00000800000000000000"/>
                <a:sym typeface="Montserrat Bold" panose="00000800000000000000"/>
              </a:rPr>
              <a:t>Augmentation</a:t>
            </a:r>
            <a:endParaRPr lang="en-US" sz="272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4" name="AutoShape 4"/>
          <p:cNvSpPr/>
          <p:nvPr/>
        </p:nvSpPr>
        <p:spPr>
          <a:xfrm flipV="1">
            <a:off x="6263819" y="6426674"/>
            <a:ext cx="0" cy="428102"/>
          </a:xfrm>
          <a:prstGeom prst="line">
            <a:avLst/>
          </a:prstGeom>
          <a:ln w="47625" cap="rnd">
            <a:solidFill>
              <a:srgbClr val="19598D"/>
            </a:solidFill>
            <a:prstDash val="solid"/>
            <a:headEnd type="none" w="sm" len="sm"/>
            <a:tailEnd type="none" w="sm" len="sm"/>
          </a:ln>
        </p:spPr>
      </p:sp>
      <p:grpSp>
        <p:nvGrpSpPr>
          <p:cNvPr id="5" name="Group 5"/>
          <p:cNvGrpSpPr/>
          <p:nvPr/>
        </p:nvGrpSpPr>
        <p:grpSpPr>
          <a:xfrm rot="0">
            <a:off x="4811286" y="5570470"/>
            <a:ext cx="2862076" cy="856204"/>
            <a:chOff x="0" y="0"/>
            <a:chExt cx="1072565" cy="320863"/>
          </a:xfrm>
        </p:grpSpPr>
        <p:sp>
          <p:nvSpPr>
            <p:cNvPr id="6" name="Freeform 6"/>
            <p:cNvSpPr/>
            <p:nvPr/>
          </p:nvSpPr>
          <p:spPr>
            <a:xfrm>
              <a:off x="0" y="0"/>
              <a:ext cx="1072565" cy="320863"/>
            </a:xfrm>
            <a:custGeom>
              <a:avLst/>
              <a:gdLst/>
              <a:ahLst/>
              <a:cxnLst/>
              <a:rect l="l" t="t" r="r" b="b"/>
              <a:pathLst>
                <a:path w="1072565" h="320863">
                  <a:moveTo>
                    <a:pt x="0" y="0"/>
                  </a:moveTo>
                  <a:lnTo>
                    <a:pt x="1072565" y="0"/>
                  </a:lnTo>
                  <a:lnTo>
                    <a:pt x="1072565" y="320863"/>
                  </a:lnTo>
                  <a:lnTo>
                    <a:pt x="0" y="320863"/>
                  </a:lnTo>
                  <a:close/>
                </a:path>
              </a:pathLst>
            </a:custGeom>
            <a:solidFill>
              <a:srgbClr val="19598D"/>
            </a:solidFill>
          </p:spPr>
        </p:sp>
      </p:grpSp>
      <p:sp>
        <p:nvSpPr>
          <p:cNvPr id="7" name="TextBox 7"/>
          <p:cNvSpPr txBox="1"/>
          <p:nvPr/>
        </p:nvSpPr>
        <p:spPr>
          <a:xfrm>
            <a:off x="4661097" y="5840392"/>
            <a:ext cx="3162454" cy="363985"/>
          </a:xfrm>
          <a:prstGeom prst="rect">
            <a:avLst/>
          </a:prstGeom>
        </p:spPr>
        <p:txBody>
          <a:bodyPr lIns="0" tIns="0" rIns="0" bIns="0" rtlCol="0" anchor="t">
            <a:spAutoFit/>
          </a:bodyPr>
          <a:lstStyle/>
          <a:p>
            <a:pPr algn="ctr">
              <a:lnSpc>
                <a:spcPts val="2750"/>
              </a:lnSpc>
              <a:spcBef>
                <a:spcPct val="0"/>
              </a:spcBef>
            </a:pPr>
            <a:r>
              <a:rPr lang="en-US" sz="2750" b="1">
                <a:solidFill>
                  <a:srgbClr val="FFFFFF"/>
                </a:solidFill>
                <a:latin typeface="Montserrat Bold" panose="00000800000000000000"/>
                <a:ea typeface="Montserrat Bold" panose="00000800000000000000"/>
                <a:cs typeface="Montserrat Bold" panose="00000800000000000000"/>
                <a:sym typeface="Montserrat Bold" panose="00000800000000000000"/>
              </a:rPr>
              <a:t>Standrization</a:t>
            </a:r>
            <a:endParaRPr lang="en-US" sz="275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8" name="TextBox 8"/>
          <p:cNvSpPr txBox="1"/>
          <p:nvPr/>
        </p:nvSpPr>
        <p:spPr>
          <a:xfrm>
            <a:off x="3626819" y="4161079"/>
            <a:ext cx="5231011" cy="1190317"/>
          </a:xfrm>
          <a:prstGeom prst="rect">
            <a:avLst/>
          </a:prstGeom>
        </p:spPr>
        <p:txBody>
          <a:bodyPr lIns="0" tIns="0" rIns="0" bIns="0" rtlCol="0" anchor="t">
            <a:spAutoFit/>
          </a:bodyPr>
          <a:lstStyle/>
          <a:p>
            <a:pPr algn="ctr">
              <a:lnSpc>
                <a:spcPts val="3165"/>
              </a:lnSpc>
            </a:pPr>
            <a:r>
              <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rPr>
              <a:t>Resized all images to Converted </a:t>
            </a:r>
            <a:endPar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3165"/>
              </a:lnSpc>
            </a:pPr>
            <a:r>
              <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rPr>
              <a:t>all images (64 x 64) to RGB format </a:t>
            </a:r>
            <a:endPar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3165"/>
              </a:lnSpc>
              <a:spcBef>
                <a:spcPct val="0"/>
              </a:spcBef>
            </a:pPr>
            <a:r>
              <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rPr>
              <a:t>padding where necessary.</a:t>
            </a:r>
            <a:endParaRPr lang="en-US" sz="2260" b="1">
              <a:solidFill>
                <a:srgbClr val="000000"/>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9" name="TextBox 9"/>
          <p:cNvSpPr txBox="1"/>
          <p:nvPr/>
        </p:nvSpPr>
        <p:spPr>
          <a:xfrm>
            <a:off x="3203730" y="999964"/>
            <a:ext cx="12838170" cy="1060451"/>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Data Preprocessing</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10" name="AutoShape 10"/>
          <p:cNvSpPr/>
          <p:nvPr/>
        </p:nvSpPr>
        <p:spPr>
          <a:xfrm>
            <a:off x="-14129969" y="-817657"/>
            <a:ext cx="16256977" cy="11922315"/>
          </a:xfrm>
          <a:prstGeom prst="rect">
            <a:avLst/>
          </a:prstGeom>
          <a:solidFill>
            <a:srgbClr val="57C1D4"/>
          </a:solidFill>
        </p:spPr>
      </p:sp>
      <p:sp>
        <p:nvSpPr>
          <p:cNvPr id="11" name="Freeform 11"/>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12" name="TextBox 12"/>
          <p:cNvSpPr txBox="1"/>
          <p:nvPr/>
        </p:nvSpPr>
        <p:spPr>
          <a:xfrm>
            <a:off x="4615881" y="2646870"/>
            <a:ext cx="3487932" cy="365410"/>
          </a:xfrm>
          <a:prstGeom prst="rect">
            <a:avLst/>
          </a:prstGeom>
        </p:spPr>
        <p:txBody>
          <a:bodyPr lIns="0" tIns="0" rIns="0" bIns="0" rtlCol="0" anchor="t">
            <a:spAutoFit/>
          </a:bodyPr>
          <a:lstStyle/>
          <a:p>
            <a:pPr algn="ctr">
              <a:lnSpc>
                <a:spcPts val="2735"/>
              </a:lnSpc>
              <a:spcBef>
                <a:spcPct val="0"/>
              </a:spcBef>
            </a:pPr>
            <a:r>
              <a:rPr lang="en-US" sz="2735" b="1">
                <a:solidFill>
                  <a:srgbClr val="FFFFFF"/>
                </a:solidFill>
                <a:latin typeface="Montserrat Bold" panose="00000800000000000000"/>
                <a:ea typeface="Montserrat Bold" panose="00000800000000000000"/>
                <a:cs typeface="Montserrat Bold" panose="00000800000000000000"/>
                <a:sym typeface="Montserrat Bold" panose="00000800000000000000"/>
              </a:rPr>
              <a:t>Segmentation</a:t>
            </a:r>
            <a:endParaRPr lang="en-US" sz="273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3" name="TextBox 13"/>
          <p:cNvSpPr txBox="1"/>
          <p:nvPr/>
        </p:nvSpPr>
        <p:spPr>
          <a:xfrm>
            <a:off x="7994035" y="2184239"/>
            <a:ext cx="2299930" cy="828042"/>
          </a:xfrm>
          <a:prstGeom prst="rect">
            <a:avLst/>
          </a:prstGeom>
        </p:spPr>
        <p:txBody>
          <a:bodyPr lIns="0" tIns="0" rIns="0" bIns="0" rtlCol="0" anchor="t">
            <a:spAutoFit/>
          </a:bodyPr>
          <a:lstStyle/>
          <a:p>
            <a:pPr algn="ctr">
              <a:lnSpc>
                <a:spcPts val="6860"/>
              </a:lnSpc>
              <a:spcBef>
                <a:spcPct val="0"/>
              </a:spcBef>
            </a:pPr>
            <a:r>
              <a:rPr lang="en-US" sz="4900" b="1">
                <a:solidFill>
                  <a:srgbClr val="57C1D4"/>
                </a:solidFill>
                <a:latin typeface="Montserrat Bold" panose="00000800000000000000"/>
                <a:ea typeface="Montserrat Bold" panose="00000800000000000000"/>
                <a:cs typeface="Montserrat Bold" panose="00000800000000000000"/>
                <a:sym typeface="Montserrat Bold" panose="00000800000000000000"/>
              </a:rPr>
              <a:t>Stage 1</a:t>
            </a:r>
            <a:endParaRPr lang="en-US" sz="4900" b="1">
              <a:solidFill>
                <a:srgbClr val="57C1D4"/>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4" name="AutoShape 14"/>
          <p:cNvSpPr/>
          <p:nvPr/>
        </p:nvSpPr>
        <p:spPr>
          <a:xfrm flipV="1">
            <a:off x="12717178" y="6854776"/>
            <a:ext cx="0" cy="426906"/>
          </a:xfrm>
          <a:prstGeom prst="line">
            <a:avLst/>
          </a:prstGeom>
          <a:ln w="47625" cap="rnd">
            <a:solidFill>
              <a:srgbClr val="19598D"/>
            </a:solidFill>
            <a:prstDash val="solid"/>
            <a:headEnd type="none" w="sm" len="sm"/>
            <a:tailEnd type="none" w="sm" len="sm"/>
          </a:ln>
        </p:spPr>
      </p:sp>
      <p:grpSp>
        <p:nvGrpSpPr>
          <p:cNvPr id="15" name="Group 15"/>
          <p:cNvGrpSpPr/>
          <p:nvPr/>
        </p:nvGrpSpPr>
        <p:grpSpPr>
          <a:xfrm rot="0">
            <a:off x="11290138" y="7284088"/>
            <a:ext cx="2854080" cy="853811"/>
            <a:chOff x="0" y="0"/>
            <a:chExt cx="1072565" cy="320863"/>
          </a:xfrm>
        </p:grpSpPr>
        <p:sp>
          <p:nvSpPr>
            <p:cNvPr id="16" name="Freeform 16"/>
            <p:cNvSpPr/>
            <p:nvPr/>
          </p:nvSpPr>
          <p:spPr>
            <a:xfrm>
              <a:off x="0" y="0"/>
              <a:ext cx="1072565" cy="320863"/>
            </a:xfrm>
            <a:custGeom>
              <a:avLst/>
              <a:gdLst/>
              <a:ahLst/>
              <a:cxnLst/>
              <a:rect l="l" t="t" r="r" b="b"/>
              <a:pathLst>
                <a:path w="1072565" h="320863">
                  <a:moveTo>
                    <a:pt x="0" y="0"/>
                  </a:moveTo>
                  <a:lnTo>
                    <a:pt x="1072565" y="0"/>
                  </a:lnTo>
                  <a:lnTo>
                    <a:pt x="1072565" y="320863"/>
                  </a:lnTo>
                  <a:lnTo>
                    <a:pt x="0" y="320863"/>
                  </a:lnTo>
                  <a:close/>
                </a:path>
              </a:pathLst>
            </a:custGeom>
            <a:solidFill>
              <a:srgbClr val="19598D"/>
            </a:solidFill>
          </p:spPr>
        </p:sp>
      </p:grpSp>
      <p:sp>
        <p:nvSpPr>
          <p:cNvPr id="17" name="TextBox 17"/>
          <p:cNvSpPr txBox="1"/>
          <p:nvPr/>
        </p:nvSpPr>
        <p:spPr>
          <a:xfrm>
            <a:off x="10973212" y="7552101"/>
            <a:ext cx="3487932" cy="350520"/>
          </a:xfrm>
          <a:prstGeom prst="rect">
            <a:avLst/>
          </a:prstGeom>
        </p:spPr>
        <p:txBody>
          <a:bodyPr lIns="0" tIns="0" rIns="0" bIns="0" rtlCol="0" anchor="t">
            <a:spAutoFit/>
          </a:bodyPr>
          <a:lstStyle/>
          <a:p>
            <a:pPr algn="ctr">
              <a:lnSpc>
                <a:spcPts val="2735"/>
              </a:lnSpc>
              <a:spcBef>
                <a:spcPct val="0"/>
              </a:spcBef>
            </a:pPr>
            <a:r>
              <a:rPr lang="en-US" sz="2735" b="1">
                <a:solidFill>
                  <a:srgbClr val="FFFFFF"/>
                </a:solidFill>
                <a:latin typeface="Montserrat Bold" panose="00000800000000000000"/>
                <a:ea typeface="Montserrat Bold" panose="00000800000000000000"/>
                <a:cs typeface="Montserrat Bold" panose="00000800000000000000"/>
                <a:sym typeface="Montserrat Bold" panose="00000800000000000000"/>
              </a:rPr>
              <a:t>Normalization</a:t>
            </a:r>
            <a:endParaRPr lang="en-US" sz="273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18" name="TextBox 18"/>
          <p:cNvSpPr txBox="1"/>
          <p:nvPr/>
        </p:nvSpPr>
        <p:spPr>
          <a:xfrm>
            <a:off x="10293965" y="8309350"/>
            <a:ext cx="4875490" cy="1211580"/>
          </a:xfrm>
          <a:prstGeom prst="rect">
            <a:avLst/>
          </a:prstGeom>
        </p:spPr>
        <p:txBody>
          <a:bodyPr lIns="0" tIns="0" rIns="0" bIns="0" rtlCol="0" anchor="t">
            <a:spAutoFit/>
          </a:bodyPr>
          <a:lstStyle/>
          <a:p>
            <a:pPr algn="ctr">
              <a:lnSpc>
                <a:spcPts val="3150"/>
              </a:lnSpc>
              <a:spcBef>
                <a:spcPct val="0"/>
              </a:spcBef>
            </a:pPr>
            <a:r>
              <a:rPr lang="en-US" sz="2250" b="1">
                <a:solidFill>
                  <a:srgbClr val="000000"/>
                </a:solidFill>
                <a:latin typeface="Montserrat Bold" panose="00000800000000000000"/>
                <a:ea typeface="Montserrat Bold" panose="00000800000000000000"/>
                <a:cs typeface="Montserrat Bold" panose="00000800000000000000"/>
                <a:sym typeface="Montserrat Bold" panose="00000800000000000000"/>
              </a:rPr>
              <a:t>make all the images’ pixels between 0 and 1 by dividing on 255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010633" y="0"/>
            <a:ext cx="10277367" cy="2739331"/>
          </a:xfrm>
          <a:prstGeom prst="rect">
            <a:avLst/>
          </a:prstGeom>
          <a:solidFill>
            <a:srgbClr val="19598D"/>
          </a:solidFill>
        </p:spPr>
      </p:sp>
      <p:sp>
        <p:nvSpPr>
          <p:cNvPr id="3" name="AutoShape 3"/>
          <p:cNvSpPr/>
          <p:nvPr/>
        </p:nvSpPr>
        <p:spPr>
          <a:xfrm>
            <a:off x="11998720" y="-597972"/>
            <a:ext cx="4688171" cy="8725930"/>
          </a:xfrm>
          <a:prstGeom prst="rect">
            <a:avLst/>
          </a:prstGeom>
          <a:solidFill>
            <a:srgbClr val="000000">
              <a:alpha val="21961"/>
            </a:srgbClr>
          </a:solidFill>
        </p:spPr>
      </p:sp>
      <p:grpSp>
        <p:nvGrpSpPr>
          <p:cNvPr id="4" name="Group 4"/>
          <p:cNvGrpSpPr/>
          <p:nvPr/>
        </p:nvGrpSpPr>
        <p:grpSpPr>
          <a:xfrm rot="0">
            <a:off x="11855845" y="0"/>
            <a:ext cx="4688171" cy="7985083"/>
            <a:chOff x="0" y="0"/>
            <a:chExt cx="6250894" cy="10646778"/>
          </a:xfrm>
        </p:grpSpPr>
        <p:pic>
          <p:nvPicPr>
            <p:cNvPr id="5" name="Picture 5"/>
            <p:cNvPicPr>
              <a:picLocks noChangeAspect="1"/>
            </p:cNvPicPr>
            <p:nvPr/>
          </p:nvPicPr>
          <p:blipFill>
            <a:blip r:embed="rId1"/>
            <a:srcRect l="38560" r="38560"/>
            <a:stretch>
              <a:fillRect/>
            </a:stretch>
          </p:blipFill>
          <p:spPr>
            <a:xfrm>
              <a:off x="0" y="0"/>
              <a:ext cx="6250894" cy="10646778"/>
            </a:xfrm>
            <a:prstGeom prst="rect">
              <a:avLst/>
            </a:prstGeom>
          </p:spPr>
        </p:pic>
      </p:grpSp>
      <p:grpSp>
        <p:nvGrpSpPr>
          <p:cNvPr id="6" name="Group 6"/>
          <p:cNvGrpSpPr/>
          <p:nvPr/>
        </p:nvGrpSpPr>
        <p:grpSpPr>
          <a:xfrm rot="0">
            <a:off x="11655480" y="-974287"/>
            <a:ext cx="4888536" cy="8959371"/>
            <a:chOff x="0" y="0"/>
            <a:chExt cx="6518048" cy="11945828"/>
          </a:xfrm>
        </p:grpSpPr>
        <p:pic>
          <p:nvPicPr>
            <p:cNvPr id="7" name="Picture 7"/>
            <p:cNvPicPr>
              <a:picLocks noChangeAspect="1"/>
            </p:cNvPicPr>
            <p:nvPr/>
          </p:nvPicPr>
          <p:blipFill>
            <a:blip r:embed="rId2"/>
            <a:srcRect l="14911" r="14911"/>
            <a:stretch>
              <a:fillRect/>
            </a:stretch>
          </p:blipFill>
          <p:spPr>
            <a:xfrm>
              <a:off x="0" y="0"/>
              <a:ext cx="6518048" cy="11945828"/>
            </a:xfrm>
            <a:prstGeom prst="rect">
              <a:avLst/>
            </a:prstGeom>
          </p:spPr>
        </p:pic>
      </p:grpSp>
      <p:sp>
        <p:nvSpPr>
          <p:cNvPr id="8" name="Freeform 8"/>
          <p:cNvSpPr/>
          <p:nvPr/>
        </p:nvSpPr>
        <p:spPr>
          <a:xfrm rot="-5400000">
            <a:off x="215412" y="124997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9" name="AutoShape 9"/>
          <p:cNvSpPr/>
          <p:nvPr/>
        </p:nvSpPr>
        <p:spPr>
          <a:xfrm rot="-5376337">
            <a:off x="-400441" y="3241875"/>
            <a:ext cx="2075766" cy="0"/>
          </a:xfrm>
          <a:prstGeom prst="line">
            <a:avLst/>
          </a:prstGeom>
          <a:ln w="28575" cap="rnd">
            <a:solidFill>
              <a:srgbClr val="D9D9D9">
                <a:alpha val="74902"/>
              </a:srgbClr>
            </a:solidFill>
            <a:prstDash val="solid"/>
            <a:headEnd type="none" w="sm" len="sm"/>
            <a:tailEnd type="none" w="sm" len="sm"/>
          </a:ln>
        </p:spPr>
      </p:sp>
      <p:sp>
        <p:nvSpPr>
          <p:cNvPr id="10" name="AutoShape 10"/>
          <p:cNvSpPr/>
          <p:nvPr/>
        </p:nvSpPr>
        <p:spPr>
          <a:xfrm>
            <a:off x="1554579" y="8304171"/>
            <a:ext cx="2661157" cy="0"/>
          </a:xfrm>
          <a:prstGeom prst="line">
            <a:avLst/>
          </a:prstGeom>
          <a:ln w="600075" cap="rnd">
            <a:solidFill>
              <a:srgbClr val="19598D"/>
            </a:solidFill>
            <a:prstDash val="solid"/>
            <a:headEnd type="none" w="sm" len="sm"/>
            <a:tailEnd type="none" w="sm" len="sm"/>
          </a:ln>
        </p:spPr>
      </p:sp>
      <p:sp>
        <p:nvSpPr>
          <p:cNvPr id="11" name="TextBox 11"/>
          <p:cNvSpPr txBox="1"/>
          <p:nvPr/>
        </p:nvSpPr>
        <p:spPr>
          <a:xfrm>
            <a:off x="1316454" y="1828106"/>
            <a:ext cx="7097448"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GAN Model</a:t>
            </a:r>
            <a:endParaRPr lang="en-US" sz="800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12" name="TextBox 12"/>
          <p:cNvSpPr txBox="1"/>
          <p:nvPr/>
        </p:nvSpPr>
        <p:spPr>
          <a:xfrm>
            <a:off x="1316454" y="3613150"/>
            <a:ext cx="8825999" cy="2603500"/>
          </a:xfrm>
          <a:prstGeom prst="rect">
            <a:avLst/>
          </a:prstGeom>
        </p:spPr>
        <p:txBody>
          <a:bodyPr lIns="0" tIns="0" rIns="0" bIns="0" rtlCol="0" anchor="t">
            <a:spAutoFit/>
          </a:bodyPr>
          <a:lstStyle/>
          <a:p>
            <a:pPr algn="just">
              <a:lnSpc>
                <a:spcPts val="3500"/>
              </a:lnSpc>
            </a:pPr>
            <a:r>
              <a:rPr lang="en-US" sz="2500">
                <a:solidFill>
                  <a:srgbClr val="000000"/>
                </a:solidFill>
                <a:latin typeface="Montserrat" panose="00000500000000000000"/>
                <a:ea typeface="Montserrat" panose="00000500000000000000"/>
                <a:cs typeface="Montserrat" panose="00000500000000000000"/>
                <a:sym typeface="Montserrat" panose="00000500000000000000"/>
              </a:rPr>
              <a:t>Our project utilizes a custom Generative Adversarial Network (GAN) architecture designed specifically to capture and reproduce the unique stylistic elements of Van Gogh's artwork. This section details the overall architecture and the specific designs of the generator and discriminator networks.</a:t>
            </a:r>
            <a:endParaRPr lang="en-US" sz="2500">
              <a:solidFill>
                <a:srgbClr val="000000"/>
              </a:solidFill>
              <a:latin typeface="Montserrat" panose="00000500000000000000"/>
              <a:ea typeface="Montserrat" panose="00000500000000000000"/>
              <a:cs typeface="Montserrat" panose="00000500000000000000"/>
              <a:sym typeface="Montserrat" panose="00000500000000000000"/>
            </a:endParaRPr>
          </a:p>
        </p:txBody>
      </p:sp>
      <p:sp>
        <p:nvSpPr>
          <p:cNvPr id="13" name="TextBox 13"/>
          <p:cNvSpPr txBox="1"/>
          <p:nvPr/>
        </p:nvSpPr>
        <p:spPr>
          <a:xfrm>
            <a:off x="1733429" y="8062266"/>
            <a:ext cx="2303456" cy="436185"/>
          </a:xfrm>
          <a:prstGeom prst="rect">
            <a:avLst/>
          </a:prstGeom>
        </p:spPr>
        <p:txBody>
          <a:bodyPr lIns="0" tIns="0" rIns="0" bIns="0" rtlCol="0" anchor="t">
            <a:spAutoFit/>
          </a:bodyPr>
          <a:lstStyle/>
          <a:p>
            <a:pPr algn="ctr">
              <a:lnSpc>
                <a:spcPts val="3630"/>
              </a:lnSpc>
            </a:pPr>
            <a:r>
              <a:rPr lang="en-US" sz="2590" b="1">
                <a:solidFill>
                  <a:srgbClr val="FFFFFF"/>
                </a:solidFill>
                <a:latin typeface="Montserrat Semi-Bold" panose="00000700000000000000"/>
                <a:ea typeface="Montserrat Semi-Bold" panose="00000700000000000000"/>
                <a:cs typeface="Montserrat Semi-Bold" panose="00000700000000000000"/>
                <a:sym typeface="Montserrat Semi-Bold" panose="00000700000000000000"/>
              </a:rPr>
              <a:t>View More</a:t>
            </a:r>
            <a:endParaRPr lang="en-US" sz="2590" b="1">
              <a:solidFill>
                <a:srgbClr val="FFFFFF"/>
              </a:solidFill>
              <a:latin typeface="Montserrat Semi-Bold" panose="00000700000000000000"/>
              <a:ea typeface="Montserrat Semi-Bold" panose="00000700000000000000"/>
              <a:cs typeface="Montserrat Semi-Bold" panose="00000700000000000000"/>
              <a:sym typeface="Montserrat Semi-Bold" panose="00000700000000000000"/>
            </a:endParaRPr>
          </a:p>
        </p:txBody>
      </p:sp>
      <p:sp>
        <p:nvSpPr>
          <p:cNvPr id="14" name="TextBox 14"/>
          <p:cNvSpPr txBox="1"/>
          <p:nvPr/>
        </p:nvSpPr>
        <p:spPr>
          <a:xfrm>
            <a:off x="1028700" y="6884967"/>
            <a:ext cx="4821793" cy="412750"/>
          </a:xfrm>
          <a:prstGeom prst="rect">
            <a:avLst/>
          </a:prstGeom>
        </p:spPr>
        <p:txBody>
          <a:bodyPr lIns="0" tIns="0" rIns="0" bIns="0" rtlCol="0" anchor="t">
            <a:spAutoFit/>
          </a:bodyPr>
          <a:lstStyle/>
          <a:p>
            <a:pPr marL="539750" lvl="1" indent="-269875" algn="ctr">
              <a:lnSpc>
                <a:spcPts val="3500"/>
              </a:lnSpc>
              <a:buFont typeface="Arial" panose="020B0604020202020204"/>
              <a:buChar char="•"/>
            </a:pPr>
            <a:r>
              <a:rPr lang="en-US" sz="2500">
                <a:solidFill>
                  <a:srgbClr val="000000"/>
                </a:solidFill>
                <a:latin typeface="Montserrat" panose="00000500000000000000"/>
                <a:ea typeface="Montserrat" panose="00000500000000000000"/>
                <a:cs typeface="Montserrat" panose="00000500000000000000"/>
                <a:sym typeface="Montserrat" panose="00000500000000000000"/>
              </a:rPr>
              <a:t>Generator Network Design</a:t>
            </a:r>
            <a:endParaRPr lang="en-US" sz="2500">
              <a:solidFill>
                <a:srgbClr val="000000"/>
              </a:solidFill>
              <a:latin typeface="Montserrat" panose="00000500000000000000"/>
              <a:ea typeface="Montserrat" panose="00000500000000000000"/>
              <a:cs typeface="Montserrat" panose="00000500000000000000"/>
              <a:sym typeface="Montserrat" panose="00000500000000000000"/>
            </a:endParaRPr>
          </a:p>
        </p:txBody>
      </p:sp>
      <p:sp>
        <p:nvSpPr>
          <p:cNvPr id="15" name="TextBox 15"/>
          <p:cNvSpPr txBox="1"/>
          <p:nvPr/>
        </p:nvSpPr>
        <p:spPr>
          <a:xfrm>
            <a:off x="6070885" y="6884967"/>
            <a:ext cx="5382101" cy="412750"/>
          </a:xfrm>
          <a:prstGeom prst="rect">
            <a:avLst/>
          </a:prstGeom>
        </p:spPr>
        <p:txBody>
          <a:bodyPr lIns="0" tIns="0" rIns="0" bIns="0" rtlCol="0" anchor="t">
            <a:spAutoFit/>
          </a:bodyPr>
          <a:lstStyle/>
          <a:p>
            <a:pPr marL="539750" lvl="1" indent="-269875" algn="ctr">
              <a:lnSpc>
                <a:spcPts val="3500"/>
              </a:lnSpc>
              <a:buFont typeface="Arial" panose="020B0604020202020204"/>
              <a:buChar char="•"/>
            </a:pPr>
            <a:r>
              <a:rPr lang="en-US" sz="2500">
                <a:solidFill>
                  <a:srgbClr val="000000"/>
                </a:solidFill>
                <a:latin typeface="Montserrat" panose="00000500000000000000"/>
                <a:ea typeface="Montserrat" panose="00000500000000000000"/>
                <a:cs typeface="Montserrat" panose="00000500000000000000"/>
                <a:sym typeface="Montserrat" panose="00000500000000000000"/>
              </a:rPr>
              <a:t>Discriminator Network Design</a:t>
            </a:r>
            <a:endParaRPr lang="en-US" sz="2500">
              <a:solidFill>
                <a:srgbClr val="000000"/>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48188" y="1485424"/>
            <a:ext cx="6550201" cy="1237804"/>
          </a:xfrm>
          <a:prstGeom prst="rect">
            <a:avLst/>
          </a:prstGeom>
        </p:spPr>
        <p:txBody>
          <a:bodyPr lIns="0" tIns="0" rIns="0" bIns="0" rtlCol="0" anchor="t">
            <a:spAutoFit/>
          </a:bodyPr>
          <a:lstStyle/>
          <a:p>
            <a:pPr algn="l">
              <a:lnSpc>
                <a:spcPts val="9360"/>
              </a:lnSpc>
              <a:spcBef>
                <a:spcPct val="0"/>
              </a:spcBef>
            </a:pPr>
            <a:r>
              <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rPr>
              <a:t>Generator</a:t>
            </a:r>
            <a:endParaRPr lang="en-US" sz="9360" b="1">
              <a:solidFill>
                <a:srgbClr val="19598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3" name="AutoShape 3"/>
          <p:cNvSpPr/>
          <p:nvPr/>
        </p:nvSpPr>
        <p:spPr>
          <a:xfrm>
            <a:off x="-14129969" y="-817657"/>
            <a:ext cx="16256977" cy="11922315"/>
          </a:xfrm>
          <a:prstGeom prst="rect">
            <a:avLst/>
          </a:prstGeom>
          <a:solidFill>
            <a:srgbClr val="57C1D4"/>
          </a:solidFill>
        </p:spPr>
      </p:sp>
      <p:sp>
        <p:nvSpPr>
          <p:cNvPr id="4" name="Freeform 4"/>
          <p:cNvSpPr/>
          <p:nvPr/>
        </p:nvSpPr>
        <p:spPr>
          <a:xfrm>
            <a:off x="-232197" y="24637"/>
            <a:ext cx="2967762" cy="2008126"/>
          </a:xfrm>
          <a:custGeom>
            <a:avLst/>
            <a:gdLst/>
            <a:ahLst/>
            <a:cxnLst/>
            <a:rect l="l" t="t" r="r" b="b"/>
            <a:pathLst>
              <a:path w="2967762" h="2008126">
                <a:moveTo>
                  <a:pt x="0" y="0"/>
                </a:moveTo>
                <a:lnTo>
                  <a:pt x="2967762" y="0"/>
                </a:lnTo>
                <a:lnTo>
                  <a:pt x="2967762" y="2008126"/>
                </a:lnTo>
                <a:lnTo>
                  <a:pt x="0" y="2008126"/>
                </a:lnTo>
                <a:lnTo>
                  <a:pt x="0" y="0"/>
                </a:lnTo>
                <a:close/>
              </a:path>
            </a:pathLst>
          </a:custGeom>
          <a:blipFill>
            <a:blip r:embed="rId1"/>
            <a:stretch>
              <a:fillRect/>
            </a:stretch>
          </a:blipFill>
        </p:spPr>
      </p:sp>
      <p:sp>
        <p:nvSpPr>
          <p:cNvPr id="5" name="AutoShape 5"/>
          <p:cNvSpPr/>
          <p:nvPr/>
        </p:nvSpPr>
        <p:spPr>
          <a:xfrm>
            <a:off x="16738366" y="296522"/>
            <a:ext cx="1041869" cy="5370875"/>
          </a:xfrm>
          <a:prstGeom prst="rect">
            <a:avLst/>
          </a:prstGeom>
          <a:solidFill>
            <a:srgbClr val="19598D"/>
          </a:solidFill>
        </p:spPr>
      </p:sp>
      <p:pic>
        <p:nvPicPr>
          <p:cNvPr id="7" name="Picture 6" descr="Van gogh Pipline"/>
          <p:cNvPicPr>
            <a:picLocks noChangeAspect="1"/>
          </p:cNvPicPr>
          <p:nvPr/>
        </p:nvPicPr>
        <p:blipFill>
          <a:blip r:embed="rId2"/>
          <a:stretch>
            <a:fillRect/>
          </a:stretch>
        </p:blipFill>
        <p:spPr>
          <a:xfrm>
            <a:off x="1524000" y="3390900"/>
            <a:ext cx="15740380" cy="1377315"/>
          </a:xfrm>
          <a:prstGeom prst="rect">
            <a:avLst/>
          </a:prstGeom>
        </p:spPr>
      </p:pic>
      <p:pic>
        <p:nvPicPr>
          <p:cNvPr id="8" name="Picture 7" descr="Screenshot 2024-10-21 183752"/>
          <p:cNvPicPr>
            <a:picLocks noChangeAspect="1"/>
          </p:cNvPicPr>
          <p:nvPr/>
        </p:nvPicPr>
        <p:blipFill>
          <a:blip r:embed="rId3"/>
          <a:stretch>
            <a:fillRect/>
          </a:stretch>
        </p:blipFill>
        <p:spPr>
          <a:xfrm>
            <a:off x="4953000" y="5524500"/>
            <a:ext cx="8448675" cy="2924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3406</Words>
  <Application>WPS Presentation</Application>
  <PresentationFormat>On-screen Show (4:3)</PresentationFormat>
  <Paragraphs>146</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Montserrat Bold</vt:lpstr>
      <vt:lpstr>Montserrat</vt:lpstr>
      <vt:lpstr>Montserrat Ultra-Bold</vt:lpstr>
      <vt:lpstr>Montserrat Semi-Bold</vt:lpstr>
      <vt:lpstr>Arial</vt:lpstr>
      <vt:lpstr>Montserrat Italics</vt:lpstr>
      <vt:lpstr>Montserrat Bold Italics</vt:lpstr>
      <vt:lpstr>Microsoft YaHei</vt:lpstr>
      <vt:lpstr>Arial Unicode MS</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Vincent  Van Gogh</dc:title>
  <dc:creator/>
  <cp:lastModifiedBy>HP</cp:lastModifiedBy>
  <cp:revision>2</cp:revision>
  <dcterms:created xsi:type="dcterms:W3CDTF">2006-08-16T00:00:00Z</dcterms:created>
  <dcterms:modified xsi:type="dcterms:W3CDTF">2024-10-21T18:31:29Z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35515D8493994F78AB1624136CBBA35C_12</vt:lpwstr>
  </property>
  <property fmtid="{D5CDD505-2E9C-101B-9397-08002B2CF9AE}" pid="3" name="KSOProductBuildVer">
    <vt:lpwstr>1033-12.2.0.13472</vt:lpwstr>
  </property>
</Properties>
</file>