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0" r:id="rId3"/>
    <p:sldId id="258" r:id="rId4"/>
    <p:sldId id="259" r:id="rId5"/>
    <p:sldId id="260" r:id="rId6"/>
    <p:sldId id="271" r:id="rId7"/>
    <p:sldId id="257" r:id="rId8"/>
    <p:sldId id="261" r:id="rId9"/>
    <p:sldId id="266" r:id="rId10"/>
    <p:sldId id="263" r:id="rId11"/>
    <p:sldId id="267" r:id="rId12"/>
    <p:sldId id="268" r:id="rId13"/>
    <p:sldId id="274" r:id="rId14"/>
    <p:sldId id="272" r:id="rId15"/>
    <p:sldId id="273" r:id="rId16"/>
    <p:sldId id="285" r:id="rId17"/>
    <p:sldId id="275" r:id="rId18"/>
    <p:sldId id="276" r:id="rId19"/>
    <p:sldId id="277" r:id="rId20"/>
    <p:sldId id="287" r:id="rId21"/>
    <p:sldId id="278" r:id="rId22"/>
    <p:sldId id="279" r:id="rId23"/>
    <p:sldId id="282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00"/>
    <a:srgbClr val="FF6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2F06-BD81-41BF-B4B1-4F951D9C5D3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108B-CBF3-4955-B70B-3F3A9CD6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1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2F06-BD81-41BF-B4B1-4F951D9C5D3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108B-CBF3-4955-B70B-3F3A9CD6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2F06-BD81-41BF-B4B1-4F951D9C5D3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108B-CBF3-4955-B70B-3F3A9CD6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2F06-BD81-41BF-B4B1-4F951D9C5D3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108B-CBF3-4955-B70B-3F3A9CD6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5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2F06-BD81-41BF-B4B1-4F951D9C5D3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108B-CBF3-4955-B70B-3F3A9CD6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2F06-BD81-41BF-B4B1-4F951D9C5D3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108B-CBF3-4955-B70B-3F3A9CD6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2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2F06-BD81-41BF-B4B1-4F951D9C5D3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108B-CBF3-4955-B70B-3F3A9CD6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2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2F06-BD81-41BF-B4B1-4F951D9C5D3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108B-CBF3-4955-B70B-3F3A9CD6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8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2F06-BD81-41BF-B4B1-4F951D9C5D3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108B-CBF3-4955-B70B-3F3A9CD6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4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2F06-BD81-41BF-B4B1-4F951D9C5D3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108B-CBF3-4955-B70B-3F3A9CD6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1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2F06-BD81-41BF-B4B1-4F951D9C5D3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108B-CBF3-4955-B70B-3F3A9CD6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2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F2F06-BD81-41BF-B4B1-4F951D9C5D3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6108B-CBF3-4955-B70B-3F3A9CD6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7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t="7907"/>
          <a:stretch/>
        </p:blipFill>
        <p:spPr>
          <a:xfrm>
            <a:off x="0" y="-12700"/>
            <a:ext cx="12192000" cy="68707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1" dirty="0" smtClean="0">
                <a:solidFill>
                  <a:schemeClr val="bg1"/>
                </a:solidFill>
              </a:rPr>
              <a:t>Processing </a:t>
            </a:r>
            <a:r>
              <a:rPr lang="nl-NL" b="1" dirty="0" err="1" smtClean="0">
                <a:solidFill>
                  <a:schemeClr val="bg1"/>
                </a:solidFill>
              </a:rPr>
              <a:t>the</a:t>
            </a:r>
            <a:r>
              <a:rPr lang="nl-NL" b="1" dirty="0" smtClean="0">
                <a:solidFill>
                  <a:schemeClr val="bg1"/>
                </a:solidFill>
              </a:rPr>
              <a:t> </a:t>
            </a:r>
            <a:br>
              <a:rPr lang="nl-NL" b="1" dirty="0" smtClean="0">
                <a:solidFill>
                  <a:schemeClr val="bg1"/>
                </a:solidFill>
              </a:rPr>
            </a:br>
            <a:r>
              <a:rPr lang="nl-NL" b="1" dirty="0" err="1" smtClean="0">
                <a:solidFill>
                  <a:schemeClr val="bg1"/>
                </a:solidFill>
              </a:rPr>
              <a:t>Nessun</a:t>
            </a:r>
            <a:r>
              <a:rPr lang="nl-NL" b="1" dirty="0" smtClean="0">
                <a:solidFill>
                  <a:schemeClr val="bg1"/>
                </a:solidFill>
              </a:rPr>
              <a:t> </a:t>
            </a:r>
            <a:r>
              <a:rPr lang="nl-NL" b="1" dirty="0" err="1" smtClean="0">
                <a:solidFill>
                  <a:schemeClr val="bg1"/>
                </a:solidFill>
              </a:rPr>
              <a:t>Dorma</a:t>
            </a:r>
            <a:r>
              <a:rPr lang="nl-NL" b="1" dirty="0" smtClean="0">
                <a:solidFill>
                  <a:schemeClr val="bg1"/>
                </a:solidFill>
              </a:rPr>
              <a:t> dataset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b="1" dirty="0" smtClean="0">
                <a:solidFill>
                  <a:schemeClr val="bg1"/>
                </a:solidFill>
              </a:rPr>
              <a:t>Maarten Poirot, May 2021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3. </a:t>
            </a:r>
            <a:r>
              <a:rPr lang="nl-NL" dirty="0" err="1" smtClean="0"/>
              <a:t>Generation</a:t>
            </a:r>
            <a:r>
              <a:rPr lang="nl-NL" dirty="0" smtClean="0"/>
              <a:t> of </a:t>
            </a:r>
            <a:r>
              <a:rPr lang="nl-NL" dirty="0" err="1" smtClean="0"/>
              <a:t>segs_freesurfer</a:t>
            </a:r>
            <a:r>
              <a:rPr lang="nl-NL" dirty="0" smtClean="0"/>
              <a:t>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FreeSurfer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works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a </a:t>
            </a:r>
            <a:r>
              <a:rPr lang="nl-NL" dirty="0" err="1" smtClean="0"/>
              <a:t>specific</a:t>
            </a:r>
            <a:r>
              <a:rPr lang="nl-NL" dirty="0" smtClean="0"/>
              <a:t> directory format: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…data/sub-001/</a:t>
            </a:r>
            <a:r>
              <a:rPr lang="nl-NL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mri</a:t>
            </a:r>
            <a:r>
              <a:rPr lang="nl-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</a:t>
            </a:r>
            <a:r>
              <a:rPr lang="nl-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/001.mgz</a:t>
            </a:r>
          </a:p>
          <a:p>
            <a:pPr marL="0" indent="0">
              <a:buNone/>
            </a:pPr>
            <a:r>
              <a:rPr lang="nl-NL" dirty="0" err="1" smtClean="0"/>
              <a:t>So</a:t>
            </a:r>
            <a:r>
              <a:rPr lang="nl-NL" dirty="0" smtClean="0"/>
              <a:t> we </a:t>
            </a:r>
            <a:r>
              <a:rPr lang="nl-NL" dirty="0" err="1" smtClean="0"/>
              <a:t>create</a:t>
            </a:r>
            <a:r>
              <a:rPr lang="nl-NL" dirty="0" smtClean="0"/>
              <a:t> a </a:t>
            </a:r>
            <a:r>
              <a:rPr lang="nl-NL" dirty="0" err="1" smtClean="0"/>
              <a:t>FreeSurferWorking</a:t>
            </a:r>
            <a:r>
              <a:rPr lang="nl-NL" dirty="0" smtClean="0"/>
              <a:t> directory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 smtClean="0"/>
              <a:t>And</a:t>
            </a:r>
            <a:r>
              <a:rPr lang="nl-NL" dirty="0" smtClean="0"/>
              <a:t> copy </a:t>
            </a:r>
            <a:r>
              <a:rPr lang="nl-NL" dirty="0" err="1" smtClean="0"/>
              <a:t>everything</a:t>
            </a:r>
            <a:r>
              <a:rPr lang="nl-NL" dirty="0" smtClean="0"/>
              <a:t> over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our</a:t>
            </a:r>
            <a:r>
              <a:rPr lang="nl-NL" dirty="0" smtClean="0"/>
              <a:t> directory </a:t>
            </a:r>
            <a:r>
              <a:rPr lang="nl-NL" dirty="0" err="1" smtClean="0"/>
              <a:t>structure</a:t>
            </a:r>
            <a:r>
              <a:rPr lang="nl-NL" dirty="0" smtClean="0"/>
              <a:t> </a:t>
            </a:r>
            <a:r>
              <a:rPr lang="nl-NL" dirty="0" err="1" smtClean="0"/>
              <a:t>after</a:t>
            </a:r>
            <a:r>
              <a:rPr lang="nl-NL" dirty="0" smtClean="0"/>
              <a:t> we are </a:t>
            </a:r>
            <a:r>
              <a:rPr lang="nl-NL" dirty="0" err="1" smtClean="0"/>
              <a:t>done</a:t>
            </a:r>
            <a:r>
              <a:rPr lang="nl-NL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275885" y="4590867"/>
            <a:ext cx="2769576" cy="6176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ASEG-copy-and-convert.py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275885" y="3383652"/>
            <a:ext cx="2769576" cy="6176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ASEG-run_bulk.sh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4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987246" y="1358537"/>
            <a:ext cx="3204754" cy="4818426"/>
          </a:xfrm>
          <a:prstGeom prst="roundRect">
            <a:avLst>
              <a:gd name="adj" fmla="val 6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Undoing</a:t>
            </a:r>
            <a:r>
              <a:rPr lang="nl-NL" dirty="0" smtClean="0"/>
              <a:t> </a:t>
            </a:r>
            <a:r>
              <a:rPr lang="nl-NL" dirty="0" err="1" smtClean="0"/>
              <a:t>resampling</a:t>
            </a:r>
            <a:r>
              <a:rPr lang="nl-NL" dirty="0" smtClean="0"/>
              <a:t> &amp; </a:t>
            </a:r>
            <a:r>
              <a:rPr lang="nl-NL" dirty="0" err="1" smtClean="0"/>
              <a:t>registration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3. </a:t>
            </a:r>
            <a:r>
              <a:rPr lang="nl-NL" dirty="0" err="1" smtClean="0"/>
              <a:t>Generation</a:t>
            </a:r>
            <a:r>
              <a:rPr lang="nl-NL" dirty="0" smtClean="0"/>
              <a:t> of </a:t>
            </a:r>
            <a:r>
              <a:rPr lang="nl-NL" dirty="0" err="1" smtClean="0"/>
              <a:t>segs_freesurfer</a:t>
            </a:r>
            <a:r>
              <a:rPr lang="nl-NL" dirty="0"/>
              <a:t> </a:t>
            </a:r>
            <a:r>
              <a:rPr lang="nl-NL" dirty="0" smtClean="0"/>
              <a:t>(2/2</a:t>
            </a:r>
            <a:r>
              <a:rPr lang="nl-NL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FreeSurfer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are </a:t>
            </a:r>
            <a:r>
              <a:rPr lang="nl-NL" dirty="0" err="1" smtClean="0"/>
              <a:t>registered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resampled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default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put back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original</a:t>
            </a:r>
            <a:r>
              <a:rPr lang="nl-NL" dirty="0" smtClean="0"/>
              <a:t> </a:t>
            </a:r>
            <a:r>
              <a:rPr lang="nl-NL" dirty="0" err="1" smtClean="0"/>
              <a:t>space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overlap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Vuno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SAMSEG.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For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process</a:t>
            </a:r>
            <a:r>
              <a:rPr lang="nl-NL" dirty="0" smtClean="0"/>
              <a:t> we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de-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recompress</a:t>
            </a:r>
            <a:r>
              <a:rPr lang="nl-NL" dirty="0" smtClean="0"/>
              <a:t>, </a:t>
            </a:r>
            <a:r>
              <a:rPr lang="nl-NL" dirty="0" err="1" smtClean="0"/>
              <a:t>and</a:t>
            </a:r>
            <a:r>
              <a:rPr lang="nl-NL" dirty="0" smtClean="0"/>
              <a:t> check 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our</a:t>
            </a:r>
            <a:r>
              <a:rPr lang="nl-NL" dirty="0" smtClean="0"/>
              <a:t> issue has been </a:t>
            </a:r>
            <a:r>
              <a:rPr lang="nl-NL" dirty="0" err="1" smtClean="0"/>
              <a:t>fixed</a:t>
            </a:r>
            <a:r>
              <a:rPr lang="nl-NL" dirty="0" smtClean="0"/>
              <a:t> </a:t>
            </a:r>
            <a:r>
              <a:rPr lang="nl-NL" dirty="0" err="1" smtClean="0"/>
              <a:t>afterwards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275885" y="2143052"/>
            <a:ext cx="2769576" cy="6176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FreeSurfer-revert_spacing.m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275885" y="2963263"/>
            <a:ext cx="2769576" cy="10037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Freesurfer-clean_names_after_revert_spacing.py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275885" y="4454326"/>
            <a:ext cx="2769576" cy="6176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Compress_niftis.py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275885" y="5315644"/>
            <a:ext cx="2769576" cy="6176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Check_if_seg_shapes_are_OK.py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285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4. </a:t>
            </a:r>
            <a:r>
              <a:rPr lang="nl-NL" dirty="0" err="1" smtClean="0"/>
              <a:t>Generation</a:t>
            </a:r>
            <a:r>
              <a:rPr lang="nl-NL" dirty="0" smtClean="0"/>
              <a:t> of </a:t>
            </a:r>
            <a:r>
              <a:rPr lang="nl-NL" dirty="0" err="1" smtClean="0"/>
              <a:t>segs_fastsurfer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 smtClean="0"/>
              <a:t>FastSurfer</a:t>
            </a:r>
            <a:r>
              <a:rPr lang="nl-NL" dirty="0" smtClean="0"/>
              <a:t> </a:t>
            </a:r>
            <a:r>
              <a:rPr lang="nl-NL" dirty="0" err="1" smtClean="0"/>
              <a:t>also</a:t>
            </a:r>
            <a:r>
              <a:rPr lang="nl-NL" dirty="0" smtClean="0"/>
              <a:t> </a:t>
            </a:r>
            <a:r>
              <a:rPr lang="nl-NL" dirty="0" err="1" smtClean="0"/>
              <a:t>makes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FreeSurferWorkingDirectory</a:t>
            </a:r>
            <a:r>
              <a:rPr lang="nl-NL" dirty="0" smtClean="0"/>
              <a:t>. </a:t>
            </a:r>
            <a:r>
              <a:rPr lang="nl-NL" dirty="0" err="1" smtClean="0"/>
              <a:t>However</a:t>
            </a:r>
            <a:r>
              <a:rPr lang="nl-NL" dirty="0" smtClean="0"/>
              <a:t>, </a:t>
            </a:r>
            <a:r>
              <a:rPr lang="nl-NL" dirty="0" err="1" smtClean="0"/>
              <a:t>destination</a:t>
            </a:r>
            <a:r>
              <a:rPr lang="nl-NL" dirty="0" smtClean="0"/>
              <a:t> of output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specified</a:t>
            </a:r>
            <a:r>
              <a:rPr lang="nl-NL" dirty="0" smtClean="0"/>
              <a:t>, </a:t>
            </a:r>
            <a:r>
              <a:rPr lang="nl-NL" dirty="0" err="1" smtClean="0"/>
              <a:t>so</a:t>
            </a:r>
            <a:r>
              <a:rPr lang="nl-NL" dirty="0" smtClean="0"/>
              <a:t> no copy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conversion</a:t>
            </a:r>
            <a:r>
              <a:rPr lang="nl-NL" dirty="0" smtClean="0"/>
              <a:t> is </a:t>
            </a:r>
            <a:r>
              <a:rPr lang="nl-NL" dirty="0" err="1" smtClean="0"/>
              <a:t>required</a:t>
            </a:r>
            <a:r>
              <a:rPr lang="nl-NL" dirty="0" smtClean="0"/>
              <a:t> </a:t>
            </a:r>
            <a:r>
              <a:rPr lang="nl-NL" dirty="0" err="1" smtClean="0"/>
              <a:t>afterwards</a:t>
            </a:r>
            <a:r>
              <a:rPr lang="nl-NL" dirty="0" smtClean="0"/>
              <a:t>.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/>
              <a:t>The exact </a:t>
            </a:r>
            <a:r>
              <a:rPr lang="nl-NL" dirty="0" err="1"/>
              <a:t>version</a:t>
            </a:r>
            <a:r>
              <a:rPr lang="nl-NL" dirty="0"/>
              <a:t> of </a:t>
            </a:r>
            <a:r>
              <a:rPr lang="nl-NL" dirty="0" err="1"/>
              <a:t>FastsSurfer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is in </a:t>
            </a:r>
            <a:r>
              <a:rPr lang="nl-NL" dirty="0" err="1"/>
              <a:t>the</a:t>
            </a:r>
            <a:r>
              <a:rPr lang="nl-NL" dirty="0"/>
              <a:t> scripts dir as .</a:t>
            </a:r>
            <a:r>
              <a:rPr lang="nl-NL" dirty="0" smtClean="0"/>
              <a:t>zip </a:t>
            </a:r>
            <a:r>
              <a:rPr lang="nl-NL" dirty="0" err="1" smtClean="0"/>
              <a:t>FastSurfer</a:t>
            </a:r>
            <a:r>
              <a:rPr lang="nl-NL" dirty="0" smtClean="0"/>
              <a:t> </a:t>
            </a:r>
            <a:r>
              <a:rPr lang="nl-NL" dirty="0" err="1" smtClean="0"/>
              <a:t>uses</a:t>
            </a:r>
            <a:r>
              <a:rPr lang="nl-NL" dirty="0" smtClean="0"/>
              <a:t> a </a:t>
            </a:r>
            <a:r>
              <a:rPr lang="nl-NL" dirty="0" err="1" smtClean="0"/>
              <a:t>PyTorch</a:t>
            </a:r>
            <a:r>
              <a:rPr lang="nl-NL" dirty="0" smtClean="0"/>
              <a:t> backend. See fastsurfer-requirements.txt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versions</a:t>
            </a:r>
            <a:r>
              <a:rPr lang="nl-NL" dirty="0" smtClean="0"/>
              <a:t>. 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736624" y="4266085"/>
            <a:ext cx="2769576" cy="6176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FastSurfer-run_bulk.sh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457626"/>
            <a:ext cx="5944812" cy="233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1812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4. </a:t>
            </a:r>
            <a:r>
              <a:rPr lang="nl-NL" dirty="0" err="1" smtClean="0"/>
              <a:t>Generation</a:t>
            </a:r>
            <a:r>
              <a:rPr lang="nl-NL" dirty="0" smtClean="0"/>
              <a:t> of </a:t>
            </a:r>
            <a:r>
              <a:rPr lang="nl-NL" dirty="0" err="1" smtClean="0"/>
              <a:t>segs_fastsurfer</a:t>
            </a:r>
            <a:r>
              <a:rPr lang="nl-NL" dirty="0" smtClean="0"/>
              <a:t>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The </a:t>
            </a:r>
            <a:r>
              <a:rPr lang="nl-NL" dirty="0" err="1"/>
              <a:t>same</a:t>
            </a:r>
            <a:r>
              <a:rPr lang="nl-NL" dirty="0"/>
              <a:t> steps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undoing</a:t>
            </a:r>
            <a:r>
              <a:rPr lang="nl-NL" dirty="0"/>
              <a:t> </a:t>
            </a:r>
            <a:r>
              <a:rPr lang="nl-NL" dirty="0" err="1"/>
              <a:t>registration</a:t>
            </a:r>
            <a:r>
              <a:rPr lang="nl-NL" dirty="0"/>
              <a:t> &amp; </a:t>
            </a:r>
            <a:r>
              <a:rPr lang="nl-NL" dirty="0" err="1"/>
              <a:t>resampling</a:t>
            </a:r>
            <a:r>
              <a:rPr lang="nl-NL" dirty="0"/>
              <a:t> are </a:t>
            </a:r>
            <a:r>
              <a:rPr lang="nl-NL" dirty="0" err="1"/>
              <a:t>performed</a:t>
            </a:r>
            <a:r>
              <a:rPr lang="nl-NL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987246" y="1358537"/>
            <a:ext cx="3204754" cy="4818426"/>
          </a:xfrm>
          <a:prstGeom prst="roundRect">
            <a:avLst>
              <a:gd name="adj" fmla="val 6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Undoing</a:t>
            </a:r>
            <a:r>
              <a:rPr lang="nl-NL" dirty="0" smtClean="0"/>
              <a:t> </a:t>
            </a:r>
            <a:r>
              <a:rPr lang="nl-NL" dirty="0" err="1" smtClean="0"/>
              <a:t>resampling</a:t>
            </a:r>
            <a:r>
              <a:rPr lang="nl-NL" dirty="0" smtClean="0"/>
              <a:t> &amp; </a:t>
            </a:r>
            <a:r>
              <a:rPr lang="nl-NL" dirty="0" err="1" smtClean="0"/>
              <a:t>registration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275885" y="2143052"/>
            <a:ext cx="2769576" cy="6176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FreeSurfer-revert_spacing.m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275885" y="2963263"/>
            <a:ext cx="2769576" cy="10037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Freesurfer-clean_names_after_revert_spacing.py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275885" y="4454326"/>
            <a:ext cx="2769576" cy="6176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Compress_niftis.py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275885" y="5315644"/>
            <a:ext cx="2769576" cy="6176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Check_if_seg_shapes_are_OK.py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61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t="7907"/>
          <a:stretch/>
        </p:blipFill>
        <p:spPr>
          <a:xfrm>
            <a:off x="0" y="-12700"/>
            <a:ext cx="12192000" cy="68707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1" dirty="0" smtClean="0">
                <a:solidFill>
                  <a:schemeClr val="bg1"/>
                </a:solidFill>
              </a:rPr>
              <a:t>3. </a:t>
            </a:r>
            <a:r>
              <a:rPr lang="nl-NL" b="1" dirty="0" err="1" smtClean="0">
                <a:solidFill>
                  <a:schemeClr val="bg1"/>
                </a:solidFill>
              </a:rPr>
              <a:t>Dice</a:t>
            </a:r>
            <a:r>
              <a:rPr lang="nl-NL" b="1" dirty="0" smtClean="0">
                <a:solidFill>
                  <a:schemeClr val="bg1"/>
                </a:solidFill>
              </a:rPr>
              <a:t> 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23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Computing Dice	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275885" y="2459575"/>
            <a:ext cx="2769576" cy="6176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oll_DICE.py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95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833" y="340677"/>
            <a:ext cx="4636135" cy="61766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le 5"/>
          <p:cNvSpPr/>
          <p:nvPr/>
        </p:nvSpPr>
        <p:spPr>
          <a:xfrm>
            <a:off x="9275885" y="2459575"/>
            <a:ext cx="2769576" cy="6176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_DICEs.py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t="7907"/>
          <a:stretch/>
        </p:blipFill>
        <p:spPr>
          <a:xfrm>
            <a:off x="0" y="-12700"/>
            <a:ext cx="12192000" cy="68707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1" dirty="0" smtClean="0">
                <a:solidFill>
                  <a:schemeClr val="bg1"/>
                </a:solidFill>
              </a:rPr>
              <a:t>4. </a:t>
            </a:r>
            <a:r>
              <a:rPr lang="nl-NL" b="1" dirty="0" err="1" smtClean="0">
                <a:solidFill>
                  <a:schemeClr val="bg1"/>
                </a:solidFill>
              </a:rPr>
              <a:t>Generation</a:t>
            </a:r>
            <a:r>
              <a:rPr lang="nl-NL" b="1" dirty="0" smtClean="0">
                <a:solidFill>
                  <a:schemeClr val="bg1"/>
                </a:solidFill>
              </a:rPr>
              <a:t> of </a:t>
            </a:r>
            <a:r>
              <a:rPr lang="nl-NL" b="1" dirty="0" err="1" smtClean="0">
                <a:solidFill>
                  <a:schemeClr val="bg1"/>
                </a:solidFill>
              </a:rPr>
              <a:t>radiomic</a:t>
            </a:r>
            <a:r>
              <a:rPr lang="nl-NL" b="1" dirty="0" smtClean="0">
                <a:solidFill>
                  <a:schemeClr val="bg1"/>
                </a:solidFill>
              </a:rPr>
              <a:t> features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Computing </a:t>
            </a:r>
            <a:r>
              <a:rPr lang="en-US" sz="4400" dirty="0" smtClean="0"/>
              <a:t>Dice	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6399212" cy="3811588"/>
          </a:xfrm>
        </p:spPr>
        <p:txBody>
          <a:bodyPr/>
          <a:lstStyle/>
          <a:p>
            <a:r>
              <a:rPr lang="nl-NL" dirty="0" smtClean="0"/>
              <a:t>Radiomics_compute.py is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compute</a:t>
            </a:r>
            <a:r>
              <a:rPr lang="nl-NL" dirty="0" smtClean="0"/>
              <a:t> </a:t>
            </a:r>
            <a:r>
              <a:rPr lang="nl-NL" dirty="0" err="1" smtClean="0"/>
              <a:t>radiomics</a:t>
            </a:r>
            <a:r>
              <a:rPr lang="nl-NL" dirty="0" smtClean="0"/>
              <a:t> (</a:t>
            </a:r>
            <a:r>
              <a:rPr lang="nl-NL" dirty="0" err="1" smtClean="0"/>
              <a:t>who</a:t>
            </a:r>
            <a:r>
              <a:rPr lang="nl-NL" dirty="0" smtClean="0"/>
              <a:t> </a:t>
            </a:r>
            <a:r>
              <a:rPr lang="nl-NL" dirty="0" err="1" smtClean="0"/>
              <a:t>would</a:t>
            </a:r>
            <a:r>
              <a:rPr lang="nl-NL" dirty="0" smtClean="0"/>
              <a:t> have </a:t>
            </a:r>
            <a:r>
              <a:rPr lang="nl-NL" dirty="0" err="1" smtClean="0"/>
              <a:t>thought</a:t>
            </a:r>
            <a:r>
              <a:rPr lang="nl-NL" dirty="0" smtClean="0"/>
              <a:t>)</a:t>
            </a:r>
          </a:p>
          <a:p>
            <a:r>
              <a:rPr lang="nl-NL" dirty="0" err="1" smtClean="0"/>
              <a:t>This</a:t>
            </a:r>
            <a:r>
              <a:rPr lang="nl-NL" dirty="0" smtClean="0"/>
              <a:t> is </a:t>
            </a:r>
            <a:r>
              <a:rPr lang="nl-NL" dirty="0" err="1" smtClean="0"/>
              <a:t>actually</a:t>
            </a:r>
            <a:r>
              <a:rPr lang="nl-NL" dirty="0" smtClean="0"/>
              <a:t>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pretty</a:t>
            </a:r>
            <a:r>
              <a:rPr lang="nl-NL" dirty="0" smtClean="0"/>
              <a:t> </a:t>
            </a:r>
            <a:r>
              <a:rPr lang="nl-NL" dirty="0" err="1" smtClean="0"/>
              <a:t>neat</a:t>
            </a:r>
            <a:r>
              <a:rPr lang="nl-NL" dirty="0" smtClean="0"/>
              <a:t> </a:t>
            </a:r>
            <a:r>
              <a:rPr lang="nl-NL" dirty="0" err="1" smtClean="0"/>
              <a:t>totally</a:t>
            </a:r>
            <a:r>
              <a:rPr lang="nl-NL" dirty="0" smtClean="0"/>
              <a:t> </a:t>
            </a:r>
            <a:r>
              <a:rPr lang="nl-NL" dirty="0" err="1" smtClean="0"/>
              <a:t>parallelized</a:t>
            </a:r>
            <a:r>
              <a:rPr lang="nl-NL" dirty="0" smtClean="0"/>
              <a:t> code </a:t>
            </a:r>
            <a:r>
              <a:rPr lang="nl-NL" dirty="0" err="1" smtClean="0"/>
              <a:t>to</a:t>
            </a:r>
            <a:r>
              <a:rPr lang="nl-NL" dirty="0" smtClean="0"/>
              <a:t> speed up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otherwise</a:t>
            </a:r>
            <a:r>
              <a:rPr lang="nl-NL" dirty="0" smtClean="0"/>
              <a:t> </a:t>
            </a:r>
            <a:r>
              <a:rPr lang="nl-NL" dirty="0" err="1" smtClean="0"/>
              <a:t>lenthy</a:t>
            </a:r>
            <a:r>
              <a:rPr lang="nl-NL" dirty="0" smtClean="0"/>
              <a:t> </a:t>
            </a:r>
            <a:r>
              <a:rPr lang="nl-NL" dirty="0" err="1" smtClean="0"/>
              <a:t>process</a:t>
            </a:r>
            <a:r>
              <a:rPr lang="nl-NL" dirty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hours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minutes.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525" y="3963194"/>
            <a:ext cx="3706270" cy="25057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018807"/>
            <a:ext cx="3724795" cy="263879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8689453" y="812800"/>
            <a:ext cx="3003061" cy="7658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Radiomics_compute.py</a:t>
            </a:r>
          </a:p>
        </p:txBody>
      </p:sp>
    </p:spTree>
    <p:extLst>
      <p:ext uri="{BB962C8B-B14F-4D97-AF65-F5344CB8AC3E}">
        <p14:creationId xmlns:p14="http://schemas.microsoft.com/office/powerpoint/2010/main" val="122074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8431879" y="6425209"/>
            <a:ext cx="2032000" cy="16064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44 subjects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>
            <a:off x="6517299" y="5766326"/>
            <a:ext cx="1914580" cy="889000"/>
          </a:xfrm>
          <a:prstGeom prst="bentConnector3">
            <a:avLst>
              <a:gd name="adj1" fmla="val -5720"/>
            </a:avLst>
          </a:prstGeom>
          <a:ln w="76200">
            <a:solidFill>
              <a:srgbClr val="FF6A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1917" r="34449"/>
          <a:stretch/>
        </p:blipFill>
        <p:spPr>
          <a:xfrm>
            <a:off x="5507182" y="4717393"/>
            <a:ext cx="6547166" cy="152110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Conversion of </a:t>
            </a:r>
            <a:r>
              <a:rPr lang="nl-NL" dirty="0" err="1" smtClean="0"/>
              <a:t>individual</a:t>
            </a:r>
            <a:r>
              <a:rPr lang="nl-NL" dirty="0" smtClean="0"/>
              <a:t> </a:t>
            </a:r>
            <a:r>
              <a:rPr lang="nl-NL" dirty="0" err="1" smtClean="0"/>
              <a:t>radiomics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single dataframe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I </a:t>
            </a:r>
            <a:r>
              <a:rPr lang="nl-NL" dirty="0" err="1"/>
              <a:t>received</a:t>
            </a:r>
            <a:r>
              <a:rPr lang="nl-NL" dirty="0"/>
              <a:t> 49 labels </a:t>
            </a:r>
            <a:br>
              <a:rPr lang="nl-NL" dirty="0"/>
            </a:br>
            <a:r>
              <a:rPr lang="nl-NL" dirty="0"/>
              <a:t>(but </a:t>
            </a:r>
            <a:r>
              <a:rPr lang="nl-NL" dirty="0" err="1"/>
              <a:t>with</a:t>
            </a:r>
            <a:r>
              <a:rPr lang="nl-NL" dirty="0"/>
              <a:t> different </a:t>
            </a:r>
            <a:r>
              <a:rPr lang="nl-NL" dirty="0" err="1"/>
              <a:t>IDs</a:t>
            </a: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Pt</a:t>
            </a:r>
            <a:r>
              <a:rPr lang="nl-NL" dirty="0" smtClean="0"/>
              <a:t>. 8, 17, 33 </a:t>
            </a:r>
            <a:r>
              <a:rPr lang="nl-NL" dirty="0" err="1" smtClean="0"/>
              <a:t>and</a:t>
            </a:r>
            <a:r>
              <a:rPr lang="nl-NL" dirty="0" smtClean="0"/>
              <a:t> 38 </a:t>
            </a:r>
            <a:r>
              <a:rPr lang="nl-NL" dirty="0" err="1" smtClean="0"/>
              <a:t>were</a:t>
            </a:r>
            <a:r>
              <a:rPr lang="nl-NL" dirty="0" smtClean="0"/>
              <a:t> </a:t>
            </a:r>
            <a:r>
              <a:rPr lang="nl-NL" dirty="0" err="1" smtClean="0"/>
              <a:t>excluded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incomplete </a:t>
            </a:r>
            <a:r>
              <a:rPr lang="nl-NL" dirty="0" smtClean="0"/>
              <a:t>data</a:t>
            </a:r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543980" y="4246649"/>
            <a:ext cx="3291265" cy="7658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generate_dateframes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.py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07182" y="753534"/>
            <a:ext cx="5401541" cy="37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spcCol="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600S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001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601D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002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602S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003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603D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004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604S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005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606D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006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607S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007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608D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008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609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009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612S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010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Etc.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1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t="7907"/>
          <a:stretch/>
        </p:blipFill>
        <p:spPr>
          <a:xfrm>
            <a:off x="0" y="-12700"/>
            <a:ext cx="12192000" cy="68707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1" dirty="0" smtClean="0">
                <a:solidFill>
                  <a:schemeClr val="bg1"/>
                </a:solidFill>
              </a:rPr>
              <a:t>1 .Directory </a:t>
            </a:r>
            <a:r>
              <a:rPr lang="nl-NL" b="1" dirty="0" err="1" smtClean="0">
                <a:solidFill>
                  <a:schemeClr val="bg1"/>
                </a:solidFill>
              </a:rPr>
              <a:t>structuring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32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of </a:t>
            </a:r>
            <a:r>
              <a:rPr lang="en-US" dirty="0" err="1" smtClean="0"/>
              <a:t>radiomics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91" y="1825625"/>
            <a:ext cx="563114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Stability of </a:t>
            </a:r>
            <a:r>
              <a:rPr lang="en-US" dirty="0" err="1" smtClean="0"/>
              <a:t>radiomics</a:t>
            </a:r>
            <a:r>
              <a:rPr lang="en-US" dirty="0" smtClean="0"/>
              <a:t> feature is quantified as: </a:t>
            </a:r>
          </a:p>
          <a:p>
            <a:r>
              <a:rPr lang="en-US" dirty="0" smtClean="0"/>
              <a:t>interclass correlation (</a:t>
            </a:r>
            <a:r>
              <a:rPr lang="en-US" dirty="0" err="1" smtClean="0"/>
              <a:t>icc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relative mean absolute error (</a:t>
            </a:r>
            <a:r>
              <a:rPr lang="en-US" dirty="0" err="1" smtClean="0"/>
              <a:t>rmae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each anatomical structure/label (in the image on the x-axis) and each feature (on the y-axis)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t="833" r="462" b="27288"/>
          <a:stretch/>
        </p:blipFill>
        <p:spPr bwMode="auto">
          <a:xfrm rot="16200000">
            <a:off x="4737113" y="3235194"/>
            <a:ext cx="4355431" cy="15281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/>
          <a:srcRect t="777" r="381" b="176"/>
          <a:stretch/>
        </p:blipFill>
        <p:spPr bwMode="auto">
          <a:xfrm rot="16200000">
            <a:off x="8310140" y="3133303"/>
            <a:ext cx="4324329" cy="17629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8741407" y="4931798"/>
            <a:ext cx="3291265" cy="7658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rmae_compute.py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741406" y="5878737"/>
            <a:ext cx="3291265" cy="7658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rmae_vis.py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39655" y="4931798"/>
            <a:ext cx="3291265" cy="7658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icc_compute.py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39654" y="5878737"/>
            <a:ext cx="3291265" cy="7658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icc_vis.py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t="7907"/>
          <a:stretch/>
        </p:blipFill>
        <p:spPr>
          <a:xfrm>
            <a:off x="0" y="-12700"/>
            <a:ext cx="12192000" cy="68707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1" dirty="0" smtClean="0">
                <a:solidFill>
                  <a:schemeClr val="bg1"/>
                </a:solidFill>
              </a:rPr>
              <a:t>5. Feature </a:t>
            </a:r>
            <a:r>
              <a:rPr lang="nl-NL" b="1" dirty="0" err="1" smtClean="0">
                <a:solidFill>
                  <a:schemeClr val="bg1"/>
                </a:solidFill>
              </a:rPr>
              <a:t>Extraction</a:t>
            </a:r>
            <a:r>
              <a:rPr lang="nl-NL" b="1" dirty="0" smtClean="0">
                <a:solidFill>
                  <a:schemeClr val="bg1"/>
                </a:solidFill>
              </a:rPr>
              <a:t> &amp; </a:t>
            </a:r>
            <a:r>
              <a:rPr lang="nl-NL" b="1" dirty="0" err="1" smtClean="0">
                <a:solidFill>
                  <a:schemeClr val="bg1"/>
                </a:solidFill>
              </a:rPr>
              <a:t>Prediction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4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461" y="1825625"/>
            <a:ext cx="3944339" cy="437789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885363" y="5782331"/>
            <a:ext cx="661988" cy="233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RENT </a:t>
            </a:r>
            <a:r>
              <a:rPr lang="en-US" dirty="0" err="1" smtClean="0"/>
              <a:t>hyperparameter</a:t>
            </a:r>
            <a:r>
              <a:rPr lang="en-US" dirty="0" smtClean="0"/>
              <a:t> grid search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9747103" y="2918558"/>
            <a:ext cx="3213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Matthews </a:t>
            </a:r>
            <a:r>
              <a:rPr lang="en-US" sz="1600" dirty="0" err="1" smtClean="0"/>
              <a:t>CorrCof</a:t>
            </a:r>
            <a:endParaRPr lang="en-US" sz="1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6470816" cy="4470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Frist started with </a:t>
            </a:r>
            <a:r>
              <a:rPr lang="en-US" u="sng" dirty="0" smtClean="0"/>
              <a:t>all</a:t>
            </a:r>
            <a:r>
              <a:rPr lang="en-US" dirty="0" smtClean="0"/>
              <a:t> 40.000 fields</a:t>
            </a:r>
          </a:p>
          <a:p>
            <a:r>
              <a:rPr lang="en-US" dirty="0" smtClean="0"/>
              <a:t>Second attempt: Only difference in mean shape features: 1442 fields*</a:t>
            </a:r>
          </a:p>
          <a:p>
            <a:endParaRPr lang="en-US" dirty="0"/>
          </a:p>
          <a:p>
            <a:r>
              <a:rPr lang="en-US" dirty="0" smtClean="0"/>
              <a:t>Cutoffs adjusted to retain 4 features:</a:t>
            </a:r>
            <a:br>
              <a:rPr lang="en-US" dirty="0" smtClean="0"/>
            </a:br>
            <a:r>
              <a:rPr lang="el-GR" dirty="0" smtClean="0"/>
              <a:t>Τ</a:t>
            </a:r>
            <a:r>
              <a:rPr lang="el-GR" baseline="-25000" dirty="0" smtClean="0"/>
              <a:t>1</a:t>
            </a:r>
            <a:r>
              <a:rPr lang="en-US" baseline="-25000" dirty="0" smtClean="0"/>
              <a:t>	</a:t>
            </a:r>
            <a:r>
              <a:rPr lang="en-US" dirty="0" smtClean="0"/>
              <a:t>0.9	</a:t>
            </a:r>
            <a:r>
              <a:rPr lang="en-US" dirty="0" smtClean="0">
                <a:sym typeface="Wingdings" panose="05000000000000000000" pitchFamily="2" charset="2"/>
              </a:rPr>
              <a:t> 0.5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l-GR" dirty="0" smtClean="0"/>
              <a:t>Τ</a:t>
            </a:r>
            <a:r>
              <a:rPr lang="en-US" baseline="-25000" dirty="0" smtClean="0"/>
              <a:t>2	</a:t>
            </a:r>
            <a:r>
              <a:rPr lang="en-US" dirty="0" smtClean="0"/>
              <a:t>0.9	</a:t>
            </a:r>
            <a:r>
              <a:rPr lang="en-US" dirty="0" smtClean="0">
                <a:sym typeface="Wingdings" panose="05000000000000000000" pitchFamily="2" charset="2"/>
              </a:rPr>
              <a:t> 0.5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l-GR" dirty="0" smtClean="0"/>
              <a:t>Τ</a:t>
            </a:r>
            <a:r>
              <a:rPr lang="en-US" baseline="-25000" dirty="0" smtClean="0"/>
              <a:t>3	</a:t>
            </a:r>
            <a:r>
              <a:rPr lang="en-US" dirty="0" smtClean="0"/>
              <a:t>0.975	</a:t>
            </a:r>
            <a:r>
              <a:rPr lang="en-US" dirty="0" smtClean="0">
                <a:sym typeface="Wingdings" panose="05000000000000000000" pitchFamily="2" charset="2"/>
              </a:rPr>
              <a:t> 0.8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i="1" dirty="0" smtClean="0"/>
              <a:t>*if every subject has two scans over two days this calculation is: </a:t>
            </a:r>
            <a:br>
              <a:rPr lang="en-US" sz="1800" i="1" dirty="0" smtClean="0"/>
            </a:br>
            <a:r>
              <a:rPr lang="en-US" sz="1800" i="1" dirty="0" smtClean="0"/>
              <a:t>(T1.1 + T1.2) – (T2.1 + T2.2)</a:t>
            </a:r>
            <a:endParaRPr lang="en-US" sz="1800" i="1" dirty="0"/>
          </a:p>
        </p:txBody>
      </p:sp>
      <p:sp>
        <p:nvSpPr>
          <p:cNvPr id="11" name="Rectangle 10"/>
          <p:cNvSpPr/>
          <p:nvPr/>
        </p:nvSpPr>
        <p:spPr>
          <a:xfrm>
            <a:off x="8467725" y="5748338"/>
            <a:ext cx="661988" cy="233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086356" y="568035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582623" y="5748338"/>
            <a:ext cx="661988" cy="233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279883" y="568035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887261" y="3835806"/>
            <a:ext cx="6037119" cy="1589809"/>
          </a:xfrm>
          <a:prstGeom prst="roundRect">
            <a:avLst>
              <a:gd name="adj" fmla="val 8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Left-Lateral-Vent_ </a:t>
            </a:r>
            <a:r>
              <a:rPr lang="en-US" b="1" dirty="0" err="1" smtClean="0"/>
              <a:t>original_shape_MeshVolume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Left-Lateral-</a:t>
            </a:r>
            <a:r>
              <a:rPr lang="en-US" dirty="0" err="1" smtClean="0"/>
              <a:t>Ven_original_shape_VoxelVolume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Right-Putamenricle_shape_Maximum2DDiameterColum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lh-middletemporal_shape_Maximum2DDiameterRow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812" y="2342842"/>
            <a:ext cx="3506613" cy="17207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5" name="Group 24"/>
          <p:cNvGrpSpPr/>
          <p:nvPr/>
        </p:nvGrpSpPr>
        <p:grpSpPr>
          <a:xfrm>
            <a:off x="7285520" y="1885128"/>
            <a:ext cx="3601671" cy="2178430"/>
            <a:chOff x="8979579" y="4441159"/>
            <a:chExt cx="3289808" cy="1989803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4"/>
            <a:srcRect l="2931"/>
            <a:stretch/>
          </p:blipFill>
          <p:spPr>
            <a:xfrm>
              <a:off x="8979579" y="4964379"/>
              <a:ext cx="3289808" cy="146658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7" name="Rectangle 26"/>
            <p:cNvSpPr/>
            <p:nvPr/>
          </p:nvSpPr>
          <p:spPr>
            <a:xfrm>
              <a:off x="9682162" y="4441159"/>
              <a:ext cx="93634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Right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594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885363" y="5782331"/>
            <a:ext cx="661988" cy="233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RENT </a:t>
            </a:r>
            <a:r>
              <a:rPr lang="en-US" dirty="0" err="1" smtClean="0"/>
              <a:t>hyperparameter</a:t>
            </a:r>
            <a:r>
              <a:rPr lang="en-US" dirty="0" smtClean="0"/>
              <a:t> </a:t>
            </a:r>
            <a:r>
              <a:rPr lang="en-US" b="1" dirty="0" smtClean="0"/>
              <a:t>Train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9747103" y="2918558"/>
            <a:ext cx="3213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Matthews </a:t>
            </a:r>
            <a:r>
              <a:rPr lang="en-US" sz="1600" dirty="0" err="1" smtClean="0"/>
              <a:t>CorrCof</a:t>
            </a:r>
            <a:endParaRPr lang="en-US" sz="1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6470816" cy="4470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8467725" y="5748338"/>
            <a:ext cx="661988" cy="233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086356" y="568035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582623" y="5748338"/>
            <a:ext cx="661988" cy="233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279883" y="568035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275607" y="3245646"/>
            <a:ext cx="4042065" cy="1537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f1 1:  </a:t>
            </a:r>
            <a:r>
              <a:rPr lang="en-US" dirty="0" smtClean="0"/>
              <a:t>0.94</a:t>
            </a:r>
            <a:endParaRPr lang="en-US" dirty="0"/>
          </a:p>
          <a:p>
            <a:r>
              <a:rPr lang="en-US" dirty="0"/>
              <a:t>f1 0:  </a:t>
            </a:r>
            <a:r>
              <a:rPr lang="en-US" dirty="0" smtClean="0"/>
              <a:t>0.95</a:t>
            </a:r>
            <a:endParaRPr lang="en-US" dirty="0"/>
          </a:p>
          <a:p>
            <a:r>
              <a:rPr lang="en-US" dirty="0"/>
              <a:t>Accuracy:  </a:t>
            </a:r>
            <a:r>
              <a:rPr lang="en-US" dirty="0" smtClean="0"/>
              <a:t>0.94</a:t>
            </a:r>
            <a:endParaRPr lang="en-US" dirty="0"/>
          </a:p>
          <a:p>
            <a:r>
              <a:rPr lang="en-US" dirty="0"/>
              <a:t>Matthews correlation coefficient:  </a:t>
            </a:r>
            <a:r>
              <a:rPr lang="en-US" dirty="0" smtClean="0"/>
              <a:t>0.88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72" y="4017136"/>
            <a:ext cx="5874328" cy="28408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" t="15114" r="50239" b="25591"/>
          <a:stretch/>
        </p:blipFill>
        <p:spPr>
          <a:xfrm rot="1002612">
            <a:off x="5229012" y="2504612"/>
            <a:ext cx="1423121" cy="1409701"/>
          </a:xfrm>
          <a:prstGeom prst="rect">
            <a:avLst/>
          </a:prstGeom>
          <a:effectLst>
            <a:outerShdw blurRad="127000" sx="105000" sy="105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65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RENT </a:t>
            </a:r>
            <a:r>
              <a:rPr lang="en-US" dirty="0" err="1" smtClean="0"/>
              <a:t>hyperparameter</a:t>
            </a:r>
            <a:r>
              <a:rPr lang="en-US" dirty="0" smtClean="0"/>
              <a:t> </a:t>
            </a:r>
            <a:r>
              <a:rPr lang="en-US" b="1" dirty="0" smtClean="0"/>
              <a:t>Test </a:t>
            </a:r>
            <a:r>
              <a:rPr lang="en-US" dirty="0" smtClean="0"/>
              <a:t>performance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72" y="3976125"/>
            <a:ext cx="5874328" cy="288187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275607" y="3245646"/>
            <a:ext cx="4042065" cy="1537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f1 </a:t>
            </a:r>
            <a:r>
              <a:rPr lang="en-US" dirty="0"/>
              <a:t>1:  0.45</a:t>
            </a:r>
          </a:p>
          <a:p>
            <a:r>
              <a:rPr lang="en-US" dirty="0"/>
              <a:t>f1 0:  0.45</a:t>
            </a:r>
          </a:p>
          <a:p>
            <a:r>
              <a:rPr lang="en-US" dirty="0"/>
              <a:t>Accuracy:  0.45</a:t>
            </a:r>
          </a:p>
          <a:p>
            <a:r>
              <a:rPr lang="en-US" dirty="0"/>
              <a:t>Matthews correlation coefficient:  -</a:t>
            </a:r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Left-Lateral-</a:t>
            </a:r>
            <a:r>
              <a:rPr lang="en-US" sz="1600" dirty="0" err="1" smtClean="0"/>
              <a:t>Vent_original_shape_MeshVolume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Left-Lateral-</a:t>
            </a:r>
            <a:r>
              <a:rPr lang="en-US" sz="1600" dirty="0" err="1"/>
              <a:t>Ven_original_shape_VoxelVolume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Right-Putamenricle_shape_Maximum2DDiameterColum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lh-middletemporal_shape_Maximum2DDiameterRow</a:t>
            </a:r>
          </a:p>
          <a:p>
            <a:endParaRPr lang="en-US" sz="1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1" t="15114" r="2738" b="25591"/>
          <a:stretch/>
        </p:blipFill>
        <p:spPr>
          <a:xfrm>
            <a:off x="5647529" y="2738803"/>
            <a:ext cx="1340286" cy="1327647"/>
          </a:xfrm>
          <a:prstGeom prst="rect">
            <a:avLst/>
          </a:prstGeom>
          <a:effectLst>
            <a:outerShdw blurRad="127000" sx="105000" sy="105000" algn="ctr" rotWithShape="0">
              <a:prstClr val="black">
                <a:alpha val="40000"/>
              </a:prstClr>
            </a:outerShdw>
          </a:effectLst>
        </p:spPr>
      </p:pic>
      <p:sp>
        <p:nvSpPr>
          <p:cNvPr id="18" name="Rounded Rectangle 17"/>
          <p:cNvSpPr/>
          <p:nvPr/>
        </p:nvSpPr>
        <p:spPr>
          <a:xfrm>
            <a:off x="2275606" y="4979627"/>
            <a:ext cx="4042065" cy="1537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f1 1:  </a:t>
            </a:r>
            <a:r>
              <a:rPr lang="en-US" dirty="0" smtClean="0"/>
              <a:t>0.29</a:t>
            </a:r>
            <a:endParaRPr lang="en-US" dirty="0"/>
          </a:p>
          <a:p>
            <a:r>
              <a:rPr lang="en-US" dirty="0"/>
              <a:t>f1 0:  </a:t>
            </a:r>
            <a:r>
              <a:rPr lang="en-US" dirty="0" smtClean="0"/>
              <a:t>0.55</a:t>
            </a:r>
            <a:endParaRPr lang="en-US" dirty="0"/>
          </a:p>
          <a:p>
            <a:r>
              <a:rPr lang="en-US" dirty="0"/>
              <a:t>Accuracy:  </a:t>
            </a:r>
            <a:r>
              <a:rPr lang="en-US" dirty="0" smtClean="0"/>
              <a:t>0.44</a:t>
            </a:r>
            <a:endParaRPr lang="en-US" dirty="0"/>
          </a:p>
          <a:p>
            <a:r>
              <a:rPr lang="en-US" dirty="0"/>
              <a:t>Matthews correlation coefficient:  -</a:t>
            </a:r>
            <a:r>
              <a:rPr lang="en-US" dirty="0" smtClean="0"/>
              <a:t>0.16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Original file </a:t>
            </a:r>
            <a:r>
              <a:rPr lang="nl-N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structuring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smtClean="0">
                <a:latin typeface="Courier New" panose="02070309020205020404" pitchFamily="49" charset="0"/>
                <a:ea typeface="MS UI Gothic" panose="020B0600070205080204" pitchFamily="34" charset="-128"/>
                <a:cs typeface="Courier New" panose="02070309020205020404" pitchFamily="49" charset="0"/>
              </a:rPr>
              <a:t>Oslo_DBMASK.zip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ea typeface="MS UI Gothic" panose="020B0600070205080204" pitchFamily="34" charset="-128"/>
                <a:cs typeface="Courier New" panose="02070309020205020404" pitchFamily="49" charset="0"/>
              </a:rPr>
              <a:t>├── </a:t>
            </a:r>
            <a:r>
              <a:rPr lang="en-US" sz="1800" dirty="0" err="1" smtClean="0">
                <a:latin typeface="Courier New" panose="02070309020205020404" pitchFamily="49" charset="0"/>
                <a:ea typeface="MS UI Gothic" panose="020B0600070205080204" pitchFamily="34" charset="-128"/>
                <a:cs typeface="Courier New" panose="02070309020205020404" pitchFamily="49" charset="0"/>
              </a:rPr>
              <a:t>nii</a:t>
            </a:r>
            <a:endParaRPr lang="en-US" sz="1800" dirty="0" smtClean="0">
              <a:latin typeface="Courier New" panose="02070309020205020404" pitchFamily="49" charset="0"/>
              <a:ea typeface="MS UI Gothic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ea typeface="MS UI Gothic" panose="020B0600070205080204" pitchFamily="34" charset="-128"/>
                <a:cs typeface="Courier New" panose="02070309020205020404" pitchFamily="49" charset="0"/>
              </a:rPr>
              <a:t>│   ├── 001_20181..nii.gz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ea typeface="MS UI Gothic" panose="020B0600070205080204" pitchFamily="34" charset="-128"/>
                <a:cs typeface="Courier New" panose="02070309020205020404" pitchFamily="49" charset="0"/>
              </a:rPr>
              <a:t>│   ├── 001_20182..nii.gz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ea typeface="MS UI Gothic" panose="020B0600070205080204" pitchFamily="34" charset="-128"/>
                <a:cs typeface="Courier New" panose="02070309020205020404" pitchFamily="49" charset="0"/>
              </a:rPr>
              <a:t>│   └── 002_20181..nii.gz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ea typeface="MS UI Gothic" panose="020B0600070205080204" pitchFamily="34" charset="-128"/>
                <a:cs typeface="Courier New" panose="02070309020205020404" pitchFamily="49" charset="0"/>
              </a:rPr>
              <a:t>└── </a:t>
            </a:r>
            <a:r>
              <a:rPr lang="en-US" sz="1800" dirty="0" err="1" smtClean="0">
                <a:latin typeface="Courier New" panose="02070309020205020404" pitchFamily="49" charset="0"/>
                <a:ea typeface="MS UI Gothic" panose="020B0600070205080204" pitchFamily="34" charset="-128"/>
                <a:cs typeface="Courier New" panose="02070309020205020404" pitchFamily="49" charset="0"/>
              </a:rPr>
              <a:t>rawmask</a:t>
            </a:r>
            <a:r>
              <a:rPr lang="en-US" sz="1800" dirty="0" smtClean="0">
                <a:latin typeface="Courier New" panose="02070309020205020404" pitchFamily="49" charset="0"/>
                <a:ea typeface="MS UI Gothic" panose="020B0600070205080204" pitchFamily="34" charset="-128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ea typeface="MS UI Gothic" panose="020B0600070205080204" pitchFamily="34" charset="-128"/>
                <a:cs typeface="Courier New" panose="02070309020205020404" pitchFamily="49" charset="0"/>
              </a:rPr>
              <a:t>    ├── 001_20181..nii.gz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ea typeface="MS UI Gothic" panose="020B0600070205080204" pitchFamily="34" charset="-128"/>
                <a:cs typeface="Courier New" panose="02070309020205020404" pitchFamily="49" charset="0"/>
              </a:rPr>
              <a:t>    ├── 001_20182..nii.gz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ea typeface="MS UI Gothic" panose="020B0600070205080204" pitchFamily="34" charset="-128"/>
                <a:cs typeface="Courier New" panose="02070309020205020404" pitchFamily="49" charset="0"/>
              </a:rPr>
              <a:t>    └── 002_20181..nii.gz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45" y="1825624"/>
            <a:ext cx="4383639" cy="435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0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nl-N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structuring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nl-N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subfolders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Oslo_DBMASK.zip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nii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│   ├── </a:t>
            </a:r>
            <a:r>
              <a:rPr lang="en-US" sz="18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001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│   │    ├── 20181..nii.gz    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│   │    └── 20182..nii.gz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│   └── </a:t>
            </a:r>
            <a:r>
              <a:rPr lang="en-US" sz="18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002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│        └── 20181..nii.gz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└──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rawmask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│    ├── 20181..nii.gz    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│    └── 20182..nii.gz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└── </a:t>
            </a:r>
            <a:r>
              <a:rPr lang="en-US" sz="18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002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└── 20181..nii.gz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395" y="1825625"/>
            <a:ext cx="40969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0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Keep is </a:t>
            </a:r>
            <a:r>
              <a:rPr lang="nl-N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nl-N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shallow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stupid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 (KISS)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Oslo_DBMASK.zip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sz="1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vols_MEMPRAGE</a:t>
            </a:r>
            <a:endParaRPr lang="en-US" sz="1800" b="1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│   ├── 001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│   │    ├── 20181..nii.gz    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│   │    └── 20182..nii.gz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│   └── 002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│        └── 20181..nii.gz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└── </a:t>
            </a:r>
            <a:r>
              <a:rPr lang="en-US" sz="1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segs_vuno</a:t>
            </a:r>
            <a:endParaRPr lang="en-US" sz="1800" b="1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│    ├── 20181..nii.gz    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│    └── 20182..nii.gz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└── 002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└── 20181..nii.gz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275885" y="4036951"/>
            <a:ext cx="2769576" cy="6176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VUNO-rename.sh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275885" y="2143052"/>
            <a:ext cx="2769576" cy="6176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VOL-move.py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254" y="1542382"/>
            <a:ext cx="4079632" cy="498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9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t="7907"/>
          <a:stretch/>
        </p:blipFill>
        <p:spPr>
          <a:xfrm>
            <a:off x="0" y="-12700"/>
            <a:ext cx="12192000" cy="68707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1" dirty="0" smtClean="0">
                <a:solidFill>
                  <a:schemeClr val="bg1"/>
                </a:solidFill>
              </a:rPr>
              <a:t>2. </a:t>
            </a:r>
            <a:r>
              <a:rPr lang="nl-NL" b="1" dirty="0" err="1" smtClean="0">
                <a:solidFill>
                  <a:schemeClr val="bg1"/>
                </a:solidFill>
              </a:rPr>
              <a:t>Segmenting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6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Overview</a:t>
            </a:r>
            <a:r>
              <a:rPr lang="nl-NL" dirty="0" smtClean="0"/>
              <a:t> of data </a:t>
            </a:r>
            <a:r>
              <a:rPr lang="nl-NL" dirty="0" err="1" smtClean="0"/>
              <a:t>generated</a:t>
            </a:r>
            <a:r>
              <a:rPr lang="nl-NL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497286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 err="1" smtClean="0"/>
              <a:t>Segmentations</a:t>
            </a: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r>
              <a:rPr lang="nl-NL" dirty="0" err="1" smtClean="0"/>
              <a:t>segs_vuno</a:t>
            </a:r>
            <a:r>
              <a:rPr lang="nl-NL" dirty="0" smtClean="0"/>
              <a:t> (was </a:t>
            </a:r>
            <a:r>
              <a:rPr lang="nl-NL" dirty="0" err="1"/>
              <a:t>provided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 smtClean="0"/>
              <a:t>us</a:t>
            </a:r>
            <a:r>
              <a:rPr lang="nl-NL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segs_samseg</a:t>
            </a:r>
            <a:r>
              <a:rPr lang="nl-NL" dirty="0"/>
              <a:t> </a:t>
            </a: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r>
              <a:rPr lang="nl-NL" dirty="0" err="1" smtClean="0"/>
              <a:t>segs_freesurfer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 err="1" smtClean="0"/>
              <a:t>segs_fastsurfer</a:t>
            </a:r>
            <a:endParaRPr lang="nl-NL" dirty="0" smtClean="0"/>
          </a:p>
          <a:p>
            <a:pPr marL="0" indent="0">
              <a:buNone/>
            </a:pPr>
            <a:r>
              <a:rPr lang="nl-NL" dirty="0" err="1" smtClean="0"/>
              <a:t>Radiomic</a:t>
            </a:r>
            <a:r>
              <a:rPr lang="nl-NL" dirty="0" smtClean="0"/>
              <a:t> features</a:t>
            </a:r>
            <a:endParaRPr lang="nl-NL" dirty="0"/>
          </a:p>
          <a:p>
            <a:r>
              <a:rPr lang="nl-NL" dirty="0" err="1" smtClean="0"/>
              <a:t>rads_freesurfer</a:t>
            </a:r>
            <a:endParaRPr lang="nl-NL" dirty="0" smtClean="0"/>
          </a:p>
          <a:p>
            <a:r>
              <a:rPr lang="nl-NL" dirty="0" err="1" smtClean="0"/>
              <a:t>rads_freesurfer</a:t>
            </a:r>
            <a:endParaRPr lang="nl-NL" dirty="0" smtClean="0"/>
          </a:p>
          <a:p>
            <a:r>
              <a:rPr lang="nl-NL" dirty="0" err="1" smtClean="0"/>
              <a:t>rads_fastsurfer</a:t>
            </a:r>
            <a:endParaRPr lang="nl-NL" dirty="0" smtClean="0"/>
          </a:p>
          <a:p>
            <a:r>
              <a:rPr lang="nl-NL" dirty="0" err="1" smtClean="0"/>
              <a:t>rads_samseg</a:t>
            </a:r>
            <a:endParaRPr lang="nl-NL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485730" y="-1"/>
            <a:ext cx="3706270" cy="6763149"/>
            <a:chOff x="8052820" y="-789969"/>
            <a:chExt cx="4139180" cy="755311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52820" y="-789969"/>
              <a:ext cx="4139180" cy="478639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2820" y="3964733"/>
              <a:ext cx="4139180" cy="2798416"/>
            </a:xfrm>
            <a:prstGeom prst="rect">
              <a:avLst/>
            </a:prstGeom>
          </p:spPr>
        </p:pic>
      </p:grpSp>
      <p:sp>
        <p:nvSpPr>
          <p:cNvPr id="9" name="Right Arrow 8"/>
          <p:cNvSpPr/>
          <p:nvPr/>
        </p:nvSpPr>
        <p:spPr>
          <a:xfrm rot="5400000">
            <a:off x="9939819" y="3910736"/>
            <a:ext cx="798091" cy="862148"/>
          </a:xfrm>
          <a:prstGeom prst="rightArrow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6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1. </a:t>
            </a:r>
            <a:r>
              <a:rPr lang="nl-NL" dirty="0" err="1" smtClean="0"/>
              <a:t>Generation</a:t>
            </a:r>
            <a:r>
              <a:rPr lang="nl-NL" dirty="0" smtClean="0"/>
              <a:t> of </a:t>
            </a:r>
            <a:r>
              <a:rPr lang="nl-NL" dirty="0" err="1" smtClean="0"/>
              <a:t>segs_vuno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3340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 smtClean="0"/>
              <a:t>Vuno</a:t>
            </a:r>
            <a:r>
              <a:rPr lang="nl-NL" dirty="0" smtClean="0"/>
              <a:t> </a:t>
            </a:r>
            <a:r>
              <a:rPr lang="nl-NL" dirty="0" err="1" smtClean="0"/>
              <a:t>segmentations</a:t>
            </a:r>
            <a:r>
              <a:rPr lang="nl-NL" dirty="0" smtClean="0"/>
              <a:t> </a:t>
            </a:r>
            <a:r>
              <a:rPr lang="nl-NL" dirty="0" err="1" smtClean="0"/>
              <a:t>were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perfect off </a:t>
            </a:r>
            <a:r>
              <a:rPr lang="nl-NL" dirty="0" err="1" smtClean="0"/>
              <a:t>the</a:t>
            </a:r>
            <a:r>
              <a:rPr lang="nl-NL" dirty="0" smtClean="0"/>
              <a:t> bat:</a:t>
            </a:r>
          </a:p>
          <a:p>
            <a:r>
              <a:rPr lang="nl-NL" dirty="0" smtClean="0"/>
              <a:t>Labels </a:t>
            </a:r>
            <a:r>
              <a:rPr lang="nl-NL" dirty="0" err="1" smtClean="0"/>
              <a:t>were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conform </a:t>
            </a:r>
            <a:r>
              <a:rPr lang="nl-NL" dirty="0" err="1" smtClean="0"/>
              <a:t>FreeSurfer</a:t>
            </a:r>
            <a:r>
              <a:rPr lang="nl-NL" dirty="0" smtClean="0"/>
              <a:t> </a:t>
            </a:r>
            <a:r>
              <a:rPr lang="nl-NL" dirty="0" err="1" smtClean="0"/>
              <a:t>definitions</a:t>
            </a:r>
            <a:endParaRPr lang="nl-NL" dirty="0" smtClean="0"/>
          </a:p>
          <a:p>
            <a:r>
              <a:rPr lang="nl-NL" dirty="0" err="1" smtClean="0"/>
              <a:t>Affine</a:t>
            </a:r>
            <a:r>
              <a:rPr lang="nl-NL" dirty="0" smtClean="0"/>
              <a:t> </a:t>
            </a:r>
            <a:r>
              <a:rPr lang="nl-NL" dirty="0" err="1" smtClean="0"/>
              <a:t>transform</a:t>
            </a:r>
            <a:r>
              <a:rPr lang="nl-NL" dirty="0" smtClean="0"/>
              <a:t> was reset </a:t>
            </a:r>
            <a:br>
              <a:rPr lang="nl-NL" dirty="0" smtClean="0"/>
            </a:br>
            <a:r>
              <a:rPr lang="nl-NL" dirty="0" smtClean="0"/>
              <a:t>(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also</a:t>
            </a:r>
            <a:r>
              <a:rPr lang="nl-NL" dirty="0" smtClean="0"/>
              <a:t> </a:t>
            </a:r>
            <a:r>
              <a:rPr lang="nl-NL" dirty="0" err="1" smtClean="0"/>
              <a:t>flips</a:t>
            </a:r>
            <a:r>
              <a:rPr lang="nl-NL" dirty="0" smtClean="0"/>
              <a:t> L-R)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 smtClean="0"/>
              <a:t>Done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a </a:t>
            </a:r>
            <a:r>
              <a:rPr lang="nl-NL" dirty="0" err="1" smtClean="0"/>
              <a:t>lookup-table</a:t>
            </a:r>
            <a:r>
              <a:rPr lang="nl-NL" dirty="0" smtClean="0"/>
              <a:t> (</a:t>
            </a:r>
            <a:r>
              <a:rPr lang="nl-NL" dirty="0" err="1" smtClean="0"/>
              <a:t>vuno-lut.pkl</a:t>
            </a:r>
            <a:r>
              <a:rPr lang="nl-NL" dirty="0" smtClean="0"/>
              <a:t>)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affine</a:t>
            </a:r>
            <a:r>
              <a:rPr lang="nl-NL" dirty="0" smtClean="0"/>
              <a:t> </a:t>
            </a:r>
            <a:r>
              <a:rPr lang="nl-NL" dirty="0" err="1" smtClean="0"/>
              <a:t>transform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SAMSEG </a:t>
            </a:r>
            <a:r>
              <a:rPr lang="nl-NL" dirty="0" err="1" smtClean="0"/>
              <a:t>segs</a:t>
            </a:r>
            <a:r>
              <a:rPr lang="nl-NL" dirty="0" smtClean="0"/>
              <a:t>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809" y="3314022"/>
            <a:ext cx="2514951" cy="304842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275885" y="2143052"/>
            <a:ext cx="2769576" cy="6176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VUNO-relabel.py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760" y="3314022"/>
            <a:ext cx="2636217" cy="304842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8477794" y="4493623"/>
            <a:ext cx="798091" cy="862148"/>
          </a:xfrm>
          <a:prstGeom prst="rightArrow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29091" y="6035410"/>
            <a:ext cx="263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002_20180701_055836_2</a:t>
            </a:r>
          </a:p>
        </p:txBody>
      </p:sp>
    </p:spTree>
    <p:extLst>
      <p:ext uri="{BB962C8B-B14F-4D97-AF65-F5344CB8AC3E}">
        <p14:creationId xmlns:p14="http://schemas.microsoft.com/office/powerpoint/2010/main" val="196034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2. </a:t>
            </a:r>
            <a:r>
              <a:rPr lang="nl-NL" dirty="0" err="1" smtClean="0"/>
              <a:t>Generation</a:t>
            </a:r>
            <a:r>
              <a:rPr lang="nl-NL" dirty="0" smtClean="0"/>
              <a:t> of </a:t>
            </a:r>
            <a:r>
              <a:rPr lang="nl-NL" dirty="0" err="1" smtClean="0"/>
              <a:t>segs_samseg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 smtClean="0"/>
              <a:t>This</a:t>
            </a:r>
            <a:r>
              <a:rPr lang="nl-NL" dirty="0" smtClean="0"/>
              <a:t> is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easiest</a:t>
            </a:r>
            <a:r>
              <a:rPr lang="nl-NL" dirty="0" smtClean="0"/>
              <a:t> as </a:t>
            </a:r>
            <a:r>
              <a:rPr lang="nl-NL" dirty="0" err="1" smtClean="0"/>
              <a:t>samseg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run straight on </a:t>
            </a:r>
            <a:r>
              <a:rPr lang="nl-NL" dirty="0" err="1" smtClean="0"/>
              <a:t>nifit</a:t>
            </a:r>
            <a:r>
              <a:rPr lang="nl-NL" dirty="0" smtClean="0"/>
              <a:t> files </a:t>
            </a:r>
            <a:r>
              <a:rPr lang="nl-NL" dirty="0" err="1" smtClean="0"/>
              <a:t>and</a:t>
            </a:r>
            <a:r>
              <a:rPr lang="nl-NL" dirty="0" smtClean="0"/>
              <a:t> v.7.1.0 </a:t>
            </a:r>
            <a:r>
              <a:rPr lang="nl-NL" dirty="0" err="1" smtClean="0"/>
              <a:t>came</a:t>
            </a:r>
            <a:r>
              <a:rPr lang="nl-NL" dirty="0" smtClean="0"/>
              <a:t> </a:t>
            </a:r>
            <a:r>
              <a:rPr lang="nl-NL" dirty="0" err="1" smtClean="0"/>
              <a:t>preinstalled</a:t>
            </a:r>
            <a:r>
              <a:rPr lang="nl-NL" dirty="0" smtClean="0"/>
              <a:t> on </a:t>
            </a:r>
            <a:r>
              <a:rPr lang="nl-NL" dirty="0" err="1" smtClean="0"/>
              <a:t>Hinton</a:t>
            </a:r>
            <a:r>
              <a:rPr lang="nl-NL" dirty="0" smtClean="0"/>
              <a:t>.</a:t>
            </a:r>
          </a:p>
          <a:p>
            <a:endParaRPr lang="nl-NL" dirty="0"/>
          </a:p>
          <a:p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moved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converted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mgz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nifti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275885" y="4036951"/>
            <a:ext cx="2769576" cy="6176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SAMSEG-run_bulk.sh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275885" y="2143052"/>
            <a:ext cx="2769576" cy="6176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SAMSEG-copy-and-convert.py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89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787</Words>
  <Application>Microsoft Office PowerPoint</Application>
  <PresentationFormat>Widescreen</PresentationFormat>
  <Paragraphs>203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MS UI Gothic</vt:lpstr>
      <vt:lpstr>Arial</vt:lpstr>
      <vt:lpstr>Calibri</vt:lpstr>
      <vt:lpstr>Calibri Light</vt:lpstr>
      <vt:lpstr>Courier New</vt:lpstr>
      <vt:lpstr>Wingdings</vt:lpstr>
      <vt:lpstr>Office Theme</vt:lpstr>
      <vt:lpstr>Processing the  Nessun Dorma dataset</vt:lpstr>
      <vt:lpstr>1 .Directory structuring</vt:lpstr>
      <vt:lpstr>Original file structuring</vt:lpstr>
      <vt:lpstr>Final file structuring: patient subfolders</vt:lpstr>
      <vt:lpstr>Keep is simple/shallow stupid (KISS)</vt:lpstr>
      <vt:lpstr>2. Segmenting</vt:lpstr>
      <vt:lpstr>Overview of data generated:</vt:lpstr>
      <vt:lpstr>1. Generation of segs_vuno</vt:lpstr>
      <vt:lpstr>2. Generation of segs_samseg</vt:lpstr>
      <vt:lpstr>3. Generation of segs_freesurfer (1/2)</vt:lpstr>
      <vt:lpstr>3. Generation of segs_freesurfer (2/2)</vt:lpstr>
      <vt:lpstr>4. Generation of segs_fastsurfer</vt:lpstr>
      <vt:lpstr>4. Generation of segs_fastsurfer (2/2)</vt:lpstr>
      <vt:lpstr>3. Dice Analysis</vt:lpstr>
      <vt:lpstr>Computing Dice </vt:lpstr>
      <vt:lpstr>PowerPoint Presentation</vt:lpstr>
      <vt:lpstr>4. Generation of radiomic features</vt:lpstr>
      <vt:lpstr>Computing Dice </vt:lpstr>
      <vt:lpstr>Conversion of individual radiomics to single dataframe</vt:lpstr>
      <vt:lpstr>Stability of radiomics features</vt:lpstr>
      <vt:lpstr>5. Feature Extraction &amp; Prediction</vt:lpstr>
      <vt:lpstr>RENT hyperparameter grid search</vt:lpstr>
      <vt:lpstr>RENT hyperparameter Train Performance</vt:lpstr>
      <vt:lpstr>RENT hyperparameter Test performance 1</vt:lpstr>
    </vt:vector>
  </TitlesOfParts>
  <Company>AMC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we start off with</dc:title>
  <dc:creator>Poirot, M.G. (Maarten)</dc:creator>
  <cp:lastModifiedBy>Poirot, M.G. (Maarten)</cp:lastModifiedBy>
  <cp:revision>114</cp:revision>
  <dcterms:created xsi:type="dcterms:W3CDTF">2021-05-18T11:44:29Z</dcterms:created>
  <dcterms:modified xsi:type="dcterms:W3CDTF">2021-05-26T13:42:38Z</dcterms:modified>
</cp:coreProperties>
</file>