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0" r:id="rId1"/>
  </p:sldMasterIdLst>
  <p:notesMasterIdLst>
    <p:notesMasterId r:id="rId14"/>
  </p:notesMasterIdLst>
  <p:sldIdLst>
    <p:sldId id="256" r:id="rId2"/>
    <p:sldId id="314" r:id="rId3"/>
    <p:sldId id="258" r:id="rId4"/>
    <p:sldId id="259" r:id="rId5"/>
    <p:sldId id="309" r:id="rId6"/>
    <p:sldId id="307" r:id="rId7"/>
    <p:sldId id="313" r:id="rId8"/>
    <p:sldId id="308" r:id="rId9"/>
    <p:sldId id="260" r:id="rId10"/>
    <p:sldId id="310" r:id="rId11"/>
    <p:sldId id="311" r:id="rId12"/>
    <p:sldId id="312"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Calibri Light" panose="020F0302020204030204" pitchFamily="34" charset="0"/>
      <p:regular r:id="rId19"/>
      <p:italic r:id="rId20"/>
    </p:embeddedFont>
    <p:embeddedFont>
      <p:font typeface="IBM Plex Mono" panose="020B0509050203000203" pitchFamily="49" charset="77"/>
      <p:regular r:id="rId21"/>
      <p:bold r:id="rId22"/>
      <p:italic r:id="rId23"/>
      <p:boldItalic r:id="rId24"/>
    </p:embeddedFont>
    <p:embeddedFont>
      <p:font typeface="Open Sans" panose="020B0606030504020204" pitchFamily="34" charset="0"/>
      <p:regular r:id="rId25"/>
      <p:bold r:id="rId26"/>
      <p:italic r:id="rId27"/>
      <p:boldItalic r:id="rId28"/>
    </p:embeddedFont>
    <p:embeddedFont>
      <p:font typeface="Poppins" pitchFamily="2" charset="77"/>
      <p:regular r:id="rId29"/>
      <p:bold r:id="rId30"/>
      <p:italic r:id="rId31"/>
      <p:boldItalic r:id="rId32"/>
    </p:embeddedFont>
    <p:embeddedFont>
      <p:font typeface="Source Code Pro" panose="020B0509030403020204" pitchFamily="49"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F69318-7CF7-49D9-9D11-BD8F33443682}">
  <a:tblStyle styleId="{75F69318-7CF7-49D9-9D11-BD8F334436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58"/>
    <p:restoredTop sz="94640"/>
  </p:normalViewPr>
  <p:slideViewPr>
    <p:cSldViewPr snapToGrid="0" snapToObjects="1">
      <p:cViewPr>
        <p:scale>
          <a:sx n="121" d="100"/>
          <a:sy n="121" d="100"/>
        </p:scale>
        <p:origin x="64" y="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theme" Target="theme/theme1.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2355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9"/>
        <p:cNvGrpSpPr/>
        <p:nvPr/>
      </p:nvGrpSpPr>
      <p:grpSpPr>
        <a:xfrm>
          <a:off x="0" y="0"/>
          <a:ext cx="0" cy="0"/>
          <a:chOff x="0" y="0"/>
          <a:chExt cx="0" cy="0"/>
        </a:xfrm>
      </p:grpSpPr>
      <p:sp>
        <p:nvSpPr>
          <p:cNvPr id="2120" name="Google Shape;2120;g24ef22aa1ac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1" name="Google Shape;2121;g24ef22aa1ac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8485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8"/>
        <p:cNvGrpSpPr/>
        <p:nvPr/>
      </p:nvGrpSpPr>
      <p:grpSpPr>
        <a:xfrm>
          <a:off x="0" y="0"/>
          <a:ext cx="0" cy="0"/>
          <a:chOff x="0" y="0"/>
          <a:chExt cx="0" cy="0"/>
        </a:xfrm>
      </p:grpSpPr>
      <p:sp>
        <p:nvSpPr>
          <p:cNvPr id="2409" name="Google Shape;2409;g24ef22aa1ac_0_1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0" name="Google Shape;2410;g24ef22aa1ac_0_1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2197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8">
          <a:extLst>
            <a:ext uri="{FF2B5EF4-FFF2-40B4-BE49-F238E27FC236}">
              <a16:creationId xmlns:a16="http://schemas.microsoft.com/office/drawing/2014/main" id="{82A939C5-CF3F-2053-AFD6-BF66988C8C69}"/>
            </a:ext>
          </a:extLst>
        </p:cNvPr>
        <p:cNvGrpSpPr/>
        <p:nvPr/>
      </p:nvGrpSpPr>
      <p:grpSpPr>
        <a:xfrm>
          <a:off x="0" y="0"/>
          <a:ext cx="0" cy="0"/>
          <a:chOff x="0" y="0"/>
          <a:chExt cx="0" cy="0"/>
        </a:xfrm>
      </p:grpSpPr>
      <p:sp>
        <p:nvSpPr>
          <p:cNvPr id="1839" name="Google Shape;1839;g24ed99bf1a4_0_974:notes">
            <a:extLst>
              <a:ext uri="{FF2B5EF4-FFF2-40B4-BE49-F238E27FC236}">
                <a16:creationId xmlns:a16="http://schemas.microsoft.com/office/drawing/2014/main" id="{E7563B24-9C04-4DA9-00A7-8DFF127734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0" name="Google Shape;1840;g24ed99bf1a4_0_974:notes">
            <a:extLst>
              <a:ext uri="{FF2B5EF4-FFF2-40B4-BE49-F238E27FC236}">
                <a16:creationId xmlns:a16="http://schemas.microsoft.com/office/drawing/2014/main" id="{5300CF79-91AA-4B14-78DB-1909BBBFABB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4793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8"/>
        <p:cNvGrpSpPr/>
        <p:nvPr/>
      </p:nvGrpSpPr>
      <p:grpSpPr>
        <a:xfrm>
          <a:off x="0" y="0"/>
          <a:ext cx="0" cy="0"/>
          <a:chOff x="0" y="0"/>
          <a:chExt cx="0" cy="0"/>
        </a:xfrm>
      </p:grpSpPr>
      <p:sp>
        <p:nvSpPr>
          <p:cNvPr id="1839" name="Google Shape;1839;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0" name="Google Shape;1840;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904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0604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8"/>
        <p:cNvGrpSpPr/>
        <p:nvPr/>
      </p:nvGrpSpPr>
      <p:grpSpPr>
        <a:xfrm>
          <a:off x="0" y="0"/>
          <a:ext cx="0" cy="0"/>
          <a:chOff x="0" y="0"/>
          <a:chExt cx="0" cy="0"/>
        </a:xfrm>
      </p:grpSpPr>
      <p:sp>
        <p:nvSpPr>
          <p:cNvPr id="1839" name="Google Shape;1839;g24ed99bf1a4_0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0" name="Google Shape;1840;g24ed99bf1a4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876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2280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113DC-B9F7-EE4A-A67D-C812F8D53871}"/>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B96897C-DA8C-0948-B272-2EF32F3214FF}"/>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6AAD9CC-A073-9945-91D9-ECCA28394A8B}"/>
              </a:ext>
            </a:extLst>
          </p:cNvPr>
          <p:cNvSpPr>
            <a:spLocks noGrp="1"/>
          </p:cNvSpPr>
          <p:nvPr>
            <p:ph type="dt" sz="half" idx="10"/>
          </p:nvPr>
        </p:nvSpPr>
        <p:spPr/>
        <p:txBody>
          <a:bodyPr/>
          <a:lstStyle/>
          <a:p>
            <a:fld id="{83284890-85D2-4D7B-8EF5-15A9C1DB8F42}" type="datetimeFigureOut">
              <a:rPr lang="en-US" smtClean="0"/>
              <a:t>1/28/25</a:t>
            </a:fld>
            <a:endParaRPr lang="en-US"/>
          </a:p>
        </p:txBody>
      </p:sp>
      <p:sp>
        <p:nvSpPr>
          <p:cNvPr id="5" name="Footer Placeholder 4">
            <a:extLst>
              <a:ext uri="{FF2B5EF4-FFF2-40B4-BE49-F238E27FC236}">
                <a16:creationId xmlns:a16="http://schemas.microsoft.com/office/drawing/2014/main" id="{F97D50C4-059D-654D-9B13-09FD150F2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B39C0-09E8-F142-85AB-C478419814EA}"/>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6531840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AEE0A-24CD-834A-B2BC-86EAA94C58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9C97C3-898B-8640-96F3-9F488AF164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A7D31-EFCA-1440-81CE-5B16ABA9DC6B}"/>
              </a:ext>
            </a:extLst>
          </p:cNvPr>
          <p:cNvSpPr>
            <a:spLocks noGrp="1"/>
          </p:cNvSpPr>
          <p:nvPr>
            <p:ph type="dt" sz="half" idx="10"/>
          </p:nvPr>
        </p:nvSpPr>
        <p:spPr/>
        <p:txBody>
          <a:bodyPr/>
          <a:lstStyle/>
          <a:p>
            <a:fld id="{87157CC2-0FC8-4686-B024-99790E0F5162}" type="datetimeFigureOut">
              <a:rPr lang="en-US" smtClean="0"/>
              <a:t>1/28/25</a:t>
            </a:fld>
            <a:endParaRPr lang="en-US"/>
          </a:p>
        </p:txBody>
      </p:sp>
      <p:sp>
        <p:nvSpPr>
          <p:cNvPr id="5" name="Footer Placeholder 4">
            <a:extLst>
              <a:ext uri="{FF2B5EF4-FFF2-40B4-BE49-F238E27FC236}">
                <a16:creationId xmlns:a16="http://schemas.microsoft.com/office/drawing/2014/main" id="{6B4A90F3-3593-C545-AA08-D0411B9B1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5267C-2A66-EF49-8621-490B0C5DAC6D}"/>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1089037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348E7D-C666-CB4D-92B0-E78FD8C09750}"/>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10192A-8A32-6742-8FB1-5EE10FEFD169}"/>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BE05E7-8251-C84F-AC9F-B4A7A2DC762B}"/>
              </a:ext>
            </a:extLst>
          </p:cNvPr>
          <p:cNvSpPr>
            <a:spLocks noGrp="1"/>
          </p:cNvSpPr>
          <p:nvPr>
            <p:ph type="dt" sz="half" idx="10"/>
          </p:nvPr>
        </p:nvSpPr>
        <p:spPr/>
        <p:txBody>
          <a:bodyPr/>
          <a:lstStyle/>
          <a:p>
            <a:fld id="{F6764DA5-CD3D-4590-A511-FCD3BC7A793E}" type="datetimeFigureOut">
              <a:rPr lang="en-US" smtClean="0"/>
              <a:t>1/28/25</a:t>
            </a:fld>
            <a:endParaRPr lang="en-US"/>
          </a:p>
        </p:txBody>
      </p:sp>
      <p:sp>
        <p:nvSpPr>
          <p:cNvPr id="5" name="Footer Placeholder 4">
            <a:extLst>
              <a:ext uri="{FF2B5EF4-FFF2-40B4-BE49-F238E27FC236}">
                <a16:creationId xmlns:a16="http://schemas.microsoft.com/office/drawing/2014/main" id="{B0873BA1-C658-5146-BF31-91B34578B2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04ECD-FFDB-3D44-BF39-3FEA72AFAF14}"/>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74520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Tree>
    <p:extLst>
      <p:ext uri="{BB962C8B-B14F-4D97-AF65-F5344CB8AC3E}">
        <p14:creationId xmlns:p14="http://schemas.microsoft.com/office/powerpoint/2010/main" val="971065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488797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08964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5"/>
        <p:cNvGrpSpPr/>
        <p:nvPr/>
      </p:nvGrpSpPr>
      <p:grpSpPr>
        <a:xfrm>
          <a:off x="0" y="0"/>
          <a:ext cx="0" cy="0"/>
          <a:chOff x="0" y="0"/>
          <a:chExt cx="0" cy="0"/>
        </a:xfrm>
      </p:grpSpPr>
      <p:sp>
        <p:nvSpPr>
          <p:cNvPr id="376" name="Google Shape;376;p9"/>
          <p:cNvSpPr txBox="1">
            <a:spLocks noGrp="1"/>
          </p:cNvSpPr>
          <p:nvPr>
            <p:ph type="title"/>
          </p:nvPr>
        </p:nvSpPr>
        <p:spPr>
          <a:xfrm>
            <a:off x="720000" y="919750"/>
            <a:ext cx="3145200" cy="140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7" name="Google Shape;377;p9"/>
          <p:cNvSpPr txBox="1">
            <a:spLocks noGrp="1"/>
          </p:cNvSpPr>
          <p:nvPr>
            <p:ph type="subTitle" idx="1"/>
          </p:nvPr>
        </p:nvSpPr>
        <p:spPr>
          <a:xfrm>
            <a:off x="720000" y="2628350"/>
            <a:ext cx="3145200" cy="1595400"/>
          </a:xfrm>
          <a:prstGeom prst="rect">
            <a:avLst/>
          </a:prstGeom>
        </p:spPr>
        <p:txBody>
          <a:bodyPr spcFirstLastPara="1" wrap="square" lIns="91425" tIns="91425" rIns="91425" bIns="91425" anchor="t" anchorCtr="0">
            <a:noAutofit/>
          </a:bodyPr>
          <a:lstStyle>
            <a:lvl1pPr lvl="0" rtl="0">
              <a:spcBef>
                <a:spcPts val="0"/>
              </a:spcBef>
              <a:spcAft>
                <a:spcPts val="0"/>
              </a:spcAft>
              <a:buSzPts val="800"/>
              <a:buFont typeface="Open Sans"/>
              <a:buChar char="●"/>
              <a:defRPr/>
            </a:lvl1pPr>
            <a:lvl2pPr lvl="1" algn="ctr" rtl="0">
              <a:lnSpc>
                <a:spcPct val="100000"/>
              </a:lnSpc>
              <a:spcBef>
                <a:spcPts val="0"/>
              </a:spcBef>
              <a:spcAft>
                <a:spcPts val="0"/>
              </a:spcAft>
              <a:buSzPts val="800"/>
              <a:buFont typeface="Open Sans"/>
              <a:buChar char="○"/>
              <a:defRPr/>
            </a:lvl2pPr>
            <a:lvl3pPr lvl="2" algn="ctr" rtl="0">
              <a:lnSpc>
                <a:spcPct val="100000"/>
              </a:lnSpc>
              <a:spcBef>
                <a:spcPts val="0"/>
              </a:spcBef>
              <a:spcAft>
                <a:spcPts val="0"/>
              </a:spcAft>
              <a:buSzPts val="800"/>
              <a:buFont typeface="Open Sans"/>
              <a:buChar char="■"/>
              <a:defRPr/>
            </a:lvl3pPr>
            <a:lvl4pPr lvl="3" algn="ctr" rtl="0">
              <a:lnSpc>
                <a:spcPct val="100000"/>
              </a:lnSpc>
              <a:spcBef>
                <a:spcPts val="0"/>
              </a:spcBef>
              <a:spcAft>
                <a:spcPts val="0"/>
              </a:spcAft>
              <a:buSzPts val="800"/>
              <a:buFont typeface="Open Sans"/>
              <a:buChar char="●"/>
              <a:defRPr/>
            </a:lvl4pPr>
            <a:lvl5pPr lvl="4" algn="ctr" rtl="0">
              <a:lnSpc>
                <a:spcPct val="100000"/>
              </a:lnSpc>
              <a:spcBef>
                <a:spcPts val="0"/>
              </a:spcBef>
              <a:spcAft>
                <a:spcPts val="0"/>
              </a:spcAft>
              <a:buSzPts val="1200"/>
              <a:buFont typeface="Open Sans"/>
              <a:buChar char="○"/>
              <a:defRPr/>
            </a:lvl5pPr>
            <a:lvl6pPr lvl="5" algn="ctr" rtl="0">
              <a:lnSpc>
                <a:spcPct val="100000"/>
              </a:lnSpc>
              <a:spcBef>
                <a:spcPts val="0"/>
              </a:spcBef>
              <a:spcAft>
                <a:spcPts val="0"/>
              </a:spcAft>
              <a:buSzPts val="1200"/>
              <a:buFont typeface="Open Sans"/>
              <a:buChar char="■"/>
              <a:defRPr/>
            </a:lvl6pPr>
            <a:lvl7pPr lvl="6" algn="ctr" rtl="0">
              <a:lnSpc>
                <a:spcPct val="100000"/>
              </a:lnSpc>
              <a:spcBef>
                <a:spcPts val="0"/>
              </a:spcBef>
              <a:spcAft>
                <a:spcPts val="0"/>
              </a:spcAft>
              <a:buSzPts val="700"/>
              <a:buFont typeface="Open Sans"/>
              <a:buChar char="●"/>
              <a:defRPr/>
            </a:lvl7pPr>
            <a:lvl8pPr lvl="7" algn="ctr" rtl="0">
              <a:lnSpc>
                <a:spcPct val="100000"/>
              </a:lnSpc>
              <a:spcBef>
                <a:spcPts val="0"/>
              </a:spcBef>
              <a:spcAft>
                <a:spcPts val="0"/>
              </a:spcAft>
              <a:buSzPts val="700"/>
              <a:buFont typeface="Open Sans"/>
              <a:buChar char="○"/>
              <a:defRPr/>
            </a:lvl8pPr>
            <a:lvl9pPr lvl="8" algn="ctr" rtl="0">
              <a:lnSpc>
                <a:spcPct val="100000"/>
              </a:lnSpc>
              <a:spcBef>
                <a:spcPts val="0"/>
              </a:spcBef>
              <a:spcAft>
                <a:spcPts val="0"/>
              </a:spcAft>
              <a:buSzPts val="600"/>
              <a:buFont typeface="Open Sans"/>
              <a:buChar char="■"/>
              <a:defRPr/>
            </a:lvl9pPr>
          </a:lstStyle>
          <a:p>
            <a:endParaRPr/>
          </a:p>
        </p:txBody>
      </p:sp>
      <p:sp>
        <p:nvSpPr>
          <p:cNvPr id="378" name="Google Shape;378;p9"/>
          <p:cNvSpPr>
            <a:spLocks noGrp="1"/>
          </p:cNvSpPr>
          <p:nvPr>
            <p:ph type="pic" idx="2"/>
          </p:nvPr>
        </p:nvSpPr>
        <p:spPr>
          <a:xfrm>
            <a:off x="4135800" y="539500"/>
            <a:ext cx="4295100" cy="4069200"/>
          </a:xfrm>
          <a:prstGeom prst="snip1Rect">
            <a:avLst>
              <a:gd name="adj" fmla="val 16667"/>
            </a:avLst>
          </a:prstGeom>
          <a:noFill/>
          <a:ln>
            <a:noFill/>
          </a:ln>
        </p:spPr>
      </p:sp>
    </p:spTree>
    <p:extLst>
      <p:ext uri="{BB962C8B-B14F-4D97-AF65-F5344CB8AC3E}">
        <p14:creationId xmlns:p14="http://schemas.microsoft.com/office/powerpoint/2010/main" val="474034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615"/>
        <p:cNvGrpSpPr/>
        <p:nvPr/>
      </p:nvGrpSpPr>
      <p:grpSpPr>
        <a:xfrm>
          <a:off x="0" y="0"/>
          <a:ext cx="0" cy="0"/>
          <a:chOff x="0" y="0"/>
          <a:chExt cx="0" cy="0"/>
        </a:xfrm>
      </p:grpSpPr>
      <p:sp>
        <p:nvSpPr>
          <p:cNvPr id="616" name="Google Shape;61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extLst>
      <p:ext uri="{BB962C8B-B14F-4D97-AF65-F5344CB8AC3E}">
        <p14:creationId xmlns:p14="http://schemas.microsoft.com/office/powerpoint/2010/main" val="1809550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280"/>
        <p:cNvGrpSpPr/>
        <p:nvPr/>
      </p:nvGrpSpPr>
      <p:grpSpPr>
        <a:xfrm>
          <a:off x="0" y="0"/>
          <a:ext cx="0" cy="0"/>
          <a:chOff x="0" y="0"/>
          <a:chExt cx="0" cy="0"/>
        </a:xfrm>
      </p:grpSpPr>
      <p:sp>
        <p:nvSpPr>
          <p:cNvPr id="1281" name="Google Shape;1281;p29"/>
          <p:cNvSpPr txBox="1">
            <a:spLocks noGrp="1"/>
          </p:cNvSpPr>
          <p:nvPr>
            <p:ph type="title"/>
          </p:nvPr>
        </p:nvSpPr>
        <p:spPr>
          <a:xfrm>
            <a:off x="1157288" y="685275"/>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82" name="Google Shape;1282;p29"/>
          <p:cNvSpPr txBox="1">
            <a:spLocks noGrp="1"/>
          </p:cNvSpPr>
          <p:nvPr>
            <p:ph type="subTitle" idx="1"/>
          </p:nvPr>
        </p:nvSpPr>
        <p:spPr>
          <a:xfrm>
            <a:off x="1157250" y="2203275"/>
            <a:ext cx="4448100" cy="10071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3" name="Google Shape;1283;p29"/>
          <p:cNvSpPr txBox="1">
            <a:spLocks noGrp="1"/>
          </p:cNvSpPr>
          <p:nvPr>
            <p:ph type="subTitle" idx="2"/>
          </p:nvPr>
        </p:nvSpPr>
        <p:spPr>
          <a:xfrm>
            <a:off x="1157250" y="1800075"/>
            <a:ext cx="4448100" cy="385800"/>
          </a:xfrm>
          <a:prstGeom prst="rect">
            <a:avLst/>
          </a:prstGeom>
        </p:spPr>
        <p:txBody>
          <a:bodyPr spcFirstLastPara="1" wrap="square" lIns="91425" tIns="91425" rIns="91425" bIns="91425" anchor="t" anchorCtr="0">
            <a:noAutofit/>
          </a:bodyPr>
          <a:lstStyle>
            <a:lvl1pPr lvl="0">
              <a:spcBef>
                <a:spcPts val="0"/>
              </a:spcBef>
              <a:spcAft>
                <a:spcPts val="0"/>
              </a:spcAft>
              <a:buSzPts val="2500"/>
              <a:buFont typeface="IBM Plex Mono"/>
              <a:buNone/>
              <a:defRPr sz="2000" b="1">
                <a:latin typeface="IBM Plex Mono"/>
                <a:ea typeface="IBM Plex Mono"/>
                <a:cs typeface="IBM Plex Mono"/>
                <a:sym typeface="IBM Plex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3819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74FBE-7451-3048-902A-9EC1DCB805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94EAF8-4B39-5444-9F8E-88A4AF2A4F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BA0FB-0B86-D143-BD38-B8EA8520216B}"/>
              </a:ext>
            </a:extLst>
          </p:cNvPr>
          <p:cNvSpPr>
            <a:spLocks noGrp="1"/>
          </p:cNvSpPr>
          <p:nvPr>
            <p:ph type="dt" sz="half" idx="10"/>
          </p:nvPr>
        </p:nvSpPr>
        <p:spPr/>
        <p:txBody>
          <a:bodyPr/>
          <a:lstStyle/>
          <a:p>
            <a:fld id="{82F5661D-6934-4B32-B92C-470368BF1EC6}" type="datetimeFigureOut">
              <a:rPr lang="en-US" smtClean="0"/>
              <a:t>1/28/25</a:t>
            </a:fld>
            <a:endParaRPr lang="en-US"/>
          </a:p>
        </p:txBody>
      </p:sp>
      <p:sp>
        <p:nvSpPr>
          <p:cNvPr id="5" name="Footer Placeholder 4">
            <a:extLst>
              <a:ext uri="{FF2B5EF4-FFF2-40B4-BE49-F238E27FC236}">
                <a16:creationId xmlns:a16="http://schemas.microsoft.com/office/drawing/2014/main" id="{7C43447D-3B49-504A-8279-10BC28943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541C55-49E1-A248-9720-3105DEF1A1B0}"/>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21024981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4155-64E0-CC4A-BAFD-007BC9981B1F}"/>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0994FA7F-4894-FD45-9211-DAB3D8BB7CC3}"/>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90AB2D-6279-4442-BD0F-3BF3F93E8A8F}"/>
              </a:ext>
            </a:extLst>
          </p:cNvPr>
          <p:cNvSpPr>
            <a:spLocks noGrp="1"/>
          </p:cNvSpPr>
          <p:nvPr>
            <p:ph type="dt" sz="half" idx="10"/>
          </p:nvPr>
        </p:nvSpPr>
        <p:spPr/>
        <p:txBody>
          <a:bodyPr/>
          <a:lstStyle/>
          <a:p>
            <a:fld id="{C6F822A4-8DA6-4447-9B1F-C5DB58435268}" type="datetimeFigureOut">
              <a:rPr lang="en-US" smtClean="0"/>
              <a:t>1/28/25</a:t>
            </a:fld>
            <a:endParaRPr lang="en-US" dirty="0"/>
          </a:p>
        </p:txBody>
      </p:sp>
      <p:sp>
        <p:nvSpPr>
          <p:cNvPr id="5" name="Footer Placeholder 4">
            <a:extLst>
              <a:ext uri="{FF2B5EF4-FFF2-40B4-BE49-F238E27FC236}">
                <a16:creationId xmlns:a16="http://schemas.microsoft.com/office/drawing/2014/main" id="{CEA93974-32AE-C241-A17C-FE3A935C6EB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8250C1F-4F74-4F4F-9B5F-D23F1ECF9A0D}"/>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0853744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56213-06D5-B145-8E38-EACC1DB329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42183-6F4C-E94F-8698-CE25A39BF631}"/>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B9630B-E9B1-DC4F-A7E1-3CE1E856FF1A}"/>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3ACD13-F908-BF45-A0C4-93D5283CC572}"/>
              </a:ext>
            </a:extLst>
          </p:cNvPr>
          <p:cNvSpPr>
            <a:spLocks noGrp="1"/>
          </p:cNvSpPr>
          <p:nvPr>
            <p:ph type="dt" sz="half" idx="10"/>
          </p:nvPr>
        </p:nvSpPr>
        <p:spPr/>
        <p:txBody>
          <a:bodyPr/>
          <a:lstStyle/>
          <a:p>
            <a:fld id="{E548D31E-DCDA-41A7-9C67-C4B11B94D21D}" type="datetimeFigureOut">
              <a:rPr lang="en-US" smtClean="0"/>
              <a:t>1/28/25</a:t>
            </a:fld>
            <a:endParaRPr lang="en-US"/>
          </a:p>
        </p:txBody>
      </p:sp>
      <p:sp>
        <p:nvSpPr>
          <p:cNvPr id="6" name="Footer Placeholder 5">
            <a:extLst>
              <a:ext uri="{FF2B5EF4-FFF2-40B4-BE49-F238E27FC236}">
                <a16:creationId xmlns:a16="http://schemas.microsoft.com/office/drawing/2014/main" id="{D8508BD7-CB24-EA49-BBE3-7AE4566799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34679F-2C0E-3E4D-9BE5-C35A95C8A10C}"/>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745686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F45E-F5B5-E147-8612-17849D5C07D0}"/>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9378E8-FCAC-B244-8E24-3A0094463911}"/>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D707E0F-D668-2046-8FA7-5558B59C2ED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5ACB1A-73F2-F443-B065-B9DA9A751E9F}"/>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C8CE110-D558-8C4C-99B5-848FD4A2D985}"/>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057B97-13C5-CA47-81B9-528B38B7B8E7}"/>
              </a:ext>
            </a:extLst>
          </p:cNvPr>
          <p:cNvSpPr>
            <a:spLocks noGrp="1"/>
          </p:cNvSpPr>
          <p:nvPr>
            <p:ph type="dt" sz="half" idx="10"/>
          </p:nvPr>
        </p:nvSpPr>
        <p:spPr/>
        <p:txBody>
          <a:bodyPr/>
          <a:lstStyle/>
          <a:p>
            <a:fld id="{9B3762C0-B258-48F1-ADE6-176B4174CCDD}" type="datetimeFigureOut">
              <a:rPr lang="en-US" smtClean="0"/>
              <a:t>1/28/25</a:t>
            </a:fld>
            <a:endParaRPr lang="en-US"/>
          </a:p>
        </p:txBody>
      </p:sp>
      <p:sp>
        <p:nvSpPr>
          <p:cNvPr id="8" name="Footer Placeholder 7">
            <a:extLst>
              <a:ext uri="{FF2B5EF4-FFF2-40B4-BE49-F238E27FC236}">
                <a16:creationId xmlns:a16="http://schemas.microsoft.com/office/drawing/2014/main" id="{4354F6DD-F9B1-D349-A505-C81CEE1AEA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003CF6-C507-E242-B1EA-0AF0F6C39DB7}"/>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5132651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CE9AF-4E04-A047-83D1-8028369EC9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068804-7088-5146-89A6-0099A6A8C957}"/>
              </a:ext>
            </a:extLst>
          </p:cNvPr>
          <p:cNvSpPr>
            <a:spLocks noGrp="1"/>
          </p:cNvSpPr>
          <p:nvPr>
            <p:ph type="dt" sz="half" idx="10"/>
          </p:nvPr>
        </p:nvSpPr>
        <p:spPr/>
        <p:txBody>
          <a:bodyPr/>
          <a:lstStyle/>
          <a:p>
            <a:fld id="{677919A6-33EB-49BD-A62F-1FA56B9F9712}" type="datetimeFigureOut">
              <a:rPr lang="en-US" smtClean="0"/>
              <a:t>1/28/25</a:t>
            </a:fld>
            <a:endParaRPr lang="en-US"/>
          </a:p>
        </p:txBody>
      </p:sp>
      <p:sp>
        <p:nvSpPr>
          <p:cNvPr id="4" name="Footer Placeholder 3">
            <a:extLst>
              <a:ext uri="{FF2B5EF4-FFF2-40B4-BE49-F238E27FC236}">
                <a16:creationId xmlns:a16="http://schemas.microsoft.com/office/drawing/2014/main" id="{20934B8D-B92F-CE4A-85B4-3FE356EC81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A0DFC7-313D-7C40-83D6-099458DA9140}"/>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31736956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35E01A-832B-774C-83B2-02B8E57D5CC0}"/>
              </a:ext>
            </a:extLst>
          </p:cNvPr>
          <p:cNvSpPr>
            <a:spLocks noGrp="1"/>
          </p:cNvSpPr>
          <p:nvPr>
            <p:ph type="dt" sz="half" idx="10"/>
          </p:nvPr>
        </p:nvSpPr>
        <p:spPr/>
        <p:txBody>
          <a:bodyPr/>
          <a:lstStyle/>
          <a:p>
            <a:fld id="{CA4E7D1B-D673-4CF6-8672-009D42ABD2A0}" type="datetimeFigureOut">
              <a:rPr lang="en-US" smtClean="0"/>
              <a:t>1/28/25</a:t>
            </a:fld>
            <a:endParaRPr lang="en-US"/>
          </a:p>
        </p:txBody>
      </p:sp>
      <p:sp>
        <p:nvSpPr>
          <p:cNvPr id="3" name="Footer Placeholder 2">
            <a:extLst>
              <a:ext uri="{FF2B5EF4-FFF2-40B4-BE49-F238E27FC236}">
                <a16:creationId xmlns:a16="http://schemas.microsoft.com/office/drawing/2014/main" id="{242F5229-9969-B643-9177-257A77D6A5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CAD1DE-F8A4-B84E-89E7-9230A4E3EB32}"/>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912277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B0224-168F-E847-8F39-066398CA21F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B8D86F4-4D16-114C-9C57-813615C2583A}"/>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8464DC-2C54-C149-A7CD-63200817A03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E1E4B0E-48AD-4F47-A93C-8162D4460C2E}"/>
              </a:ext>
            </a:extLst>
          </p:cNvPr>
          <p:cNvSpPr>
            <a:spLocks noGrp="1"/>
          </p:cNvSpPr>
          <p:nvPr>
            <p:ph type="dt" sz="half" idx="10"/>
          </p:nvPr>
        </p:nvSpPr>
        <p:spPr/>
        <p:txBody>
          <a:bodyPr/>
          <a:lstStyle/>
          <a:p>
            <a:fld id="{DA16AA21-1863-4931-97CB-99D0A168701B}" type="datetimeFigureOut">
              <a:rPr lang="en-US" smtClean="0"/>
              <a:t>1/28/25</a:t>
            </a:fld>
            <a:endParaRPr lang="en-US"/>
          </a:p>
        </p:txBody>
      </p:sp>
      <p:sp>
        <p:nvSpPr>
          <p:cNvPr id="6" name="Footer Placeholder 5">
            <a:extLst>
              <a:ext uri="{FF2B5EF4-FFF2-40B4-BE49-F238E27FC236}">
                <a16:creationId xmlns:a16="http://schemas.microsoft.com/office/drawing/2014/main" id="{F5CE1FEE-A1F8-F545-BFA2-431309ED5F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8B3F0C-E793-9D4B-B9FC-F10A91C318E8}"/>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3272224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63A6B-E9EA-DB43-A3EF-85E891F035D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D6F9A135-8AB6-F548-A9CD-9EB68265F75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E46B1D6-EA60-594E-A2BF-C8F21D4B4BA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A56D809-BF2F-864D-BDDA-E52B9B9C31EF}"/>
              </a:ext>
            </a:extLst>
          </p:cNvPr>
          <p:cNvSpPr>
            <a:spLocks noGrp="1"/>
          </p:cNvSpPr>
          <p:nvPr>
            <p:ph type="dt" sz="half" idx="10"/>
          </p:nvPr>
        </p:nvSpPr>
        <p:spPr/>
        <p:txBody>
          <a:bodyPr/>
          <a:lstStyle/>
          <a:p>
            <a:fld id="{3772C379-9A7C-4C87-A116-CBE9F58B04C5}" type="datetimeFigureOut">
              <a:rPr lang="en-US" smtClean="0"/>
              <a:t>1/28/25</a:t>
            </a:fld>
            <a:endParaRPr lang="en-US"/>
          </a:p>
        </p:txBody>
      </p:sp>
      <p:sp>
        <p:nvSpPr>
          <p:cNvPr id="6" name="Footer Placeholder 5">
            <a:extLst>
              <a:ext uri="{FF2B5EF4-FFF2-40B4-BE49-F238E27FC236}">
                <a16:creationId xmlns:a16="http://schemas.microsoft.com/office/drawing/2014/main" id="{B3FC564C-27C4-104F-BD0B-CBE637B81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988B62-06B2-C147-BA13-63ED5D057952}"/>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54498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DC27EE-93FB-8B4D-8862-DE5848670034}"/>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CFA8D8-E4F1-584B-8426-7BCB86537062}"/>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8CB67-F63E-6543-8D7B-2B1C1D0E79E0}"/>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8A6FD01-B3B8-CE44-8388-6D5955E64B95}" type="datetimeFigureOut">
              <a:rPr lang="en-US" smtClean="0"/>
              <a:t>1/28/25</a:t>
            </a:fld>
            <a:endParaRPr lang="en-US"/>
          </a:p>
        </p:txBody>
      </p:sp>
      <p:sp>
        <p:nvSpPr>
          <p:cNvPr id="5" name="Footer Placeholder 4">
            <a:extLst>
              <a:ext uri="{FF2B5EF4-FFF2-40B4-BE49-F238E27FC236}">
                <a16:creationId xmlns:a16="http://schemas.microsoft.com/office/drawing/2014/main" id="{20E0F439-5E6C-E747-BFD9-EA1DC4F219C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FFC8A1-B51A-E54E-91E2-40D5CF3E5C0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C250138-8179-FD44-BF11-EC625BBA3F5E}" type="slidenum">
              <a:rPr lang="en-US" smtClean="0"/>
              <a:t>‹#›</a:t>
            </a:fld>
            <a:endParaRPr lang="en-US"/>
          </a:p>
        </p:txBody>
      </p:sp>
    </p:spTree>
    <p:extLst>
      <p:ext uri="{BB962C8B-B14F-4D97-AF65-F5344CB8AC3E}">
        <p14:creationId xmlns:p14="http://schemas.microsoft.com/office/powerpoint/2010/main" val="200294937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4" r:id="rId13"/>
    <p:sldLayoutId id="2147483735" r:id="rId14"/>
    <p:sldLayoutId id="2147483742" r:id="rId15"/>
    <p:sldLayoutId id="2147483749" r:id="rId16"/>
    <p:sldLayoutId id="2147483754" r:id="rId17"/>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7.xml"/><Relationship Id="rId5" Type="http://schemas.openxmlformats.org/officeDocument/2006/relationships/image" Target="../media/image1.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2" name="Google Shape;1432;p35"/>
          <p:cNvSpPr txBox="1">
            <a:spLocks noGrp="1"/>
          </p:cNvSpPr>
          <p:nvPr>
            <p:ph type="ctrTitle"/>
          </p:nvPr>
        </p:nvSpPr>
        <p:spPr>
          <a:xfrm>
            <a:off x="1143000" y="841772"/>
            <a:ext cx="7911818" cy="179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dk2"/>
                </a:solidFill>
                <a:latin typeface="Monaco" pitchFamily="2" charset="77"/>
              </a:rPr>
              <a:t>The Join</a:t>
            </a:r>
            <a:r>
              <a:rPr lang="en" dirty="0">
                <a:latin typeface="Monaco" pitchFamily="2" charset="77"/>
              </a:rPr>
              <a:t> </a:t>
            </a:r>
            <a:r>
              <a:rPr lang="en" dirty="0">
                <a:solidFill>
                  <a:schemeClr val="dk1"/>
                </a:solidFill>
                <a:latin typeface="Monaco" pitchFamily="2" charset="77"/>
              </a:rPr>
              <a:t>Warriors</a:t>
            </a:r>
            <a:endParaRPr dirty="0">
              <a:solidFill>
                <a:schemeClr val="dk1"/>
              </a:solidFill>
              <a:latin typeface="Monaco" pitchFamily="2" charset="77"/>
            </a:endParaRPr>
          </a:p>
        </p:txBody>
      </p:sp>
      <p:sp>
        <p:nvSpPr>
          <p:cNvPr id="1431" name="Google Shape;1431;p35"/>
          <p:cNvSpPr txBox="1">
            <a:spLocks noGrp="1"/>
          </p:cNvSpPr>
          <p:nvPr>
            <p:ph type="subTitle" idx="1"/>
          </p:nvPr>
        </p:nvSpPr>
        <p:spPr>
          <a:xfrm>
            <a:off x="1143000" y="2701528"/>
            <a:ext cx="7911818" cy="12418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onaco" pitchFamily="2" charset="77"/>
              </a:rPr>
              <a:t>Data Engineering Project</a:t>
            </a:r>
          </a:p>
          <a:p>
            <a:pPr marL="0" lvl="0" indent="0" algn="l" rtl="0">
              <a:spcBef>
                <a:spcPts val="0"/>
              </a:spcBef>
              <a:spcAft>
                <a:spcPts val="0"/>
              </a:spcAft>
              <a:buNone/>
            </a:pPr>
            <a:r>
              <a:rPr lang="en" dirty="0">
                <a:latin typeface="Monaco" pitchFamily="2" charset="77"/>
              </a:rPr>
              <a:t>Year 2025 </a:t>
            </a:r>
          </a:p>
        </p:txBody>
      </p:sp>
      <p:grpSp>
        <p:nvGrpSpPr>
          <p:cNvPr id="1433" name="Google Shape;1433;p35"/>
          <p:cNvGrpSpPr/>
          <p:nvPr/>
        </p:nvGrpSpPr>
        <p:grpSpPr>
          <a:xfrm>
            <a:off x="1096850" y="3242811"/>
            <a:ext cx="4541604"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aco" pitchFamily="2" charset="77"/>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aco" pitchFamily="2" charset="77"/>
                </a:endParaRPr>
              </a:p>
            </p:txBody>
          </p:sp>
        </p:grpSp>
      </p:grpSp>
      <p:grpSp>
        <p:nvGrpSpPr>
          <p:cNvPr id="1438" name="Google Shape;1438;p35"/>
          <p:cNvGrpSpPr/>
          <p:nvPr/>
        </p:nvGrpSpPr>
        <p:grpSpPr>
          <a:xfrm>
            <a:off x="8017432" y="-313900"/>
            <a:ext cx="154672"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aco" pitchFamily="2" charset="77"/>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aco" pitchFamily="2" charset="77"/>
              </a:endParaRPr>
            </a:p>
          </p:txBody>
        </p:sp>
      </p:grpSp>
      <p:grpSp>
        <p:nvGrpSpPr>
          <p:cNvPr id="1442" name="Google Shape;1442;p35"/>
          <p:cNvGrpSpPr/>
          <p:nvPr/>
        </p:nvGrpSpPr>
        <p:grpSpPr>
          <a:xfrm>
            <a:off x="6309526" y="957475"/>
            <a:ext cx="4043258"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aco" pitchFamily="2" charset="77"/>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aco" pitchFamily="2" charset="77"/>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aco" pitchFamily="2" charset="77"/>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aco" pitchFamily="2" charset="77"/>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aco" pitchFamily="2" charset="77"/>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aco" pitchFamily="2" charset="77"/>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aco" pitchFamily="2" charset="77"/>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aco" pitchFamily="2" charset="77"/>
              </a:endParaRPr>
            </a:p>
          </p:txBody>
        </p:sp>
      </p:grpSp>
      <p:sp>
        <p:nvSpPr>
          <p:cNvPr id="25" name="Google Shape;1431;p35">
            <a:extLst>
              <a:ext uri="{FF2B5EF4-FFF2-40B4-BE49-F238E27FC236}">
                <a16:creationId xmlns:a16="http://schemas.microsoft.com/office/drawing/2014/main" id="{95CE2035-3FAB-AA4E-932F-E20EC100F8C5}"/>
              </a:ext>
            </a:extLst>
          </p:cNvPr>
          <p:cNvSpPr txBox="1">
            <a:spLocks/>
          </p:cNvSpPr>
          <p:nvPr/>
        </p:nvSpPr>
        <p:spPr>
          <a:xfrm>
            <a:off x="1094092" y="4078449"/>
            <a:ext cx="5905422" cy="12183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0" indent="0"/>
            <a:r>
              <a:rPr lang="en" dirty="0">
                <a:latin typeface="Monaco" pitchFamily="2" charset="77"/>
              </a:rPr>
              <a:t>Sagnik, Goutham, </a:t>
            </a:r>
            <a:r>
              <a:rPr lang="en" dirty="0" err="1">
                <a:latin typeface="Monaco" pitchFamily="2" charset="77"/>
              </a:rPr>
              <a:t>Muhid</a:t>
            </a:r>
            <a:r>
              <a:rPr lang="en" dirty="0">
                <a:latin typeface="Monaco" pitchFamily="2" charset="77"/>
              </a:rPr>
              <a:t>, </a:t>
            </a:r>
            <a:r>
              <a:rPr lang="en" dirty="0" err="1">
                <a:latin typeface="Monaco" pitchFamily="2" charset="77"/>
              </a:rPr>
              <a:t>Aswathy</a:t>
            </a:r>
            <a:r>
              <a:rPr lang="en" dirty="0">
                <a:latin typeface="Monaco" pitchFamily="2" charset="77"/>
              </a:rPr>
              <a:t>, </a:t>
            </a:r>
            <a:r>
              <a:rPr lang="en" dirty="0" err="1">
                <a:latin typeface="Monaco" pitchFamily="2" charset="77"/>
              </a:rPr>
              <a:t>Pranjaly</a:t>
            </a:r>
            <a:endParaRPr lang="en" dirty="0">
              <a:latin typeface="Monaco" pitchFamily="2" charset="77"/>
            </a:endParaRPr>
          </a:p>
        </p:txBody>
      </p:sp>
      <p:pic>
        <p:nvPicPr>
          <p:cNvPr id="3" name="Picture 2">
            <a:extLst>
              <a:ext uri="{FF2B5EF4-FFF2-40B4-BE49-F238E27FC236}">
                <a16:creationId xmlns:a16="http://schemas.microsoft.com/office/drawing/2014/main" id="{8AB455F4-4030-3D45-8FF4-A4BC210B7556}"/>
              </a:ext>
            </a:extLst>
          </p:cNvPr>
          <p:cNvPicPr>
            <a:picLocks noChangeAspect="1"/>
          </p:cNvPicPr>
          <p:nvPr/>
        </p:nvPicPr>
        <p:blipFill>
          <a:blip r:embed="rId3"/>
          <a:stretch>
            <a:fillRect/>
          </a:stretch>
        </p:blipFill>
        <p:spPr>
          <a:xfrm>
            <a:off x="7114979" y="4368800"/>
            <a:ext cx="2044700" cy="77470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92" name="Google Shape;1492;p3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References</a:t>
            </a:r>
            <a:endParaRPr dirty="0"/>
          </a:p>
        </p:txBody>
      </p:sp>
      <p:sp>
        <p:nvSpPr>
          <p:cNvPr id="1484" name="Google Shape;1484;p38"/>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4" name="Picture 43">
            <a:extLst>
              <a:ext uri="{FF2B5EF4-FFF2-40B4-BE49-F238E27FC236}">
                <a16:creationId xmlns:a16="http://schemas.microsoft.com/office/drawing/2014/main" id="{88C8D89F-191D-6347-B942-7214E1E43A79}"/>
              </a:ext>
            </a:extLst>
          </p:cNvPr>
          <p:cNvPicPr>
            <a:picLocks noChangeAspect="1"/>
          </p:cNvPicPr>
          <p:nvPr/>
        </p:nvPicPr>
        <p:blipFill>
          <a:blip r:embed="rId4"/>
          <a:stretch>
            <a:fillRect/>
          </a:stretch>
        </p:blipFill>
        <p:spPr>
          <a:xfrm>
            <a:off x="7114979" y="4368800"/>
            <a:ext cx="2044700" cy="774700"/>
          </a:xfrm>
          <a:prstGeom prst="rect">
            <a:avLst/>
          </a:prstGeom>
        </p:spPr>
      </p:pic>
    </p:spTree>
    <p:extLst>
      <p:ext uri="{BB962C8B-B14F-4D97-AF65-F5344CB8AC3E}">
        <p14:creationId xmlns:p14="http://schemas.microsoft.com/office/powerpoint/2010/main" val="4843540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2"/>
        <p:cNvGrpSpPr/>
        <p:nvPr/>
      </p:nvGrpSpPr>
      <p:grpSpPr>
        <a:xfrm>
          <a:off x="0" y="0"/>
          <a:ext cx="0" cy="0"/>
          <a:chOff x="0" y="0"/>
          <a:chExt cx="0" cy="0"/>
        </a:xfrm>
      </p:grpSpPr>
      <p:sp>
        <p:nvSpPr>
          <p:cNvPr id="2124" name="Google Shape;2124;p54"/>
          <p:cNvSpPr txBox="1"/>
          <p:nvPr/>
        </p:nvSpPr>
        <p:spPr>
          <a:xfrm>
            <a:off x="3885553" y="836296"/>
            <a:ext cx="4341000" cy="572700"/>
          </a:xfrm>
          <a:prstGeom prst="rect">
            <a:avLst/>
          </a:prstGeom>
          <a:noFill/>
          <a:ln>
            <a:noFill/>
          </a:ln>
        </p:spPr>
        <p:txBody>
          <a:bodyPr spcFirstLastPara="1" wrap="square" lIns="91425" tIns="91425" rIns="91425" bIns="91425" anchor="t" anchorCtr="0">
            <a:noAutofit/>
          </a:bodyPr>
          <a:lstStyle/>
          <a:p>
            <a:r>
              <a:rPr lang="en-US" sz="1000" dirty="0"/>
              <a:t>T. Schmidt, A. </a:t>
            </a:r>
            <a:r>
              <a:rPr lang="en-US" sz="1000" dirty="0" err="1"/>
              <a:t>Kipf</a:t>
            </a:r>
            <a:r>
              <a:rPr lang="en-US" sz="1000" dirty="0"/>
              <a:t>, D. Horn, G. Saxena, and T. </a:t>
            </a:r>
            <a:r>
              <a:rPr lang="en-US" sz="1000" dirty="0" err="1"/>
              <a:t>Kraska</a:t>
            </a:r>
            <a:r>
              <a:rPr lang="en-US" sz="1000" dirty="0"/>
              <a:t>, "Predicate Caching: Query-Driven Secondary Indexing for Cloud Data Warehouses," presented at Amazon Web Services, Palo Alto, CA, USA.</a:t>
            </a:r>
          </a:p>
        </p:txBody>
      </p:sp>
      <p:sp>
        <p:nvSpPr>
          <p:cNvPr id="2125" name="Google Shape;2125;p54"/>
          <p:cNvSpPr txBox="1"/>
          <p:nvPr/>
        </p:nvSpPr>
        <p:spPr>
          <a:xfrm>
            <a:off x="2048703" y="834646"/>
            <a:ext cx="1313400" cy="576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b="1" dirty="0">
                <a:solidFill>
                  <a:schemeClr val="dk1"/>
                </a:solidFill>
                <a:latin typeface="IBM Plex Mono"/>
                <a:ea typeface="IBM Plex Mono"/>
                <a:cs typeface="IBM Plex Mono"/>
                <a:sym typeface="IBM Plex Mono"/>
              </a:rPr>
              <a:t>Predicate </a:t>
            </a:r>
            <a:br>
              <a:rPr lang="en" b="1" dirty="0">
                <a:solidFill>
                  <a:schemeClr val="dk1"/>
                </a:solidFill>
                <a:latin typeface="IBM Plex Mono"/>
                <a:ea typeface="IBM Plex Mono"/>
                <a:cs typeface="IBM Plex Mono"/>
                <a:sym typeface="IBM Plex Mono"/>
              </a:rPr>
            </a:br>
            <a:r>
              <a:rPr lang="en" b="1" dirty="0">
                <a:solidFill>
                  <a:schemeClr val="dk1"/>
                </a:solidFill>
                <a:latin typeface="IBM Plex Mono"/>
                <a:ea typeface="IBM Plex Mono"/>
                <a:cs typeface="IBM Plex Mono"/>
                <a:sym typeface="IBM Plex Mono"/>
              </a:rPr>
              <a:t>Cache</a:t>
            </a:r>
            <a:endParaRPr b="1" dirty="0">
              <a:solidFill>
                <a:schemeClr val="dk1"/>
              </a:solidFill>
              <a:latin typeface="IBM Plex Mono"/>
              <a:ea typeface="IBM Plex Mono"/>
              <a:cs typeface="IBM Plex Mono"/>
              <a:sym typeface="IBM Plex Mono"/>
            </a:endParaRPr>
          </a:p>
        </p:txBody>
      </p:sp>
      <p:sp>
        <p:nvSpPr>
          <p:cNvPr id="2126" name="Google Shape;2126;p54"/>
          <p:cNvSpPr txBox="1"/>
          <p:nvPr/>
        </p:nvSpPr>
        <p:spPr>
          <a:xfrm>
            <a:off x="648503" y="834646"/>
            <a:ext cx="7224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3000" b="1">
                <a:solidFill>
                  <a:schemeClr val="dk2"/>
                </a:solidFill>
                <a:latin typeface="Poppins"/>
                <a:ea typeface="Poppins"/>
                <a:cs typeface="Poppins"/>
                <a:sym typeface="Poppins"/>
              </a:rPr>
              <a:t>01</a:t>
            </a:r>
            <a:endParaRPr sz="3000" b="1">
              <a:solidFill>
                <a:schemeClr val="dk2"/>
              </a:solidFill>
              <a:latin typeface="Poppins"/>
              <a:ea typeface="Poppins"/>
              <a:cs typeface="Poppins"/>
              <a:sym typeface="Poppins"/>
            </a:endParaRPr>
          </a:p>
        </p:txBody>
      </p:sp>
      <p:sp>
        <p:nvSpPr>
          <p:cNvPr id="2127" name="Google Shape;2127;p54"/>
          <p:cNvSpPr txBox="1"/>
          <p:nvPr/>
        </p:nvSpPr>
        <p:spPr>
          <a:xfrm>
            <a:off x="3885553" y="1735183"/>
            <a:ext cx="4341000" cy="572700"/>
          </a:xfrm>
          <a:prstGeom prst="rect">
            <a:avLst/>
          </a:prstGeom>
          <a:noFill/>
          <a:ln>
            <a:noFill/>
          </a:ln>
        </p:spPr>
        <p:txBody>
          <a:bodyPr spcFirstLastPara="1" wrap="square" lIns="91425" tIns="91425" rIns="91425" bIns="91425" anchor="t" anchorCtr="0">
            <a:noAutofit/>
          </a:bodyPr>
          <a:lstStyle/>
          <a:p>
            <a:pPr lvl="0">
              <a:lnSpc>
                <a:spcPct val="115000"/>
              </a:lnSpc>
            </a:pPr>
            <a:r>
              <a:rPr lang="en-US" sz="1000" dirty="0">
                <a:solidFill>
                  <a:schemeClr val="dk1"/>
                </a:solidFill>
                <a:latin typeface="Poppins"/>
                <a:ea typeface="Poppins"/>
                <a:cs typeface="Poppins"/>
                <a:sym typeface="Poppins"/>
              </a:rPr>
              <a:t>"PostgreSQL 15 Documentation," PostgreSQL Global Development Group, Oct. 2023. [Online]. Available: https://</a:t>
            </a:r>
            <a:r>
              <a:rPr lang="en-US" sz="1000" dirty="0" err="1">
                <a:solidFill>
                  <a:schemeClr val="dk1"/>
                </a:solidFill>
                <a:latin typeface="Poppins"/>
                <a:ea typeface="Poppins"/>
                <a:cs typeface="Poppins"/>
                <a:sym typeface="Poppins"/>
              </a:rPr>
              <a:t>www.postgresql.org</a:t>
            </a:r>
            <a:r>
              <a:rPr lang="en-US" sz="1000" dirty="0">
                <a:solidFill>
                  <a:schemeClr val="dk1"/>
                </a:solidFill>
                <a:latin typeface="Poppins"/>
                <a:ea typeface="Poppins"/>
                <a:cs typeface="Poppins"/>
                <a:sym typeface="Poppins"/>
              </a:rPr>
              <a:t>/docs/15/. [Accessed: Jan. 27, 2025].</a:t>
            </a:r>
            <a:endParaRPr sz="1000" b="1" dirty="0">
              <a:solidFill>
                <a:schemeClr val="dk1"/>
              </a:solidFill>
              <a:latin typeface="Poppins"/>
              <a:ea typeface="Poppins"/>
              <a:cs typeface="Poppins"/>
              <a:sym typeface="Poppins"/>
            </a:endParaRPr>
          </a:p>
        </p:txBody>
      </p:sp>
      <p:sp>
        <p:nvSpPr>
          <p:cNvPr id="2128" name="Google Shape;2128;p54"/>
          <p:cNvSpPr txBox="1"/>
          <p:nvPr/>
        </p:nvSpPr>
        <p:spPr>
          <a:xfrm>
            <a:off x="2048703" y="1733533"/>
            <a:ext cx="1608896" cy="576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b="1" dirty="0">
                <a:solidFill>
                  <a:schemeClr val="dk1"/>
                </a:solidFill>
                <a:latin typeface="IBM Plex Mono"/>
                <a:ea typeface="IBM Plex Mono"/>
                <a:cs typeface="IBM Plex Mono"/>
                <a:sym typeface="IBM Plex Mono"/>
              </a:rPr>
              <a:t>PostgreSQL Documentation</a:t>
            </a:r>
            <a:endParaRPr b="1" dirty="0">
              <a:solidFill>
                <a:schemeClr val="dk1"/>
              </a:solidFill>
              <a:latin typeface="IBM Plex Mono"/>
              <a:ea typeface="IBM Plex Mono"/>
              <a:cs typeface="IBM Plex Mono"/>
              <a:sym typeface="IBM Plex Mono"/>
            </a:endParaRPr>
          </a:p>
        </p:txBody>
      </p:sp>
      <p:sp>
        <p:nvSpPr>
          <p:cNvPr id="2129" name="Google Shape;2129;p54"/>
          <p:cNvSpPr txBox="1"/>
          <p:nvPr/>
        </p:nvSpPr>
        <p:spPr>
          <a:xfrm>
            <a:off x="648503" y="1733533"/>
            <a:ext cx="7224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3000" b="1">
                <a:solidFill>
                  <a:schemeClr val="dk2"/>
                </a:solidFill>
                <a:latin typeface="Poppins"/>
                <a:ea typeface="Poppins"/>
                <a:cs typeface="Poppins"/>
                <a:sym typeface="Poppins"/>
              </a:rPr>
              <a:t>02</a:t>
            </a:r>
            <a:endParaRPr sz="3000" b="1">
              <a:solidFill>
                <a:schemeClr val="dk2"/>
              </a:solidFill>
              <a:latin typeface="Poppins"/>
              <a:ea typeface="Poppins"/>
              <a:cs typeface="Poppins"/>
              <a:sym typeface="Poppins"/>
            </a:endParaRPr>
          </a:p>
        </p:txBody>
      </p:sp>
      <p:sp>
        <p:nvSpPr>
          <p:cNvPr id="2130" name="Google Shape;2130;p54"/>
          <p:cNvSpPr txBox="1"/>
          <p:nvPr/>
        </p:nvSpPr>
        <p:spPr>
          <a:xfrm>
            <a:off x="3885552" y="2624233"/>
            <a:ext cx="4604023" cy="572700"/>
          </a:xfrm>
          <a:prstGeom prst="rect">
            <a:avLst/>
          </a:prstGeom>
          <a:noFill/>
          <a:ln>
            <a:noFill/>
          </a:ln>
        </p:spPr>
        <p:txBody>
          <a:bodyPr spcFirstLastPara="1" wrap="square" lIns="91425" tIns="91425" rIns="91425" bIns="91425" anchor="t" anchorCtr="0">
            <a:noAutofit/>
          </a:bodyPr>
          <a:lstStyle/>
          <a:p>
            <a:pPr lvl="0">
              <a:lnSpc>
                <a:spcPct val="115000"/>
              </a:lnSpc>
            </a:pPr>
            <a:r>
              <a:rPr lang="en-US" sz="1000" dirty="0">
                <a:solidFill>
                  <a:schemeClr val="dk1"/>
                </a:solidFill>
                <a:latin typeface="Poppins"/>
                <a:ea typeface="Poppins"/>
                <a:cs typeface="Poppins"/>
                <a:sym typeface="Poppins"/>
              </a:rPr>
              <a:t>"Apache Kafka Documentation," The Apache Software Foundation, 2025. [Online]. Available: https://</a:t>
            </a:r>
            <a:r>
              <a:rPr lang="en-US" sz="1000" dirty="0" err="1">
                <a:solidFill>
                  <a:schemeClr val="dk1"/>
                </a:solidFill>
                <a:latin typeface="Poppins"/>
                <a:ea typeface="Poppins"/>
                <a:cs typeface="Poppins"/>
                <a:sym typeface="Poppins"/>
              </a:rPr>
              <a:t>kafka.apache.org</a:t>
            </a:r>
            <a:r>
              <a:rPr lang="en-US" sz="1000" dirty="0">
                <a:solidFill>
                  <a:schemeClr val="dk1"/>
                </a:solidFill>
                <a:latin typeface="Poppins"/>
                <a:ea typeface="Poppins"/>
                <a:cs typeface="Poppins"/>
                <a:sym typeface="Poppins"/>
              </a:rPr>
              <a:t>/documentation/. [Accessed: Jan. 27, 2025].</a:t>
            </a:r>
            <a:endParaRPr sz="1000" dirty="0">
              <a:solidFill>
                <a:schemeClr val="dk1"/>
              </a:solidFill>
              <a:latin typeface="Poppins"/>
              <a:ea typeface="Poppins"/>
              <a:cs typeface="Poppins"/>
              <a:sym typeface="Poppins"/>
            </a:endParaRPr>
          </a:p>
        </p:txBody>
      </p:sp>
      <p:sp>
        <p:nvSpPr>
          <p:cNvPr id="2131" name="Google Shape;2131;p54"/>
          <p:cNvSpPr txBox="1"/>
          <p:nvPr/>
        </p:nvSpPr>
        <p:spPr>
          <a:xfrm>
            <a:off x="2048703" y="2622583"/>
            <a:ext cx="1608896" cy="576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b="1" dirty="0">
                <a:solidFill>
                  <a:schemeClr val="dk1"/>
                </a:solidFill>
                <a:latin typeface="IBM Plex Mono"/>
                <a:ea typeface="IBM Plex Mono"/>
                <a:cs typeface="IBM Plex Mono"/>
                <a:sym typeface="IBM Plex Mono"/>
              </a:rPr>
              <a:t>Kafka</a:t>
            </a:r>
          </a:p>
          <a:p>
            <a:pPr marL="0" lvl="0" indent="0" algn="l" rtl="0">
              <a:lnSpc>
                <a:spcPct val="115000"/>
              </a:lnSpc>
              <a:spcBef>
                <a:spcPts val="0"/>
              </a:spcBef>
              <a:spcAft>
                <a:spcPts val="0"/>
              </a:spcAft>
              <a:buNone/>
            </a:pPr>
            <a:r>
              <a:rPr lang="en" b="1" dirty="0">
                <a:solidFill>
                  <a:schemeClr val="dk1"/>
                </a:solidFill>
                <a:latin typeface="IBM Plex Mono"/>
                <a:ea typeface="IBM Plex Mono"/>
                <a:cs typeface="IBM Plex Mono"/>
                <a:sym typeface="IBM Plex Mono"/>
              </a:rPr>
              <a:t>Documentation</a:t>
            </a:r>
            <a:endParaRPr b="1" dirty="0">
              <a:solidFill>
                <a:schemeClr val="dk1"/>
              </a:solidFill>
              <a:latin typeface="IBM Plex Mono"/>
              <a:ea typeface="IBM Plex Mono"/>
              <a:cs typeface="IBM Plex Mono"/>
              <a:sym typeface="IBM Plex Mono"/>
            </a:endParaRPr>
          </a:p>
        </p:txBody>
      </p:sp>
      <p:sp>
        <p:nvSpPr>
          <p:cNvPr id="2132" name="Google Shape;2132;p54"/>
          <p:cNvSpPr txBox="1"/>
          <p:nvPr/>
        </p:nvSpPr>
        <p:spPr>
          <a:xfrm>
            <a:off x="648503" y="2622583"/>
            <a:ext cx="7224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3000" b="1">
                <a:solidFill>
                  <a:schemeClr val="dk2"/>
                </a:solidFill>
                <a:latin typeface="Poppins"/>
                <a:ea typeface="Poppins"/>
                <a:cs typeface="Poppins"/>
                <a:sym typeface="Poppins"/>
              </a:rPr>
              <a:t>03</a:t>
            </a:r>
            <a:endParaRPr sz="3000" b="1">
              <a:solidFill>
                <a:schemeClr val="dk2"/>
              </a:solidFill>
              <a:latin typeface="Poppins"/>
              <a:ea typeface="Poppins"/>
              <a:cs typeface="Poppins"/>
              <a:sym typeface="Poppins"/>
            </a:endParaRPr>
          </a:p>
        </p:txBody>
      </p:sp>
      <p:sp>
        <p:nvSpPr>
          <p:cNvPr id="2133" name="Google Shape;2133;p54"/>
          <p:cNvSpPr txBox="1"/>
          <p:nvPr/>
        </p:nvSpPr>
        <p:spPr>
          <a:xfrm>
            <a:off x="3885553" y="3514933"/>
            <a:ext cx="4341000" cy="572700"/>
          </a:xfrm>
          <a:prstGeom prst="rect">
            <a:avLst/>
          </a:prstGeom>
          <a:noFill/>
          <a:ln>
            <a:noFill/>
          </a:ln>
        </p:spPr>
        <p:txBody>
          <a:bodyPr spcFirstLastPara="1" wrap="square" lIns="91425" tIns="91425" rIns="91425" bIns="91425" anchor="t" anchorCtr="0">
            <a:noAutofit/>
          </a:bodyPr>
          <a:lstStyle/>
          <a:p>
            <a:pPr lvl="0">
              <a:lnSpc>
                <a:spcPct val="115000"/>
              </a:lnSpc>
            </a:pPr>
            <a:r>
              <a:rPr lang="en-US" sz="1000" dirty="0">
                <a:solidFill>
                  <a:schemeClr val="dk1"/>
                </a:solidFill>
                <a:latin typeface="Poppins"/>
                <a:ea typeface="Poppins"/>
                <a:cs typeface="Poppins"/>
                <a:sym typeface="Poppins"/>
              </a:rPr>
              <a:t>"</a:t>
            </a:r>
            <a:r>
              <a:rPr lang="en-US" sz="1000" dirty="0" err="1">
                <a:solidFill>
                  <a:schemeClr val="dk1"/>
                </a:solidFill>
                <a:latin typeface="Poppins"/>
                <a:ea typeface="Poppins"/>
                <a:cs typeface="Poppins"/>
                <a:sym typeface="Poppins"/>
              </a:rPr>
              <a:t>Streamlit</a:t>
            </a:r>
            <a:r>
              <a:rPr lang="en-US" sz="1000" dirty="0">
                <a:solidFill>
                  <a:schemeClr val="dk1"/>
                </a:solidFill>
                <a:latin typeface="Poppins"/>
                <a:ea typeface="Poppins"/>
                <a:cs typeface="Poppins"/>
                <a:sym typeface="Poppins"/>
              </a:rPr>
              <a:t> Documentation," </a:t>
            </a:r>
            <a:r>
              <a:rPr lang="en-US" sz="1000" dirty="0" err="1">
                <a:solidFill>
                  <a:schemeClr val="dk1"/>
                </a:solidFill>
                <a:latin typeface="Poppins"/>
                <a:ea typeface="Poppins"/>
                <a:cs typeface="Poppins"/>
                <a:sym typeface="Poppins"/>
              </a:rPr>
              <a:t>Streamlit</a:t>
            </a:r>
            <a:r>
              <a:rPr lang="en-US" sz="1000" dirty="0">
                <a:solidFill>
                  <a:schemeClr val="dk1"/>
                </a:solidFill>
                <a:latin typeface="Poppins"/>
                <a:ea typeface="Poppins"/>
                <a:cs typeface="Poppins"/>
                <a:sym typeface="Poppins"/>
              </a:rPr>
              <a:t> Inc., 2025. [Online]. Available: https://</a:t>
            </a:r>
            <a:r>
              <a:rPr lang="en-US" sz="1000" dirty="0" err="1">
                <a:solidFill>
                  <a:schemeClr val="dk1"/>
                </a:solidFill>
                <a:latin typeface="Poppins"/>
                <a:ea typeface="Poppins"/>
                <a:cs typeface="Poppins"/>
                <a:sym typeface="Poppins"/>
              </a:rPr>
              <a:t>docs.streamlit.io</a:t>
            </a:r>
            <a:r>
              <a:rPr lang="en-US" sz="1000" dirty="0">
                <a:solidFill>
                  <a:schemeClr val="dk1"/>
                </a:solidFill>
                <a:latin typeface="Poppins"/>
                <a:ea typeface="Poppins"/>
                <a:cs typeface="Poppins"/>
                <a:sym typeface="Poppins"/>
              </a:rPr>
              <a:t>/. [Accessed: Jan. 27, 2025].</a:t>
            </a:r>
            <a:endParaRPr sz="1000" dirty="0">
              <a:solidFill>
                <a:schemeClr val="dk1"/>
              </a:solidFill>
              <a:latin typeface="Poppins"/>
              <a:ea typeface="Poppins"/>
              <a:cs typeface="Poppins"/>
              <a:sym typeface="Poppins"/>
            </a:endParaRPr>
          </a:p>
        </p:txBody>
      </p:sp>
      <p:sp>
        <p:nvSpPr>
          <p:cNvPr id="2134" name="Google Shape;2134;p54"/>
          <p:cNvSpPr txBox="1"/>
          <p:nvPr/>
        </p:nvSpPr>
        <p:spPr>
          <a:xfrm>
            <a:off x="2048702" y="3513283"/>
            <a:ext cx="1608895" cy="576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b="1" dirty="0" err="1">
                <a:solidFill>
                  <a:schemeClr val="dk1"/>
                </a:solidFill>
                <a:latin typeface="IBM Plex Mono"/>
                <a:ea typeface="IBM Plex Mono"/>
                <a:cs typeface="IBM Plex Mono"/>
                <a:sym typeface="IBM Plex Mono"/>
              </a:rPr>
              <a:t>Streamlit</a:t>
            </a:r>
            <a:endParaRPr lang="en" b="1" dirty="0">
              <a:solidFill>
                <a:schemeClr val="dk1"/>
              </a:solidFill>
              <a:latin typeface="IBM Plex Mono"/>
              <a:ea typeface="IBM Plex Mono"/>
              <a:cs typeface="IBM Plex Mono"/>
              <a:sym typeface="IBM Plex Mono"/>
            </a:endParaRPr>
          </a:p>
          <a:p>
            <a:pPr marL="0" lvl="0" indent="0" algn="l" rtl="0">
              <a:lnSpc>
                <a:spcPct val="115000"/>
              </a:lnSpc>
              <a:spcBef>
                <a:spcPts val="0"/>
              </a:spcBef>
              <a:spcAft>
                <a:spcPts val="0"/>
              </a:spcAft>
              <a:buNone/>
            </a:pPr>
            <a:r>
              <a:rPr lang="en" b="1" dirty="0">
                <a:solidFill>
                  <a:schemeClr val="dk1"/>
                </a:solidFill>
                <a:latin typeface="IBM Plex Mono"/>
                <a:ea typeface="IBM Plex Mono"/>
                <a:cs typeface="IBM Plex Mono"/>
                <a:sym typeface="IBM Plex Mono"/>
              </a:rPr>
              <a:t>Documentation</a:t>
            </a:r>
            <a:endParaRPr b="1" dirty="0">
              <a:solidFill>
                <a:schemeClr val="dk1"/>
              </a:solidFill>
              <a:latin typeface="IBM Plex Mono"/>
              <a:ea typeface="IBM Plex Mono"/>
              <a:cs typeface="IBM Plex Mono"/>
              <a:sym typeface="IBM Plex Mono"/>
            </a:endParaRPr>
          </a:p>
        </p:txBody>
      </p:sp>
      <p:sp>
        <p:nvSpPr>
          <p:cNvPr id="2135" name="Google Shape;2135;p54"/>
          <p:cNvSpPr txBox="1"/>
          <p:nvPr/>
        </p:nvSpPr>
        <p:spPr>
          <a:xfrm>
            <a:off x="648503" y="3513283"/>
            <a:ext cx="7224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3000" b="1" dirty="0">
                <a:solidFill>
                  <a:schemeClr val="dk2"/>
                </a:solidFill>
                <a:latin typeface="Poppins"/>
                <a:ea typeface="Poppins"/>
                <a:cs typeface="Poppins"/>
                <a:sym typeface="Poppins"/>
              </a:rPr>
              <a:t>04</a:t>
            </a:r>
            <a:endParaRPr sz="3000" b="1" dirty="0">
              <a:solidFill>
                <a:schemeClr val="dk2"/>
              </a:solidFill>
              <a:latin typeface="Poppins"/>
              <a:ea typeface="Poppins"/>
              <a:cs typeface="Poppins"/>
              <a:sym typeface="Poppins"/>
            </a:endParaRPr>
          </a:p>
        </p:txBody>
      </p:sp>
      <p:cxnSp>
        <p:nvCxnSpPr>
          <p:cNvPr id="2136" name="Google Shape;2136;p54"/>
          <p:cNvCxnSpPr>
            <a:stCxn id="2126" idx="3"/>
            <a:endCxn id="2125" idx="1"/>
          </p:cNvCxnSpPr>
          <p:nvPr/>
        </p:nvCxnSpPr>
        <p:spPr>
          <a:xfrm>
            <a:off x="1370903" y="1122646"/>
            <a:ext cx="677700" cy="600"/>
          </a:xfrm>
          <a:prstGeom prst="bentConnector3">
            <a:avLst>
              <a:gd name="adj1" fmla="val 50007"/>
            </a:avLst>
          </a:prstGeom>
          <a:noFill/>
          <a:ln w="9525" cap="flat" cmpd="sng">
            <a:solidFill>
              <a:schemeClr val="lt2"/>
            </a:solidFill>
            <a:prstDash val="solid"/>
            <a:round/>
            <a:headEnd type="none" w="med" len="med"/>
            <a:tailEnd type="none" w="med" len="med"/>
          </a:ln>
        </p:spPr>
      </p:cxnSp>
      <p:cxnSp>
        <p:nvCxnSpPr>
          <p:cNvPr id="2137" name="Google Shape;2137;p54"/>
          <p:cNvCxnSpPr>
            <a:stCxn id="2125" idx="3"/>
            <a:endCxn id="2124" idx="1"/>
          </p:cNvCxnSpPr>
          <p:nvPr/>
        </p:nvCxnSpPr>
        <p:spPr>
          <a:xfrm>
            <a:off x="3362103" y="1122646"/>
            <a:ext cx="523500" cy="600"/>
          </a:xfrm>
          <a:prstGeom prst="bentConnector3">
            <a:avLst>
              <a:gd name="adj1" fmla="val 49995"/>
            </a:avLst>
          </a:prstGeom>
          <a:noFill/>
          <a:ln w="9525" cap="flat" cmpd="sng">
            <a:solidFill>
              <a:schemeClr val="lt2"/>
            </a:solidFill>
            <a:prstDash val="solid"/>
            <a:round/>
            <a:headEnd type="none" w="med" len="med"/>
            <a:tailEnd type="oval" w="med" len="med"/>
          </a:ln>
        </p:spPr>
      </p:cxnSp>
      <p:cxnSp>
        <p:nvCxnSpPr>
          <p:cNvPr id="2138" name="Google Shape;2138;p54"/>
          <p:cNvCxnSpPr>
            <a:cxnSpLocks/>
            <a:stCxn id="2128" idx="3"/>
            <a:endCxn id="2127" idx="1"/>
          </p:cNvCxnSpPr>
          <p:nvPr/>
        </p:nvCxnSpPr>
        <p:spPr>
          <a:xfrm>
            <a:off x="3657599" y="2021533"/>
            <a:ext cx="227954" cy="12700"/>
          </a:xfrm>
          <a:prstGeom prst="bentConnector3">
            <a:avLst>
              <a:gd name="adj1" fmla="val 50000"/>
            </a:avLst>
          </a:prstGeom>
          <a:noFill/>
          <a:ln w="9525" cap="flat" cmpd="sng">
            <a:solidFill>
              <a:schemeClr val="lt2"/>
            </a:solidFill>
            <a:prstDash val="solid"/>
            <a:round/>
            <a:headEnd type="none" w="med" len="med"/>
            <a:tailEnd type="oval" w="med" len="med"/>
          </a:ln>
        </p:spPr>
      </p:cxnSp>
      <p:cxnSp>
        <p:nvCxnSpPr>
          <p:cNvPr id="2139" name="Google Shape;2139;p54"/>
          <p:cNvCxnSpPr>
            <a:cxnSpLocks/>
            <a:stCxn id="2131" idx="3"/>
            <a:endCxn id="2130" idx="1"/>
          </p:cNvCxnSpPr>
          <p:nvPr/>
        </p:nvCxnSpPr>
        <p:spPr>
          <a:xfrm>
            <a:off x="3657599" y="2910583"/>
            <a:ext cx="227953" cy="12700"/>
          </a:xfrm>
          <a:prstGeom prst="bentConnector3">
            <a:avLst>
              <a:gd name="adj1" fmla="val 50000"/>
            </a:avLst>
          </a:prstGeom>
          <a:noFill/>
          <a:ln w="9525" cap="flat" cmpd="sng">
            <a:solidFill>
              <a:schemeClr val="lt2"/>
            </a:solidFill>
            <a:prstDash val="solid"/>
            <a:round/>
            <a:headEnd type="none" w="med" len="med"/>
            <a:tailEnd type="oval" w="med" len="med"/>
          </a:ln>
        </p:spPr>
      </p:cxnSp>
      <p:cxnSp>
        <p:nvCxnSpPr>
          <p:cNvPr id="2140" name="Google Shape;2140;p54"/>
          <p:cNvCxnSpPr>
            <a:endCxn id="2133" idx="1"/>
          </p:cNvCxnSpPr>
          <p:nvPr/>
        </p:nvCxnSpPr>
        <p:spPr>
          <a:xfrm>
            <a:off x="3171253" y="3800683"/>
            <a:ext cx="714300" cy="600"/>
          </a:xfrm>
          <a:prstGeom prst="bentConnector3">
            <a:avLst>
              <a:gd name="adj1" fmla="val 50000"/>
            </a:avLst>
          </a:prstGeom>
          <a:noFill/>
          <a:ln w="9525" cap="flat" cmpd="sng">
            <a:solidFill>
              <a:schemeClr val="lt2"/>
            </a:solidFill>
            <a:prstDash val="solid"/>
            <a:round/>
            <a:headEnd type="none" w="med" len="med"/>
            <a:tailEnd type="oval" w="med" len="med"/>
          </a:ln>
        </p:spPr>
      </p:cxnSp>
      <p:cxnSp>
        <p:nvCxnSpPr>
          <p:cNvPr id="2141" name="Google Shape;2141;p54"/>
          <p:cNvCxnSpPr>
            <a:cxnSpLocks/>
            <a:stCxn id="2129" idx="3"/>
            <a:endCxn id="2128" idx="1"/>
          </p:cNvCxnSpPr>
          <p:nvPr/>
        </p:nvCxnSpPr>
        <p:spPr>
          <a:xfrm>
            <a:off x="1370903" y="2021533"/>
            <a:ext cx="677800" cy="12700"/>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2142" name="Google Shape;2142;p54"/>
          <p:cNvCxnSpPr>
            <a:cxnSpLocks/>
            <a:stCxn id="2132" idx="3"/>
            <a:endCxn id="2131" idx="1"/>
          </p:cNvCxnSpPr>
          <p:nvPr/>
        </p:nvCxnSpPr>
        <p:spPr>
          <a:xfrm>
            <a:off x="1370903" y="2910583"/>
            <a:ext cx="677800" cy="12700"/>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2143" name="Google Shape;2143;p54"/>
          <p:cNvCxnSpPr>
            <a:cxnSpLocks/>
            <a:stCxn id="2135" idx="3"/>
            <a:endCxn id="2134" idx="1"/>
          </p:cNvCxnSpPr>
          <p:nvPr/>
        </p:nvCxnSpPr>
        <p:spPr>
          <a:xfrm>
            <a:off x="1370903" y="3801283"/>
            <a:ext cx="677799" cy="12700"/>
          </a:xfrm>
          <a:prstGeom prst="bentConnector3">
            <a:avLst>
              <a:gd name="adj1" fmla="val 50000"/>
            </a:avLst>
          </a:prstGeom>
          <a:noFill/>
          <a:ln w="9525" cap="flat" cmpd="sng">
            <a:solidFill>
              <a:schemeClr val="lt2"/>
            </a:solidFill>
            <a:prstDash val="solid"/>
            <a:round/>
            <a:headEnd type="none" w="med" len="med"/>
            <a:tailEnd type="none" w="med" len="med"/>
          </a:ln>
        </p:spPr>
      </p:cxnSp>
      <p:sp>
        <p:nvSpPr>
          <p:cNvPr id="2" name="Google Shape;2133;p54">
            <a:extLst>
              <a:ext uri="{FF2B5EF4-FFF2-40B4-BE49-F238E27FC236}">
                <a16:creationId xmlns:a16="http://schemas.microsoft.com/office/drawing/2014/main" id="{E0B94B5B-DF27-811D-71A0-EEA5729C0768}"/>
              </a:ext>
            </a:extLst>
          </p:cNvPr>
          <p:cNvSpPr txBox="1"/>
          <p:nvPr/>
        </p:nvSpPr>
        <p:spPr>
          <a:xfrm>
            <a:off x="3885553" y="4375033"/>
            <a:ext cx="4341000" cy="572700"/>
          </a:xfrm>
          <a:prstGeom prst="rect">
            <a:avLst/>
          </a:prstGeom>
          <a:noFill/>
          <a:ln>
            <a:noFill/>
          </a:ln>
        </p:spPr>
        <p:txBody>
          <a:bodyPr spcFirstLastPara="1" wrap="square" lIns="91425" tIns="91425" rIns="91425" bIns="91425" anchor="t" anchorCtr="0">
            <a:noAutofit/>
          </a:bodyPr>
          <a:lstStyle/>
          <a:p>
            <a:pPr lvl="0">
              <a:lnSpc>
                <a:spcPct val="115000"/>
              </a:lnSpc>
            </a:pPr>
            <a:r>
              <a:rPr lang="en-US" sz="1000" dirty="0">
                <a:solidFill>
                  <a:schemeClr val="dk1"/>
                </a:solidFill>
                <a:latin typeface="Poppins"/>
                <a:ea typeface="Poppins"/>
                <a:cs typeface="Poppins"/>
                <a:sym typeface="Poppins"/>
              </a:rPr>
              <a:t>GitHub. (2025). amazon-science/</a:t>
            </a:r>
            <a:r>
              <a:rPr lang="en-US" sz="1000" dirty="0" err="1">
                <a:solidFill>
                  <a:schemeClr val="dk1"/>
                </a:solidFill>
                <a:latin typeface="Poppins"/>
                <a:ea typeface="Poppins"/>
                <a:cs typeface="Poppins"/>
                <a:sym typeface="Poppins"/>
              </a:rPr>
              <a:t>redset</a:t>
            </a:r>
            <a:r>
              <a:rPr lang="en-US" sz="1000" dirty="0">
                <a:solidFill>
                  <a:schemeClr val="dk1"/>
                </a:solidFill>
                <a:latin typeface="Poppins"/>
                <a:ea typeface="Poppins"/>
                <a:cs typeface="Poppins"/>
                <a:sym typeface="Poppins"/>
              </a:rPr>
              <a:t>: [online] Available at: https://github.com/amazon-science/redset?tab=readme-ov-file [Accessed 27 Jan. 2025].</a:t>
            </a:r>
            <a:endParaRPr sz="1000" dirty="0">
              <a:solidFill>
                <a:schemeClr val="dk1"/>
              </a:solidFill>
              <a:latin typeface="Poppins"/>
              <a:ea typeface="Poppins"/>
              <a:cs typeface="Poppins"/>
              <a:sym typeface="Poppins"/>
            </a:endParaRPr>
          </a:p>
        </p:txBody>
      </p:sp>
      <p:sp>
        <p:nvSpPr>
          <p:cNvPr id="3" name="Google Shape;2134;p54">
            <a:extLst>
              <a:ext uri="{FF2B5EF4-FFF2-40B4-BE49-F238E27FC236}">
                <a16:creationId xmlns:a16="http://schemas.microsoft.com/office/drawing/2014/main" id="{0AFE2140-6323-A468-92F3-78DD26605780}"/>
              </a:ext>
            </a:extLst>
          </p:cNvPr>
          <p:cNvSpPr txBox="1"/>
          <p:nvPr/>
        </p:nvSpPr>
        <p:spPr>
          <a:xfrm>
            <a:off x="2048702" y="4373383"/>
            <a:ext cx="1608895" cy="576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b="1" dirty="0">
                <a:solidFill>
                  <a:schemeClr val="dk1"/>
                </a:solidFill>
                <a:latin typeface="IBM Plex Mono"/>
                <a:ea typeface="IBM Plex Mono"/>
                <a:cs typeface="IBM Plex Mono"/>
                <a:sym typeface="IBM Plex Mono"/>
              </a:rPr>
              <a:t>Github repository</a:t>
            </a:r>
            <a:endParaRPr b="1" dirty="0">
              <a:solidFill>
                <a:schemeClr val="dk1"/>
              </a:solidFill>
              <a:latin typeface="IBM Plex Mono"/>
              <a:ea typeface="IBM Plex Mono"/>
              <a:cs typeface="IBM Plex Mono"/>
              <a:sym typeface="IBM Plex Mono"/>
            </a:endParaRPr>
          </a:p>
        </p:txBody>
      </p:sp>
      <p:sp>
        <p:nvSpPr>
          <p:cNvPr id="4" name="Google Shape;2135;p54">
            <a:extLst>
              <a:ext uri="{FF2B5EF4-FFF2-40B4-BE49-F238E27FC236}">
                <a16:creationId xmlns:a16="http://schemas.microsoft.com/office/drawing/2014/main" id="{0B0CBE45-431F-88E5-0E2A-D21D1F48C43A}"/>
              </a:ext>
            </a:extLst>
          </p:cNvPr>
          <p:cNvSpPr txBox="1"/>
          <p:nvPr/>
        </p:nvSpPr>
        <p:spPr>
          <a:xfrm>
            <a:off x="648503" y="4373383"/>
            <a:ext cx="7224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3000" b="1" dirty="0">
                <a:solidFill>
                  <a:schemeClr val="dk2"/>
                </a:solidFill>
                <a:latin typeface="Poppins"/>
                <a:ea typeface="Poppins"/>
                <a:cs typeface="Poppins"/>
                <a:sym typeface="Poppins"/>
              </a:rPr>
              <a:t>05</a:t>
            </a:r>
            <a:endParaRPr sz="3000" b="1" dirty="0">
              <a:solidFill>
                <a:schemeClr val="dk2"/>
              </a:solidFill>
              <a:latin typeface="Poppins"/>
              <a:ea typeface="Poppins"/>
              <a:cs typeface="Poppins"/>
              <a:sym typeface="Poppins"/>
            </a:endParaRPr>
          </a:p>
        </p:txBody>
      </p:sp>
      <p:cxnSp>
        <p:nvCxnSpPr>
          <p:cNvPr id="5" name="Google Shape;2140;p54">
            <a:extLst>
              <a:ext uri="{FF2B5EF4-FFF2-40B4-BE49-F238E27FC236}">
                <a16:creationId xmlns:a16="http://schemas.microsoft.com/office/drawing/2014/main" id="{961442B0-AB42-F333-C3A3-FBA0F2A5BFF8}"/>
              </a:ext>
            </a:extLst>
          </p:cNvPr>
          <p:cNvCxnSpPr>
            <a:endCxn id="2" idx="1"/>
          </p:cNvCxnSpPr>
          <p:nvPr/>
        </p:nvCxnSpPr>
        <p:spPr>
          <a:xfrm>
            <a:off x="3171253" y="4660783"/>
            <a:ext cx="714300" cy="600"/>
          </a:xfrm>
          <a:prstGeom prst="bentConnector3">
            <a:avLst>
              <a:gd name="adj1" fmla="val 50000"/>
            </a:avLst>
          </a:prstGeom>
          <a:noFill/>
          <a:ln w="9525" cap="flat" cmpd="sng">
            <a:solidFill>
              <a:schemeClr val="lt2"/>
            </a:solidFill>
            <a:prstDash val="solid"/>
            <a:round/>
            <a:headEnd type="none" w="med" len="med"/>
            <a:tailEnd type="oval" w="med" len="med"/>
          </a:ln>
        </p:spPr>
      </p:cxnSp>
      <p:cxnSp>
        <p:nvCxnSpPr>
          <p:cNvPr id="6" name="Google Shape;2143;p54">
            <a:extLst>
              <a:ext uri="{FF2B5EF4-FFF2-40B4-BE49-F238E27FC236}">
                <a16:creationId xmlns:a16="http://schemas.microsoft.com/office/drawing/2014/main" id="{69BD15F7-2E2A-B127-EEDB-7E790E3083D1}"/>
              </a:ext>
            </a:extLst>
          </p:cNvPr>
          <p:cNvCxnSpPr>
            <a:cxnSpLocks/>
            <a:stCxn id="4" idx="3"/>
            <a:endCxn id="3" idx="1"/>
          </p:cNvCxnSpPr>
          <p:nvPr/>
        </p:nvCxnSpPr>
        <p:spPr>
          <a:xfrm>
            <a:off x="1370903" y="4661383"/>
            <a:ext cx="677799" cy="12700"/>
          </a:xfrm>
          <a:prstGeom prst="bentConnector3">
            <a:avLst>
              <a:gd name="adj1" fmla="val 50000"/>
            </a:avLst>
          </a:prstGeom>
          <a:noFill/>
          <a:ln w="9525"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3070759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1"/>
        <p:cNvGrpSpPr/>
        <p:nvPr/>
      </p:nvGrpSpPr>
      <p:grpSpPr>
        <a:xfrm>
          <a:off x="0" y="0"/>
          <a:ext cx="0" cy="0"/>
          <a:chOff x="0" y="0"/>
          <a:chExt cx="0" cy="0"/>
        </a:xfrm>
      </p:grpSpPr>
      <p:sp>
        <p:nvSpPr>
          <p:cNvPr id="2412" name="Google Shape;2412;p6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
        <p:nvSpPr>
          <p:cNvPr id="2414" name="Google Shape;2414;p64"/>
          <p:cNvSpPr txBox="1">
            <a:spLocks noGrp="1"/>
          </p:cNvSpPr>
          <p:nvPr>
            <p:ph type="subTitle"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 you have any questions?</a:t>
            </a:r>
            <a:endParaRPr dirty="0"/>
          </a:p>
        </p:txBody>
      </p:sp>
      <p:grpSp>
        <p:nvGrpSpPr>
          <p:cNvPr id="2416" name="Google Shape;2416;p64"/>
          <p:cNvGrpSpPr/>
          <p:nvPr/>
        </p:nvGrpSpPr>
        <p:grpSpPr>
          <a:xfrm>
            <a:off x="5361478" y="2513937"/>
            <a:ext cx="597900" cy="385800"/>
            <a:chOff x="2289878" y="3082512"/>
            <a:chExt cx="597900" cy="385800"/>
          </a:xfrm>
        </p:grpSpPr>
        <p:sp>
          <p:nvSpPr>
            <p:cNvPr id="2417" name="Google Shape;2417;p64"/>
            <p:cNvSpPr/>
            <p:nvPr/>
          </p:nvSpPr>
          <p:spPr>
            <a:xfrm>
              <a:off x="2447030" y="3130409"/>
              <a:ext cx="282876" cy="28321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64"/>
            <p:cNvSpPr/>
            <p:nvPr/>
          </p:nvSpPr>
          <p:spPr>
            <a:xfrm>
              <a:off x="2289878" y="3082512"/>
              <a:ext cx="597900" cy="3858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9" name="Google Shape;2419;p64"/>
          <p:cNvGrpSpPr/>
          <p:nvPr/>
        </p:nvGrpSpPr>
        <p:grpSpPr>
          <a:xfrm>
            <a:off x="4573177" y="2513937"/>
            <a:ext cx="597900" cy="385800"/>
            <a:chOff x="1501577" y="3082512"/>
            <a:chExt cx="597900" cy="385800"/>
          </a:xfrm>
        </p:grpSpPr>
        <p:grpSp>
          <p:nvGrpSpPr>
            <p:cNvPr id="2420" name="Google Shape;2420;p64"/>
            <p:cNvGrpSpPr/>
            <p:nvPr/>
          </p:nvGrpSpPr>
          <p:grpSpPr>
            <a:xfrm>
              <a:off x="1659114" y="3130469"/>
              <a:ext cx="283212" cy="282899"/>
              <a:chOff x="3303268" y="3817349"/>
              <a:chExt cx="346056" cy="345674"/>
            </a:xfrm>
          </p:grpSpPr>
          <p:sp>
            <p:nvSpPr>
              <p:cNvPr id="2421" name="Google Shape;2421;p6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6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5" name="Google Shape;2425;p64"/>
            <p:cNvSpPr/>
            <p:nvPr/>
          </p:nvSpPr>
          <p:spPr>
            <a:xfrm>
              <a:off x="1501577" y="3082512"/>
              <a:ext cx="597900" cy="3858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6" name="Google Shape;2426;p64"/>
          <p:cNvGrpSpPr/>
          <p:nvPr/>
        </p:nvGrpSpPr>
        <p:grpSpPr>
          <a:xfrm>
            <a:off x="3784875" y="2513937"/>
            <a:ext cx="597900" cy="385800"/>
            <a:chOff x="713275" y="3082512"/>
            <a:chExt cx="597900" cy="385800"/>
          </a:xfrm>
        </p:grpSpPr>
        <p:grpSp>
          <p:nvGrpSpPr>
            <p:cNvPr id="2427" name="Google Shape;2427;p64"/>
            <p:cNvGrpSpPr/>
            <p:nvPr/>
          </p:nvGrpSpPr>
          <p:grpSpPr>
            <a:xfrm>
              <a:off x="870716" y="3133963"/>
              <a:ext cx="283558" cy="283245"/>
              <a:chOff x="3752358" y="3817349"/>
              <a:chExt cx="346056" cy="345674"/>
            </a:xfrm>
          </p:grpSpPr>
          <p:sp>
            <p:nvSpPr>
              <p:cNvPr id="2428" name="Google Shape;2428;p6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6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2" name="Google Shape;2432;p64"/>
            <p:cNvSpPr/>
            <p:nvPr/>
          </p:nvSpPr>
          <p:spPr>
            <a:xfrm>
              <a:off x="713275" y="3082512"/>
              <a:ext cx="597900" cy="3858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3" name="Google Shape;2433;p64"/>
          <p:cNvGrpSpPr/>
          <p:nvPr/>
        </p:nvGrpSpPr>
        <p:grpSpPr>
          <a:xfrm rot="10800000" flipH="1">
            <a:off x="6773992" y="-1205456"/>
            <a:ext cx="4151819" cy="5527900"/>
            <a:chOff x="6309526" y="836950"/>
            <a:chExt cx="3920509" cy="5219925"/>
          </a:xfrm>
        </p:grpSpPr>
        <p:pic>
          <p:nvPicPr>
            <p:cNvPr id="2434" name="Google Shape;2434;p64"/>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2435" name="Google Shape;2435;p64"/>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4"/>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4"/>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8" name="Google Shape;2438;p64"/>
            <p:cNvGrpSpPr/>
            <p:nvPr/>
          </p:nvGrpSpPr>
          <p:grpSpPr>
            <a:xfrm>
              <a:off x="7280400" y="3719575"/>
              <a:ext cx="582050" cy="582425"/>
              <a:chOff x="959750" y="3039275"/>
              <a:chExt cx="582050" cy="582425"/>
            </a:xfrm>
          </p:grpSpPr>
          <p:sp>
            <p:nvSpPr>
              <p:cNvPr id="2439" name="Google Shape;2439;p6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6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6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6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6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6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6" name="Google Shape;2446;p64"/>
            <p:cNvGrpSpPr/>
            <p:nvPr/>
          </p:nvGrpSpPr>
          <p:grpSpPr>
            <a:xfrm>
              <a:off x="7728436" y="3524084"/>
              <a:ext cx="134004" cy="134004"/>
              <a:chOff x="8356813" y="1074288"/>
              <a:chExt cx="351900" cy="351900"/>
            </a:xfrm>
          </p:grpSpPr>
          <p:sp>
            <p:nvSpPr>
              <p:cNvPr id="2447" name="Google Shape;2447;p6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6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9" name="Google Shape;2449;p64"/>
            <p:cNvGrpSpPr/>
            <p:nvPr/>
          </p:nvGrpSpPr>
          <p:grpSpPr>
            <a:xfrm>
              <a:off x="7344361" y="3150259"/>
              <a:ext cx="134004" cy="134004"/>
              <a:chOff x="8356813" y="1074288"/>
              <a:chExt cx="351900" cy="351900"/>
            </a:xfrm>
          </p:grpSpPr>
          <p:sp>
            <p:nvSpPr>
              <p:cNvPr id="2450" name="Google Shape;2450;p6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6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2" name="Google Shape;2452;p64"/>
            <p:cNvGrpSpPr/>
            <p:nvPr/>
          </p:nvGrpSpPr>
          <p:grpSpPr>
            <a:xfrm>
              <a:off x="8337811" y="2464059"/>
              <a:ext cx="134004" cy="134004"/>
              <a:chOff x="8356813" y="1074288"/>
              <a:chExt cx="351900" cy="351900"/>
            </a:xfrm>
          </p:grpSpPr>
          <p:sp>
            <p:nvSpPr>
              <p:cNvPr id="2453" name="Google Shape;2453;p6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6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5" name="Google Shape;2455;p64"/>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6" name="Google Shape;2456;p64"/>
            <p:cNvGrpSpPr/>
            <p:nvPr/>
          </p:nvGrpSpPr>
          <p:grpSpPr>
            <a:xfrm>
              <a:off x="8337812" y="3492483"/>
              <a:ext cx="699928" cy="1651024"/>
              <a:chOff x="8337812" y="3492483"/>
              <a:chExt cx="699928" cy="1651024"/>
            </a:xfrm>
          </p:grpSpPr>
          <p:sp>
            <p:nvSpPr>
              <p:cNvPr id="2457" name="Google Shape;2457;p64"/>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64"/>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64"/>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0" name="Google Shape;2460;p64"/>
            <p:cNvGrpSpPr/>
            <p:nvPr/>
          </p:nvGrpSpPr>
          <p:grpSpPr>
            <a:xfrm>
              <a:off x="7945225" y="4302000"/>
              <a:ext cx="904666" cy="726121"/>
              <a:chOff x="7945225" y="4302000"/>
              <a:chExt cx="904666" cy="726121"/>
            </a:xfrm>
          </p:grpSpPr>
          <p:sp>
            <p:nvSpPr>
              <p:cNvPr id="2461" name="Google Shape;2461;p6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4" name="Google Shape;2464;p64"/>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5" name="Google Shape;2465;p64"/>
          <p:cNvGrpSpPr/>
          <p:nvPr/>
        </p:nvGrpSpPr>
        <p:grpSpPr>
          <a:xfrm>
            <a:off x="1234025" y="3961251"/>
            <a:ext cx="4558967" cy="134100"/>
            <a:chOff x="796100" y="3019701"/>
            <a:chExt cx="4558967" cy="134100"/>
          </a:xfrm>
        </p:grpSpPr>
        <p:sp>
          <p:nvSpPr>
            <p:cNvPr id="2466" name="Google Shape;2466;p6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67" name="Google Shape;2467;p64"/>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468" name="Google Shape;2468;p6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CC63BD3D-52A8-DF44-B312-C48DA9B6B1DE}"/>
              </a:ext>
            </a:extLst>
          </p:cNvPr>
          <p:cNvSpPr>
            <a:spLocks noGrp="1"/>
          </p:cNvSpPr>
          <p:nvPr>
            <p:ph type="subTitle" idx="1"/>
          </p:nvPr>
        </p:nvSpPr>
        <p:spPr/>
        <p:txBody>
          <a:bodyPr/>
          <a:lstStyle/>
          <a:p>
            <a:r>
              <a:rPr lang="en-US" sz="1400" dirty="0"/>
              <a:t>Contact us via Canvas:</a:t>
            </a:r>
          </a:p>
          <a:p>
            <a:endParaRPr lang="en-US" sz="1400" dirty="0"/>
          </a:p>
          <a:p>
            <a:endParaRPr lang="en-US" sz="1400" dirty="0"/>
          </a:p>
          <a:p>
            <a:endParaRPr lang="en-US" sz="1400" dirty="0"/>
          </a:p>
          <a:p>
            <a:endParaRPr lang="en-US" sz="1400" dirty="0"/>
          </a:p>
        </p:txBody>
      </p:sp>
      <p:pic>
        <p:nvPicPr>
          <p:cNvPr id="5" name="Picture 4">
            <a:extLst>
              <a:ext uri="{FF2B5EF4-FFF2-40B4-BE49-F238E27FC236}">
                <a16:creationId xmlns:a16="http://schemas.microsoft.com/office/drawing/2014/main" id="{AE4AA242-884D-5647-A5DF-28E914B1281E}"/>
              </a:ext>
            </a:extLst>
          </p:cNvPr>
          <p:cNvPicPr>
            <a:picLocks noChangeAspect="1"/>
          </p:cNvPicPr>
          <p:nvPr/>
        </p:nvPicPr>
        <p:blipFill rotWithShape="1">
          <a:blip r:embed="rId4"/>
          <a:srcRect t="15499"/>
          <a:stretch/>
        </p:blipFill>
        <p:spPr>
          <a:xfrm>
            <a:off x="1201170" y="2528367"/>
            <a:ext cx="1659003" cy="1304171"/>
          </a:xfrm>
          <a:prstGeom prst="rect">
            <a:avLst/>
          </a:prstGeom>
        </p:spPr>
      </p:pic>
      <p:pic>
        <p:nvPicPr>
          <p:cNvPr id="59" name="Picture 58">
            <a:extLst>
              <a:ext uri="{FF2B5EF4-FFF2-40B4-BE49-F238E27FC236}">
                <a16:creationId xmlns:a16="http://schemas.microsoft.com/office/drawing/2014/main" id="{DB22C439-36FB-FF41-BD00-7F7BDD497F2A}"/>
              </a:ext>
            </a:extLst>
          </p:cNvPr>
          <p:cNvPicPr>
            <a:picLocks noChangeAspect="1"/>
          </p:cNvPicPr>
          <p:nvPr/>
        </p:nvPicPr>
        <p:blipFill>
          <a:blip r:embed="rId5"/>
          <a:stretch>
            <a:fillRect/>
          </a:stretch>
        </p:blipFill>
        <p:spPr>
          <a:xfrm>
            <a:off x="7114979" y="4368800"/>
            <a:ext cx="2044700" cy="774700"/>
          </a:xfrm>
          <a:prstGeom prst="rect">
            <a:avLst/>
          </a:prstGeom>
        </p:spPr>
      </p:pic>
    </p:spTree>
    <p:extLst>
      <p:ext uri="{BB962C8B-B14F-4D97-AF65-F5344CB8AC3E}">
        <p14:creationId xmlns:p14="http://schemas.microsoft.com/office/powerpoint/2010/main" val="32373942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1">
          <a:extLst>
            <a:ext uri="{FF2B5EF4-FFF2-40B4-BE49-F238E27FC236}">
              <a16:creationId xmlns:a16="http://schemas.microsoft.com/office/drawing/2014/main" id="{0B1BEFB4-5207-A95A-95A8-68F39493D7B5}"/>
            </a:ext>
          </a:extLst>
        </p:cNvPr>
        <p:cNvGrpSpPr/>
        <p:nvPr/>
      </p:nvGrpSpPr>
      <p:grpSpPr>
        <a:xfrm>
          <a:off x="0" y="0"/>
          <a:ext cx="0" cy="0"/>
          <a:chOff x="0" y="0"/>
          <a:chExt cx="0" cy="0"/>
        </a:xfrm>
      </p:grpSpPr>
      <p:sp>
        <p:nvSpPr>
          <p:cNvPr id="1843" name="Google Shape;1843;p46">
            <a:extLst>
              <a:ext uri="{FF2B5EF4-FFF2-40B4-BE49-F238E27FC236}">
                <a16:creationId xmlns:a16="http://schemas.microsoft.com/office/drawing/2014/main" id="{7F94F2A5-97E6-2CA7-B211-708A868182D4}"/>
              </a:ext>
            </a:extLst>
          </p:cNvPr>
          <p:cNvSpPr txBox="1">
            <a:spLocks noGrp="1"/>
          </p:cNvSpPr>
          <p:nvPr>
            <p:ph type="subTitle" idx="1"/>
          </p:nvPr>
        </p:nvSpPr>
        <p:spPr>
          <a:xfrm>
            <a:off x="550242" y="828834"/>
            <a:ext cx="7559437" cy="3923047"/>
          </a:xfrm>
          <a:prstGeom prst="rect">
            <a:avLst/>
          </a:prstGeom>
        </p:spPr>
        <p:txBody>
          <a:bodyPr spcFirstLastPara="1" wrap="square" lIns="91425" tIns="91425" rIns="91425" bIns="91425" anchor="t" anchorCtr="0">
            <a:noAutofit/>
          </a:bodyPr>
          <a:lstStyle/>
          <a:p>
            <a:pPr algn="just">
              <a:lnSpc>
                <a:spcPct val="200000"/>
              </a:lnSpc>
            </a:pPr>
            <a:r>
              <a:rPr lang="en-IN" sz="1200" b="1" dirty="0" err="1">
                <a:latin typeface="IBM Plex Mono"/>
                <a:ea typeface="IBM Plex Mono"/>
                <a:cs typeface="IBM Plex Mono"/>
                <a:sym typeface="IBM Plex Mono"/>
              </a:rPr>
              <a:t>Aswathy</a:t>
            </a:r>
            <a:r>
              <a:rPr lang="en-IN" sz="1200" b="1" dirty="0">
                <a:latin typeface="IBM Plex Mono"/>
                <a:ea typeface="IBM Plex Mono"/>
                <a:cs typeface="IBM Plex Mono"/>
                <a:sym typeface="IBM Plex Mono"/>
              </a:rPr>
              <a:t> </a:t>
            </a:r>
            <a:r>
              <a:rPr lang="en-IN" sz="1200" b="1" dirty="0" err="1">
                <a:latin typeface="IBM Plex Mono"/>
                <a:ea typeface="IBM Plex Mono"/>
                <a:cs typeface="IBM Plex Mono"/>
                <a:sym typeface="IBM Plex Mono"/>
              </a:rPr>
              <a:t>Marottikkal</a:t>
            </a:r>
            <a:r>
              <a:rPr lang="en-IN" sz="1200" b="1" dirty="0">
                <a:latin typeface="IBM Plex Mono"/>
                <a:ea typeface="IBM Plex Mono"/>
                <a:cs typeface="IBM Plex Mono"/>
                <a:sym typeface="IBM Plex Mono"/>
              </a:rPr>
              <a:t> Ramesh &amp; </a:t>
            </a:r>
            <a:r>
              <a:rPr lang="en-IN" sz="1200" b="1" dirty="0" err="1">
                <a:latin typeface="IBM Plex Mono"/>
                <a:ea typeface="IBM Plex Mono"/>
                <a:cs typeface="IBM Plex Mono"/>
                <a:sym typeface="IBM Plex Mono"/>
              </a:rPr>
              <a:t>Muhid</a:t>
            </a:r>
            <a:r>
              <a:rPr lang="en-IN" sz="1200" b="1" dirty="0">
                <a:latin typeface="IBM Plex Mono"/>
                <a:ea typeface="IBM Plex Mono"/>
                <a:cs typeface="IBM Plex Mono"/>
                <a:sym typeface="IBM Plex Mono"/>
              </a:rPr>
              <a:t> Abid Siddiqui - Data Pipeline Plumbers</a:t>
            </a:r>
          </a:p>
          <a:p>
            <a:pPr lvl="1" algn="just" fontAlgn="base">
              <a:lnSpc>
                <a:spcPct val="200000"/>
              </a:lnSpc>
            </a:pPr>
            <a:r>
              <a:rPr lang="en-IN" sz="1200" dirty="0">
                <a:latin typeface="IBM Plex Mono"/>
                <a:ea typeface="IBM Plex Mono"/>
                <a:cs typeface="IBM Plex Mono"/>
                <a:sym typeface="IBM Plex Mono"/>
              </a:rPr>
              <a:t>Data streaming</a:t>
            </a:r>
          </a:p>
          <a:p>
            <a:pPr lvl="1" algn="just" fontAlgn="base">
              <a:lnSpc>
                <a:spcPct val="200000"/>
              </a:lnSpc>
            </a:pPr>
            <a:r>
              <a:rPr lang="en-IN" sz="1200" dirty="0">
                <a:latin typeface="IBM Plex Mono"/>
                <a:ea typeface="IBM Plex Mono"/>
                <a:cs typeface="IBM Plex Mono"/>
                <a:sym typeface="IBM Plex Mono"/>
              </a:rPr>
              <a:t>Data cleaning and processing</a:t>
            </a:r>
          </a:p>
          <a:p>
            <a:pPr algn="just">
              <a:lnSpc>
                <a:spcPct val="200000"/>
              </a:lnSpc>
            </a:pPr>
            <a:r>
              <a:rPr lang="en-IN" sz="1200" b="1" dirty="0" err="1">
                <a:latin typeface="IBM Plex Mono"/>
                <a:ea typeface="IBM Plex Mono"/>
                <a:cs typeface="IBM Plex Mono"/>
                <a:sym typeface="IBM Plex Mono"/>
              </a:rPr>
              <a:t>Pranjaly</a:t>
            </a:r>
            <a:r>
              <a:rPr lang="en-IN" sz="1200" b="1" dirty="0">
                <a:latin typeface="IBM Plex Mono"/>
                <a:ea typeface="IBM Plex Mono"/>
                <a:cs typeface="IBM Plex Mono"/>
                <a:sym typeface="IBM Plex Mono"/>
              </a:rPr>
              <a:t> Paul - Analytics Wizard</a:t>
            </a:r>
          </a:p>
          <a:p>
            <a:pPr lvl="1" algn="just" fontAlgn="base">
              <a:lnSpc>
                <a:spcPct val="200000"/>
              </a:lnSpc>
            </a:pPr>
            <a:r>
              <a:rPr lang="en-IN" sz="1200" dirty="0">
                <a:latin typeface="IBM Plex Mono"/>
                <a:ea typeface="IBM Plex Mono"/>
                <a:cs typeface="IBM Plex Mono"/>
                <a:sym typeface="IBM Plex Mono"/>
              </a:rPr>
              <a:t>Dashboard visualizations</a:t>
            </a:r>
          </a:p>
          <a:p>
            <a:pPr lvl="1" algn="just" fontAlgn="base">
              <a:lnSpc>
                <a:spcPct val="200000"/>
              </a:lnSpc>
            </a:pPr>
            <a:r>
              <a:rPr lang="en-IN" sz="1200" dirty="0">
                <a:latin typeface="IBM Plex Mono"/>
                <a:ea typeface="IBM Plex Mono"/>
                <a:cs typeface="IBM Plex Mono"/>
                <a:sym typeface="IBM Plex Mono"/>
              </a:rPr>
              <a:t>Dashboard integration with other modules</a:t>
            </a:r>
          </a:p>
          <a:p>
            <a:pPr algn="just">
              <a:lnSpc>
                <a:spcPct val="200000"/>
              </a:lnSpc>
            </a:pPr>
            <a:r>
              <a:rPr lang="en-IN" sz="1200" b="1" dirty="0">
                <a:latin typeface="IBM Plex Mono"/>
                <a:ea typeface="IBM Plex Mono"/>
                <a:cs typeface="IBM Plex Mono"/>
                <a:sym typeface="IBM Plex Mono"/>
              </a:rPr>
              <a:t>Goutham Muralikrishnan &amp; </a:t>
            </a:r>
            <a:r>
              <a:rPr lang="en-IN" sz="1200" b="1" dirty="0" err="1">
                <a:latin typeface="IBM Plex Mono"/>
                <a:ea typeface="IBM Plex Mono"/>
                <a:cs typeface="IBM Plex Mono"/>
                <a:sym typeface="IBM Plex Mono"/>
              </a:rPr>
              <a:t>Sagnik</a:t>
            </a:r>
            <a:r>
              <a:rPr lang="en-IN" sz="1200" b="1" dirty="0">
                <a:latin typeface="IBM Plex Mono"/>
                <a:ea typeface="IBM Plex Mono"/>
                <a:cs typeface="IBM Plex Mono"/>
                <a:sym typeface="IBM Plex Mono"/>
              </a:rPr>
              <a:t> Das - Architects of Organized Data Chaos</a:t>
            </a:r>
          </a:p>
          <a:p>
            <a:pPr lvl="1" algn="just" fontAlgn="base">
              <a:lnSpc>
                <a:spcPct val="200000"/>
              </a:lnSpc>
            </a:pPr>
            <a:r>
              <a:rPr lang="en-IN" sz="1200" dirty="0">
                <a:latin typeface="IBM Plex Mono"/>
                <a:ea typeface="IBM Plex Mono"/>
                <a:cs typeface="IBM Plex Mono"/>
                <a:sym typeface="IBM Plex Mono"/>
              </a:rPr>
              <a:t>Database management</a:t>
            </a:r>
          </a:p>
          <a:p>
            <a:pPr lvl="1" algn="just" fontAlgn="base">
              <a:lnSpc>
                <a:spcPct val="200000"/>
              </a:lnSpc>
            </a:pPr>
            <a:r>
              <a:rPr lang="en-IN" sz="1200" dirty="0">
                <a:latin typeface="IBM Plex Mono"/>
                <a:ea typeface="IBM Plex Mono"/>
                <a:cs typeface="IBM Plex Mono"/>
                <a:sym typeface="IBM Plex Mono"/>
              </a:rPr>
              <a:t>Query design</a:t>
            </a:r>
          </a:p>
          <a:p>
            <a:pPr lvl="1" algn="just" fontAlgn="base">
              <a:lnSpc>
                <a:spcPct val="200000"/>
              </a:lnSpc>
            </a:pPr>
            <a:r>
              <a:rPr lang="en-IN" sz="1200" dirty="0">
                <a:latin typeface="IBM Plex Mono"/>
                <a:ea typeface="IBM Plex Mono"/>
                <a:cs typeface="IBM Plex Mono"/>
                <a:sym typeface="IBM Plex Mono"/>
              </a:rPr>
              <a:t>Everything else</a:t>
            </a:r>
          </a:p>
        </p:txBody>
      </p:sp>
      <p:grpSp>
        <p:nvGrpSpPr>
          <p:cNvPr id="1844" name="Google Shape;1844;p46">
            <a:extLst>
              <a:ext uri="{FF2B5EF4-FFF2-40B4-BE49-F238E27FC236}">
                <a16:creationId xmlns:a16="http://schemas.microsoft.com/office/drawing/2014/main" id="{29D39949-C514-D644-83D2-7F7D7DFA870B}"/>
              </a:ext>
            </a:extLst>
          </p:cNvPr>
          <p:cNvGrpSpPr/>
          <p:nvPr/>
        </p:nvGrpSpPr>
        <p:grpSpPr>
          <a:xfrm>
            <a:off x="-74792" y="1766169"/>
            <a:ext cx="480890" cy="481200"/>
            <a:chOff x="959750" y="3039275"/>
            <a:chExt cx="582050" cy="582425"/>
          </a:xfrm>
        </p:grpSpPr>
        <p:sp>
          <p:nvSpPr>
            <p:cNvPr id="1845" name="Google Shape;1845;p46">
              <a:extLst>
                <a:ext uri="{FF2B5EF4-FFF2-40B4-BE49-F238E27FC236}">
                  <a16:creationId xmlns:a16="http://schemas.microsoft.com/office/drawing/2014/main" id="{6084D8DE-DCB1-C879-CF33-0A0C25E07AAA}"/>
                </a:ext>
              </a:extLst>
            </p:cNvPr>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6">
              <a:extLst>
                <a:ext uri="{FF2B5EF4-FFF2-40B4-BE49-F238E27FC236}">
                  <a16:creationId xmlns:a16="http://schemas.microsoft.com/office/drawing/2014/main" id="{893A0F71-DEB0-5B51-1FA6-B4D5376848B0}"/>
                </a:ext>
              </a:extLst>
            </p:cNvPr>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6">
              <a:extLst>
                <a:ext uri="{FF2B5EF4-FFF2-40B4-BE49-F238E27FC236}">
                  <a16:creationId xmlns:a16="http://schemas.microsoft.com/office/drawing/2014/main" id="{6C9089A1-E90D-1FD9-5BD9-F688EB559ABE}"/>
                </a:ext>
              </a:extLst>
            </p:cNvPr>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6">
              <a:extLst>
                <a:ext uri="{FF2B5EF4-FFF2-40B4-BE49-F238E27FC236}">
                  <a16:creationId xmlns:a16="http://schemas.microsoft.com/office/drawing/2014/main" id="{166482E6-DB0F-90B8-1C6F-DF144A9517E3}"/>
                </a:ext>
              </a:extLst>
            </p:cNvPr>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6">
              <a:extLst>
                <a:ext uri="{FF2B5EF4-FFF2-40B4-BE49-F238E27FC236}">
                  <a16:creationId xmlns:a16="http://schemas.microsoft.com/office/drawing/2014/main" id="{C216300F-33BE-6B01-DD4E-94AA743F6FFE}"/>
                </a:ext>
              </a:extLst>
            </p:cNvPr>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6">
              <a:extLst>
                <a:ext uri="{FF2B5EF4-FFF2-40B4-BE49-F238E27FC236}">
                  <a16:creationId xmlns:a16="http://schemas.microsoft.com/office/drawing/2014/main" id="{8A935525-9599-3385-C0A1-4C3432DEF614}"/>
                </a:ext>
              </a:extLst>
            </p:cNvPr>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6">
              <a:extLst>
                <a:ext uri="{FF2B5EF4-FFF2-40B4-BE49-F238E27FC236}">
                  <a16:creationId xmlns:a16="http://schemas.microsoft.com/office/drawing/2014/main" id="{ED2AAF7E-2D06-8222-CDBC-428BC4404020}"/>
                </a:ext>
              </a:extLst>
            </p:cNvPr>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842;p46">
            <a:extLst>
              <a:ext uri="{FF2B5EF4-FFF2-40B4-BE49-F238E27FC236}">
                <a16:creationId xmlns:a16="http://schemas.microsoft.com/office/drawing/2014/main" id="{A7155992-1DB8-18AB-6CC6-827622F93EEE}"/>
              </a:ext>
            </a:extLst>
          </p:cNvPr>
          <p:cNvSpPr txBox="1">
            <a:spLocks noGrp="1"/>
          </p:cNvSpPr>
          <p:nvPr>
            <p:ph type="title"/>
          </p:nvPr>
        </p:nvSpPr>
        <p:spPr>
          <a:xfrm>
            <a:off x="550242" y="-579583"/>
            <a:ext cx="4149929" cy="140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500" dirty="0">
                <a:solidFill>
                  <a:schemeClr val="dk2"/>
                </a:solidFill>
              </a:rPr>
              <a:t>Roles</a:t>
            </a:r>
            <a:endParaRPr sz="4500" dirty="0">
              <a:solidFill>
                <a:schemeClr val="dk2"/>
              </a:solidFill>
            </a:endParaRPr>
          </a:p>
        </p:txBody>
      </p:sp>
      <p:pic>
        <p:nvPicPr>
          <p:cNvPr id="12" name="Picture 11">
            <a:extLst>
              <a:ext uri="{FF2B5EF4-FFF2-40B4-BE49-F238E27FC236}">
                <a16:creationId xmlns:a16="http://schemas.microsoft.com/office/drawing/2014/main" id="{BB191465-FDCD-4F49-9BDF-4BC180957DCC}"/>
              </a:ext>
            </a:extLst>
          </p:cNvPr>
          <p:cNvPicPr>
            <a:picLocks noChangeAspect="1"/>
          </p:cNvPicPr>
          <p:nvPr/>
        </p:nvPicPr>
        <p:blipFill>
          <a:blip r:embed="rId3"/>
          <a:stretch>
            <a:fillRect/>
          </a:stretch>
        </p:blipFill>
        <p:spPr>
          <a:xfrm>
            <a:off x="7114979" y="4368800"/>
            <a:ext cx="2044700" cy="774700"/>
          </a:xfrm>
          <a:prstGeom prst="rect">
            <a:avLst/>
          </a:prstGeom>
        </p:spPr>
      </p:pic>
    </p:spTree>
    <p:extLst>
      <p:ext uri="{BB962C8B-B14F-4D97-AF65-F5344CB8AC3E}">
        <p14:creationId xmlns:p14="http://schemas.microsoft.com/office/powerpoint/2010/main" val="14003856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dk2"/>
                </a:solidFill>
                <a:latin typeface="IBM Plex Mono"/>
                <a:ea typeface="IBM Plex Mono"/>
                <a:cs typeface="IBM Plex Mono"/>
                <a:sym typeface="IBM Plex Mono"/>
              </a:rPr>
              <a:t>Table </a:t>
            </a:r>
            <a:r>
              <a:rPr lang="en" sz="3200" dirty="0">
                <a:solidFill>
                  <a:schemeClr val="bg1">
                    <a:lumMod val="25000"/>
                  </a:schemeClr>
                </a:solidFill>
                <a:latin typeface="IBM Plex Mono"/>
                <a:ea typeface="IBM Plex Mono"/>
                <a:cs typeface="IBM Plex Mono"/>
                <a:sym typeface="IBM Plex Mono"/>
              </a:rPr>
              <a:t>of</a:t>
            </a:r>
            <a:r>
              <a:rPr lang="en" sz="3200" dirty="0">
                <a:solidFill>
                  <a:schemeClr val="dk2"/>
                </a:solidFill>
                <a:latin typeface="IBM Plex Mono"/>
                <a:ea typeface="IBM Plex Mono"/>
                <a:cs typeface="IBM Plex Mono"/>
                <a:sym typeface="IBM Plex Mono"/>
              </a:rPr>
              <a:t> contents</a:t>
            </a:r>
            <a:endParaRPr sz="3200" dirty="0">
              <a:solidFill>
                <a:schemeClr val="dk2"/>
              </a:solidFill>
              <a:latin typeface="IBM Plex Mono"/>
              <a:ea typeface="IBM Plex Mono"/>
              <a:cs typeface="IBM Plex Mono"/>
              <a:sym typeface="IBM Plex Mono"/>
            </a:endParaRPr>
          </a:p>
        </p:txBody>
      </p:sp>
      <p:sp>
        <p:nvSpPr>
          <p:cNvPr id="1473" name="Google Shape;1473;p37"/>
          <p:cNvSpPr txBox="1">
            <a:spLocks noGrp="1"/>
          </p:cNvSpPr>
          <p:nvPr>
            <p:ph type="title" idx="5"/>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1474" name="Google Shape;1474;p37"/>
          <p:cNvSpPr txBox="1">
            <a:spLocks noGrp="1"/>
          </p:cNvSpPr>
          <p:nvPr>
            <p:ph type="title" idx="6"/>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1475" name="Google Shape;1475;p37"/>
          <p:cNvSpPr txBox="1">
            <a:spLocks noGrp="1"/>
          </p:cNvSpPr>
          <p:nvPr>
            <p:ph type="title" idx="7"/>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1476" name="Google Shape;1476;p37"/>
          <p:cNvSpPr txBox="1">
            <a:spLocks noGrp="1"/>
          </p:cNvSpPr>
          <p:nvPr>
            <p:ph type="title" idx="8"/>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1468" name="Google Shape;1468;p37"/>
          <p:cNvSpPr txBox="1">
            <a:spLocks noGrp="1"/>
          </p:cNvSpPr>
          <p:nvPr>
            <p:ph type="subTitle" idx="9"/>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a:t>
            </a:r>
            <a:endParaRPr dirty="0"/>
          </a:p>
        </p:txBody>
      </p:sp>
      <p:sp>
        <p:nvSpPr>
          <p:cNvPr id="1477" name="Google Shape;1477;p37"/>
          <p:cNvSpPr txBox="1">
            <a:spLocks noGrp="1"/>
          </p:cNvSpPr>
          <p:nvPr>
            <p:ph type="subTitle" idx="13"/>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Analysis Plan</a:t>
            </a:r>
            <a:endParaRPr dirty="0"/>
          </a:p>
        </p:txBody>
      </p:sp>
      <p:sp>
        <p:nvSpPr>
          <p:cNvPr id="1478" name="Google Shape;1478;p37"/>
          <p:cNvSpPr txBox="1">
            <a:spLocks noGrp="1"/>
          </p:cNvSpPr>
          <p:nvPr>
            <p:ph type="subTitle" idx="14"/>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Architecture</a:t>
            </a:r>
            <a:endParaRPr dirty="0"/>
          </a:p>
        </p:txBody>
      </p:sp>
      <p:sp>
        <p:nvSpPr>
          <p:cNvPr id="1479" name="Google Shape;1479;p37"/>
          <p:cNvSpPr txBox="1">
            <a:spLocks noGrp="1"/>
          </p:cNvSpPr>
          <p:nvPr>
            <p:ph type="subTitle" idx="15"/>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Reference</a:t>
            </a:r>
            <a:endParaRPr dirty="0"/>
          </a:p>
        </p:txBody>
      </p:sp>
      <p:sp>
        <p:nvSpPr>
          <p:cNvPr id="3" name="Subtitle 2">
            <a:extLst>
              <a:ext uri="{FF2B5EF4-FFF2-40B4-BE49-F238E27FC236}">
                <a16:creationId xmlns:a16="http://schemas.microsoft.com/office/drawing/2014/main" id="{1340C1A9-0712-496B-EA4F-AEA515CCA0FC}"/>
              </a:ext>
            </a:extLst>
          </p:cNvPr>
          <p:cNvSpPr>
            <a:spLocks noGrp="1"/>
          </p:cNvSpPr>
          <p:nvPr>
            <p:ph type="subTitle" idx="1"/>
          </p:nvPr>
        </p:nvSpPr>
        <p:spPr/>
        <p:txBody>
          <a:bodyPr/>
          <a:lstStyle/>
          <a:p>
            <a:endParaRPr lang="en-IN"/>
          </a:p>
        </p:txBody>
      </p:sp>
      <p:sp>
        <p:nvSpPr>
          <p:cNvPr id="5" name="Subtitle 4">
            <a:extLst>
              <a:ext uri="{FF2B5EF4-FFF2-40B4-BE49-F238E27FC236}">
                <a16:creationId xmlns:a16="http://schemas.microsoft.com/office/drawing/2014/main" id="{4DD089DD-3843-C749-68E5-00E6F3F32BBB}"/>
              </a:ext>
            </a:extLst>
          </p:cNvPr>
          <p:cNvSpPr>
            <a:spLocks noGrp="1"/>
          </p:cNvSpPr>
          <p:nvPr>
            <p:ph type="subTitle" idx="2"/>
          </p:nvPr>
        </p:nvSpPr>
        <p:spPr/>
        <p:txBody>
          <a:bodyPr/>
          <a:lstStyle/>
          <a:p>
            <a:endParaRPr lang="en-IN"/>
          </a:p>
        </p:txBody>
      </p:sp>
      <p:sp>
        <p:nvSpPr>
          <p:cNvPr id="7" name="Subtitle 6">
            <a:extLst>
              <a:ext uri="{FF2B5EF4-FFF2-40B4-BE49-F238E27FC236}">
                <a16:creationId xmlns:a16="http://schemas.microsoft.com/office/drawing/2014/main" id="{5A0B6C9A-A971-998A-5597-12696327513F}"/>
              </a:ext>
            </a:extLst>
          </p:cNvPr>
          <p:cNvSpPr>
            <a:spLocks noGrp="1"/>
          </p:cNvSpPr>
          <p:nvPr>
            <p:ph type="subTitle" idx="4"/>
          </p:nvPr>
        </p:nvSpPr>
        <p:spPr/>
        <p:txBody>
          <a:bodyPr/>
          <a:lstStyle/>
          <a:p>
            <a:endParaRPr lang="en-IN"/>
          </a:p>
        </p:txBody>
      </p:sp>
      <p:sp>
        <p:nvSpPr>
          <p:cNvPr id="9" name="Subtitle 8">
            <a:extLst>
              <a:ext uri="{FF2B5EF4-FFF2-40B4-BE49-F238E27FC236}">
                <a16:creationId xmlns:a16="http://schemas.microsoft.com/office/drawing/2014/main" id="{9B13EBB7-3559-E35B-6306-8969B62EF2BF}"/>
              </a:ext>
            </a:extLst>
          </p:cNvPr>
          <p:cNvSpPr>
            <a:spLocks noGrp="1"/>
          </p:cNvSpPr>
          <p:nvPr>
            <p:ph type="subTitle" idx="3"/>
          </p:nvPr>
        </p:nvSpPr>
        <p:spPr/>
        <p:txBody>
          <a:bodyPr/>
          <a:lstStyle/>
          <a:p>
            <a:endParaRPr lang="en-IN"/>
          </a:p>
        </p:txBody>
      </p:sp>
      <p:pic>
        <p:nvPicPr>
          <p:cNvPr id="15" name="Picture 14">
            <a:extLst>
              <a:ext uri="{FF2B5EF4-FFF2-40B4-BE49-F238E27FC236}">
                <a16:creationId xmlns:a16="http://schemas.microsoft.com/office/drawing/2014/main" id="{CA3F240A-0102-6647-96F6-CFED653B0D83}"/>
              </a:ext>
            </a:extLst>
          </p:cNvPr>
          <p:cNvPicPr>
            <a:picLocks noChangeAspect="1"/>
          </p:cNvPicPr>
          <p:nvPr/>
        </p:nvPicPr>
        <p:blipFill>
          <a:blip r:embed="rId3"/>
          <a:stretch>
            <a:fillRect/>
          </a:stretch>
        </p:blipFill>
        <p:spPr>
          <a:xfrm>
            <a:off x="7114979" y="4368800"/>
            <a:ext cx="2044700" cy="77470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92" name="Google Shape;1492;p3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a:t>
            </a:r>
            <a:endParaRPr dirty="0"/>
          </a:p>
        </p:txBody>
      </p:sp>
      <p:sp>
        <p:nvSpPr>
          <p:cNvPr id="1484" name="Google Shape;1484;p38"/>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E2D29CF5-9452-1055-ABC3-B66C8B1D657B}"/>
              </a:ext>
            </a:extLst>
          </p:cNvPr>
          <p:cNvSpPr>
            <a:spLocks noGrp="1"/>
          </p:cNvSpPr>
          <p:nvPr>
            <p:ph type="subTitle" idx="1"/>
          </p:nvPr>
        </p:nvSpPr>
        <p:spPr/>
        <p:txBody>
          <a:bodyPr/>
          <a:lstStyle/>
          <a:p>
            <a:endParaRPr lang="en-IN"/>
          </a:p>
        </p:txBody>
      </p:sp>
      <p:pic>
        <p:nvPicPr>
          <p:cNvPr id="45" name="Picture 44">
            <a:extLst>
              <a:ext uri="{FF2B5EF4-FFF2-40B4-BE49-F238E27FC236}">
                <a16:creationId xmlns:a16="http://schemas.microsoft.com/office/drawing/2014/main" id="{4B2F1415-8CA6-644C-9BA6-66E379EC83E3}"/>
              </a:ext>
            </a:extLst>
          </p:cNvPr>
          <p:cNvPicPr>
            <a:picLocks noChangeAspect="1"/>
          </p:cNvPicPr>
          <p:nvPr/>
        </p:nvPicPr>
        <p:blipFill>
          <a:blip r:embed="rId4"/>
          <a:stretch>
            <a:fillRect/>
          </a:stretch>
        </p:blipFill>
        <p:spPr>
          <a:xfrm>
            <a:off x="7114979" y="4368800"/>
            <a:ext cx="2044700" cy="77470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1"/>
        <p:cNvGrpSpPr/>
        <p:nvPr/>
      </p:nvGrpSpPr>
      <p:grpSpPr>
        <a:xfrm>
          <a:off x="0" y="0"/>
          <a:ext cx="0" cy="0"/>
          <a:chOff x="0" y="0"/>
          <a:chExt cx="0" cy="0"/>
        </a:xfrm>
      </p:grpSpPr>
      <p:sp>
        <p:nvSpPr>
          <p:cNvPr id="1842" name="Google Shape;1842;p46"/>
          <p:cNvSpPr txBox="1">
            <a:spLocks noGrp="1"/>
          </p:cNvSpPr>
          <p:nvPr>
            <p:ph type="title"/>
          </p:nvPr>
        </p:nvSpPr>
        <p:spPr>
          <a:xfrm>
            <a:off x="720000" y="426345"/>
            <a:ext cx="3145200" cy="140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Redset</a:t>
            </a:r>
            <a:endParaRPr dirty="0"/>
          </a:p>
        </p:txBody>
      </p:sp>
      <p:sp>
        <p:nvSpPr>
          <p:cNvPr id="1843" name="Google Shape;1843;p46"/>
          <p:cNvSpPr txBox="1">
            <a:spLocks noGrp="1"/>
          </p:cNvSpPr>
          <p:nvPr>
            <p:ph type="subTitle" idx="1"/>
          </p:nvPr>
        </p:nvSpPr>
        <p:spPr>
          <a:xfrm>
            <a:off x="720000" y="2145395"/>
            <a:ext cx="3145200" cy="2831123"/>
          </a:xfrm>
          <a:prstGeom prst="rect">
            <a:avLst/>
          </a:prstGeom>
        </p:spPr>
        <p:txBody>
          <a:bodyPr spcFirstLastPara="1" wrap="square" lIns="91425" tIns="91425" rIns="91425" bIns="91425" anchor="t" anchorCtr="0">
            <a:noAutofit/>
          </a:bodyPr>
          <a:lstStyle/>
          <a:p>
            <a:pPr marL="0" indent="0">
              <a:buNone/>
            </a:pPr>
            <a:r>
              <a:rPr lang="en-US" sz="1200" dirty="0"/>
              <a:t>The </a:t>
            </a:r>
            <a:r>
              <a:rPr lang="en-US" sz="1200" dirty="0" err="1"/>
              <a:t>Redset</a:t>
            </a:r>
            <a:r>
              <a:rPr lang="en-US" sz="1200" dirty="0"/>
              <a:t> dataset contains three months of user query metadata from a selected sample of Amazon Redshift instances. It includes data for 200 provisioned and serverless instances each. </a:t>
            </a:r>
          </a:p>
          <a:p>
            <a:pPr marL="0" indent="0">
              <a:buNone/>
            </a:pPr>
            <a:endParaRPr lang="en-US" sz="1200" dirty="0"/>
          </a:p>
          <a:p>
            <a:pPr marL="0" indent="0">
              <a:buNone/>
            </a:pPr>
            <a:r>
              <a:rPr lang="en-US" sz="1200" dirty="0"/>
              <a:t>The dataset is not representative of the entire Redshift fleet but provides biased sample data to support the development of new benchmarks and exploration of machine learning techniques for workload forecasting. </a:t>
            </a:r>
          </a:p>
          <a:p>
            <a:pPr marL="0" indent="0">
              <a:buNone/>
            </a:pPr>
            <a:endParaRPr lang="en-US" sz="1200" dirty="0"/>
          </a:p>
          <a:p>
            <a:pPr marL="0" indent="0">
              <a:buNone/>
            </a:pPr>
            <a:r>
              <a:rPr lang="en-US" sz="1200" dirty="0"/>
              <a:t>The dataset includes various metadata fields such as instance ID, user ID, query ID, timestamps, and performance metrics like compile duration, queue duration, execution duration, and more.[5]</a:t>
            </a:r>
          </a:p>
          <a:p>
            <a:pPr marL="0" indent="0">
              <a:buNone/>
            </a:pPr>
            <a:br>
              <a:rPr lang="en-US" sz="1200" dirty="0"/>
            </a:br>
            <a:br>
              <a:rPr lang="en-US" sz="1200" dirty="0"/>
            </a:br>
            <a:endParaRPr lang="en-US" sz="1200" dirty="0"/>
          </a:p>
          <a:p>
            <a:pPr marL="0" indent="0">
              <a:buNone/>
            </a:pPr>
            <a:endParaRPr lang="en-US" sz="1200" dirty="0"/>
          </a:p>
          <a:p>
            <a:pPr marL="0" indent="0">
              <a:buNone/>
            </a:pPr>
            <a:endParaRPr lang="en-US" sz="1200" dirty="0"/>
          </a:p>
          <a:p>
            <a:pPr marL="0" indent="0">
              <a:buNone/>
            </a:pPr>
            <a:br>
              <a:rPr lang="en-US" sz="1200" dirty="0"/>
            </a:br>
            <a:endParaRPr lang="en-US" sz="1200" dirty="0"/>
          </a:p>
        </p:txBody>
      </p:sp>
      <p:grpSp>
        <p:nvGrpSpPr>
          <p:cNvPr id="1844" name="Google Shape;1844;p46"/>
          <p:cNvGrpSpPr/>
          <p:nvPr/>
        </p:nvGrpSpPr>
        <p:grpSpPr>
          <a:xfrm>
            <a:off x="-74792" y="1766169"/>
            <a:ext cx="480890" cy="481200"/>
            <a:chOff x="959750" y="3039275"/>
            <a:chExt cx="582050" cy="582425"/>
          </a:xfrm>
        </p:grpSpPr>
        <p:sp>
          <p:nvSpPr>
            <p:cNvPr id="1845" name="Google Shape;1845;p46"/>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6"/>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6"/>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6"/>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6"/>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6"/>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6"/>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Placeholder 3">
            <a:extLst>
              <a:ext uri="{FF2B5EF4-FFF2-40B4-BE49-F238E27FC236}">
                <a16:creationId xmlns:a16="http://schemas.microsoft.com/office/drawing/2014/main" id="{BB92FF51-4300-C048-AF0A-AAF042BDA093}"/>
              </a:ext>
            </a:extLst>
          </p:cNvPr>
          <p:cNvPicPr>
            <a:picLocks noGrp="1" noChangeAspect="1"/>
          </p:cNvPicPr>
          <p:nvPr>
            <p:ph type="pic" idx="2"/>
          </p:nvPr>
        </p:nvPicPr>
        <p:blipFill rotWithShape="1">
          <a:blip r:embed="rId3">
            <a:duotone>
              <a:schemeClr val="accent5">
                <a:shade val="45000"/>
                <a:satMod val="135000"/>
              </a:schemeClr>
              <a:prstClr val="white"/>
            </a:duotone>
            <a:extLst>
              <a:ext uri="{BEBA8EAE-BF5A-486C-A8C5-ECC9F3942E4B}">
                <a14:imgProps xmlns:a14="http://schemas.microsoft.com/office/drawing/2010/main">
                  <a14:imgLayer r:embed="rId4">
                    <a14:imgEffect>
                      <a14:saturation sat="300000"/>
                    </a14:imgEffect>
                  </a14:imgLayer>
                </a14:imgProps>
              </a:ext>
            </a:extLst>
          </a:blip>
          <a:srcRect t="134" b="1739"/>
          <a:stretch/>
        </p:blipFill>
        <p:spPr>
          <a:xfrm>
            <a:off x="4915233" y="0"/>
            <a:ext cx="4228767" cy="5143500"/>
          </a:xfrm>
        </p:spPr>
      </p:pic>
    </p:spTree>
    <p:extLst>
      <p:ext uri="{BB962C8B-B14F-4D97-AF65-F5344CB8AC3E}">
        <p14:creationId xmlns:p14="http://schemas.microsoft.com/office/powerpoint/2010/main" val="18496283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92" name="Google Shape;1492;p3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Analysis Plan</a:t>
            </a:r>
            <a:endParaRPr dirty="0"/>
          </a:p>
        </p:txBody>
      </p:sp>
      <p:sp>
        <p:nvSpPr>
          <p:cNvPr id="1484" name="Google Shape;1484;p38"/>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4" name="Picture 43">
            <a:extLst>
              <a:ext uri="{FF2B5EF4-FFF2-40B4-BE49-F238E27FC236}">
                <a16:creationId xmlns:a16="http://schemas.microsoft.com/office/drawing/2014/main" id="{A8C65252-AF19-E84E-9D25-B8248AAE4558}"/>
              </a:ext>
            </a:extLst>
          </p:cNvPr>
          <p:cNvPicPr>
            <a:picLocks noChangeAspect="1"/>
          </p:cNvPicPr>
          <p:nvPr/>
        </p:nvPicPr>
        <p:blipFill>
          <a:blip r:embed="rId4"/>
          <a:stretch>
            <a:fillRect/>
          </a:stretch>
        </p:blipFill>
        <p:spPr>
          <a:xfrm>
            <a:off x="7114979" y="4368800"/>
            <a:ext cx="2044700" cy="774700"/>
          </a:xfrm>
          <a:prstGeom prst="rect">
            <a:avLst/>
          </a:prstGeom>
        </p:spPr>
      </p:pic>
    </p:spTree>
    <p:extLst>
      <p:ext uri="{BB962C8B-B14F-4D97-AF65-F5344CB8AC3E}">
        <p14:creationId xmlns:p14="http://schemas.microsoft.com/office/powerpoint/2010/main" val="24555530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1"/>
        <p:cNvGrpSpPr/>
        <p:nvPr/>
      </p:nvGrpSpPr>
      <p:grpSpPr>
        <a:xfrm>
          <a:off x="0" y="0"/>
          <a:ext cx="0" cy="0"/>
          <a:chOff x="0" y="0"/>
          <a:chExt cx="0" cy="0"/>
        </a:xfrm>
      </p:grpSpPr>
      <p:sp>
        <p:nvSpPr>
          <p:cNvPr id="1843" name="Google Shape;1843;p46"/>
          <p:cNvSpPr txBox="1">
            <a:spLocks noGrp="1"/>
          </p:cNvSpPr>
          <p:nvPr>
            <p:ph type="subTitle" idx="1"/>
          </p:nvPr>
        </p:nvSpPr>
        <p:spPr>
          <a:xfrm>
            <a:off x="550242" y="828835"/>
            <a:ext cx="3986095" cy="3624196"/>
          </a:xfrm>
          <a:prstGeom prst="rect">
            <a:avLst/>
          </a:prstGeom>
        </p:spPr>
        <p:txBody>
          <a:bodyPr spcFirstLastPara="1" wrap="square" lIns="91425" tIns="91425" rIns="91425" bIns="91425" anchor="t" anchorCtr="0">
            <a:noAutofit/>
          </a:bodyPr>
          <a:lstStyle/>
          <a:p>
            <a:pPr marL="0" indent="0">
              <a:buNone/>
            </a:pPr>
            <a:r>
              <a:rPr lang="en-US" sz="1200" dirty="0"/>
              <a:t>• Designed a </a:t>
            </a:r>
            <a:r>
              <a:rPr lang="en-US" sz="1200" b="1" dirty="0" err="1"/>
              <a:t>Streamlit</a:t>
            </a:r>
            <a:r>
              <a:rPr lang="en-US" sz="1200" b="1" dirty="0"/>
              <a:t>-powered data pipeline and live dashboard</a:t>
            </a:r>
            <a:r>
              <a:rPr lang="en-US" sz="1200" dirty="0"/>
              <a:t> to integrate streaming and historical query logs from the </a:t>
            </a:r>
            <a:r>
              <a:rPr lang="en-US" sz="1200" b="1" dirty="0" err="1"/>
              <a:t>Redset</a:t>
            </a:r>
            <a:r>
              <a:rPr lang="en-US" sz="1200" b="1" dirty="0"/>
              <a:t> dataset</a:t>
            </a:r>
            <a:r>
              <a:rPr lang="en-US" sz="1200" dirty="0"/>
              <a:t> for Amazon Redshift optimization.</a:t>
            </a:r>
          </a:p>
          <a:p>
            <a:pPr marL="0" indent="0">
              <a:buNone/>
            </a:pPr>
            <a:endParaRPr lang="en-US" sz="1200" dirty="0"/>
          </a:p>
          <a:p>
            <a:pPr marL="0" indent="0">
              <a:buNone/>
            </a:pPr>
            <a:r>
              <a:rPr lang="en-US" sz="1200" dirty="0"/>
              <a:t>• Key metrics visualized on the dashboard include:</a:t>
            </a:r>
          </a:p>
          <a:p>
            <a:pPr marL="571500" lvl="1" indent="-228600" algn="l">
              <a:lnSpc>
                <a:spcPct val="150000"/>
              </a:lnSpc>
              <a:buFont typeface="+mj-lt"/>
              <a:buAutoNum type="arabicPeriod"/>
            </a:pPr>
            <a:r>
              <a:rPr lang="en-US" sz="1200" b="1" dirty="0"/>
              <a:t>Real-time histogram</a:t>
            </a:r>
            <a:r>
              <a:rPr lang="en-US" sz="1200" dirty="0"/>
              <a:t> of the top-k most accessed tables and showing the percentage of queries they appear in.</a:t>
            </a:r>
          </a:p>
          <a:p>
            <a:pPr marL="571500" lvl="1" indent="-228600" algn="l">
              <a:lnSpc>
                <a:spcPct val="150000"/>
              </a:lnSpc>
              <a:buFont typeface="+mj-lt"/>
              <a:buAutoNum type="arabicPeriod"/>
            </a:pPr>
            <a:r>
              <a:rPr lang="en-US" sz="1200" b="1" dirty="0"/>
              <a:t>Plot Hit rate of the result cache</a:t>
            </a:r>
            <a:r>
              <a:rPr lang="en-US" sz="1200" dirty="0"/>
              <a:t>, similar to the Fig. 13 from the Predicate Cache paper[1].</a:t>
            </a:r>
          </a:p>
          <a:p>
            <a:pPr marL="571500" lvl="1" indent="-228600" algn="l">
              <a:lnSpc>
                <a:spcPct val="150000"/>
              </a:lnSpc>
              <a:buFont typeface="+mj-lt"/>
              <a:buAutoNum type="arabicPeriod"/>
            </a:pPr>
            <a:r>
              <a:rPr lang="en-US" sz="1200" dirty="0"/>
              <a:t>Analysis of the correlation between </a:t>
            </a:r>
            <a:r>
              <a:rPr lang="en-US" sz="1200" b="1" dirty="0"/>
              <a:t>compile time</a:t>
            </a:r>
            <a:r>
              <a:rPr lang="en-US" sz="1200" dirty="0"/>
              <a:t> and </a:t>
            </a:r>
            <a:r>
              <a:rPr lang="en-US" sz="1200" b="1" dirty="0"/>
              <a:t>number of joins</a:t>
            </a:r>
            <a:r>
              <a:rPr lang="en-US" sz="1200" dirty="0"/>
              <a:t> in SELECT queries, determining whether the relationship is linear, quadratic, or exponential.</a:t>
            </a:r>
          </a:p>
        </p:txBody>
      </p:sp>
      <p:grpSp>
        <p:nvGrpSpPr>
          <p:cNvPr id="1844" name="Google Shape;1844;p46"/>
          <p:cNvGrpSpPr/>
          <p:nvPr/>
        </p:nvGrpSpPr>
        <p:grpSpPr>
          <a:xfrm>
            <a:off x="-74792" y="1766169"/>
            <a:ext cx="480890" cy="481200"/>
            <a:chOff x="959750" y="3039275"/>
            <a:chExt cx="582050" cy="582425"/>
          </a:xfrm>
        </p:grpSpPr>
        <p:sp>
          <p:nvSpPr>
            <p:cNvPr id="1845" name="Google Shape;1845;p46"/>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6"/>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6"/>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6"/>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6"/>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6"/>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6"/>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Placeholder 5">
            <a:extLst>
              <a:ext uri="{FF2B5EF4-FFF2-40B4-BE49-F238E27FC236}">
                <a16:creationId xmlns:a16="http://schemas.microsoft.com/office/drawing/2014/main" id="{A0FCCF49-DE76-8C41-99A3-093F0E59F2D5}"/>
              </a:ext>
            </a:extLst>
          </p:cNvPr>
          <p:cNvPicPr>
            <a:picLocks noGrp="1" noChangeAspect="1"/>
          </p:cNvPicPr>
          <p:nvPr>
            <p:ph type="pic" idx="2"/>
          </p:nvPr>
        </p:nvPicPr>
        <p:blipFill rotWithShape="1">
          <a:blip r:embed="rId3"/>
          <a:srcRect l="2936" r="3892"/>
          <a:stretch/>
        </p:blipFill>
        <p:spPr>
          <a:xfrm>
            <a:off x="5159019" y="2749207"/>
            <a:ext cx="3494951" cy="2006400"/>
          </a:xfrm>
        </p:spPr>
      </p:pic>
      <p:sp>
        <p:nvSpPr>
          <p:cNvPr id="17" name="Google Shape;1842;p46">
            <a:extLst>
              <a:ext uri="{FF2B5EF4-FFF2-40B4-BE49-F238E27FC236}">
                <a16:creationId xmlns:a16="http://schemas.microsoft.com/office/drawing/2014/main" id="{6103FAB2-32F1-7141-8856-8B2985F3CFA8}"/>
              </a:ext>
            </a:extLst>
          </p:cNvPr>
          <p:cNvSpPr txBox="1">
            <a:spLocks noGrp="1"/>
          </p:cNvSpPr>
          <p:nvPr>
            <p:ph type="title"/>
          </p:nvPr>
        </p:nvSpPr>
        <p:spPr>
          <a:xfrm>
            <a:off x="550242" y="-579583"/>
            <a:ext cx="4149929" cy="140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Questions we solve</a:t>
            </a:r>
            <a:endParaRPr dirty="0"/>
          </a:p>
        </p:txBody>
      </p:sp>
      <p:pic>
        <p:nvPicPr>
          <p:cNvPr id="3" name="Picture 2">
            <a:extLst>
              <a:ext uri="{FF2B5EF4-FFF2-40B4-BE49-F238E27FC236}">
                <a16:creationId xmlns:a16="http://schemas.microsoft.com/office/drawing/2014/main" id="{3E8564FF-1718-E8A4-99A5-A0D415C1E7D2}"/>
              </a:ext>
            </a:extLst>
          </p:cNvPr>
          <p:cNvPicPr>
            <a:picLocks noChangeAspect="1"/>
          </p:cNvPicPr>
          <p:nvPr/>
        </p:nvPicPr>
        <p:blipFill>
          <a:blip r:embed="rId4"/>
          <a:srcRect b="18952"/>
          <a:stretch/>
        </p:blipFill>
        <p:spPr>
          <a:xfrm>
            <a:off x="4806683" y="679642"/>
            <a:ext cx="4011950" cy="1378279"/>
          </a:xfrm>
          <a:prstGeom prst="rect">
            <a:avLst/>
          </a:prstGeom>
        </p:spPr>
      </p:pic>
      <p:pic>
        <p:nvPicPr>
          <p:cNvPr id="14" name="Picture 13">
            <a:extLst>
              <a:ext uri="{FF2B5EF4-FFF2-40B4-BE49-F238E27FC236}">
                <a16:creationId xmlns:a16="http://schemas.microsoft.com/office/drawing/2014/main" id="{0F295726-DF33-5045-AF92-84CA894B5339}"/>
              </a:ext>
            </a:extLst>
          </p:cNvPr>
          <p:cNvPicPr>
            <a:picLocks noChangeAspect="1"/>
          </p:cNvPicPr>
          <p:nvPr/>
        </p:nvPicPr>
        <p:blipFill>
          <a:blip r:embed="rId5"/>
          <a:stretch>
            <a:fillRect/>
          </a:stretch>
        </p:blipFill>
        <p:spPr>
          <a:xfrm>
            <a:off x="7114979" y="4368800"/>
            <a:ext cx="2044700" cy="774700"/>
          </a:xfrm>
          <a:prstGeom prst="rect">
            <a:avLst/>
          </a:prstGeom>
        </p:spPr>
      </p:pic>
    </p:spTree>
    <p:extLst>
      <p:ext uri="{BB962C8B-B14F-4D97-AF65-F5344CB8AC3E}">
        <p14:creationId xmlns:p14="http://schemas.microsoft.com/office/powerpoint/2010/main" val="31857990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afterEffect">
                                  <p:stCondLst>
                                    <p:cond delay="0"/>
                                  </p:stCondLst>
                                  <p:iterate type="lt">
                                    <p:tmPct val="10000"/>
                                  </p:iterate>
                                  <p:childTnLst>
                                    <p:set>
                                      <p:cBhvr>
                                        <p:cTn id="6" dur="1" fill="hold">
                                          <p:stCondLst>
                                            <p:cond delay="0"/>
                                          </p:stCondLst>
                                        </p:cTn>
                                        <p:tgtEl>
                                          <p:spTgt spid="1843">
                                            <p:txEl>
                                              <p:pRg st="0" end="0"/>
                                            </p:txEl>
                                          </p:spTgt>
                                        </p:tgtEl>
                                        <p:attrNameLst>
                                          <p:attrName>style.visibility</p:attrName>
                                        </p:attrNameLst>
                                      </p:cBhvr>
                                      <p:to>
                                        <p:strVal val="visible"/>
                                      </p:to>
                                    </p:set>
                                    <p:anim calcmode="lin" valueType="num">
                                      <p:cBhvr>
                                        <p:cTn id="7" dur="200" fill="hold"/>
                                        <p:tgtEl>
                                          <p:spTgt spid="184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 fill="hold"/>
                                        <p:tgtEl>
                                          <p:spTgt spid="1843">
                                            <p:txEl>
                                              <p:pRg st="0" end="0"/>
                                            </p:txEl>
                                          </p:spTgt>
                                        </p:tgtEl>
                                        <p:attrNameLst>
                                          <p:attrName>ppt_y</p:attrName>
                                        </p:attrNameLst>
                                      </p:cBhvr>
                                      <p:tavLst>
                                        <p:tav tm="0">
                                          <p:val>
                                            <p:strVal val="#ppt_y"/>
                                          </p:val>
                                        </p:tav>
                                        <p:tav tm="100000">
                                          <p:val>
                                            <p:strVal val="#ppt_y"/>
                                          </p:val>
                                        </p:tav>
                                      </p:tavLst>
                                    </p:anim>
                                    <p:anim calcmode="lin" valueType="num">
                                      <p:cBhvr>
                                        <p:cTn id="9" dur="200" fill="hold"/>
                                        <p:tgtEl>
                                          <p:spTgt spid="184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 fill="hold"/>
                                        <p:tgtEl>
                                          <p:spTgt spid="184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 tmFilter="0,0; .5, 1; 1, 1"/>
                                        <p:tgtEl>
                                          <p:spTgt spid="1843">
                                            <p:txEl>
                                              <p:pRg st="0" end="0"/>
                                            </p:txEl>
                                          </p:spTgt>
                                        </p:tgtEl>
                                      </p:cBhvr>
                                    </p:animEffect>
                                  </p:childTnLst>
                                </p:cTn>
                              </p:par>
                            </p:childTnLst>
                          </p:cTn>
                        </p:par>
                        <p:par>
                          <p:cTn id="12" fill="hold">
                            <p:stCondLst>
                              <p:cond delay="3120"/>
                            </p:stCondLst>
                            <p:childTnLst>
                              <p:par>
                                <p:cTn id="13" presetID="41" presetClass="entr" presetSubtype="0" fill="hold" nodeType="afterEffect">
                                  <p:stCondLst>
                                    <p:cond delay="0"/>
                                  </p:stCondLst>
                                  <p:iterate type="lt">
                                    <p:tmPct val="10000"/>
                                  </p:iterate>
                                  <p:childTnLst>
                                    <p:set>
                                      <p:cBhvr>
                                        <p:cTn id="14" dur="1" fill="hold">
                                          <p:stCondLst>
                                            <p:cond delay="0"/>
                                          </p:stCondLst>
                                        </p:cTn>
                                        <p:tgtEl>
                                          <p:spTgt spid="1843">
                                            <p:txEl>
                                              <p:pRg st="2" end="2"/>
                                            </p:txEl>
                                          </p:spTgt>
                                        </p:tgtEl>
                                        <p:attrNameLst>
                                          <p:attrName>style.visibility</p:attrName>
                                        </p:attrNameLst>
                                      </p:cBhvr>
                                      <p:to>
                                        <p:strVal val="visible"/>
                                      </p:to>
                                    </p:set>
                                    <p:anim calcmode="lin" valueType="num">
                                      <p:cBhvr>
                                        <p:cTn id="15" dur="200" fill="hold"/>
                                        <p:tgtEl>
                                          <p:spTgt spid="184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200" fill="hold"/>
                                        <p:tgtEl>
                                          <p:spTgt spid="1843">
                                            <p:txEl>
                                              <p:pRg st="2" end="2"/>
                                            </p:txEl>
                                          </p:spTgt>
                                        </p:tgtEl>
                                        <p:attrNameLst>
                                          <p:attrName>ppt_y</p:attrName>
                                        </p:attrNameLst>
                                      </p:cBhvr>
                                      <p:tavLst>
                                        <p:tav tm="0">
                                          <p:val>
                                            <p:strVal val="#ppt_y"/>
                                          </p:val>
                                        </p:tav>
                                        <p:tav tm="100000">
                                          <p:val>
                                            <p:strVal val="#ppt_y"/>
                                          </p:val>
                                        </p:tav>
                                      </p:tavLst>
                                    </p:anim>
                                    <p:anim calcmode="lin" valueType="num">
                                      <p:cBhvr>
                                        <p:cTn id="17" dur="200" fill="hold"/>
                                        <p:tgtEl>
                                          <p:spTgt spid="184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200" fill="hold"/>
                                        <p:tgtEl>
                                          <p:spTgt spid="184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200" tmFilter="0,0; .5, 1; 1, 1"/>
                                        <p:tgtEl>
                                          <p:spTgt spid="1843">
                                            <p:txEl>
                                              <p:pRg st="2" end="2"/>
                                            </p:txEl>
                                          </p:spTgt>
                                        </p:tgtEl>
                                      </p:cBhvr>
                                    </p:animEffect>
                                  </p:childTnLst>
                                </p:cTn>
                              </p:par>
                            </p:childTnLst>
                          </p:cTn>
                        </p:par>
                        <p:par>
                          <p:cTn id="20" fill="hold">
                            <p:stCondLst>
                              <p:cond delay="4160"/>
                            </p:stCondLst>
                            <p:childTnLst>
                              <p:par>
                                <p:cTn id="21" presetID="41" presetClass="entr" presetSubtype="0" fill="hold" nodeType="afterEffect">
                                  <p:stCondLst>
                                    <p:cond delay="0"/>
                                  </p:stCondLst>
                                  <p:iterate type="lt">
                                    <p:tmPct val="10000"/>
                                  </p:iterate>
                                  <p:childTnLst>
                                    <p:set>
                                      <p:cBhvr>
                                        <p:cTn id="22" dur="1" fill="hold">
                                          <p:stCondLst>
                                            <p:cond delay="0"/>
                                          </p:stCondLst>
                                        </p:cTn>
                                        <p:tgtEl>
                                          <p:spTgt spid="1843">
                                            <p:txEl>
                                              <p:pRg st="3" end="3"/>
                                            </p:txEl>
                                          </p:spTgt>
                                        </p:tgtEl>
                                        <p:attrNameLst>
                                          <p:attrName>style.visibility</p:attrName>
                                        </p:attrNameLst>
                                      </p:cBhvr>
                                      <p:to>
                                        <p:strVal val="visible"/>
                                      </p:to>
                                    </p:set>
                                    <p:anim calcmode="lin" valueType="num">
                                      <p:cBhvr>
                                        <p:cTn id="23" dur="200" fill="hold"/>
                                        <p:tgtEl>
                                          <p:spTgt spid="184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200" fill="hold"/>
                                        <p:tgtEl>
                                          <p:spTgt spid="1843">
                                            <p:txEl>
                                              <p:pRg st="3" end="3"/>
                                            </p:txEl>
                                          </p:spTgt>
                                        </p:tgtEl>
                                        <p:attrNameLst>
                                          <p:attrName>ppt_y</p:attrName>
                                        </p:attrNameLst>
                                      </p:cBhvr>
                                      <p:tavLst>
                                        <p:tav tm="0">
                                          <p:val>
                                            <p:strVal val="#ppt_y"/>
                                          </p:val>
                                        </p:tav>
                                        <p:tav tm="100000">
                                          <p:val>
                                            <p:strVal val="#ppt_y"/>
                                          </p:val>
                                        </p:tav>
                                      </p:tavLst>
                                    </p:anim>
                                    <p:anim calcmode="lin" valueType="num">
                                      <p:cBhvr>
                                        <p:cTn id="25" dur="200" fill="hold"/>
                                        <p:tgtEl>
                                          <p:spTgt spid="184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200" fill="hold"/>
                                        <p:tgtEl>
                                          <p:spTgt spid="184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200" tmFilter="0,0; .5, 1; 1, 1"/>
                                        <p:tgtEl>
                                          <p:spTgt spid="184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1" presetClass="entr" presetSubtype="0" fill="hold" nodeType="clickEffect">
                                  <p:stCondLst>
                                    <p:cond delay="0"/>
                                  </p:stCondLst>
                                  <p:iterate type="lt">
                                    <p:tmPct val="10000"/>
                                  </p:iterate>
                                  <p:childTnLst>
                                    <p:set>
                                      <p:cBhvr>
                                        <p:cTn id="31" dur="1" fill="hold">
                                          <p:stCondLst>
                                            <p:cond delay="0"/>
                                          </p:stCondLst>
                                        </p:cTn>
                                        <p:tgtEl>
                                          <p:spTgt spid="1843">
                                            <p:txEl>
                                              <p:pRg st="4" end="4"/>
                                            </p:txEl>
                                          </p:spTgt>
                                        </p:tgtEl>
                                        <p:attrNameLst>
                                          <p:attrName>style.visibility</p:attrName>
                                        </p:attrNameLst>
                                      </p:cBhvr>
                                      <p:to>
                                        <p:strVal val="visible"/>
                                      </p:to>
                                    </p:set>
                                    <p:anim calcmode="lin" valueType="num">
                                      <p:cBhvr>
                                        <p:cTn id="32" dur="200" fill="hold"/>
                                        <p:tgtEl>
                                          <p:spTgt spid="184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3" dur="200" fill="hold"/>
                                        <p:tgtEl>
                                          <p:spTgt spid="1843">
                                            <p:txEl>
                                              <p:pRg st="4" end="4"/>
                                            </p:txEl>
                                          </p:spTgt>
                                        </p:tgtEl>
                                        <p:attrNameLst>
                                          <p:attrName>ppt_y</p:attrName>
                                        </p:attrNameLst>
                                      </p:cBhvr>
                                      <p:tavLst>
                                        <p:tav tm="0">
                                          <p:val>
                                            <p:strVal val="#ppt_y"/>
                                          </p:val>
                                        </p:tav>
                                        <p:tav tm="100000">
                                          <p:val>
                                            <p:strVal val="#ppt_y"/>
                                          </p:val>
                                        </p:tav>
                                      </p:tavLst>
                                    </p:anim>
                                    <p:anim calcmode="lin" valueType="num">
                                      <p:cBhvr>
                                        <p:cTn id="34" dur="200" fill="hold"/>
                                        <p:tgtEl>
                                          <p:spTgt spid="184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5" dur="200" fill="hold"/>
                                        <p:tgtEl>
                                          <p:spTgt spid="184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6" dur="200" tmFilter="0,0; .5, 1; 1, 1"/>
                                        <p:tgtEl>
                                          <p:spTgt spid="1843">
                                            <p:txEl>
                                              <p:pRg st="4" end="4"/>
                                            </p:txEl>
                                          </p:spTgt>
                                        </p:tgtEl>
                                      </p:cBhvr>
                                    </p:animEffect>
                                  </p:childTnLst>
                                </p:cTn>
                              </p:par>
                            </p:childTnLst>
                          </p:cTn>
                        </p:par>
                        <p:par>
                          <p:cTn id="37" fill="hold">
                            <p:stCondLst>
                              <p:cond delay="1700"/>
                            </p:stCondLst>
                            <p:childTnLst>
                              <p:par>
                                <p:cTn id="38" presetID="2" presetClass="entr" presetSubtype="1"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200" fill="hold"/>
                                        <p:tgtEl>
                                          <p:spTgt spid="3"/>
                                        </p:tgtEl>
                                        <p:attrNameLst>
                                          <p:attrName>ppt_x</p:attrName>
                                        </p:attrNameLst>
                                      </p:cBhvr>
                                      <p:tavLst>
                                        <p:tav tm="0">
                                          <p:val>
                                            <p:strVal val="#ppt_x"/>
                                          </p:val>
                                        </p:tav>
                                        <p:tav tm="100000">
                                          <p:val>
                                            <p:strVal val="#ppt_x"/>
                                          </p:val>
                                        </p:tav>
                                      </p:tavLst>
                                    </p:anim>
                                    <p:anim calcmode="lin" valueType="num">
                                      <p:cBhvr additive="base">
                                        <p:cTn id="41" dur="2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1" presetClass="entr" presetSubtype="0" fill="hold" nodeType="clickEffect">
                                  <p:stCondLst>
                                    <p:cond delay="0"/>
                                  </p:stCondLst>
                                  <p:iterate type="lt">
                                    <p:tmPct val="10000"/>
                                  </p:iterate>
                                  <p:childTnLst>
                                    <p:set>
                                      <p:cBhvr>
                                        <p:cTn id="45" dur="1" fill="hold">
                                          <p:stCondLst>
                                            <p:cond delay="0"/>
                                          </p:stCondLst>
                                        </p:cTn>
                                        <p:tgtEl>
                                          <p:spTgt spid="1843">
                                            <p:txEl>
                                              <p:pRg st="5" end="5"/>
                                            </p:txEl>
                                          </p:spTgt>
                                        </p:tgtEl>
                                        <p:attrNameLst>
                                          <p:attrName>style.visibility</p:attrName>
                                        </p:attrNameLst>
                                      </p:cBhvr>
                                      <p:to>
                                        <p:strVal val="visible"/>
                                      </p:to>
                                    </p:set>
                                    <p:anim calcmode="lin" valueType="num">
                                      <p:cBhvr>
                                        <p:cTn id="46" dur="200" fill="hold"/>
                                        <p:tgtEl>
                                          <p:spTgt spid="184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47" dur="200" fill="hold"/>
                                        <p:tgtEl>
                                          <p:spTgt spid="1843">
                                            <p:txEl>
                                              <p:pRg st="5" end="5"/>
                                            </p:txEl>
                                          </p:spTgt>
                                        </p:tgtEl>
                                        <p:attrNameLst>
                                          <p:attrName>ppt_y</p:attrName>
                                        </p:attrNameLst>
                                      </p:cBhvr>
                                      <p:tavLst>
                                        <p:tav tm="0">
                                          <p:val>
                                            <p:strVal val="#ppt_y"/>
                                          </p:val>
                                        </p:tav>
                                        <p:tav tm="100000">
                                          <p:val>
                                            <p:strVal val="#ppt_y"/>
                                          </p:val>
                                        </p:tav>
                                      </p:tavLst>
                                    </p:anim>
                                    <p:anim calcmode="lin" valueType="num">
                                      <p:cBhvr>
                                        <p:cTn id="48" dur="200" fill="hold"/>
                                        <p:tgtEl>
                                          <p:spTgt spid="184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9" dur="200" fill="hold"/>
                                        <p:tgtEl>
                                          <p:spTgt spid="184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0" dur="200" tmFilter="0,0; .5, 1; 1, 1"/>
                                        <p:tgtEl>
                                          <p:spTgt spid="18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92" name="Google Shape;1492;p3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Architecture</a:t>
            </a:r>
            <a:endParaRPr dirty="0"/>
          </a:p>
        </p:txBody>
      </p:sp>
      <p:sp>
        <p:nvSpPr>
          <p:cNvPr id="1484" name="Google Shape;1484;p38"/>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4" name="Picture 43">
            <a:extLst>
              <a:ext uri="{FF2B5EF4-FFF2-40B4-BE49-F238E27FC236}">
                <a16:creationId xmlns:a16="http://schemas.microsoft.com/office/drawing/2014/main" id="{36B0B161-E0F7-9944-8F28-BEF521C9C923}"/>
              </a:ext>
            </a:extLst>
          </p:cNvPr>
          <p:cNvPicPr>
            <a:picLocks noChangeAspect="1"/>
          </p:cNvPicPr>
          <p:nvPr/>
        </p:nvPicPr>
        <p:blipFill>
          <a:blip r:embed="rId4"/>
          <a:stretch>
            <a:fillRect/>
          </a:stretch>
        </p:blipFill>
        <p:spPr>
          <a:xfrm>
            <a:off x="7114979" y="4368800"/>
            <a:ext cx="2044700" cy="774700"/>
          </a:xfrm>
          <a:prstGeom prst="rect">
            <a:avLst/>
          </a:prstGeom>
        </p:spPr>
      </p:pic>
    </p:spTree>
    <p:extLst>
      <p:ext uri="{BB962C8B-B14F-4D97-AF65-F5344CB8AC3E}">
        <p14:creationId xmlns:p14="http://schemas.microsoft.com/office/powerpoint/2010/main" val="31312437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7" name="Picture 6">
            <a:extLst>
              <a:ext uri="{FF2B5EF4-FFF2-40B4-BE49-F238E27FC236}">
                <a16:creationId xmlns:a16="http://schemas.microsoft.com/office/drawing/2014/main" id="{4DED4CB3-3B3E-A746-AF42-D30E139261A8}"/>
              </a:ext>
            </a:extLst>
          </p:cNvPr>
          <p:cNvPicPr>
            <a:picLocks noChangeAspect="1"/>
          </p:cNvPicPr>
          <p:nvPr/>
        </p:nvPicPr>
        <p:blipFill>
          <a:blip r:embed="rId3"/>
          <a:stretch>
            <a:fillRect/>
          </a:stretch>
        </p:blipFill>
        <p:spPr>
          <a:xfrm>
            <a:off x="1076949" y="0"/>
            <a:ext cx="6990101" cy="5143500"/>
          </a:xfrm>
          <a:prstGeom prst="rect">
            <a:avLst/>
          </a:prstGeom>
        </p:spPr>
      </p:pic>
      <p:pic>
        <p:nvPicPr>
          <p:cNvPr id="14" name="Picture 13">
            <a:extLst>
              <a:ext uri="{FF2B5EF4-FFF2-40B4-BE49-F238E27FC236}">
                <a16:creationId xmlns:a16="http://schemas.microsoft.com/office/drawing/2014/main" id="{6A9F8451-6A6A-0B49-999F-E16164E27C50}"/>
              </a:ext>
            </a:extLst>
          </p:cNvPr>
          <p:cNvPicPr>
            <a:picLocks noChangeAspect="1"/>
          </p:cNvPicPr>
          <p:nvPr/>
        </p:nvPicPr>
        <p:blipFill>
          <a:blip r:embed="rId4"/>
          <a:stretch>
            <a:fillRect/>
          </a:stretch>
        </p:blipFill>
        <p:spPr>
          <a:xfrm>
            <a:off x="7114979" y="4368800"/>
            <a:ext cx="2044700" cy="77470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509</Words>
  <Application>Microsoft Macintosh PowerPoint</Application>
  <PresentationFormat>On-screen Show (16:9)</PresentationFormat>
  <Paragraphs>71</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IBM Plex Mono</vt:lpstr>
      <vt:lpstr>Calibri Light</vt:lpstr>
      <vt:lpstr>Source Code Pro</vt:lpstr>
      <vt:lpstr>Poppins</vt:lpstr>
      <vt:lpstr>Open Sans</vt:lpstr>
      <vt:lpstr>Calibri</vt:lpstr>
      <vt:lpstr>Monaco</vt:lpstr>
      <vt:lpstr>Arial</vt:lpstr>
      <vt:lpstr>Office Theme</vt:lpstr>
      <vt:lpstr>The Join Warriors</vt:lpstr>
      <vt:lpstr>Roles</vt:lpstr>
      <vt:lpstr>Table of contents</vt:lpstr>
      <vt:lpstr>Dataset</vt:lpstr>
      <vt:lpstr>Redset</vt:lpstr>
      <vt:lpstr>Analysis Plan</vt:lpstr>
      <vt:lpstr>Questions we solve</vt:lpstr>
      <vt:lpstr>Architecture</vt:lpstr>
      <vt:lpstr>PowerPoint Presentation</vt:lpstr>
      <vt:lpstr>References</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Join Warriors</dc:title>
  <cp:lastModifiedBy>SAGNIK DAS</cp:lastModifiedBy>
  <cp:revision>9</cp:revision>
  <dcterms:modified xsi:type="dcterms:W3CDTF">2025-01-28T09:08:28Z</dcterms:modified>
</cp:coreProperties>
</file>