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ublic Sans Bold" charset="1" panose="00000000000000000000"/>
      <p:regular r:id="rId15"/>
    </p:embeddedFont>
    <p:embeddedFont>
      <p:font typeface="Public Sans" charset="1" panose="00000000000000000000"/>
      <p:regular r:id="rId16"/>
    </p:embeddedFont>
    <p:embeddedFont>
      <p:font typeface="Canva Sans Bold" charset="1" panose="020B0803030501040103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3D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142210">
            <a:off x="12866949" y="-2306868"/>
            <a:ext cx="8028719" cy="6671135"/>
          </a:xfrm>
          <a:custGeom>
            <a:avLst/>
            <a:gdLst/>
            <a:ahLst/>
            <a:cxnLst/>
            <a:rect r="r" b="b" t="t" l="l"/>
            <a:pathLst>
              <a:path h="6671135" w="8028719">
                <a:moveTo>
                  <a:pt x="0" y="0"/>
                </a:moveTo>
                <a:lnTo>
                  <a:pt x="8028719" y="0"/>
                </a:lnTo>
                <a:lnTo>
                  <a:pt x="8028719" y="6671136"/>
                </a:lnTo>
                <a:lnTo>
                  <a:pt x="0" y="667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0296" y="1565347"/>
            <a:ext cx="13810273" cy="234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59"/>
              </a:lnSpc>
            </a:pPr>
            <a:r>
              <a:rPr lang="en-US" b="true" sz="71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Health Information System:</a:t>
            </a:r>
          </a:p>
          <a:p>
            <a:pPr algn="l" marL="0" indent="0" lvl="0">
              <a:lnSpc>
                <a:spcPts val="9359"/>
              </a:lnSpc>
            </a:pPr>
            <a:r>
              <a:rPr lang="en-US" b="true" sz="71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Approach, Design, and Solution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640706" y="6851503"/>
            <a:ext cx="8658499" cy="7194426"/>
          </a:xfrm>
          <a:custGeom>
            <a:avLst/>
            <a:gdLst/>
            <a:ahLst/>
            <a:cxnLst/>
            <a:rect r="r" b="b" t="t" l="l"/>
            <a:pathLst>
              <a:path h="7194426" w="8658499">
                <a:moveTo>
                  <a:pt x="0" y="0"/>
                </a:moveTo>
                <a:lnTo>
                  <a:pt x="8658499" y="0"/>
                </a:lnTo>
                <a:lnTo>
                  <a:pt x="8658499" y="7194426"/>
                </a:lnTo>
                <a:lnTo>
                  <a:pt x="0" y="7194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58518" y="3437463"/>
            <a:ext cx="8658499" cy="7194426"/>
          </a:xfrm>
          <a:custGeom>
            <a:avLst/>
            <a:gdLst/>
            <a:ahLst/>
            <a:cxnLst/>
            <a:rect r="r" b="b" t="t" l="l"/>
            <a:pathLst>
              <a:path h="7194426" w="8658499">
                <a:moveTo>
                  <a:pt x="0" y="0"/>
                </a:moveTo>
                <a:lnTo>
                  <a:pt x="8658499" y="0"/>
                </a:lnTo>
                <a:lnTo>
                  <a:pt x="8658499" y="7194425"/>
                </a:lnTo>
                <a:lnTo>
                  <a:pt x="0" y="7194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64096" y="5039492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20409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20296" y="685150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20296" y="8625620"/>
            <a:ext cx="10903152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53"/>
              </a:lnSpc>
            </a:pPr>
            <a:r>
              <a:rPr lang="en-US" sz="261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Approach, Design, and Solution for Efficient Management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0296" y="5165761"/>
            <a:ext cx="9380220" cy="52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Derrick Makori-Software Engineering Intern Task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08133" y="4242471"/>
            <a:ext cx="54185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0296" y="6589375"/>
            <a:ext cx="10903152" cy="457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53"/>
              </a:lnSpc>
            </a:pPr>
            <a:r>
              <a:rPr lang="en-US" sz="261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S</a:t>
            </a:r>
            <a:r>
              <a:rPr lang="en-US" sz="261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ubmission date: April 27, 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94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623" y="331822"/>
            <a:ext cx="17947804" cy="9509056"/>
            <a:chOff x="0" y="0"/>
            <a:chExt cx="4726994" cy="25044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26994" cy="2504443"/>
            </a:xfrm>
            <a:custGeom>
              <a:avLst/>
              <a:gdLst/>
              <a:ahLst/>
              <a:cxnLst/>
              <a:rect r="r" b="b" t="t" l="l"/>
              <a:pathLst>
                <a:path h="2504443" w="4726994">
                  <a:moveTo>
                    <a:pt x="0" y="0"/>
                  </a:moveTo>
                  <a:lnTo>
                    <a:pt x="4726994" y="0"/>
                  </a:lnTo>
                  <a:lnTo>
                    <a:pt x="4726994" y="2504443"/>
                  </a:lnTo>
                  <a:lnTo>
                    <a:pt x="0" y="25044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EFFF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726994" cy="2561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491105" y="5663796"/>
            <a:ext cx="4276599" cy="3817837"/>
          </a:xfrm>
          <a:custGeom>
            <a:avLst/>
            <a:gdLst/>
            <a:ahLst/>
            <a:cxnLst/>
            <a:rect r="r" b="b" t="t" l="l"/>
            <a:pathLst>
              <a:path h="3817837" w="4276599">
                <a:moveTo>
                  <a:pt x="0" y="0"/>
                </a:moveTo>
                <a:lnTo>
                  <a:pt x="4276599" y="0"/>
                </a:lnTo>
                <a:lnTo>
                  <a:pt x="4276599" y="3817837"/>
                </a:lnTo>
                <a:lnTo>
                  <a:pt x="0" y="3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94154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767704" y="74511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254780" y="6532122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446059" y="894309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151628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520296" y="8422797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135075" y="537527"/>
            <a:ext cx="558010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3F269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</a:t>
            </a:r>
            <a:r>
              <a:rPr lang="en-US" b="true" sz="5199" u="sng">
                <a:solidFill>
                  <a:srgbClr val="3F269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Overview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4836" y="5374027"/>
            <a:ext cx="10419413" cy="4321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99"/>
              </a:lnSpc>
            </a:pPr>
            <a:r>
              <a:rPr lang="en-US" b="true" sz="3499" u="sng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Main Features:</a:t>
            </a:r>
          </a:p>
          <a:p>
            <a:pPr algn="l" marL="0" indent="0" lvl="0">
              <a:lnSpc>
                <a:spcPts val="4899"/>
              </a:lnSpc>
            </a:pPr>
            <a:r>
              <a:rPr lang="en-US" b="true" sz="34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1. Create health programs (e.g., TB, Malaria).</a:t>
            </a:r>
          </a:p>
          <a:p>
            <a:pPr algn="l" marL="0" indent="0" lvl="0">
              <a:lnSpc>
                <a:spcPts val="4899"/>
              </a:lnSpc>
            </a:pPr>
            <a:r>
              <a:rPr lang="en-US" b="true" sz="34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2. Register new clients.</a:t>
            </a:r>
          </a:p>
          <a:p>
            <a:pPr algn="l" marL="0" indent="0" lvl="0">
              <a:lnSpc>
                <a:spcPts val="4899"/>
              </a:lnSpc>
            </a:pPr>
            <a:r>
              <a:rPr lang="en-US" b="true" sz="34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3. Enroll clients in multiple programs.</a:t>
            </a:r>
          </a:p>
          <a:p>
            <a:pPr algn="l" marL="0" indent="0" lvl="0">
              <a:lnSpc>
                <a:spcPts val="4899"/>
              </a:lnSpc>
            </a:pPr>
            <a:r>
              <a:rPr lang="en-US" b="true" sz="34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4. Search for clients.</a:t>
            </a:r>
          </a:p>
          <a:p>
            <a:pPr algn="l" marL="0" indent="0" lvl="0">
              <a:lnSpc>
                <a:spcPts val="4899"/>
              </a:lnSpc>
            </a:pPr>
            <a:r>
              <a:rPr lang="en-US" b="true" sz="34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5. View client profiles.</a:t>
            </a:r>
          </a:p>
          <a:p>
            <a:pPr algn="l" marL="0" indent="0" lvl="0">
              <a:lnSpc>
                <a:spcPts val="4899"/>
              </a:lnSpc>
            </a:pPr>
            <a:r>
              <a:rPr lang="en-US" b="true" sz="34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 6. Expose client profiles via API.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476987"/>
            <a:ext cx="16437575" cy="1844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Objective: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Build a basic health information system to manage clients and health programs/services.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94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257605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67359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767704" y="159990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63968" y="4286819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196864" y="666453"/>
            <a:ext cx="3894272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b="true" sz="6000" u="sng">
                <a:solidFill>
                  <a:srgbClr val="3F269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Approach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0917" y="1408191"/>
            <a:ext cx="16606167" cy="391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N</a:t>
            </a:r>
            <a:r>
              <a:rPr lang="en-US" sz="32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o Database Used: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F0B17"/>
                </a:solidFill>
                <a:latin typeface="Public Sans"/>
                <a:ea typeface="Public Sans"/>
                <a:cs typeface="Public Sans"/>
                <a:sym typeface="Public Sans"/>
              </a:rPr>
              <a:t>Data is stored in in-memory data structures (e.g., Python dictionaries and lists).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F0B17"/>
                </a:solidFill>
                <a:latin typeface="Public Sans"/>
                <a:ea typeface="Public Sans"/>
                <a:cs typeface="Public Sans"/>
                <a:sym typeface="Public Sans"/>
              </a:rPr>
              <a:t>This allows quick access and management of clients and programs during the runtime.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F0B17"/>
                </a:solidFill>
                <a:latin typeface="Public Sans"/>
                <a:ea typeface="Public Sans"/>
                <a:cs typeface="Public Sans"/>
                <a:sym typeface="Public Sans"/>
              </a:rPr>
              <a:t>Limitation: Data is lost when the application is restarted, but it's suitable for a small-scale prototype.</a:t>
            </a:r>
          </a:p>
          <a:p>
            <a:pPr algn="l" marL="0" indent="0" lvl="0">
              <a:lnSpc>
                <a:spcPts val="44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40917" y="5213393"/>
            <a:ext cx="16606167" cy="448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ublic Sans"/>
                <a:ea typeface="Public Sans"/>
                <a:cs typeface="Public Sans"/>
                <a:sym typeface="Public Sans"/>
              </a:rPr>
              <a:t>Data Flow: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F0B17"/>
                </a:solidFill>
                <a:latin typeface="Public Sans"/>
                <a:ea typeface="Public Sans"/>
                <a:cs typeface="Public Sans"/>
                <a:sym typeface="Public Sans"/>
              </a:rPr>
              <a:t>Cr</a:t>
            </a:r>
            <a:r>
              <a:rPr lang="en-US" sz="3200">
                <a:solidFill>
                  <a:srgbClr val="0F0B17"/>
                </a:solidFill>
                <a:latin typeface="Public Sans"/>
                <a:ea typeface="Public Sans"/>
                <a:cs typeface="Public Sans"/>
                <a:sym typeface="Public Sans"/>
              </a:rPr>
              <a:t>eate Program → Store program data in memory.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F0B17"/>
                </a:solidFill>
                <a:latin typeface="Public Sans"/>
                <a:ea typeface="Public Sans"/>
                <a:cs typeface="Public Sans"/>
                <a:sym typeface="Public Sans"/>
              </a:rPr>
              <a:t>Register Client → Store client data in memory.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F0B17"/>
                </a:solidFill>
                <a:latin typeface="Public Sans"/>
                <a:ea typeface="Public Sans"/>
                <a:cs typeface="Public Sans"/>
                <a:sym typeface="Public Sans"/>
              </a:rPr>
              <a:t>Enroll Client → Link clients with the programs they are enrolled in using dictionaries.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F0B17"/>
                </a:solidFill>
                <a:latin typeface="Public Sans"/>
                <a:ea typeface="Public Sans"/>
                <a:cs typeface="Public Sans"/>
                <a:sym typeface="Public Sans"/>
              </a:rPr>
              <a:t>Search Client → Search through the in-memory list of clients by name.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F0B17"/>
                </a:solidFill>
                <a:latin typeface="Public Sans"/>
                <a:ea typeface="Public Sans"/>
                <a:cs typeface="Public Sans"/>
                <a:sym typeface="Public Sans"/>
              </a:rPr>
              <a:t>View Client Profile → Fetch client and program data based on the client ID.</a:t>
            </a:r>
          </a:p>
          <a:p>
            <a:pPr algn="l" marL="690881" indent="-345440" lvl="1">
              <a:lnSpc>
                <a:spcPts val="4480"/>
              </a:lnSpc>
              <a:buAutoNum type="arabicPeriod" startAt="1"/>
            </a:pPr>
            <a:r>
              <a:rPr lang="en-US" sz="3200">
                <a:solidFill>
                  <a:srgbClr val="0F0B17"/>
                </a:solidFill>
                <a:latin typeface="Public Sans"/>
                <a:ea typeface="Public Sans"/>
                <a:cs typeface="Public Sans"/>
                <a:sym typeface="Public Sans"/>
              </a:rPr>
              <a:t>Expose Profile via API → Serve client data in JSON format via HTTP.</a:t>
            </a:r>
          </a:p>
          <a:p>
            <a:pPr algn="l" marL="0" indent="0" lvl="0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94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1856577" y="-3841834"/>
            <a:ext cx="5647287" cy="6174966"/>
          </a:xfrm>
          <a:custGeom>
            <a:avLst/>
            <a:gdLst/>
            <a:ahLst/>
            <a:cxnLst/>
            <a:rect r="r" b="b" t="t" l="l"/>
            <a:pathLst>
              <a:path h="6174966" w="5647287">
                <a:moveTo>
                  <a:pt x="0" y="0"/>
                </a:moveTo>
                <a:lnTo>
                  <a:pt x="5647287" y="0"/>
                </a:lnTo>
                <a:lnTo>
                  <a:pt x="5647287" y="6174966"/>
                </a:lnTo>
                <a:lnTo>
                  <a:pt x="0" y="6174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6609995" y="-1780098"/>
            <a:ext cx="5275514" cy="5294767"/>
          </a:xfrm>
          <a:custGeom>
            <a:avLst/>
            <a:gdLst/>
            <a:ahLst/>
            <a:cxnLst/>
            <a:rect r="r" b="b" t="t" l="l"/>
            <a:pathLst>
              <a:path h="5294767" w="5275514">
                <a:moveTo>
                  <a:pt x="0" y="0"/>
                </a:moveTo>
                <a:lnTo>
                  <a:pt x="5275514" y="0"/>
                </a:lnTo>
                <a:lnTo>
                  <a:pt x="5275514" y="5294768"/>
                </a:lnTo>
                <a:lnTo>
                  <a:pt x="0" y="5294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20296" y="7489020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23228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29075" y="841946"/>
            <a:ext cx="53921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90991"/>
            <a:ext cx="5308784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</a:t>
            </a:r>
            <a:r>
              <a:rPr lang="en-US" b="true" sz="3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Components: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87892"/>
            <a:ext cx="17190720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app.py –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Main entry point, where the Flask application is set up.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programs.py – Handles the creation and management of health programs.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clients.py – Handles the registration and management of clients.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test_app.py – Contains tests to ensure system functionalities work as expected.</a:t>
            </a:r>
          </a:p>
          <a:p>
            <a:pPr algn="l">
              <a:lnSpc>
                <a:spcPts val="47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08235" y="5346319"/>
            <a:ext cx="3163820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API</a:t>
            </a:r>
            <a:r>
              <a:rPr lang="en-US" b="true" sz="3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Design: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8235" y="6123366"/>
            <a:ext cx="14237452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RESTful API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endpoints: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POST /programs – Create a new program.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POST /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clients – Register a new client.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POST /clients/enroll – Enroll a client in programs.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GET /clients/search – Search for a client by name.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GET /clients/{id} – View a client's profile.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26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2704591" y="5726878"/>
            <a:ext cx="6058282" cy="11450362"/>
          </a:xfrm>
          <a:custGeom>
            <a:avLst/>
            <a:gdLst/>
            <a:ahLst/>
            <a:cxnLst/>
            <a:rect r="r" b="b" t="t" l="l"/>
            <a:pathLst>
              <a:path h="11450362" w="6058282">
                <a:moveTo>
                  <a:pt x="0" y="0"/>
                </a:moveTo>
                <a:lnTo>
                  <a:pt x="6058282" y="0"/>
                </a:lnTo>
                <a:lnTo>
                  <a:pt x="6058282" y="11450361"/>
                </a:lnTo>
                <a:lnTo>
                  <a:pt x="0" y="1145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05635" y="8988511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67704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-11892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97986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34047" y="552450"/>
            <a:ext cx="9219906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b="true" sz="60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Cod</a:t>
            </a:r>
            <a:r>
              <a:rPr lang="en-US" b="true" sz="600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 Implementation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0592" y="1753177"/>
            <a:ext cx="55828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In-Memory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Data Structure: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610369"/>
            <a:ext cx="12042696" cy="319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system uses Python </a:t>
            </a: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dictionaries and lists to store programs and clients.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Example: The client data might look like this: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clients = {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1: {"name": "Alice", "age": 28, "programs": [1, 2]},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2: {"name": "Bob", "age": 34, "programs": [2]}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364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40592" y="6347461"/>
            <a:ext cx="10700624" cy="2910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Clients are ad</a:t>
            </a: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ded, searched, and viewed using simple functions and APIs.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Example: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def register_client(name, age):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client_id = len(clients) + 1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clients[client_id] = {"name": name, "age": age, "programs": []}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return client_id</a:t>
            </a:r>
          </a:p>
          <a:p>
            <a:pPr algn="l">
              <a:lnSpc>
                <a:spcPts val="336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735204"/>
            <a:ext cx="41636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Client Managemen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94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EFFF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86651" y="5948867"/>
            <a:ext cx="4276599" cy="3817837"/>
          </a:xfrm>
          <a:custGeom>
            <a:avLst/>
            <a:gdLst/>
            <a:ahLst/>
            <a:cxnLst/>
            <a:rect r="r" b="b" t="t" l="l"/>
            <a:pathLst>
              <a:path h="3817837" w="4276599">
                <a:moveTo>
                  <a:pt x="0" y="0"/>
                </a:moveTo>
                <a:lnTo>
                  <a:pt x="4276599" y="0"/>
                </a:lnTo>
                <a:lnTo>
                  <a:pt x="4276599" y="3817837"/>
                </a:lnTo>
                <a:lnTo>
                  <a:pt x="0" y="3817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206920"/>
            <a:ext cx="15734550" cy="5650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3F269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</a:t>
            </a:r>
            <a:r>
              <a:rPr lang="en-US" b="true" sz="2899">
                <a:solidFill>
                  <a:srgbClr val="3F269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est Cases:</a:t>
            </a:r>
          </a:p>
          <a:p>
            <a:pPr algn="l" marL="626106" indent="-313053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3F269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Create Program: Test creating a new health program.</a:t>
            </a:r>
          </a:p>
          <a:p>
            <a:pPr algn="l" marL="626106" indent="-313053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3F269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Register Client: Test registering a new client.</a:t>
            </a:r>
          </a:p>
          <a:p>
            <a:pPr algn="l" marL="626106" indent="-313053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3F269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Enroll Client: Test enrolling a client into multiple programs.</a:t>
            </a:r>
          </a:p>
          <a:p>
            <a:pPr algn="l" marL="626106" indent="-313053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3F269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Search Client: Test searching for a client by name.</a:t>
            </a:r>
          </a:p>
          <a:p>
            <a:pPr algn="l" marL="626106" indent="-313053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3F269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View Profile: Test viewing a client's profile with enrolled programs.</a:t>
            </a: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  <a:r>
              <a:rPr lang="en-US" b="true" sz="2899">
                <a:solidFill>
                  <a:srgbClr val="3F269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Testing Tools:</a:t>
            </a:r>
          </a:p>
          <a:p>
            <a:pPr algn="l" marL="626106" indent="-313053" lvl="1">
              <a:lnSpc>
                <a:spcPts val="4059"/>
              </a:lnSpc>
              <a:buFont typeface="Arial"/>
              <a:buChar char="•"/>
            </a:pPr>
            <a:r>
              <a:rPr lang="en-US" b="true" sz="2899">
                <a:solidFill>
                  <a:srgbClr val="3F269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pytest is used to automate and validate the functionalities.</a:t>
            </a:r>
          </a:p>
          <a:p>
            <a:pPr algn="l" marL="0" indent="0" lvl="0">
              <a:lnSpc>
                <a:spcPts val="405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994154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67704" y="74511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247408" y="6160037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46059" y="894309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151628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520296" y="8422797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647300" y="852259"/>
            <a:ext cx="2993401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b="true" sz="6000">
                <a:solidFill>
                  <a:srgbClr val="545454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Testing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3DA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893967">
            <a:off x="-3306030" y="-2742881"/>
            <a:ext cx="5571468" cy="4973801"/>
          </a:xfrm>
          <a:custGeom>
            <a:avLst/>
            <a:gdLst/>
            <a:ahLst/>
            <a:cxnLst/>
            <a:rect r="r" b="b" t="t" l="l"/>
            <a:pathLst>
              <a:path h="4973801" w="5571468">
                <a:moveTo>
                  <a:pt x="0" y="0"/>
                </a:moveTo>
                <a:lnTo>
                  <a:pt x="5571468" y="0"/>
                </a:lnTo>
                <a:lnTo>
                  <a:pt x="5571468" y="4973802"/>
                </a:lnTo>
                <a:lnTo>
                  <a:pt x="0" y="4973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75766">
            <a:off x="15970085" y="6572556"/>
            <a:ext cx="4635831" cy="4138532"/>
          </a:xfrm>
          <a:custGeom>
            <a:avLst/>
            <a:gdLst/>
            <a:ahLst/>
            <a:cxnLst/>
            <a:rect r="r" b="b" t="t" l="l"/>
            <a:pathLst>
              <a:path h="4138532" w="4635831">
                <a:moveTo>
                  <a:pt x="0" y="0"/>
                </a:moveTo>
                <a:lnTo>
                  <a:pt x="4635830" y="0"/>
                </a:lnTo>
                <a:lnTo>
                  <a:pt x="4635830" y="4138533"/>
                </a:lnTo>
                <a:lnTo>
                  <a:pt x="0" y="4138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5766">
            <a:off x="3300699" y="9360734"/>
            <a:ext cx="4635831" cy="4138532"/>
          </a:xfrm>
          <a:custGeom>
            <a:avLst/>
            <a:gdLst/>
            <a:ahLst/>
            <a:cxnLst/>
            <a:rect r="r" b="b" t="t" l="l"/>
            <a:pathLst>
              <a:path h="4138532" w="4635831">
                <a:moveTo>
                  <a:pt x="0" y="0"/>
                </a:moveTo>
                <a:lnTo>
                  <a:pt x="4635831" y="0"/>
                </a:lnTo>
                <a:lnTo>
                  <a:pt x="4635831" y="4138532"/>
                </a:lnTo>
                <a:lnTo>
                  <a:pt x="0" y="413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50847" y="-515522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20296" y="5752281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767704" y="2523269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96171" y="8962795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51600" y="552450"/>
            <a:ext cx="12385051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b="true" sz="6000" u="sng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Challenges &amp; Considera</a:t>
            </a:r>
            <a:r>
              <a:rPr lang="en-US" b="true" sz="6000" u="sng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4990" y="2826627"/>
            <a:ext cx="14638020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 Persistent Storage: Without a </a:t>
            </a: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database, data is lost once the application restarts.</a:t>
            </a:r>
          </a:p>
          <a:p>
            <a:pPr algn="ctr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Manual Testing: Limited ability to test real-world scenarios without persistent data.</a:t>
            </a:r>
          </a:p>
          <a:p>
            <a:pPr algn="ctr">
              <a:lnSpc>
                <a:spcPts val="37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255282" y="2199737"/>
            <a:ext cx="204263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F0B1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Challeges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08690" y="5389886"/>
            <a:ext cx="15350610" cy="236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 Integration: </a:t>
            </a: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Adding a database (e.g., SQLite or PostgreSQL) to persist data between sessions.</a:t>
            </a: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Security: Adding data validation, encryption for sensitive client information.</a:t>
            </a: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Deployment: Deploying the app to the cloud for live usage.</a:t>
            </a:r>
          </a:p>
          <a:p>
            <a:pPr algn="l">
              <a:lnSpc>
                <a:spcPts val="378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255282" y="4819967"/>
            <a:ext cx="54137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F0B1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Considerations for Future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26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16006" y="765041"/>
            <a:ext cx="3905009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</a:pPr>
            <a:r>
              <a:rPr lang="en-US" b="true" sz="5000" u="sng">
                <a:solidFill>
                  <a:srgbClr val="FEFFF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Next Steps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3893967">
            <a:off x="-600900" y="-2892367"/>
            <a:ext cx="5571468" cy="4973801"/>
          </a:xfrm>
          <a:custGeom>
            <a:avLst/>
            <a:gdLst/>
            <a:ahLst/>
            <a:cxnLst/>
            <a:rect r="r" b="b" t="t" l="l"/>
            <a:pathLst>
              <a:path h="4973801" w="5571468">
                <a:moveTo>
                  <a:pt x="0" y="0"/>
                </a:moveTo>
                <a:lnTo>
                  <a:pt x="5571468" y="0"/>
                </a:lnTo>
                <a:lnTo>
                  <a:pt x="5571468" y="4973801"/>
                </a:lnTo>
                <a:lnTo>
                  <a:pt x="0" y="4973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5766">
            <a:off x="17091013" y="5408571"/>
            <a:ext cx="4635831" cy="4138532"/>
          </a:xfrm>
          <a:custGeom>
            <a:avLst/>
            <a:gdLst/>
            <a:ahLst/>
            <a:cxnLst/>
            <a:rect r="r" b="b" t="t" l="l"/>
            <a:pathLst>
              <a:path h="4138532" w="4635831">
                <a:moveTo>
                  <a:pt x="0" y="0"/>
                </a:moveTo>
                <a:lnTo>
                  <a:pt x="4635831" y="0"/>
                </a:lnTo>
                <a:lnTo>
                  <a:pt x="4635831" y="4138533"/>
                </a:lnTo>
                <a:lnTo>
                  <a:pt x="0" y="4138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75766">
            <a:off x="3300699" y="9360734"/>
            <a:ext cx="4635831" cy="4138532"/>
          </a:xfrm>
          <a:custGeom>
            <a:avLst/>
            <a:gdLst/>
            <a:ahLst/>
            <a:cxnLst/>
            <a:rect r="r" b="b" t="t" l="l"/>
            <a:pathLst>
              <a:path h="4138532" w="4635831">
                <a:moveTo>
                  <a:pt x="0" y="0"/>
                </a:moveTo>
                <a:lnTo>
                  <a:pt x="4635831" y="0"/>
                </a:lnTo>
                <a:lnTo>
                  <a:pt x="4635831" y="4138532"/>
                </a:lnTo>
                <a:lnTo>
                  <a:pt x="0" y="413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95835" y="77456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80937" y="-405467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20409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20296" y="685150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35688" y="2835360"/>
            <a:ext cx="15065646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EFF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 Database: Transition to a </a:t>
            </a:r>
            <a:r>
              <a:rPr lang="en-US" b="true" sz="3000">
                <a:solidFill>
                  <a:srgbClr val="FEFF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 (e.g., SQLite) for persistent storage.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EFF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Security Enhancements: Implement data security for sensitive health information.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EFF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API Documentation: Create detailed API documentation for third-party integration.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EFF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Deployment: Deploy the application to a platform like Heroku or AWS.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F26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03548" y="767935"/>
            <a:ext cx="368090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</a:pPr>
            <a:r>
              <a:rPr lang="en-US" b="true" sz="5000" u="sng">
                <a:solidFill>
                  <a:srgbClr val="FEFFFD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3893967">
            <a:off x="-600900" y="-2892367"/>
            <a:ext cx="5571468" cy="4973801"/>
          </a:xfrm>
          <a:custGeom>
            <a:avLst/>
            <a:gdLst/>
            <a:ahLst/>
            <a:cxnLst/>
            <a:rect r="r" b="b" t="t" l="l"/>
            <a:pathLst>
              <a:path h="4973801" w="5571468">
                <a:moveTo>
                  <a:pt x="0" y="0"/>
                </a:moveTo>
                <a:lnTo>
                  <a:pt x="5571468" y="0"/>
                </a:lnTo>
                <a:lnTo>
                  <a:pt x="5571468" y="4973801"/>
                </a:lnTo>
                <a:lnTo>
                  <a:pt x="0" y="4973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75766">
            <a:off x="17091013" y="5408571"/>
            <a:ext cx="4635831" cy="4138532"/>
          </a:xfrm>
          <a:custGeom>
            <a:avLst/>
            <a:gdLst/>
            <a:ahLst/>
            <a:cxnLst/>
            <a:rect r="r" b="b" t="t" l="l"/>
            <a:pathLst>
              <a:path h="4138532" w="4635831">
                <a:moveTo>
                  <a:pt x="0" y="0"/>
                </a:moveTo>
                <a:lnTo>
                  <a:pt x="4635831" y="0"/>
                </a:lnTo>
                <a:lnTo>
                  <a:pt x="4635831" y="4138533"/>
                </a:lnTo>
                <a:lnTo>
                  <a:pt x="0" y="4138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75766">
            <a:off x="3300699" y="9360734"/>
            <a:ext cx="4635831" cy="4138532"/>
          </a:xfrm>
          <a:custGeom>
            <a:avLst/>
            <a:gdLst/>
            <a:ahLst/>
            <a:cxnLst/>
            <a:rect r="r" b="b" t="t" l="l"/>
            <a:pathLst>
              <a:path h="4138532" w="4635831">
                <a:moveTo>
                  <a:pt x="0" y="0"/>
                </a:moveTo>
                <a:lnTo>
                  <a:pt x="4635831" y="0"/>
                </a:lnTo>
                <a:lnTo>
                  <a:pt x="4635831" y="4138532"/>
                </a:lnTo>
                <a:lnTo>
                  <a:pt x="0" y="4138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95835" y="77456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80937" y="-405467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20409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520296" y="685150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76725" y="2909602"/>
            <a:ext cx="15734550" cy="156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b="true" sz="29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The h</a:t>
            </a:r>
            <a:r>
              <a:rPr lang="en-US" b="true" sz="2999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ealth information system simulates basic health program management and client interactions. While it's currently an in-memory solution, it lays the foundation for a robust health management system with future scalability in mind.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03548" y="6079978"/>
            <a:ext cx="291890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00"/>
              </a:lnSpc>
            </a:pPr>
            <a:r>
              <a:rPr lang="en-US" sz="5000">
                <a:solidFill>
                  <a:srgbClr val="FEFFFD"/>
                </a:solidFill>
                <a:latin typeface="Public Sans"/>
                <a:ea typeface="Public Sans"/>
                <a:cs typeface="Public Sans"/>
                <a:sym typeface="Public Sans"/>
              </a:rPr>
              <a:t>THANKS!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DAGlzfjyCa0</dc:identifier>
  <dcterms:modified xsi:type="dcterms:W3CDTF">2011-08-01T06:04:30Z</dcterms:modified>
  <cp:revision>1</cp:revision>
  <dc:title>Software Engineering Intern-Presentation</dc:title>
</cp:coreProperties>
</file>